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7" r:id="rId2"/>
    <p:sldId id="273" r:id="rId3"/>
    <p:sldId id="274" r:id="rId4"/>
    <p:sldId id="258" r:id="rId5"/>
    <p:sldId id="256" r:id="rId6"/>
    <p:sldId id="257" r:id="rId7"/>
    <p:sldId id="268" r:id="rId8"/>
    <p:sldId id="276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25"/>
        <p:guide pos="2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D678-1E80-4767-A109-B5369650AD18}" type="datetimeFigureOut">
              <a:rPr lang="zh-CN" altLang="en-US" smtClean="0"/>
              <a:pPr/>
              <a:t>2019/12/9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56269-11A4-4128-B832-1D364FD34F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A&#24066;&#32423;&#20844;&#24320;&#35838;\OU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OU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37"/>
            <a:ext cx="9144048" cy="68580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`_NON@[K{LAZLB}5TLA}Z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" y="3810"/>
            <a:ext cx="2289810" cy="27146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81660" y="2118995"/>
            <a:ext cx="721360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latin typeface="方正楷体简体" panose="03000509000000000000" charset="-122"/>
                <a:ea typeface="方正楷体简体" panose="03000509000000000000" charset="-122"/>
                <a:cs typeface="方正楷体简体" panose="03000509000000000000" charset="-122"/>
              </a:rPr>
              <a:t>       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体简体" panose="03000509000000000000" charset="-122"/>
                <a:ea typeface="方正楷体简体" panose="03000509000000000000" charset="-122"/>
                <a:cs typeface="方正楷体简体" panose="03000509000000000000" charset="-122"/>
              </a:rPr>
              <a:t>这些</a:t>
            </a:r>
            <a:r>
              <a:rPr lang="en-US" alt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体简体" panose="03000509000000000000" charset="-122"/>
                <a:ea typeface="方正楷体简体" panose="03000509000000000000" charset="-122"/>
                <a:cs typeface="方正楷体简体" panose="03000509000000000000" charset="-122"/>
              </a:rPr>
              <a:t>“BB KING”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体简体" panose="03000509000000000000" charset="-122"/>
                <a:ea typeface="方正楷体简体" panose="03000509000000000000" charset="-122"/>
                <a:cs typeface="方正楷体简体" panose="03000509000000000000" charset="-122"/>
              </a:rPr>
              <a:t>在辩论中有何共同之处？</a:t>
            </a:r>
          </a:p>
        </p:txBody>
      </p:sp>
      <p:pic>
        <p:nvPicPr>
          <p:cNvPr id="7" name="图片 6" descr="012a125c6f54eaa801213f2609e510.jpg@2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755" y="3872230"/>
            <a:ext cx="2853690" cy="285369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timgsa.baidu.com/timg?image&amp;quality=80&amp;size=b9999_10000&amp;sec=1573441212926&amp;di=f303ec4bc314d12214f45c1b184c5cab&amp;imgtype=0&amp;src=http%3A%2F%2Fimg1.gtimg.com%2Frushidao%2Fpics%2Fhv1%2F247%2F101%2F1636%2F1064069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" y="-28574"/>
            <a:ext cx="1346495" cy="156191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214414" y="1428736"/>
            <a:ext cx="68580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他是</a:t>
            </a:r>
            <a:r>
              <a:rPr lang="zh-CN" altLang="en-US" sz="3600" b="1" dirty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战国时期</a:t>
            </a:r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著名思想家 、政治家</a:t>
            </a:r>
            <a:r>
              <a:rPr lang="zh-CN" altLang="en-US" sz="3600" b="1" dirty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、教育家，是继孔子之后的</a:t>
            </a:r>
            <a:r>
              <a:rPr lang="zh-CN" altLang="en-US" sz="36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儒家</a:t>
            </a:r>
            <a:r>
              <a:rPr lang="zh-CN" altLang="en-US" sz="3600" b="1" dirty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学派的代表人物，被尊称为</a:t>
            </a:r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“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亚圣</a:t>
            </a:r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” 。</a:t>
            </a:r>
            <a:endParaRPr lang="en-US" altLang="zh-CN" sz="36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   “</a:t>
            </a:r>
            <a:r>
              <a:rPr lang="zh-CN" altLang="en-US" sz="3600" b="1" dirty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故天将降大任于是人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也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……”</a:t>
            </a:r>
            <a:endParaRPr lang="zh-CN" altLang="en-US" sz="3600" b="1" dirty="0">
              <a:solidFill>
                <a:schemeClr val="accent6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en-US" altLang="zh-CN" sz="3600" b="1" dirty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   “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富贵不能淫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……”</a:t>
            </a:r>
            <a:endParaRPr lang="en-US" altLang="zh-CN" sz="3600" b="1" dirty="0">
              <a:solidFill>
                <a:schemeClr val="accent6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2960" y="241300"/>
            <a:ext cx="1823085" cy="922020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孟 子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970" y="1742440"/>
            <a:ext cx="8394065" cy="357251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5aa37f1e35ce2639af06dc1f3b0699b863d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9725" y="-436245"/>
            <a:ext cx="10143490" cy="7706995"/>
          </a:xfrm>
          <a:prstGeom prst="rect">
            <a:avLst/>
          </a:prstGeom>
        </p:spPr>
      </p:pic>
      <p:sp>
        <p:nvSpPr>
          <p:cNvPr id="5" name="TextBox 6"/>
          <p:cNvSpPr txBox="1"/>
          <p:nvPr/>
        </p:nvSpPr>
        <p:spPr>
          <a:xfrm>
            <a:off x="2477135" y="2122170"/>
            <a:ext cx="505777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请从文中找出孟子论辩的</a:t>
            </a: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核心思想</a:t>
            </a:r>
            <a:r>
              <a:rPr lang="zh-CN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的语句。</a:t>
            </a:r>
            <a:endParaRPr lang="zh-CN" altLang="en-US" sz="6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1" name="图片 10" descr="-Aem-hnfikve20357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6230" y="-15875"/>
            <a:ext cx="2033270" cy="2138045"/>
          </a:xfrm>
          <a:prstGeom prst="rect">
            <a:avLst/>
          </a:prstGeom>
          <a:noFill/>
          <a:effectLst>
            <a:outerShdw blurRad="50800" dir="5400000" algn="ctr" rotWithShape="0">
              <a:srgbClr val="000000">
                <a:alpha val="43000"/>
              </a:srgbClr>
            </a:outerShdw>
            <a:softEdge rad="482600"/>
          </a:effec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aa37f1e35ce2639af06dc1f3b0699b863d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8780" y="-445770"/>
            <a:ext cx="9942195" cy="76517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4895" y="2183765"/>
            <a:ext cx="490093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孟子是按怎样的</a:t>
            </a: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思路</a:t>
            </a:r>
            <a:r>
              <a:rPr lang="zh-CN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逐层</a:t>
            </a:r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展开论辩的？</a:t>
            </a:r>
            <a:endParaRPr lang="zh-CN" altLang="en-US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" name="图片 8" descr="-Aem-hnfikve20357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8255" y="-186055"/>
            <a:ext cx="2033270" cy="2138045"/>
          </a:xfrm>
          <a:prstGeom prst="rect">
            <a:avLst/>
          </a:prstGeom>
          <a:noFill/>
          <a:effectLst>
            <a:outerShdw blurRad="50800" dir="5400000" algn="ctr" rotWithShape="0">
              <a:srgbClr val="000000">
                <a:alpha val="43000"/>
              </a:srgbClr>
            </a:outerShdw>
            <a:softEdge rad="4826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aa37f1e35ce2639af06dc1f3b0699b863d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56590" y="-404469"/>
            <a:ext cx="10235565" cy="75482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58060" y="2279650"/>
            <a:ext cx="5467985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孟子是以怎样的</a:t>
            </a: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方法</a:t>
            </a:r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进行论辩的，各有什么</a:t>
            </a: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作用</a:t>
            </a:r>
            <a:r>
              <a:rPr lang="zh-CN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？</a:t>
            </a:r>
          </a:p>
        </p:txBody>
      </p:sp>
      <p:pic>
        <p:nvPicPr>
          <p:cNvPr id="9" name="图片 8" descr="-Aem-hnfikve20357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5075" y="-39370"/>
            <a:ext cx="2033270" cy="2138045"/>
          </a:xfrm>
          <a:prstGeom prst="rect">
            <a:avLst/>
          </a:prstGeom>
          <a:noFill/>
          <a:effectLst>
            <a:outerShdw blurRad="50800" dir="5400000" algn="ctr" rotWithShape="0">
              <a:srgbClr val="000000">
                <a:alpha val="43000"/>
              </a:srgbClr>
            </a:outerShdw>
            <a:softEdge rad="4826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12445" y="1289685"/>
            <a:ext cx="3039110" cy="298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正方：</a:t>
            </a:r>
          </a:p>
          <a:p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一个集体中，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“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一群蚂蚁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”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的力量大于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“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一只大象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”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。</a:t>
            </a:r>
          </a:p>
        </p:txBody>
      </p:sp>
      <p:pic>
        <p:nvPicPr>
          <p:cNvPr id="10" name="图片 9" descr="T`_NON@[K{LAZLB}5TLA}Z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65" y="1901825"/>
            <a:ext cx="2289810" cy="2714625"/>
          </a:xfrm>
          <a:prstGeom prst="rect">
            <a:avLst/>
          </a:prstGeom>
          <a:effectLst>
            <a:softEdge rad="469900"/>
          </a:effectLst>
        </p:spPr>
      </p:pic>
      <p:sp>
        <p:nvSpPr>
          <p:cNvPr id="11" name="文本框 10"/>
          <p:cNvSpPr txBox="1"/>
          <p:nvPr/>
        </p:nvSpPr>
        <p:spPr>
          <a:xfrm>
            <a:off x="5629275" y="1289685"/>
            <a:ext cx="3093085" cy="298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反方：</a:t>
            </a:r>
          </a:p>
          <a:p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一个集体中，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“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一只大象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”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的力量大于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“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一群蚂蚁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”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。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19150" y="283845"/>
            <a:ext cx="73304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一群蚂蚁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r>
              <a:rPr lang="en-US" altLang="zh-C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VS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一只大象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4714884"/>
            <a:ext cx="89297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要求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：（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）双方陈词各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2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分钟</a:t>
            </a:r>
            <a:endParaRPr lang="en-US" altLang="zh-CN" sz="32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Wingdings" pitchFamily="2" charset="2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（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2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）双方及后援团自由辩论，每人不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超过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1</a:t>
            </a:r>
            <a:r>
              <a:rPr lang="zh-CN" altLang="en-US" sz="32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分钟</a:t>
            </a:r>
            <a:endParaRPr lang="en-US" altLang="zh-CN" sz="32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Wingdings" pitchFamily="2" charset="2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（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3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）点评</a:t>
            </a:r>
            <a:endParaRPr lang="en-US" altLang="zh-CN" sz="32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Wingdings" pitchFamily="2" charset="2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   【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论辩思路是否清晰；论辩方法是否得当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Wingdings" pitchFamily="2" charset="2"/>
              </a:rPr>
              <a:t>】</a:t>
            </a:r>
            <a:endParaRPr lang="zh-CN" altLang="en-US" sz="32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2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188</Words>
  <Application>WPS 演示</Application>
  <PresentationFormat>全屏显示(4:3)</PresentationFormat>
  <Paragraphs>17</Paragraphs>
  <Slides>9</Slides>
  <Notes>1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36</cp:revision>
  <dcterms:created xsi:type="dcterms:W3CDTF">2019-11-11T00:11:00Z</dcterms:created>
  <dcterms:modified xsi:type="dcterms:W3CDTF">2019-12-09T08:55:49Z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