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44" r:id="rId2"/>
    <p:sldId id="296" r:id="rId3"/>
    <p:sldId id="299" r:id="rId4"/>
    <p:sldId id="426" r:id="rId5"/>
    <p:sldId id="428" r:id="rId6"/>
    <p:sldId id="429" r:id="rId7"/>
    <p:sldId id="427" r:id="rId8"/>
    <p:sldId id="401" r:id="rId9"/>
    <p:sldId id="365" r:id="rId10"/>
    <p:sldId id="424" r:id="rId11"/>
    <p:sldId id="449" r:id="rId12"/>
    <p:sldId id="425" r:id="rId13"/>
    <p:sldId id="393" r:id="rId14"/>
    <p:sldId id="396" r:id="rId15"/>
    <p:sldId id="412" r:id="rId16"/>
    <p:sldId id="413" r:id="rId17"/>
    <p:sldId id="416" r:id="rId18"/>
    <p:sldId id="452" r:id="rId19"/>
    <p:sldId id="415" r:id="rId20"/>
    <p:sldId id="414" r:id="rId21"/>
    <p:sldId id="399" r:id="rId22"/>
    <p:sldId id="341" r:id="rId23"/>
    <p:sldId id="394" r:id="rId24"/>
    <p:sldId id="422" r:id="rId25"/>
    <p:sldId id="397" r:id="rId26"/>
    <p:sldId id="421" r:id="rId27"/>
    <p:sldId id="450" r:id="rId28"/>
    <p:sldId id="451" r:id="rId29"/>
    <p:sldId id="345" r:id="rId30"/>
  </p:sldIdLst>
  <p:sldSz cx="12192000" cy="6858000"/>
  <p:notesSz cx="6797675" cy="9926638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131"/>
    <a:srgbClr val="D29D0A"/>
    <a:srgbClr val="00538E"/>
    <a:srgbClr val="0070C0"/>
    <a:srgbClr val="5CB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1" autoAdjust="0"/>
    <p:restoredTop sz="94516"/>
  </p:normalViewPr>
  <p:slideViewPr>
    <p:cSldViewPr snapToGrid="0" showGuides="1">
      <p:cViewPr>
        <p:scale>
          <a:sx n="66" d="100"/>
          <a:sy n="66" d="100"/>
        </p:scale>
        <p:origin x="792" y="6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96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gs" Target="tags/tag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试卷平均得分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选择题得分</c:v>
                </c:pt>
                <c:pt idx="1">
                  <c:v>非选择题得分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27.8</c:v>
                </c:pt>
                <c:pt idx="1">
                  <c:v>24.4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B7F84-CB62-4748-B2CD-6DA4B769A989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98737-01A2-4D98-BE2F-3BD6A3B73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194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0A48A-2B4D-4A13-AC2A-D7687432BA25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D9B8A-ACFE-40AA-AE86-B5B6D8BCCA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9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9B8A-ACFE-40AA-AE86-B5B6D8BCCA0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46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720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5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20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83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41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71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187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606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32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3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9B8A-ACFE-40AA-AE86-B5B6D8BCCA0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294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726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544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9B8A-ACFE-40AA-AE86-B5B6D8BCCA0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627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691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808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24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044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2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1F603929-2356-5349-B246-75806D4A545D}" type="slidenum">
              <a:rPr lang="zh-CN" altLang="en-US">
                <a:solidFill>
                  <a:srgbClr val="000000"/>
                </a:solidFill>
                <a:latin typeface="Calibri" charset="0"/>
              </a:rPr>
              <a:pPr eaLnBrk="1" hangingPunct="1"/>
              <a:t>27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28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6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D5401983-2A87-D84C-8D67-50D8E46005DF}" type="slidenum">
              <a:rPr lang="zh-CN" altLang="en-US">
                <a:solidFill>
                  <a:srgbClr val="000000"/>
                </a:solidFill>
                <a:latin typeface="Calibri" charset="0"/>
              </a:rPr>
              <a:pPr eaLnBrk="1" hangingPunct="1"/>
              <a:t>28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8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9B8A-ACFE-40AA-AE86-B5B6D8BCCA0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48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9B8A-ACFE-40AA-AE86-B5B6D8BCCA0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4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70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41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38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05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1C0B8-ACC3-4D91-8B38-72ED5A969C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125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9B8A-ACFE-40AA-AE86-B5B6D8BCCA0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74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 涂豆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1"/>
          <a:stretch>
            <a:fillRect/>
          </a:stretch>
        </p:blipFill>
        <p:spPr>
          <a:xfrm>
            <a:off x="120650" y="-1"/>
            <a:ext cx="901700" cy="772119"/>
          </a:xfrm>
          <a:prstGeom prst="rect">
            <a:avLst/>
          </a:prstGeom>
        </p:spPr>
      </p:pic>
      <p:pic>
        <p:nvPicPr>
          <p:cNvPr id="6" name="图片 5" descr="图片包含 书籍&#10;&#10;已生成极高可信度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350" y="5816600"/>
            <a:ext cx="1111250" cy="11112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544898" y="62060"/>
            <a:ext cx="1645941" cy="64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7190826" y="62060"/>
            <a:ext cx="1645941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12" name="矩形 11"/>
          <p:cNvSpPr/>
          <p:nvPr userDrawn="1"/>
        </p:nvSpPr>
        <p:spPr>
          <a:xfrm>
            <a:off x="8836767" y="62060"/>
            <a:ext cx="1645941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10482708" y="62060"/>
            <a:ext cx="1645941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8836767" y="186788"/>
            <a:ext cx="0" cy="3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10496806" y="186788"/>
            <a:ext cx="0" cy="3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 userDrawn="1"/>
        </p:nvSpPr>
        <p:spPr>
          <a:xfrm>
            <a:off x="0" y="6701764"/>
            <a:ext cx="12192000" cy="156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 涂豆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1"/>
          <a:stretch>
            <a:fillRect/>
          </a:stretch>
        </p:blipFill>
        <p:spPr>
          <a:xfrm>
            <a:off x="120650" y="-1"/>
            <a:ext cx="901700" cy="772119"/>
          </a:xfrm>
          <a:prstGeom prst="rect">
            <a:avLst/>
          </a:prstGeom>
        </p:spPr>
      </p:pic>
      <p:pic>
        <p:nvPicPr>
          <p:cNvPr id="6" name="图片 5" descr="图片包含 书籍&#10;&#10;已生成极高可信度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350" y="5816600"/>
            <a:ext cx="1111250" cy="1111250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01764"/>
            <a:ext cx="12192000" cy="156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5544898" y="62060"/>
            <a:ext cx="1645941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  <p:sp>
        <p:nvSpPr>
          <p:cNvPr id="22" name="矩形 21"/>
          <p:cNvSpPr/>
          <p:nvPr userDrawn="1"/>
        </p:nvSpPr>
        <p:spPr>
          <a:xfrm>
            <a:off x="7190826" y="62060"/>
            <a:ext cx="1645941" cy="64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</a:p>
        </p:txBody>
      </p:sp>
      <p:sp>
        <p:nvSpPr>
          <p:cNvPr id="23" name="矩形 22"/>
          <p:cNvSpPr/>
          <p:nvPr userDrawn="1"/>
        </p:nvSpPr>
        <p:spPr>
          <a:xfrm>
            <a:off x="8836767" y="62060"/>
            <a:ext cx="1645941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4" name="矩形 23"/>
          <p:cNvSpPr/>
          <p:nvPr userDrawn="1"/>
        </p:nvSpPr>
        <p:spPr>
          <a:xfrm>
            <a:off x="10482708" y="62060"/>
            <a:ext cx="1645941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10496806" y="186788"/>
            <a:ext cx="0" cy="3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 涂豆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5544898" y="62060"/>
            <a:ext cx="1645941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  <p:sp>
        <p:nvSpPr>
          <p:cNvPr id="23" name="矩形 22"/>
          <p:cNvSpPr/>
          <p:nvPr userDrawn="1"/>
        </p:nvSpPr>
        <p:spPr>
          <a:xfrm>
            <a:off x="7190826" y="62060"/>
            <a:ext cx="1645941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4" name="矩形 23"/>
          <p:cNvSpPr/>
          <p:nvPr userDrawn="1"/>
        </p:nvSpPr>
        <p:spPr>
          <a:xfrm>
            <a:off x="8836767" y="62060"/>
            <a:ext cx="1645941" cy="64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10482708" y="62060"/>
            <a:ext cx="1645941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1"/>
          <a:stretch>
            <a:fillRect/>
          </a:stretch>
        </p:blipFill>
        <p:spPr>
          <a:xfrm>
            <a:off x="120650" y="-1"/>
            <a:ext cx="901700" cy="772119"/>
          </a:xfrm>
          <a:prstGeom prst="rect">
            <a:avLst/>
          </a:prstGeom>
        </p:spPr>
      </p:pic>
      <p:pic>
        <p:nvPicPr>
          <p:cNvPr id="6" name="图片 5" descr="图片包含 书籍&#10;&#10;已生成极高可信度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350" y="5816600"/>
            <a:ext cx="1111250" cy="111125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7118267" y="195069"/>
            <a:ext cx="0" cy="3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 userDrawn="1"/>
        </p:nvSpPr>
        <p:spPr>
          <a:xfrm>
            <a:off x="0" y="6701764"/>
            <a:ext cx="12192000" cy="156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 涂豆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 userDrawn="1"/>
        </p:nvSpPr>
        <p:spPr>
          <a:xfrm>
            <a:off x="5544898" y="62060"/>
            <a:ext cx="1645941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  <p:sp>
        <p:nvSpPr>
          <p:cNvPr id="28" name="矩形 27"/>
          <p:cNvSpPr/>
          <p:nvPr userDrawn="1"/>
        </p:nvSpPr>
        <p:spPr>
          <a:xfrm>
            <a:off x="7190826" y="62060"/>
            <a:ext cx="1645941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9" name="矩形 28"/>
          <p:cNvSpPr/>
          <p:nvPr userDrawn="1"/>
        </p:nvSpPr>
        <p:spPr>
          <a:xfrm>
            <a:off x="8836767" y="62060"/>
            <a:ext cx="1645941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  <p:sp>
        <p:nvSpPr>
          <p:cNvPr id="30" name="矩形 29"/>
          <p:cNvSpPr/>
          <p:nvPr userDrawn="1"/>
        </p:nvSpPr>
        <p:spPr>
          <a:xfrm>
            <a:off x="10482708" y="62060"/>
            <a:ext cx="1645941" cy="64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1"/>
          <a:stretch>
            <a:fillRect/>
          </a:stretch>
        </p:blipFill>
        <p:spPr>
          <a:xfrm>
            <a:off x="120650" y="-1"/>
            <a:ext cx="901700" cy="772119"/>
          </a:xfrm>
          <a:prstGeom prst="rect">
            <a:avLst/>
          </a:prstGeom>
        </p:spPr>
      </p:pic>
      <p:pic>
        <p:nvPicPr>
          <p:cNvPr id="6" name="图片 5" descr="图片包含 书籍&#10;&#10;已生成极高可信度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350" y="5816600"/>
            <a:ext cx="1111250" cy="111125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7118267" y="195069"/>
            <a:ext cx="0" cy="360000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8764195" y="195069"/>
            <a:ext cx="0" cy="360000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10424234" y="195069"/>
            <a:ext cx="0" cy="360000"/>
          </a:xfrm>
          <a:prstGeom prst="lin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矩形 13"/>
          <p:cNvSpPr/>
          <p:nvPr userDrawn="1"/>
        </p:nvSpPr>
        <p:spPr>
          <a:xfrm>
            <a:off x="0" y="6701764"/>
            <a:ext cx="12192000" cy="156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涂豆思  首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涂豆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sv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2.sv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物体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6413"/>
          <a:stretch>
            <a:fillRect/>
          </a:stretch>
        </p:blipFill>
        <p:spPr>
          <a:xfrm>
            <a:off x="312057" y="356619"/>
            <a:ext cx="11879943" cy="60410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9" y="4710905"/>
            <a:ext cx="1536508" cy="1790476"/>
          </a:xfrm>
          <a:prstGeom prst="rect">
            <a:avLst/>
          </a:prstGeom>
        </p:spPr>
      </p:pic>
      <p:pic>
        <p:nvPicPr>
          <p:cNvPr id="5" name="图片 4" descr="图片包含 物体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4056"/>
          <a:stretch>
            <a:fillRect/>
          </a:stretch>
        </p:blipFill>
        <p:spPr>
          <a:xfrm>
            <a:off x="-91" y="408024"/>
            <a:ext cx="12192000" cy="604103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16148" y="2869772"/>
            <a:ext cx="102717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bg2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指向核心素养，适应高考改革</a:t>
            </a:r>
            <a:endParaRPr lang="zh-CN" altLang="en-US" sz="5400" b="1" dirty="0">
              <a:solidFill>
                <a:schemeClr val="bg2"/>
              </a:solidFill>
              <a:latin typeface="Baoli SC" charset="-122"/>
              <a:ea typeface="Baoli SC" charset="-122"/>
              <a:cs typeface="Baoli SC" charset="-122"/>
            </a:endParaRPr>
          </a:p>
        </p:txBody>
      </p:sp>
      <p:sp>
        <p:nvSpPr>
          <p:cNvPr id="10" name="矩形: 剪去对角 9"/>
          <p:cNvSpPr/>
          <p:nvPr/>
        </p:nvSpPr>
        <p:spPr>
          <a:xfrm>
            <a:off x="2999929" y="5707980"/>
            <a:ext cx="2373086" cy="558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历史：黄天庆</a:t>
            </a:r>
            <a:endParaRPr lang="zh-CN" altLang="en-US" dirty="0"/>
          </a:p>
        </p:txBody>
      </p:sp>
      <p:sp>
        <p:nvSpPr>
          <p:cNvPr id="11" name="矩形: 剪去对角 10"/>
          <p:cNvSpPr/>
          <p:nvPr/>
        </p:nvSpPr>
        <p:spPr>
          <a:xfrm>
            <a:off x="6252028" y="5725820"/>
            <a:ext cx="2612550" cy="558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2020.11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12057" y="439544"/>
            <a:ext cx="442312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常州市教育科学研究院</a:t>
            </a:r>
            <a:endParaRPr lang="zh-CN" altLang="en-US" sz="24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2889" y="4064574"/>
            <a:ext cx="1056045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3600" b="1" dirty="0" smtClean="0">
                <a:latin typeface="FangSong" charset="-122"/>
                <a:ea typeface="FangSong" charset="-122"/>
                <a:cs typeface="FangSong" charset="-122"/>
              </a:rPr>
              <a:t>——</a:t>
            </a:r>
            <a:r>
              <a:rPr lang="zh-CN" altLang="en-US" sz="3600" b="1" dirty="0" smtClean="0">
                <a:latin typeface="FangSong" charset="-122"/>
                <a:ea typeface="FangSong" charset="-122"/>
                <a:cs typeface="FangSong" charset="-122"/>
              </a:rPr>
              <a:t>常州市</a:t>
            </a:r>
            <a:r>
              <a:rPr lang="zh-CN" altLang="en-US" sz="3600" b="1" dirty="0">
                <a:latin typeface="FangSong" charset="-122"/>
                <a:ea typeface="FangSong" charset="-122"/>
                <a:cs typeface="FangSong" charset="-122"/>
              </a:rPr>
              <a:t>2021届</a:t>
            </a:r>
            <a:r>
              <a:rPr lang="zh-CN" altLang="en-US" sz="3600" b="1" dirty="0" smtClean="0">
                <a:latin typeface="FangSong" charset="-122"/>
                <a:ea typeface="FangSong" charset="-122"/>
                <a:cs typeface="FangSong" charset="-122"/>
              </a:rPr>
              <a:t>高三历史期中</a:t>
            </a:r>
            <a:r>
              <a:rPr lang="zh-CN" altLang="en-US" sz="3600" b="1" dirty="0">
                <a:latin typeface="FangSong" charset="-122"/>
                <a:ea typeface="FangSong" charset="-122"/>
                <a:cs typeface="FangSong" charset="-122"/>
              </a:rPr>
              <a:t>质量调研分析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49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49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24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7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9" y="159658"/>
            <a:ext cx="7246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（一）成绩分析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4" name="表格 3"/>
          <p:cNvGraphicFramePr/>
          <p:nvPr>
            <p:extLst>
              <p:ext uri="{D42A27DB-BD31-4B8C-83A1-F6EECF244321}">
                <p14:modId xmlns:p14="http://schemas.microsoft.com/office/powerpoint/2010/main" val="346617915"/>
              </p:ext>
            </p:extLst>
          </p:nvPr>
        </p:nvGraphicFramePr>
        <p:xfrm>
          <a:off x="1596390" y="1449070"/>
          <a:ext cx="8532495" cy="1921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4165"/>
                <a:gridCol w="2844165"/>
                <a:gridCol w="2844165"/>
              </a:tblGrid>
              <a:tr h="885190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试卷难度分析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选择题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非选择题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全卷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/>
                        <a:t>0.62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/>
                        <a:t>0.41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 dirty="0" smtClean="0"/>
                        <a:t>0.51</a:t>
                      </a:r>
                      <a:endParaRPr lang="en-US" altLang="zh-CN" sz="28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extLst>
              <p:ext uri="{D42A27DB-BD31-4B8C-83A1-F6EECF244321}">
                <p14:modId xmlns:p14="http://schemas.microsoft.com/office/powerpoint/2010/main" val="1015594859"/>
              </p:ext>
            </p:extLst>
          </p:nvPr>
        </p:nvGraphicFramePr>
        <p:xfrm>
          <a:off x="1596390" y="4163060"/>
          <a:ext cx="8532495" cy="191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687070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试卷平均分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全体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高分段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低分段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US" altLang="zh-CN" sz="2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.2</a:t>
                      </a:r>
                      <a:r>
                        <a:rPr lang="en-US" altLang="zh-CN" sz="2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9</a:t>
                      </a:r>
                      <a:endParaRPr lang="en-US" altLang="en-US" sz="2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60.5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39.1</a:t>
                      </a:r>
                      <a:endParaRPr lang="en-US" altLang="en-US" sz="2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9" y="159658"/>
            <a:ext cx="7246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（一）成绩分析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0" y="1316990"/>
          <a:ext cx="63500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111240" y="2398395"/>
            <a:ext cx="60534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/>
              <a:t>全市选择题平均得分：</a:t>
            </a:r>
            <a:r>
              <a:rPr lang="en-US" altLang="zh-CN" sz="3200" b="1" dirty="0" smtClean="0"/>
              <a:t>27.20</a:t>
            </a:r>
            <a:endParaRPr lang="en-US" altLang="zh-CN" sz="3200" b="1" dirty="0"/>
          </a:p>
          <a:p>
            <a:pPr>
              <a:lnSpc>
                <a:spcPct val="200000"/>
              </a:lnSpc>
            </a:pPr>
            <a:r>
              <a:rPr lang="zh-CN" altLang="en-US" sz="3200" b="1" dirty="0"/>
              <a:t>全市非选择题平均得分：</a:t>
            </a:r>
            <a:r>
              <a:rPr lang="en-US" altLang="zh-CN" sz="3200" b="1" dirty="0" smtClean="0"/>
              <a:t>23.09</a:t>
            </a:r>
            <a:endParaRPr lang="en-US" altLang="zh-CN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9" y="159658"/>
            <a:ext cx="7246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（一）成绩分析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flipV="1">
            <a:off x="1210310" y="1463675"/>
            <a:ext cx="9366885" cy="120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152400" y="1758950"/>
            <a:ext cx="1014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局属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52400" y="2306320"/>
            <a:ext cx="990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溧阳</a:t>
            </a:r>
          </a:p>
        </p:txBody>
      </p:sp>
      <p:sp>
        <p:nvSpPr>
          <p:cNvPr id="4" name="矩形 3"/>
          <p:cNvSpPr/>
          <p:nvPr/>
        </p:nvSpPr>
        <p:spPr>
          <a:xfrm>
            <a:off x="1222375" y="1842770"/>
            <a:ext cx="7221855" cy="354330"/>
          </a:xfrm>
          <a:prstGeom prst="rect">
            <a:avLst/>
          </a:prstGeom>
          <a:solidFill>
            <a:srgbClr val="D29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22375" y="2390140"/>
            <a:ext cx="6908800" cy="354330"/>
          </a:xfrm>
          <a:prstGeom prst="rect">
            <a:avLst/>
          </a:prstGeom>
          <a:solidFill>
            <a:srgbClr val="D29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22375" y="3016250"/>
            <a:ext cx="6908800" cy="354330"/>
          </a:xfrm>
          <a:prstGeom prst="rect">
            <a:avLst/>
          </a:prstGeom>
          <a:solidFill>
            <a:srgbClr val="D29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46505" y="3567430"/>
            <a:ext cx="6223635" cy="354330"/>
          </a:xfrm>
          <a:prstGeom prst="rect">
            <a:avLst/>
          </a:prstGeom>
          <a:solidFill>
            <a:srgbClr val="D29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246505" y="4158615"/>
            <a:ext cx="6069330" cy="354330"/>
          </a:xfrm>
          <a:prstGeom prst="rect">
            <a:avLst/>
          </a:prstGeom>
          <a:solidFill>
            <a:srgbClr val="D29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46505" y="4804410"/>
            <a:ext cx="5783580" cy="354330"/>
          </a:xfrm>
          <a:prstGeom prst="rect">
            <a:avLst/>
          </a:prstGeom>
          <a:solidFill>
            <a:srgbClr val="D29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46505" y="5449570"/>
            <a:ext cx="5273040" cy="354330"/>
          </a:xfrm>
          <a:prstGeom prst="rect">
            <a:avLst/>
          </a:prstGeom>
          <a:solidFill>
            <a:srgbClr val="D29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2400" y="2932430"/>
            <a:ext cx="990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武进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2400" y="3483610"/>
            <a:ext cx="990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经开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2400" y="4074795"/>
            <a:ext cx="990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金坛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64465" y="4720590"/>
            <a:ext cx="990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新北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2400" y="5365750"/>
            <a:ext cx="990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天宁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1153140" y="1527810"/>
            <a:ext cx="736600" cy="3714750"/>
          </a:xfrm>
          <a:prstGeom prst="rect">
            <a:avLst/>
          </a:prstGeom>
          <a:solidFill>
            <a:schemeClr val="bg2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2"/>
                </a:solidFill>
                <a:effectLst/>
              </a:rPr>
              <a:t>各区均分统计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1210310" y="1463675"/>
            <a:ext cx="36195" cy="4291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606327" y="1776095"/>
            <a:ext cx="0" cy="4316730"/>
          </a:xfrm>
          <a:prstGeom prst="line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820559" y="812800"/>
            <a:ext cx="1858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市均分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912448" y="772459"/>
            <a:ext cx="148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/>
              <a:t>50.29</a:t>
            </a:r>
            <a:endParaRPr lang="en-US" altLang="zh-CN" sz="3600" b="1" dirty="0"/>
          </a:p>
        </p:txBody>
      </p:sp>
      <p:sp>
        <p:nvSpPr>
          <p:cNvPr id="28" name="矩形 27"/>
          <p:cNvSpPr/>
          <p:nvPr/>
        </p:nvSpPr>
        <p:spPr>
          <a:xfrm>
            <a:off x="1209675" y="1842770"/>
            <a:ext cx="4474845" cy="3670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963660" y="5034280"/>
            <a:ext cx="916940" cy="3670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9880600" y="5033010"/>
            <a:ext cx="1507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1</a:t>
            </a:r>
            <a:r>
              <a:rPr lang="zh-CN" altLang="en-US" sz="2400" b="1"/>
              <a:t>卷得分</a:t>
            </a:r>
          </a:p>
        </p:txBody>
      </p:sp>
      <p:sp>
        <p:nvSpPr>
          <p:cNvPr id="31" name="矩形 30"/>
          <p:cNvSpPr/>
          <p:nvPr/>
        </p:nvSpPr>
        <p:spPr>
          <a:xfrm>
            <a:off x="8963660" y="5638165"/>
            <a:ext cx="916940" cy="367030"/>
          </a:xfrm>
          <a:prstGeom prst="rect">
            <a:avLst/>
          </a:prstGeom>
          <a:solidFill>
            <a:srgbClr val="D29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9880600" y="5591175"/>
            <a:ext cx="1507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2</a:t>
            </a:r>
            <a:r>
              <a:rPr lang="zh-CN" altLang="en-US" sz="2400" b="1"/>
              <a:t>卷得分</a:t>
            </a:r>
          </a:p>
        </p:txBody>
      </p:sp>
      <p:sp>
        <p:nvSpPr>
          <p:cNvPr id="33" name="矩形 32"/>
          <p:cNvSpPr/>
          <p:nvPr/>
        </p:nvSpPr>
        <p:spPr>
          <a:xfrm>
            <a:off x="1222375" y="3016250"/>
            <a:ext cx="4364990" cy="3670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246505" y="2383790"/>
            <a:ext cx="4340860" cy="3670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246505" y="4158615"/>
            <a:ext cx="3876675" cy="3670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246505" y="3567430"/>
            <a:ext cx="3703955" cy="3670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246505" y="4804410"/>
            <a:ext cx="3703320" cy="3670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246505" y="5436870"/>
            <a:ext cx="3204210" cy="3670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9" y="159658"/>
            <a:ext cx="7246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（一）成绩分析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1210310" y="1598295"/>
            <a:ext cx="0" cy="40354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1210310" y="5633720"/>
            <a:ext cx="452437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2078990" y="4961255"/>
            <a:ext cx="322580" cy="331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215130" y="2227580"/>
            <a:ext cx="444500" cy="416560"/>
          </a:xfrm>
          <a:prstGeom prst="ellipse">
            <a:avLst/>
          </a:prstGeom>
          <a:solidFill>
            <a:srgbClr val="D29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47"/>
          <p:cNvCxnSpPr/>
          <p:nvPr/>
        </p:nvCxnSpPr>
        <p:spPr>
          <a:xfrm>
            <a:off x="1222375" y="2456815"/>
            <a:ext cx="3018790" cy="952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457200" y="2139315"/>
            <a:ext cx="734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/>
              <a:t>77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57200" y="4804410"/>
            <a:ext cx="734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/>
              <a:t>17</a:t>
            </a:r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1222375" y="5120005"/>
            <a:ext cx="868045" cy="444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 flipV="1">
            <a:off x="2217420" y="5247005"/>
            <a:ext cx="7620" cy="39878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 flipV="1">
            <a:off x="4425950" y="2644140"/>
            <a:ext cx="635" cy="298958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1663065" y="5767705"/>
            <a:ext cx="2164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最低分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827145" y="5767705"/>
            <a:ext cx="2164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最高分</a:t>
            </a:r>
          </a:p>
        </p:txBody>
      </p:sp>
      <p:cxnSp>
        <p:nvCxnSpPr>
          <p:cNvPr id="74" name="直接箭头连接符 73"/>
          <p:cNvCxnSpPr/>
          <p:nvPr/>
        </p:nvCxnSpPr>
        <p:spPr>
          <a:xfrm flipV="1">
            <a:off x="7212965" y="1610360"/>
            <a:ext cx="0" cy="40354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>
            <a:off x="7212965" y="5645785"/>
            <a:ext cx="452437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椭圆 75"/>
          <p:cNvSpPr/>
          <p:nvPr/>
        </p:nvSpPr>
        <p:spPr>
          <a:xfrm>
            <a:off x="8121015" y="3665855"/>
            <a:ext cx="322580" cy="331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9817735" y="2879090"/>
            <a:ext cx="444500" cy="416560"/>
          </a:xfrm>
          <a:prstGeom prst="ellipse">
            <a:avLst/>
          </a:prstGeom>
          <a:solidFill>
            <a:srgbClr val="D29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8" name="直接连接符 77"/>
          <p:cNvCxnSpPr/>
          <p:nvPr/>
        </p:nvCxnSpPr>
        <p:spPr>
          <a:xfrm flipV="1">
            <a:off x="7212965" y="3086735"/>
            <a:ext cx="2604770" cy="63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7174865" y="3830320"/>
            <a:ext cx="1268730" cy="190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endCxn id="76" idx="4"/>
          </p:cNvCxnSpPr>
          <p:nvPr/>
        </p:nvCxnSpPr>
        <p:spPr>
          <a:xfrm flipV="1">
            <a:off x="8264525" y="3997325"/>
            <a:ext cx="17780" cy="168529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V="1">
            <a:off x="10025380" y="3310255"/>
            <a:ext cx="24130" cy="232346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>
            <a:off x="7524750" y="5868670"/>
            <a:ext cx="2164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最低均分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6009005" y="2744470"/>
            <a:ext cx="1203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/>
              <a:t>59.3</a:t>
            </a:r>
            <a:endParaRPr lang="zh-CN" altLang="en-US" sz="3600" b="1"/>
          </a:p>
        </p:txBody>
      </p:sp>
      <p:sp>
        <p:nvSpPr>
          <p:cNvPr id="84" name="文本框 83"/>
          <p:cNvSpPr txBox="1"/>
          <p:nvPr/>
        </p:nvSpPr>
        <p:spPr>
          <a:xfrm>
            <a:off x="6009005" y="3509010"/>
            <a:ext cx="1113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/>
              <a:t>42.4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309100" y="5868670"/>
            <a:ext cx="2164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最高均分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1636395" y="1158240"/>
            <a:ext cx="305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学生成绩差值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757160" y="1158240"/>
            <a:ext cx="305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学校均分差值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9" y="159658"/>
            <a:ext cx="7246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（二）试卷特点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7200" y="1656715"/>
            <a:ext cx="6465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/>
              <a:t>◆  稳中有新，区分度明显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03275" y="286194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73050"/>
            <a:r>
              <a:rPr lang="zh-CN" sz="3200" b="1">
                <a:latin typeface="+mj-ea"/>
                <a:ea typeface="+mj-ea"/>
              </a:rPr>
              <a:t>创新：模仿山东卷</a:t>
            </a:r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88305" y="286194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3200" b="1">
                <a:latin typeface="+mj-ea"/>
                <a:ea typeface="+mj-ea"/>
              </a:rPr>
              <a:t>稳定：保留江苏卷传统</a:t>
            </a:r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7200" y="4292600"/>
            <a:ext cx="87395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</a:rPr>
              <a:t>◆  知识点分布合理，重点考查主干知识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9" y="159658"/>
            <a:ext cx="7246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（二）试卷特点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4" name="表格 3"/>
          <p:cNvGraphicFramePr/>
          <p:nvPr>
            <p:extLst>
              <p:ext uri="{D42A27DB-BD31-4B8C-83A1-F6EECF244321}">
                <p14:modId xmlns:p14="http://schemas.microsoft.com/office/powerpoint/2010/main" val="1210570908"/>
              </p:ext>
            </p:extLst>
          </p:nvPr>
        </p:nvGraphicFramePr>
        <p:xfrm>
          <a:off x="493395" y="1068705"/>
          <a:ext cx="11205845" cy="5064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2030"/>
                <a:gridCol w="1503045"/>
                <a:gridCol w="1504315"/>
                <a:gridCol w="1503045"/>
                <a:gridCol w="1503045"/>
                <a:gridCol w="1503680"/>
                <a:gridCol w="1503045"/>
                <a:gridCol w="1183640"/>
              </a:tblGrid>
              <a:tr h="504190">
                <a:tc grid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考 点 分 布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类别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政治史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经济史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文化史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合计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分期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中国史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世界史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中国史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世界史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中国史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世界史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分值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古代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18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26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近代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16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41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现代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25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6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合计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21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16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20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23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92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分值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27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36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29</a:t>
                      </a:r>
                      <a:endParaRPr lang="en-US" altLang="en-US" sz="2800" b="1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smtClean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史</a:t>
                      </a:r>
                      <a:r>
                        <a:rPr lang="zh-CN" altLang="en-US" sz="2800" b="1" dirty="0" smtClean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学素养</a:t>
                      </a:r>
                      <a:endParaRPr lang="en-US" altLang="en-US" sz="2800" b="1" dirty="0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 dirty="0" smtClean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史料实证素养</a:t>
                      </a:r>
                      <a:r>
                        <a:rPr lang="en-US" sz="2800" b="1" dirty="0" smtClean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8</a:t>
                      </a:r>
                      <a:r>
                        <a:rPr lang="zh-CN" altLang="en-US" sz="2800" b="1" dirty="0" smtClean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分</a:t>
                      </a:r>
                      <a:endParaRPr lang="en-US" altLang="en-US" sz="2800" b="1" dirty="0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100</a:t>
                      </a:r>
                      <a:endParaRPr lang="en-US" altLang="en-US" sz="2800" b="1" dirty="0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9" y="159658"/>
            <a:ext cx="7246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（二）试卷特点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5665" y="1565910"/>
            <a:ext cx="81521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/>
              <a:t>◆  有效控制试卷长度，降低阅读障碍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7425" y="2560320"/>
            <a:ext cx="10071735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/>
              <a:t>       </a:t>
            </a:r>
            <a:r>
              <a:rPr lang="zh-CN" altLang="en-US" sz="3200" b="1" dirty="0"/>
              <a:t>全卷</a:t>
            </a:r>
            <a:r>
              <a:rPr lang="zh-CN" altLang="en-US" sz="3200" b="1" dirty="0" smtClean="0"/>
              <a:t>文字含图表</a:t>
            </a:r>
            <a:r>
              <a:rPr lang="zh-CN" altLang="en-US" sz="3200" b="1" dirty="0"/>
              <a:t>共计</a:t>
            </a:r>
            <a:r>
              <a:rPr lang="en-US" altLang="zh-CN" sz="3200" b="1" dirty="0"/>
              <a:t>4000</a:t>
            </a:r>
            <a:r>
              <a:rPr lang="zh-CN" altLang="en-US" sz="3200" b="1" dirty="0"/>
              <a:t>余字，选择题的材料大多简明易懂，关键词或</a:t>
            </a:r>
            <a:r>
              <a:rPr lang="zh-CN" altLang="en-US" sz="3200" b="1" dirty="0" smtClean="0"/>
              <a:t>句的答题信息易于提取。</a:t>
            </a:r>
            <a:r>
              <a:rPr lang="zh-CN" altLang="en-US" sz="3200" b="1" dirty="0"/>
              <a:t>试卷中文言材料较少，且有释文帮助学生理解</a:t>
            </a:r>
            <a:r>
              <a:rPr lang="zh-CN" altLang="en-US" sz="3200" b="1" dirty="0" smtClean="0"/>
              <a:t>。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9" y="159658"/>
            <a:ext cx="7246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（二）试卷特点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7200" y="2426335"/>
            <a:ext cx="71018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/>
              <a:t>◆  材料来源丰富，</a:t>
            </a:r>
          </a:p>
          <a:p>
            <a:pPr>
              <a:lnSpc>
                <a:spcPct val="150000"/>
              </a:lnSpc>
            </a:pPr>
            <a:r>
              <a:rPr lang="zh-CN" altLang="en-US" sz="3600" b="1"/>
              <a:t>    彰显史料实证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275" y="753110"/>
            <a:ext cx="6662420" cy="5945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9" y="159658"/>
            <a:ext cx="7246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（二）试卷特点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7200" y="2426335"/>
            <a:ext cx="71018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/>
              <a:t>◆  材料来源丰富，</a:t>
            </a:r>
          </a:p>
          <a:p>
            <a:pPr>
              <a:lnSpc>
                <a:spcPct val="150000"/>
              </a:lnSpc>
            </a:pPr>
            <a:r>
              <a:rPr lang="zh-CN" altLang="en-US" sz="3600" b="1"/>
              <a:t>    彰显史料实证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2" y="752941"/>
            <a:ext cx="6662420" cy="5945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92" y="732190"/>
            <a:ext cx="5490833" cy="59034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68" y="771154"/>
            <a:ext cx="6777759" cy="14505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" y="2221672"/>
            <a:ext cx="6817045" cy="436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8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9" y="159658"/>
            <a:ext cx="7246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（二）试卷特点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04800" y="1402715"/>
            <a:ext cx="114325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/>
              <a:t>◆  重视价值引领，体现新课程改革精神，考查核心素养</a:t>
            </a:r>
          </a:p>
        </p:txBody>
      </p:sp>
      <p:graphicFrame>
        <p:nvGraphicFramePr>
          <p:cNvPr id="6" name="表格 5"/>
          <p:cNvGraphicFramePr/>
          <p:nvPr>
            <p:extLst>
              <p:ext uri="{D42A27DB-BD31-4B8C-83A1-F6EECF244321}">
                <p14:modId xmlns:p14="http://schemas.microsoft.com/office/powerpoint/2010/main" val="1963004967"/>
              </p:ext>
            </p:extLst>
          </p:nvPr>
        </p:nvGraphicFramePr>
        <p:xfrm>
          <a:off x="594360" y="2654935"/>
          <a:ext cx="11014710" cy="3759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16860"/>
                <a:gridCol w="8197850"/>
              </a:tblGrid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>
                          <a:solidFill>
                            <a:schemeClr val="tx2"/>
                          </a:solidFill>
                        </a:rPr>
                        <a:t>核心素养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>
                          <a:solidFill>
                            <a:schemeClr val="tx2"/>
                          </a:solidFill>
                        </a:rPr>
                        <a:t>题    号</a:t>
                      </a:r>
                    </a:p>
                  </a:txBody>
                  <a:tcPr/>
                </a:tc>
              </a:tr>
              <a:tr h="650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/>
                        <a:t>时空观念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b="1"/>
                        <a:t>4</a:t>
                      </a:r>
                      <a:r>
                        <a:rPr lang="zh-CN" altLang="en-US" sz="3600" b="1"/>
                        <a:t>、</a:t>
                      </a:r>
                      <a:r>
                        <a:rPr lang="en-US" altLang="zh-CN" sz="3600" b="1"/>
                        <a:t>7</a:t>
                      </a:r>
                      <a:r>
                        <a:rPr lang="zh-CN" altLang="en-US" sz="3600" b="1"/>
                        <a:t>、</a:t>
                      </a:r>
                      <a:r>
                        <a:rPr lang="en-US" altLang="zh-CN" sz="3600" b="1"/>
                        <a:t>13、14、17、18、19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/>
                        <a:t>家国情怀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b="1">
                          <a:sym typeface="+mn-ea"/>
                        </a:rPr>
                        <a:t>1</a:t>
                      </a:r>
                      <a:r>
                        <a:rPr lang="zh-CN" altLang="en-US" sz="3600" b="1">
                          <a:sym typeface="+mn-ea"/>
                        </a:rPr>
                        <a:t>、</a:t>
                      </a:r>
                      <a:r>
                        <a:rPr lang="en-US" altLang="zh-CN" sz="3600" b="1">
                          <a:sym typeface="+mn-ea"/>
                        </a:rPr>
                        <a:t>2</a:t>
                      </a:r>
                      <a:r>
                        <a:rPr lang="zh-CN" altLang="en-US" sz="3600" b="1">
                          <a:sym typeface="+mn-ea"/>
                        </a:rPr>
                        <a:t>、</a:t>
                      </a:r>
                      <a:r>
                        <a:rPr lang="en-US" altLang="zh-CN" sz="3600" b="1">
                          <a:sym typeface="+mn-ea"/>
                        </a:rPr>
                        <a:t>4</a:t>
                      </a:r>
                      <a:r>
                        <a:rPr lang="zh-CN" altLang="en-US" sz="3600" b="1">
                          <a:sym typeface="+mn-ea"/>
                        </a:rPr>
                        <a:t>、</a:t>
                      </a:r>
                      <a:r>
                        <a:rPr lang="en-US" altLang="zh-CN" sz="3600" b="1">
                          <a:sym typeface="+mn-ea"/>
                        </a:rPr>
                        <a:t>7</a:t>
                      </a:r>
                      <a:r>
                        <a:rPr lang="zh-CN" altLang="en-US" sz="3600" b="1">
                          <a:sym typeface="+mn-ea"/>
                        </a:rPr>
                        <a:t>、</a:t>
                      </a:r>
                      <a:r>
                        <a:rPr lang="en-US" altLang="zh-CN" sz="3600" b="1">
                          <a:sym typeface="+mn-ea"/>
                        </a:rPr>
                        <a:t>1</a:t>
                      </a:r>
                      <a:r>
                        <a:rPr lang="zh-CN" altLang="en-US" sz="3600" b="1">
                          <a:sym typeface="+mn-ea"/>
                        </a:rPr>
                        <a:t>、</a:t>
                      </a:r>
                      <a:r>
                        <a:rPr lang="en-US" altLang="zh-CN" sz="3600" b="1">
                          <a:sym typeface="+mn-ea"/>
                        </a:rPr>
                        <a:t>19</a:t>
                      </a:r>
                      <a:endParaRPr lang="zh-CN" altLang="en-US" sz="3600" b="1">
                        <a:sym typeface="+mn-ea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/>
                        <a:t>史料实证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600" b="1">
                          <a:sym typeface="+mn-ea"/>
                        </a:rPr>
                        <a:t>16</a:t>
                      </a:r>
                      <a:r>
                        <a:rPr lang="zh-CN" altLang="en-US" sz="3600" b="1">
                          <a:sym typeface="+mn-ea"/>
                        </a:rPr>
                        <a:t>、</a:t>
                      </a:r>
                      <a:r>
                        <a:rPr lang="en-US" altLang="zh-CN" sz="3600" b="1">
                          <a:sym typeface="+mn-ea"/>
                        </a:rPr>
                        <a:t>18</a:t>
                      </a:r>
                      <a:endParaRPr lang="zh-CN" altLang="en-US" sz="3600" b="1">
                        <a:sym typeface="+mn-ea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 dirty="0" smtClean="0"/>
                        <a:t>唯物史观</a:t>
                      </a:r>
                      <a:endParaRPr lang="en-US" altLang="zh-CN" sz="3600" b="1" dirty="0" smtClean="0"/>
                    </a:p>
                    <a:p>
                      <a:pPr algn="ctr">
                        <a:buNone/>
                      </a:pPr>
                      <a:r>
                        <a:rPr lang="zh-CN" altLang="en-US" sz="3600" b="1" dirty="0" smtClean="0"/>
                        <a:t>历史解释</a:t>
                      </a:r>
                      <a:endParaRPr lang="zh-CN" alt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 dirty="0" smtClean="0">
                          <a:sym typeface="+mn-ea"/>
                        </a:rPr>
                        <a:t>分层渗透</a:t>
                      </a:r>
                      <a:endParaRPr lang="en-US" altLang="zh-CN" sz="3600" b="1" dirty="0" smtClean="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600" b="1" dirty="0" smtClean="0">
                          <a:sym typeface="+mn-ea"/>
                        </a:rPr>
                        <a:t>贯穿</a:t>
                      </a:r>
                      <a:r>
                        <a:rPr lang="zh-CN" altLang="en-US" sz="3600" b="1" dirty="0">
                          <a:sym typeface="+mn-ea"/>
                        </a:rPr>
                        <a:t>全卷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 flipH="1">
            <a:off x="3355975" y="2637790"/>
            <a:ext cx="12065" cy="3216275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已生成极高可信度的说明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7" y="522512"/>
            <a:ext cx="5466383" cy="5978433"/>
          </a:xfrm>
          <a:prstGeom prst="rect">
            <a:avLst/>
          </a:prstGeom>
        </p:spPr>
      </p:pic>
      <p:sp>
        <p:nvSpPr>
          <p:cNvPr id="16" name="TextBox 37"/>
          <p:cNvSpPr txBox="1"/>
          <p:nvPr/>
        </p:nvSpPr>
        <p:spPr>
          <a:xfrm>
            <a:off x="7007225" y="2694305"/>
            <a:ext cx="3680460" cy="58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b="1" smtClean="0">
                <a:solidFill>
                  <a:schemeClr val="bg1"/>
                </a:solidFill>
                <a:latin typeface="+mj-ea"/>
                <a:ea typeface="+mj-ea"/>
                <a:cs typeface="方正静蕾简体" panose="03000509000000000000" pitchFamily="65" charset="-122"/>
              </a:rPr>
              <a:t>一、命题立意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  <a:cs typeface="方正静蕾简体" panose="03000509000000000000" pitchFamily="65" charset="-122"/>
            </a:endParaRPr>
          </a:p>
        </p:txBody>
      </p:sp>
      <p:sp>
        <p:nvSpPr>
          <p:cNvPr id="17" name="TextBox 37"/>
          <p:cNvSpPr txBox="1"/>
          <p:nvPr/>
        </p:nvSpPr>
        <p:spPr>
          <a:xfrm>
            <a:off x="7007239" y="3616740"/>
            <a:ext cx="3680312" cy="58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chemeClr val="bg1"/>
                </a:solidFill>
                <a:latin typeface="+mj-ea"/>
                <a:ea typeface="+mj-ea"/>
                <a:cs typeface="方正静蕾简体" panose="03000509000000000000" pitchFamily="65" charset="-122"/>
              </a:rPr>
              <a:t>二、结果分析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  <a:cs typeface="方正静蕾简体" panose="03000509000000000000" pitchFamily="65" charset="-122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7007815" y="4711840"/>
            <a:ext cx="3680313" cy="58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b="1" smtClean="0">
                <a:solidFill>
                  <a:schemeClr val="bg1"/>
                </a:solidFill>
                <a:latin typeface="+mj-ea"/>
                <a:ea typeface="+mj-ea"/>
                <a:cs typeface="方正静蕾简体" panose="03000509000000000000" pitchFamily="65" charset="-122"/>
              </a:rPr>
              <a:t>三、教学建议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  <a:cs typeface="方正静蕾简体" panose="03000509000000000000" pitchFamily="65" charset="-122"/>
            </a:endParaRP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7789834" y="1093657"/>
            <a:ext cx="2116166" cy="1158691"/>
            <a:chOff x="336295" y="1977204"/>
            <a:chExt cx="2377164" cy="1159163"/>
          </a:xfrm>
        </p:grpSpPr>
        <p:sp>
          <p:nvSpPr>
            <p:cNvPr id="21" name="文本框 38"/>
            <p:cNvSpPr txBox="1"/>
            <p:nvPr/>
          </p:nvSpPr>
          <p:spPr>
            <a:xfrm>
              <a:off x="336295" y="2674514"/>
              <a:ext cx="2377164" cy="4618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j-ea"/>
                  <a:ea typeface="+mj-ea"/>
                  <a:cs typeface="方正静蕾简体" panose="03000509000000000000" pitchFamily="65" charset="-122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  <a:cs typeface="方正静蕾简体" panose="03000509000000000000" pitchFamily="65" charset="-122"/>
              </a:endParaRPr>
            </a:p>
          </p:txBody>
        </p:sp>
        <p:sp>
          <p:nvSpPr>
            <p:cNvPr id="22" name="文本框 11"/>
            <p:cNvSpPr txBox="1"/>
            <p:nvPr/>
          </p:nvSpPr>
          <p:spPr>
            <a:xfrm>
              <a:off x="407836" y="1977204"/>
              <a:ext cx="2289976" cy="76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b="1" spc="600" dirty="0">
                  <a:solidFill>
                    <a:schemeClr val="bg1"/>
                  </a:solidFill>
                  <a:latin typeface="+mj-ea"/>
                  <a:ea typeface="+mj-ea"/>
                  <a:cs typeface="方正静蕾简体" panose="03000509000000000000" pitchFamily="65" charset="-122"/>
                </a:rPr>
                <a:t>目录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9" y="159658"/>
            <a:ext cx="7246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（二）试卷特点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7060" y="1284605"/>
            <a:ext cx="106597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/>
              <a:t>◆   考试难度的符合学业质量水平的不同层次要求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362835"/>
            <a:ext cx="6206490" cy="3525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530" y="2362835"/>
            <a:ext cx="5638165" cy="35248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58290" y="5968365"/>
            <a:ext cx="2971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/>
              <a:t>水平</a:t>
            </a:r>
            <a:r>
              <a:rPr lang="en-US" altLang="zh-CN" sz="3200" b="1" dirty="0"/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60030" y="5968365"/>
            <a:ext cx="2971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/>
              <a:t>水平</a:t>
            </a:r>
            <a:r>
              <a:rPr lang="en-US" altLang="zh-CN" sz="3200" b="1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9" y="159658"/>
            <a:ext cx="7246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（三）学情分析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75260" y="1301750"/>
            <a:ext cx="5426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CN" sz="3600" b="1">
                <a:latin typeface="+mj-ea"/>
                <a:ea typeface="+mj-ea"/>
              </a:rPr>
              <a:t>史实不清，缺乏时空观念</a:t>
            </a:r>
            <a:endParaRPr lang="zh-CN" altLang="en-US" sz="3600" b="1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3335" y="2428875"/>
            <a:ext cx="4578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600" b="1">
                <a:latin typeface="+mj-ea"/>
                <a:ea typeface="+mj-ea"/>
              </a:rPr>
              <a:t>概念模糊，缺少理解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2400" y="3775710"/>
            <a:ext cx="54032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CN" altLang="en-US" sz="3600" b="1">
                <a:latin typeface="+mj-ea"/>
                <a:ea typeface="+mj-ea"/>
              </a:rPr>
              <a:t>审题不清，答题思路狭窄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7670" y="4729480"/>
            <a:ext cx="51708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CN" sz="3600" b="1">
                <a:latin typeface="+mj-ea"/>
                <a:ea typeface="+mj-ea"/>
              </a:rPr>
              <a:t>从材料中提取信息</a:t>
            </a:r>
          </a:p>
          <a:p>
            <a:pPr indent="0" algn="r"/>
            <a:r>
              <a:rPr lang="zh-CN" sz="3600" b="1">
                <a:latin typeface="+mj-ea"/>
                <a:ea typeface="+mj-ea"/>
              </a:rPr>
              <a:t>归纳概括能力欠缺</a:t>
            </a:r>
            <a:endParaRPr lang="zh-CN" altLang="en-US" sz="3600" b="1"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67855" y="1624330"/>
            <a:ext cx="51384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latin typeface="+mj-ea"/>
                <a:ea typeface="+mj-ea"/>
              </a:rPr>
              <a:t>图表类试题的读图能力薄弱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67855" y="2898775"/>
            <a:ext cx="5080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altLang="en-US" sz="3600" b="1" dirty="0">
                <a:latin typeface="+mj-ea"/>
                <a:ea typeface="+mj-ea"/>
              </a:rPr>
              <a:t>作答表述不准确，</a:t>
            </a:r>
            <a:r>
              <a:rPr lang="zh-CN" altLang="en-US" sz="3600" b="1" dirty="0" smtClean="0">
                <a:latin typeface="+mj-ea"/>
                <a:ea typeface="+mj-ea"/>
              </a:rPr>
              <a:t>缺少历史叙述的规范</a:t>
            </a:r>
            <a:endParaRPr lang="zh-CN" altLang="en-US" sz="3600" b="1" dirty="0"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97040" y="442087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33985"/>
            <a:r>
              <a:rPr lang="zh-CN" sz="3600" b="1">
                <a:latin typeface="+mj-ea"/>
                <a:ea typeface="+mj-ea"/>
              </a:rPr>
              <a:t>史料实证素养薄弱</a:t>
            </a:r>
            <a:endParaRPr lang="zh-CN" altLang="en-US" sz="3600" b="1">
              <a:latin typeface="+mj-ea"/>
              <a:ea typeface="+mj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242050" y="1023620"/>
            <a:ext cx="0" cy="530733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6101715" y="1483995"/>
            <a:ext cx="280670" cy="280670"/>
          </a:xfrm>
          <a:prstGeom prst="ellipse">
            <a:avLst/>
          </a:prstGeom>
          <a:solidFill>
            <a:srgbClr val="D29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V="1">
            <a:off x="6101715" y="2604770"/>
            <a:ext cx="280670" cy="294005"/>
          </a:xfrm>
          <a:prstGeom prst="ellipse">
            <a:avLst/>
          </a:prstGeom>
          <a:solidFill>
            <a:srgbClr val="D29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flipV="1">
            <a:off x="6101715" y="3950970"/>
            <a:ext cx="280670" cy="294005"/>
          </a:xfrm>
          <a:prstGeom prst="ellipse">
            <a:avLst/>
          </a:prstGeom>
          <a:solidFill>
            <a:srgbClr val="D29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101715" y="5177790"/>
            <a:ext cx="280670" cy="255905"/>
          </a:xfrm>
          <a:prstGeom prst="ellipse">
            <a:avLst/>
          </a:prstGeom>
          <a:solidFill>
            <a:srgbClr val="D29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>
            <a:stCxn id="100" idx="3"/>
            <a:endCxn id="15" idx="2"/>
          </p:cNvCxnSpPr>
          <p:nvPr/>
        </p:nvCxnSpPr>
        <p:spPr>
          <a:xfrm>
            <a:off x="5601335" y="1624330"/>
            <a:ext cx="500380" cy="0"/>
          </a:xfrm>
          <a:prstGeom prst="line">
            <a:avLst/>
          </a:prstGeom>
          <a:ln w="31750">
            <a:solidFill>
              <a:srgbClr val="D29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601335" y="2751455"/>
            <a:ext cx="500380" cy="0"/>
          </a:xfrm>
          <a:prstGeom prst="line">
            <a:avLst/>
          </a:prstGeom>
          <a:ln w="31750">
            <a:solidFill>
              <a:srgbClr val="D29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601335" y="4098290"/>
            <a:ext cx="500380" cy="0"/>
          </a:xfrm>
          <a:prstGeom prst="line">
            <a:avLst/>
          </a:prstGeom>
          <a:ln w="31750">
            <a:solidFill>
              <a:srgbClr val="D29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601335" y="5306060"/>
            <a:ext cx="500380" cy="0"/>
          </a:xfrm>
          <a:prstGeom prst="line">
            <a:avLst/>
          </a:prstGeom>
          <a:ln w="31750">
            <a:solidFill>
              <a:srgbClr val="D29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382385" y="2167255"/>
            <a:ext cx="5003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101715" y="2026920"/>
            <a:ext cx="280670" cy="2806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V="1">
            <a:off x="6101715" y="3227705"/>
            <a:ext cx="280670" cy="32575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6385560" y="3429000"/>
            <a:ext cx="5003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 flipV="1">
            <a:off x="6101715" y="4549140"/>
            <a:ext cx="280670" cy="3048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6382385" y="4729480"/>
            <a:ext cx="5003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/>
      <p:bldP spid="7" grpId="0"/>
      <p:bldP spid="8" grpId="0"/>
      <p:bldP spid="9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0" y="1869763"/>
            <a:ext cx="12192000" cy="3519054"/>
          </a:xfrm>
          <a:custGeom>
            <a:avLst/>
            <a:gdLst>
              <a:gd name="connsiteX0" fmla="*/ 0 w 12192000"/>
              <a:gd name="connsiteY0" fmla="*/ 0 h 3519054"/>
              <a:gd name="connsiteX1" fmla="*/ 4489733 w 12192000"/>
              <a:gd name="connsiteY1" fmla="*/ 0 h 3519054"/>
              <a:gd name="connsiteX2" fmla="*/ 4475311 w 12192000"/>
              <a:gd name="connsiteY2" fmla="*/ 46460 h 3519054"/>
              <a:gd name="connsiteX3" fmla="*/ 4441702 w 12192000"/>
              <a:gd name="connsiteY3" fmla="*/ 379859 h 3519054"/>
              <a:gd name="connsiteX4" fmla="*/ 6096000 w 12192000"/>
              <a:gd name="connsiteY4" fmla="*/ 2034158 h 3519054"/>
              <a:gd name="connsiteX5" fmla="*/ 7750299 w 12192000"/>
              <a:gd name="connsiteY5" fmla="*/ 379859 h 3519054"/>
              <a:gd name="connsiteX6" fmla="*/ 7716690 w 12192000"/>
              <a:gd name="connsiteY6" fmla="*/ 46460 h 3519054"/>
              <a:gd name="connsiteX7" fmla="*/ 7702268 w 12192000"/>
              <a:gd name="connsiteY7" fmla="*/ 0 h 3519054"/>
              <a:gd name="connsiteX8" fmla="*/ 12192000 w 12192000"/>
              <a:gd name="connsiteY8" fmla="*/ 0 h 3519054"/>
              <a:gd name="connsiteX9" fmla="*/ 12192000 w 12192000"/>
              <a:gd name="connsiteY9" fmla="*/ 3519054 h 3519054"/>
              <a:gd name="connsiteX10" fmla="*/ 0 w 12192000"/>
              <a:gd name="connsiteY10" fmla="*/ 3519054 h 35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519054">
                <a:moveTo>
                  <a:pt x="0" y="0"/>
                </a:moveTo>
                <a:lnTo>
                  <a:pt x="4489733" y="0"/>
                </a:lnTo>
                <a:lnTo>
                  <a:pt x="4475311" y="46460"/>
                </a:lnTo>
                <a:cubicBezTo>
                  <a:pt x="4453274" y="154151"/>
                  <a:pt x="4441702" y="265654"/>
                  <a:pt x="4441702" y="379859"/>
                </a:cubicBezTo>
                <a:cubicBezTo>
                  <a:pt x="4441702" y="1293503"/>
                  <a:pt x="5182356" y="2034158"/>
                  <a:pt x="6096000" y="2034158"/>
                </a:cubicBezTo>
                <a:cubicBezTo>
                  <a:pt x="7009644" y="2034158"/>
                  <a:pt x="7750299" y="1293503"/>
                  <a:pt x="7750299" y="379859"/>
                </a:cubicBezTo>
                <a:cubicBezTo>
                  <a:pt x="7750299" y="265654"/>
                  <a:pt x="7738726" y="154151"/>
                  <a:pt x="7716690" y="46460"/>
                </a:cubicBezTo>
                <a:lnTo>
                  <a:pt x="7702268" y="0"/>
                </a:lnTo>
                <a:lnTo>
                  <a:pt x="12192000" y="0"/>
                </a:lnTo>
                <a:lnTo>
                  <a:pt x="12192000" y="3519054"/>
                </a:lnTo>
                <a:lnTo>
                  <a:pt x="0" y="35190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TextBox 37"/>
          <p:cNvSpPr txBox="1"/>
          <p:nvPr/>
        </p:nvSpPr>
        <p:spPr>
          <a:xfrm>
            <a:off x="2491953" y="4045215"/>
            <a:ext cx="6872811" cy="11068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方正达利体简体 Heavy" panose="02000A00000000000000" pitchFamily="2" charset="-122"/>
                <a:ea typeface="方正达利体简体 Heavy" panose="02000A00000000000000" pitchFamily="2" charset="-122"/>
                <a:cs typeface="方正静蕾简体" panose="03000509000000000000" pitchFamily="65" charset="-122"/>
              </a:rPr>
              <a:t>三、教学建议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方正达利体简体 Heavy" panose="02000A00000000000000" pitchFamily="2" charset="-122"/>
              <a:ea typeface="方正达利体简体 Heavy" panose="02000A00000000000000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441701" y="585946"/>
            <a:ext cx="3308598" cy="3308598"/>
          </a:xfrm>
          <a:prstGeom prst="ellipse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形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36132" y="1205946"/>
            <a:ext cx="1837002" cy="1833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accel="26000" fill="hold" grpId="0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accel="2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 bldLvl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8" y="159658"/>
            <a:ext cx="812158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教学建议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82015" y="2978150"/>
            <a:ext cx="2402840" cy="1198880"/>
          </a:xfrm>
          <a:prstGeom prst="rect">
            <a:avLst/>
          </a:prstGeom>
          <a:solidFill>
            <a:srgbClr val="F5C13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600" b="1">
                <a:solidFill>
                  <a:srgbClr val="000000"/>
                </a:solidFill>
                <a:latin typeface="+mj-ea"/>
                <a:ea typeface="+mj-ea"/>
              </a:rPr>
              <a:t>夯实基础加深理解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2015" y="1360805"/>
            <a:ext cx="2121535" cy="1198880"/>
          </a:xfrm>
          <a:prstGeom prst="rect">
            <a:avLst/>
          </a:prstGeom>
          <a:solidFill>
            <a:srgbClr val="F5C13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b="1">
                <a:solidFill>
                  <a:srgbClr val="000000"/>
                </a:solidFill>
                <a:latin typeface="+mj-ea"/>
                <a:ea typeface="+mj-ea"/>
              </a:rPr>
              <a:t>明确方向</a:t>
            </a:r>
          </a:p>
          <a:p>
            <a:pPr indent="0"/>
            <a:r>
              <a:rPr lang="zh-CN" sz="3600" b="1">
                <a:solidFill>
                  <a:srgbClr val="000000"/>
                </a:solidFill>
                <a:latin typeface="+mj-ea"/>
                <a:ea typeface="+mj-ea"/>
              </a:rPr>
              <a:t>指向素养</a:t>
            </a:r>
            <a:endParaRPr lang="zh-CN" altLang="en-US" sz="3600" b="1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2015" y="4619625"/>
            <a:ext cx="2235200" cy="1198880"/>
          </a:xfrm>
          <a:prstGeom prst="rect">
            <a:avLst/>
          </a:prstGeom>
          <a:solidFill>
            <a:srgbClr val="F5C13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600" b="1"/>
              <a:t>重视阶段特征梳理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50945" y="2978150"/>
            <a:ext cx="3588385" cy="1198880"/>
          </a:xfrm>
          <a:prstGeom prst="rect">
            <a:avLst/>
          </a:prstGeom>
          <a:solidFill>
            <a:srgbClr val="F5C13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b="1">
                <a:solidFill>
                  <a:srgbClr val="000000"/>
                </a:solidFill>
                <a:latin typeface="+mj-ea"/>
                <a:ea typeface="+mj-ea"/>
              </a:rPr>
              <a:t>优化课堂训练</a:t>
            </a:r>
          </a:p>
          <a:p>
            <a:pPr indent="0"/>
            <a:r>
              <a:rPr lang="zh-CN" sz="3600" b="1">
                <a:solidFill>
                  <a:srgbClr val="000000"/>
                </a:solidFill>
                <a:latin typeface="+mj-ea"/>
                <a:ea typeface="+mj-ea"/>
              </a:rPr>
              <a:t>突出重点难点</a:t>
            </a:r>
            <a:endParaRPr lang="zh-CN" altLang="en-US" sz="3600" b="1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50945" y="1360805"/>
            <a:ext cx="2439035" cy="1198880"/>
          </a:xfrm>
          <a:prstGeom prst="rect">
            <a:avLst/>
          </a:prstGeom>
          <a:solidFill>
            <a:srgbClr val="F5C13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zh-CN" sz="3600" b="1">
                <a:latin typeface="+mj-ea"/>
                <a:ea typeface="+mj-ea"/>
              </a:rPr>
              <a:t>重视实证</a:t>
            </a:r>
          </a:p>
          <a:p>
            <a:pPr indent="267970"/>
            <a:r>
              <a:rPr lang="zh-CN" sz="3600" b="1">
                <a:latin typeface="+mj-ea"/>
                <a:ea typeface="+mj-ea"/>
              </a:rPr>
              <a:t>素养培育</a:t>
            </a:r>
            <a:endParaRPr lang="zh-CN" altLang="en-US" sz="3600" b="1"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29425" y="1360805"/>
            <a:ext cx="2049780" cy="1198880"/>
          </a:xfrm>
          <a:prstGeom prst="rect">
            <a:avLst/>
          </a:prstGeom>
          <a:solidFill>
            <a:srgbClr val="F5C13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b="1">
                <a:latin typeface="+mn-ea"/>
              </a:rPr>
              <a:t>重视史证</a:t>
            </a:r>
          </a:p>
          <a:p>
            <a:pPr indent="0"/>
            <a:r>
              <a:rPr lang="zh-CN" sz="3600" b="1">
                <a:latin typeface="+mn-ea"/>
              </a:rPr>
              <a:t>题型训练</a:t>
            </a:r>
            <a:endParaRPr lang="zh-CN" altLang="en-US" sz="3600" b="1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50945" y="4619625"/>
            <a:ext cx="2109470" cy="1198880"/>
          </a:xfrm>
          <a:prstGeom prst="rect">
            <a:avLst/>
          </a:prstGeom>
          <a:solidFill>
            <a:srgbClr val="F5C13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b="1">
                <a:latin typeface="+mj-ea"/>
                <a:ea typeface="+mj-ea"/>
              </a:rPr>
              <a:t>方法指导</a:t>
            </a:r>
          </a:p>
          <a:p>
            <a:pPr indent="0"/>
            <a:r>
              <a:rPr lang="zh-CN" sz="3600" b="1">
                <a:latin typeface="+mj-ea"/>
                <a:ea typeface="+mj-ea"/>
              </a:rPr>
              <a:t>分层教学</a:t>
            </a:r>
            <a:endParaRPr lang="zh-CN" altLang="en-US" sz="3600" b="1"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96860" y="2978150"/>
            <a:ext cx="2560955" cy="1198880"/>
          </a:xfrm>
          <a:prstGeom prst="rect">
            <a:avLst/>
          </a:prstGeom>
          <a:solidFill>
            <a:srgbClr val="F5C13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600" b="1">
                <a:solidFill>
                  <a:srgbClr val="000000"/>
                </a:solidFill>
                <a:latin typeface="+mj-ea"/>
                <a:ea typeface="+mj-ea"/>
              </a:rPr>
              <a:t>重视图表</a:t>
            </a:r>
          </a:p>
          <a:p>
            <a:pPr indent="0"/>
            <a:r>
              <a:rPr lang="zh-CN" altLang="en-US" sz="3600" b="1">
                <a:solidFill>
                  <a:srgbClr val="000000"/>
                </a:solidFill>
                <a:latin typeface="+mj-ea"/>
                <a:ea typeface="+mj-ea"/>
              </a:rPr>
              <a:t>题型训练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71285" y="4619625"/>
            <a:ext cx="3361690" cy="1198880"/>
          </a:xfrm>
          <a:prstGeom prst="rect">
            <a:avLst/>
          </a:prstGeom>
          <a:solidFill>
            <a:srgbClr val="F5C13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b="1">
                <a:solidFill>
                  <a:srgbClr val="000000"/>
                </a:solidFill>
                <a:latin typeface="+mj-ea"/>
                <a:ea typeface="+mj-ea"/>
              </a:rPr>
              <a:t>关注周年纪念</a:t>
            </a:r>
          </a:p>
          <a:p>
            <a:pPr indent="0"/>
            <a:r>
              <a:rPr lang="zh-CN" sz="3600" b="1">
                <a:solidFill>
                  <a:srgbClr val="000000"/>
                </a:solidFill>
                <a:latin typeface="+mj-ea"/>
                <a:ea typeface="+mj-ea"/>
              </a:rPr>
              <a:t>关心时事热点</a:t>
            </a:r>
            <a:endParaRPr lang="zh-CN" altLang="en-US" sz="3600" b="1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8" y="159658"/>
            <a:ext cx="812158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教学建议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7200" y="1313815"/>
            <a:ext cx="10931525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/>
              <a:t>今后模拟命题</a:t>
            </a:r>
            <a:r>
              <a:rPr lang="zh-CN" altLang="en-US" sz="2800" b="1" dirty="0"/>
              <a:t>中，宜从四个方面加强理解能力的考查：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一是看懂历史文本材料，并对核心观点加以复述、概述或总结、提炼；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二是要求考生结合具体的情境（包括历史情境和现实情境）来解读文本材料；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三是要求考生指出文本所反映的历史现象与真实的历史现象的异同；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四是要求考生针对文本材料谈感受和感想</a:t>
            </a:r>
            <a:r>
              <a:rPr lang="zh-CN" altLang="en-US" sz="2800" b="1" dirty="0" smtClean="0"/>
              <a:t>。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25805" y="2723515"/>
            <a:ext cx="4293870" cy="953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/>
              <a:t>确立“大概念”教学理念</a:t>
            </a:r>
          </a:p>
          <a:p>
            <a:pPr algn="ctr"/>
            <a:r>
              <a:rPr lang="zh-CN" altLang="en-US" sz="2800" b="1"/>
              <a:t>结构化复习内容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51025" y="3983990"/>
            <a:ext cx="4293235" cy="953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/>
              <a:t>整合“大主题”单元框架</a:t>
            </a:r>
          </a:p>
          <a:p>
            <a:pPr algn="ctr"/>
            <a:r>
              <a:rPr lang="zh-CN" altLang="en-US" sz="2800" b="1"/>
              <a:t>集约化复习内容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95245" y="5331460"/>
            <a:ext cx="4293235" cy="953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/>
              <a:t>设定思辨性的历史议题</a:t>
            </a:r>
          </a:p>
          <a:p>
            <a:pPr algn="ctr"/>
            <a:r>
              <a:rPr lang="zh-CN" altLang="en-US" sz="2800" b="1"/>
              <a:t>情境化课堂教学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7200" y="1499870"/>
            <a:ext cx="62439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/>
              <a:t>融合“大概念”与“大主题”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990" y="753110"/>
            <a:ext cx="5005705" cy="59455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97508" y="159658"/>
            <a:ext cx="812158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教学建议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8" y="159658"/>
            <a:ext cx="812158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教学建议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9435" y="1906270"/>
            <a:ext cx="1082865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/>
              <a:t>       </a:t>
            </a:r>
            <a:r>
              <a:rPr lang="zh-CN" altLang="en-US" sz="3200" b="1" dirty="0"/>
              <a:t>在新形势下</a:t>
            </a:r>
            <a:r>
              <a:rPr lang="zh-CN" altLang="en-US" sz="3200" b="1" dirty="0" smtClean="0"/>
              <a:t>，高三历史的复习教学</a:t>
            </a:r>
            <a:r>
              <a:rPr lang="zh-CN" altLang="en-US" sz="3200" b="1" dirty="0"/>
              <a:t>更要紧紧围绕于历史学科核心素养培养学生正确价值观念、必备品格和关键能力。这就要求历史教学突破程式化，以新情景下的问题解决为重心，</a:t>
            </a:r>
            <a:r>
              <a:rPr lang="zh-CN" altLang="en-US" sz="3200" b="1" dirty="0" smtClean="0"/>
              <a:t>进行提升学生历史理解与历史叙述的有效教学</a:t>
            </a:r>
            <a:r>
              <a:rPr lang="zh-CN" altLang="en-US" sz="3200" b="1" dirty="0"/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19050"/>
            <a:ext cx="6677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charset="0"/>
            </a:endParaRPr>
          </a:p>
        </p:txBody>
      </p:sp>
      <p:sp>
        <p:nvSpPr>
          <p:cNvPr id="95235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charset="0"/>
            </a:endParaRPr>
          </a:p>
        </p:txBody>
      </p:sp>
      <p:grpSp>
        <p:nvGrpSpPr>
          <p:cNvPr id="95236" name="组合 4"/>
          <p:cNvGrpSpPr>
            <a:grpSpLocks/>
          </p:cNvGrpSpPr>
          <p:nvPr/>
        </p:nvGrpSpPr>
        <p:grpSpPr bwMode="auto">
          <a:xfrm>
            <a:off x="11153775" y="0"/>
            <a:ext cx="811213" cy="812800"/>
            <a:chOff x="7631906" y="2088882"/>
            <a:chExt cx="609600" cy="609788"/>
          </a:xfrm>
        </p:grpSpPr>
        <p:sp>
          <p:nvSpPr>
            <p:cNvPr id="95240" name="AutoShape 17"/>
            <p:cNvSpPr>
              <a:spLocks/>
            </p:cNvSpPr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27678" name="AutoShape 30"/>
            <p:cNvSpPr>
              <a:spLocks/>
            </p:cNvSpPr>
            <p:nvPr/>
          </p:nvSpPr>
          <p:spPr bwMode="auto">
            <a:xfrm>
              <a:off x="7808463" y="2261576"/>
              <a:ext cx="261257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95237" name="矩形 17"/>
          <p:cNvSpPr>
            <a:spLocks noChangeArrowheads="1"/>
          </p:cNvSpPr>
          <p:nvPr/>
        </p:nvSpPr>
        <p:spPr bwMode="auto">
          <a:xfrm>
            <a:off x="5640388" y="184150"/>
            <a:ext cx="7246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提升课程研究力，实现精准教学 </a:t>
            </a:r>
          </a:p>
        </p:txBody>
      </p:sp>
      <p:pic>
        <p:nvPicPr>
          <p:cNvPr id="9523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812800"/>
            <a:ext cx="3810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矩形 4"/>
          <p:cNvSpPr>
            <a:spLocks noChangeArrowheads="1"/>
          </p:cNvSpPr>
          <p:nvPr/>
        </p:nvSpPr>
        <p:spPr bwMode="auto">
          <a:xfrm>
            <a:off x="4956175" y="1252538"/>
            <a:ext cx="6604000" cy="4454525"/>
          </a:xfrm>
          <a:prstGeom prst="rect">
            <a:avLst/>
          </a:prstGeom>
          <a:noFill/>
          <a:ln w="825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 b="1">
                <a:latin typeface="华文新魏" charset="-122"/>
                <a:ea typeface="华文新魏" charset="-122"/>
              </a:rPr>
              <a:t>于学问之全体，皆能贯通。</a:t>
            </a:r>
            <a:endParaRPr lang="en-US" altLang="zh-CN" sz="3200" b="1">
              <a:latin typeface="华文新魏" charset="-122"/>
              <a:ea typeface="华文新魏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 b="1">
                <a:latin typeface="华文新魏" charset="-122"/>
                <a:ea typeface="华文新魏" charset="-122"/>
              </a:rPr>
              <a:t>于学生之性质，皆能熟悉。</a:t>
            </a:r>
            <a:endParaRPr lang="en-US" altLang="zh-CN" sz="3200" b="1">
              <a:latin typeface="华文新魏" charset="-122"/>
              <a:ea typeface="华文新魏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 b="1">
                <a:latin typeface="华文新魏" charset="-122"/>
                <a:ea typeface="华文新魏" charset="-122"/>
              </a:rPr>
              <a:t>于教授之方法，多能通晓。</a:t>
            </a:r>
            <a:endParaRPr lang="en-US" altLang="zh-CN" sz="3200" b="1">
              <a:latin typeface="华文新魏" charset="-122"/>
              <a:ea typeface="华文新魏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 b="1">
                <a:latin typeface="华文新魏" charset="-122"/>
                <a:ea typeface="华文新魏" charset="-122"/>
              </a:rPr>
              <a:t>学生有问，答之皆适如其分，此即最良之教师也。</a:t>
            </a:r>
            <a:endParaRPr lang="en-US" altLang="zh-CN" sz="3200" b="1">
              <a:latin typeface="华文新魏" charset="-122"/>
              <a:ea typeface="华文新魏" charset="-122"/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3200" b="1">
                <a:latin typeface="华文新魏" charset="-122"/>
                <a:ea typeface="华文新魏" charset="-122"/>
              </a:rPr>
              <a:t>——</a:t>
            </a:r>
            <a:r>
              <a:rPr lang="zh-CN" altLang="en-US" sz="3200" b="1">
                <a:latin typeface="华文新魏" charset="-122"/>
                <a:ea typeface="华文新魏" charset="-122"/>
              </a:rPr>
              <a:t>吕思勉</a:t>
            </a:r>
            <a:r>
              <a:rPr lang="en-US" altLang="zh-CN" sz="3200" b="1">
                <a:latin typeface="华文新魏" charset="-122"/>
                <a:ea typeface="华文新魏" charset="-122"/>
              </a:rPr>
              <a:t>《</a:t>
            </a:r>
            <a:r>
              <a:rPr lang="zh-CN" altLang="en-US" sz="3200" b="1">
                <a:latin typeface="华文新魏" charset="-122"/>
                <a:ea typeface="华文新魏" charset="-122"/>
              </a:rPr>
              <a:t>为学十六讲</a:t>
            </a:r>
            <a:r>
              <a:rPr lang="en-US" altLang="zh-CN" sz="3200" b="1">
                <a:latin typeface="华文新魏" charset="-122"/>
                <a:ea typeface="华文新魏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477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19050"/>
            <a:ext cx="6677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charset="0"/>
            </a:endParaRPr>
          </a:p>
        </p:txBody>
      </p:sp>
      <p:sp>
        <p:nvSpPr>
          <p:cNvPr id="9728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charset="0"/>
            </a:endParaRPr>
          </a:p>
        </p:txBody>
      </p:sp>
      <p:grpSp>
        <p:nvGrpSpPr>
          <p:cNvPr id="97284" name="组合 4"/>
          <p:cNvGrpSpPr>
            <a:grpSpLocks/>
          </p:cNvGrpSpPr>
          <p:nvPr/>
        </p:nvGrpSpPr>
        <p:grpSpPr bwMode="auto">
          <a:xfrm>
            <a:off x="11153775" y="0"/>
            <a:ext cx="811213" cy="812800"/>
            <a:chOff x="7631906" y="2088882"/>
            <a:chExt cx="609600" cy="609788"/>
          </a:xfrm>
        </p:grpSpPr>
        <p:sp>
          <p:nvSpPr>
            <p:cNvPr id="97287" name="AutoShape 17"/>
            <p:cNvSpPr>
              <a:spLocks/>
            </p:cNvSpPr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27678" name="AutoShape 30"/>
            <p:cNvSpPr>
              <a:spLocks/>
            </p:cNvSpPr>
            <p:nvPr/>
          </p:nvSpPr>
          <p:spPr bwMode="auto">
            <a:xfrm>
              <a:off x="7808463" y="2261576"/>
              <a:ext cx="261257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39775" y="1589088"/>
            <a:ext cx="10996613" cy="369331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solidFill>
                  <a:srgbClr val="FFC000"/>
                </a:solidFill>
                <a:latin typeface="Arial" charset="0"/>
              </a:rPr>
              <a:t>       </a:t>
            </a:r>
            <a:r>
              <a:rPr lang="zh-CN" altLang="en-US" sz="3600" b="1" dirty="0">
                <a:solidFill>
                  <a:srgbClr val="FFC000"/>
                </a:solidFill>
                <a:latin typeface="SimHei" charset="-122"/>
                <a:ea typeface="SimHei" charset="-122"/>
                <a:cs typeface="SimHei" charset="-122"/>
              </a:rPr>
              <a:t>坚持政治性和学理性相统一，坚持价值性和知识性相统一，坚持建设性和批判性相统一，坚持理论性和实践性相统一，坚持统一性和多样性相统一，坚持主导性和主体性相统一，坚持灌输性和启发性相统一，坚持显性教育和隐性教育相统一。</a:t>
            </a:r>
            <a:endParaRPr lang="en-US" altLang="zh-CN" sz="3600" b="1" dirty="0">
              <a:solidFill>
                <a:srgbClr val="FFC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solidFill>
                  <a:srgbClr val="FFC000"/>
                </a:solidFill>
                <a:latin typeface="SimHei" charset="-122"/>
                <a:ea typeface="SimHei" charset="-122"/>
                <a:cs typeface="SimHei" charset="-122"/>
              </a:rPr>
              <a:t>                 </a:t>
            </a:r>
            <a:r>
              <a:rPr lang="zh-CN" altLang="en-US" sz="3600" b="1" dirty="0" smtClean="0">
                <a:solidFill>
                  <a:srgbClr val="FFC000"/>
                </a:solidFill>
                <a:latin typeface="SimHei" charset="-122"/>
                <a:ea typeface="SimHei" charset="-122"/>
                <a:cs typeface="SimHei" charset="-122"/>
              </a:rPr>
              <a:t>  </a:t>
            </a:r>
            <a:r>
              <a:rPr lang="en-US" altLang="zh-CN" sz="3600" b="1" dirty="0" smtClean="0">
                <a:solidFill>
                  <a:srgbClr val="FFC000"/>
                </a:solidFill>
                <a:latin typeface="SimHei" charset="-122"/>
                <a:ea typeface="SimHei" charset="-122"/>
                <a:cs typeface="SimHei" charset="-122"/>
              </a:rPr>
              <a:t>——</a:t>
            </a:r>
            <a:r>
              <a:rPr lang="zh-CN" altLang="en-US" sz="3600" b="1" dirty="0">
                <a:solidFill>
                  <a:srgbClr val="FFC000"/>
                </a:solidFill>
                <a:latin typeface="SimHei" charset="-122"/>
                <a:ea typeface="SimHei" charset="-122"/>
                <a:cs typeface="SimHei" charset="-122"/>
              </a:rPr>
              <a:t>摘自习近平</a:t>
            </a:r>
            <a:r>
              <a:rPr lang="zh-CN" altLang="en-US" sz="3600" b="1" dirty="0" smtClean="0">
                <a:solidFill>
                  <a:srgbClr val="FFC000"/>
                </a:solidFill>
                <a:latin typeface="SimHei" charset="-122"/>
                <a:ea typeface="SimHei" charset="-122"/>
                <a:cs typeface="SimHei" charset="-122"/>
              </a:rPr>
              <a:t>总书记讲话</a:t>
            </a:r>
            <a:endParaRPr lang="en-US" altLang="zh-CN" sz="3600" b="1" dirty="0">
              <a:solidFill>
                <a:srgbClr val="FFC000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97286" name="矩形 17"/>
          <p:cNvSpPr>
            <a:spLocks noChangeArrowheads="1"/>
          </p:cNvSpPr>
          <p:nvPr/>
        </p:nvSpPr>
        <p:spPr bwMode="auto">
          <a:xfrm>
            <a:off x="5640388" y="184150"/>
            <a:ext cx="7246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提升课程研究力，实现精准教学 </a:t>
            </a:r>
          </a:p>
        </p:txBody>
      </p:sp>
    </p:spTree>
    <p:extLst>
      <p:ext uri="{BB962C8B-B14F-4D97-AF65-F5344CB8AC3E}">
        <p14:creationId xmlns:p14="http://schemas.microsoft.com/office/powerpoint/2010/main" val="1253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733">
            <a:off x="-50556" y="5099853"/>
            <a:ext cx="1283754" cy="14959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77702" y="3042493"/>
            <a:ext cx="6567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 smtClean="0">
                <a:solidFill>
                  <a:schemeClr val="bg2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请多指正，谢谢！</a:t>
            </a:r>
            <a:endParaRPr lang="zh-CN" altLang="en-US" sz="6000" b="1" dirty="0">
              <a:solidFill>
                <a:schemeClr val="bg2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10" name="矩形: 剪去对角 9"/>
          <p:cNvSpPr/>
          <p:nvPr/>
        </p:nvSpPr>
        <p:spPr>
          <a:xfrm>
            <a:off x="3576416" y="5080453"/>
            <a:ext cx="2373086" cy="558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历史：黄天庆</a:t>
            </a:r>
            <a:endParaRPr lang="zh-CN" altLang="en-US" dirty="0"/>
          </a:p>
        </p:txBody>
      </p:sp>
      <p:sp>
        <p:nvSpPr>
          <p:cNvPr id="11" name="矩形: 剪去对角 10"/>
          <p:cNvSpPr/>
          <p:nvPr/>
        </p:nvSpPr>
        <p:spPr>
          <a:xfrm>
            <a:off x="6261559" y="5080453"/>
            <a:ext cx="2612550" cy="558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2020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39837" y="532561"/>
            <a:ext cx="442312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3000509000000000000" pitchFamily="65" charset="-122"/>
              </a:rPr>
              <a:t>常州市教育科学研究院</a:t>
            </a:r>
            <a:endParaRPr lang="zh-CN" altLang="en-US" sz="24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0" y="1713701"/>
            <a:ext cx="12192000" cy="3519054"/>
          </a:xfrm>
          <a:custGeom>
            <a:avLst/>
            <a:gdLst>
              <a:gd name="connsiteX0" fmla="*/ 0 w 12192000"/>
              <a:gd name="connsiteY0" fmla="*/ 0 h 3519054"/>
              <a:gd name="connsiteX1" fmla="*/ 4489733 w 12192000"/>
              <a:gd name="connsiteY1" fmla="*/ 0 h 3519054"/>
              <a:gd name="connsiteX2" fmla="*/ 4475311 w 12192000"/>
              <a:gd name="connsiteY2" fmla="*/ 46460 h 3519054"/>
              <a:gd name="connsiteX3" fmla="*/ 4441702 w 12192000"/>
              <a:gd name="connsiteY3" fmla="*/ 379859 h 3519054"/>
              <a:gd name="connsiteX4" fmla="*/ 6096000 w 12192000"/>
              <a:gd name="connsiteY4" fmla="*/ 2034158 h 3519054"/>
              <a:gd name="connsiteX5" fmla="*/ 7750299 w 12192000"/>
              <a:gd name="connsiteY5" fmla="*/ 379859 h 3519054"/>
              <a:gd name="connsiteX6" fmla="*/ 7716690 w 12192000"/>
              <a:gd name="connsiteY6" fmla="*/ 46460 h 3519054"/>
              <a:gd name="connsiteX7" fmla="*/ 7702268 w 12192000"/>
              <a:gd name="connsiteY7" fmla="*/ 0 h 3519054"/>
              <a:gd name="connsiteX8" fmla="*/ 12192000 w 12192000"/>
              <a:gd name="connsiteY8" fmla="*/ 0 h 3519054"/>
              <a:gd name="connsiteX9" fmla="*/ 12192000 w 12192000"/>
              <a:gd name="connsiteY9" fmla="*/ 3519054 h 3519054"/>
              <a:gd name="connsiteX10" fmla="*/ 0 w 12192000"/>
              <a:gd name="connsiteY10" fmla="*/ 3519054 h 35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519054">
                <a:moveTo>
                  <a:pt x="0" y="0"/>
                </a:moveTo>
                <a:lnTo>
                  <a:pt x="4489733" y="0"/>
                </a:lnTo>
                <a:lnTo>
                  <a:pt x="4475311" y="46460"/>
                </a:lnTo>
                <a:cubicBezTo>
                  <a:pt x="4453274" y="154151"/>
                  <a:pt x="4441702" y="265654"/>
                  <a:pt x="4441702" y="379859"/>
                </a:cubicBezTo>
                <a:cubicBezTo>
                  <a:pt x="4441702" y="1293503"/>
                  <a:pt x="5182356" y="2034158"/>
                  <a:pt x="6096000" y="2034158"/>
                </a:cubicBezTo>
                <a:cubicBezTo>
                  <a:pt x="7009644" y="2034158"/>
                  <a:pt x="7750299" y="1293503"/>
                  <a:pt x="7750299" y="379859"/>
                </a:cubicBezTo>
                <a:cubicBezTo>
                  <a:pt x="7750299" y="265654"/>
                  <a:pt x="7738726" y="154151"/>
                  <a:pt x="7716690" y="46460"/>
                </a:cubicBezTo>
                <a:lnTo>
                  <a:pt x="7702268" y="0"/>
                </a:lnTo>
                <a:lnTo>
                  <a:pt x="12192000" y="0"/>
                </a:lnTo>
                <a:lnTo>
                  <a:pt x="12192000" y="3519054"/>
                </a:lnTo>
                <a:lnTo>
                  <a:pt x="0" y="35190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1285" y="-42679"/>
            <a:ext cx="12192001" cy="6900679"/>
            <a:chOff x="-1" y="-42679"/>
            <a:chExt cx="12192001" cy="6900679"/>
          </a:xfrm>
        </p:grpSpPr>
        <p:sp>
          <p:nvSpPr>
            <p:cNvPr id="14" name="矩形 13"/>
            <p:cNvSpPr/>
            <p:nvPr/>
          </p:nvSpPr>
          <p:spPr>
            <a:xfrm>
              <a:off x="0" y="3338946"/>
              <a:ext cx="12192000" cy="3519054"/>
            </a:xfrm>
            <a:prstGeom prst="rect">
              <a:avLst/>
            </a:prstGeom>
            <a:blipFill dpi="0" rotWithShape="1">
              <a:blip r:embed="rId3">
                <a:alphaModFix amt="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1" y="-42679"/>
              <a:ext cx="12192000" cy="3519054"/>
            </a:xfrm>
            <a:prstGeom prst="rect">
              <a:avLst/>
            </a:prstGeom>
            <a:blipFill dpi="0" rotWithShape="1">
              <a:blip r:embed="rId3">
                <a:alphaModFix amt="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6" name="TextBox 37"/>
          <p:cNvSpPr txBox="1"/>
          <p:nvPr/>
        </p:nvSpPr>
        <p:spPr>
          <a:xfrm>
            <a:off x="2641437" y="3914303"/>
            <a:ext cx="6541474" cy="11068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方正达利体简体 Heavy" panose="02000A00000000000000" pitchFamily="2" charset="-122"/>
                <a:ea typeface="方正达利体简体 Heavy" panose="02000A00000000000000" pitchFamily="2" charset="-122"/>
                <a:cs typeface="方正静蕾简体" panose="03000509000000000000" pitchFamily="65" charset="-122"/>
              </a:rPr>
              <a:t>一、命题立意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方正达利体简体 Heavy" panose="02000A00000000000000" pitchFamily="2" charset="-122"/>
              <a:ea typeface="方正达利体简体 Heavy" panose="02000A00000000000000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441701" y="439261"/>
            <a:ext cx="3308598" cy="3308598"/>
          </a:xfrm>
          <a:prstGeom prst="ellipse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形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00631" y="1205946"/>
            <a:ext cx="2508004" cy="1833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1" accel="26000" fill="hold" grpId="0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1" accel="2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9" y="159658"/>
            <a:ext cx="7246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（一）命题立意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355" y="753110"/>
            <a:ext cx="4244340" cy="5958840"/>
          </a:xfrm>
          <a:prstGeom prst="rect">
            <a:avLst/>
          </a:prstGeom>
        </p:spPr>
      </p:pic>
      <p:pic>
        <p:nvPicPr>
          <p:cNvPr id="8" name="图片 7" descr="O1CN01bw6OIk1Tn9TtDURew_!!0-item_pic.jpg_430x430q90"/>
          <p:cNvPicPr>
            <a:picLocks noChangeAspect="1"/>
          </p:cNvPicPr>
          <p:nvPr/>
        </p:nvPicPr>
        <p:blipFill>
          <a:blip r:embed="rId5"/>
          <a:srcRect l="17730" r="17102"/>
          <a:stretch>
            <a:fillRect/>
          </a:stretch>
        </p:blipFill>
        <p:spPr>
          <a:xfrm>
            <a:off x="7916545" y="753110"/>
            <a:ext cx="4248785" cy="5922010"/>
          </a:xfrm>
          <a:prstGeom prst="rect">
            <a:avLst/>
          </a:prstGeom>
        </p:spPr>
      </p:pic>
      <p:pic>
        <p:nvPicPr>
          <p:cNvPr id="7" name="图片 6" descr="u=413188820,535753869&amp;fm=26&amp;gp=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355" y="753110"/>
            <a:ext cx="4244340" cy="5921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4800" y="1632585"/>
            <a:ext cx="4598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●  命题依据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90270" y="2759710"/>
            <a:ext cx="6236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中国高考评价体系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0270" y="3623945"/>
            <a:ext cx="6236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普通高中历史课程标准（</a:t>
            </a:r>
            <a:r>
              <a:rPr lang="en-US" altLang="zh-CN" sz="2800" b="1"/>
              <a:t>2020</a:t>
            </a:r>
            <a:r>
              <a:rPr lang="zh-CN" altLang="en-US" sz="2800" b="1"/>
              <a:t>版）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90270" y="4533900"/>
            <a:ext cx="6236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普通高中历史教科书（</a:t>
            </a:r>
            <a:r>
              <a:rPr lang="zh-CN" sz="2800" b="1"/>
              <a:t>必修部分</a:t>
            </a:r>
            <a:r>
              <a:rPr lang="zh-CN" altLang="en-US" sz="2800" b="1"/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9" y="159658"/>
            <a:ext cx="7246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（一）命题立意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9930" r="11739"/>
          <a:stretch>
            <a:fillRect/>
          </a:stretch>
        </p:blipFill>
        <p:spPr>
          <a:xfrm>
            <a:off x="6602730" y="753110"/>
            <a:ext cx="5561965" cy="5956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68020" y="2727960"/>
            <a:ext cx="51847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/>
              <a:t>一核：核心功能（为什么考）</a:t>
            </a:r>
          </a:p>
          <a:p>
            <a:pPr>
              <a:lnSpc>
                <a:spcPct val="200000"/>
              </a:lnSpc>
            </a:pPr>
            <a:r>
              <a:rPr lang="zh-CN" altLang="en-US" sz="3200" b="1"/>
              <a:t>四层：考查内容（考什么）</a:t>
            </a:r>
          </a:p>
          <a:p>
            <a:pPr>
              <a:lnSpc>
                <a:spcPct val="200000"/>
              </a:lnSpc>
            </a:pPr>
            <a:r>
              <a:rPr lang="zh-CN" altLang="en-US" sz="3200" b="1"/>
              <a:t>四翼：考查要求（怎么考）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4800" y="1686560"/>
            <a:ext cx="6276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/>
              <a:t>“</a:t>
            </a:r>
            <a:r>
              <a:rPr lang="zh-CN" altLang="en-US" sz="3600" b="1"/>
              <a:t>一核四层四翼</a:t>
            </a:r>
            <a:r>
              <a:rPr lang="en-US" altLang="zh-CN" sz="3600" b="1"/>
              <a:t>”</a:t>
            </a:r>
            <a:r>
              <a:rPr lang="zh-CN" altLang="en-US" sz="3600" b="1"/>
              <a:t>高考评价体系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" y="762000"/>
            <a:ext cx="12165330" cy="594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44805" y="2511425"/>
            <a:ext cx="69088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/>
              <a:t>1</a:t>
            </a:r>
            <a:r>
              <a:rPr lang="zh-CN" altLang="en-US" sz="2800" b="1"/>
              <a:t>、</a:t>
            </a:r>
            <a:r>
              <a:rPr lang="en-US" altLang="zh-CN" sz="2800" b="1"/>
              <a:t>准确把握学科核心素养内涵和表现特征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4805" y="1407160"/>
            <a:ext cx="5625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指向核心素养的考试命题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4805" y="3395345"/>
            <a:ext cx="76327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/>
              <a:t>2</a:t>
            </a:r>
            <a:r>
              <a:rPr lang="zh-CN" altLang="en-US" sz="2800" b="1"/>
              <a:t>、基于真实情境，创设能够引发学科核心素养</a:t>
            </a:r>
          </a:p>
          <a:p>
            <a:pPr>
              <a:lnSpc>
                <a:spcPct val="150000"/>
              </a:lnSpc>
            </a:pPr>
            <a:r>
              <a:rPr lang="zh-CN" altLang="en-US" sz="2800" b="1"/>
              <a:t>     表现的评价任务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4805" y="4989830"/>
            <a:ext cx="79133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latin typeface="+mn-ea"/>
                <a:cs typeface="+mn-ea"/>
              </a:rPr>
              <a:t>3</a:t>
            </a:r>
            <a:r>
              <a:rPr lang="zh-CN" altLang="en-US" sz="2800" b="1">
                <a:latin typeface="+mn-ea"/>
                <a:cs typeface="+mn-ea"/>
              </a:rPr>
              <a:t>、以学业质量标准为依据,研制等级性评分标准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615" y="753110"/>
            <a:ext cx="3815080" cy="595185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197509" y="159658"/>
            <a:ext cx="7246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（一）命题立意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53110"/>
            <a:ext cx="8350250" cy="5957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850" y="753110"/>
            <a:ext cx="4728845" cy="59721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4800" y="2658110"/>
            <a:ext cx="690880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/>
              <a:t>       </a:t>
            </a:r>
            <a:r>
              <a:rPr lang="zh-CN" altLang="en-US" sz="2800" b="1"/>
              <a:t>判断一道题目是否考查核心素养，就要看是否包含了以下五要素：必备知识、 关键能力、核心价值、问题情境和问题解决的结果。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0245" y="1463675"/>
            <a:ext cx="5625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区分能力命题与素养命题</a:t>
            </a:r>
          </a:p>
        </p:txBody>
      </p:sp>
      <p:sp>
        <p:nvSpPr>
          <p:cNvPr id="10" name="矩形 9"/>
          <p:cNvSpPr/>
          <p:nvPr/>
        </p:nvSpPr>
        <p:spPr>
          <a:xfrm>
            <a:off x="1197509" y="159658"/>
            <a:ext cx="7246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（一）命题立意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AppData\Roaming\Tencent\Users\444199929\QQ\WinTemp\RichOle\%B${5`MD]2ED7ZUA5DK9T{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4" y="19518"/>
            <a:ext cx="6676571" cy="7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2" descr="C:\Users\admin\AppData\Roaming\Tencent\Users\444199929\QQ\WinTemp\RichOle\T}[676%EGMSY(_O69S6S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153036" y="0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97509" y="159657"/>
            <a:ext cx="388032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试卷结构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6565" y="1622425"/>
            <a:ext cx="60718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/>
              <a:t>       </a:t>
            </a:r>
            <a:r>
              <a:rPr lang="zh-CN" altLang="en-US" sz="3200" b="1"/>
              <a:t>2021届高三历史期中考试，试卷结构与山东省2020年高考试卷一致。命题范围为必修三本书。试卷分选择题与非选择题两部分，总分100分。</a:t>
            </a:r>
          </a:p>
        </p:txBody>
      </p:sp>
      <p:sp>
        <p:nvSpPr>
          <p:cNvPr id="7" name="椭圆 6"/>
          <p:cNvSpPr/>
          <p:nvPr/>
        </p:nvSpPr>
        <p:spPr>
          <a:xfrm>
            <a:off x="6819900" y="1232535"/>
            <a:ext cx="4917440" cy="474281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>
            <a:endCxn id="7" idx="4"/>
          </p:cNvCxnSpPr>
          <p:nvPr/>
        </p:nvCxnSpPr>
        <p:spPr>
          <a:xfrm flipH="1">
            <a:off x="9278620" y="3628390"/>
            <a:ext cx="22860" cy="2346960"/>
          </a:xfrm>
          <a:prstGeom prst="line">
            <a:avLst/>
          </a:prstGeom>
          <a:ln w="2857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295515" y="3515360"/>
            <a:ext cx="1760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</a:rPr>
              <a:t>选择题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401175" y="2567305"/>
            <a:ext cx="2115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</a:rPr>
              <a:t>非选择题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8384540" y="1390015"/>
            <a:ext cx="916940" cy="2238375"/>
          </a:xfrm>
          <a:prstGeom prst="line">
            <a:avLst/>
          </a:prstGeom>
          <a:ln w="2857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601585" y="4349750"/>
            <a:ext cx="1308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45</a:t>
            </a:r>
            <a:r>
              <a:rPr lang="zh-CN" altLang="en-US" sz="3200" b="1">
                <a:solidFill>
                  <a:schemeClr val="bg1"/>
                </a:solidFill>
              </a:rPr>
              <a:t>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844405" y="3312160"/>
            <a:ext cx="1308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55</a:t>
            </a:r>
            <a:r>
              <a:rPr lang="zh-CN" altLang="en-US" sz="3200" b="1">
                <a:solidFill>
                  <a:schemeClr val="bg1"/>
                </a:solidFill>
              </a:rPr>
              <a:t>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0" y="1713701"/>
            <a:ext cx="12192000" cy="3519054"/>
          </a:xfrm>
          <a:custGeom>
            <a:avLst/>
            <a:gdLst>
              <a:gd name="connsiteX0" fmla="*/ 0 w 12192000"/>
              <a:gd name="connsiteY0" fmla="*/ 0 h 3519054"/>
              <a:gd name="connsiteX1" fmla="*/ 4489733 w 12192000"/>
              <a:gd name="connsiteY1" fmla="*/ 0 h 3519054"/>
              <a:gd name="connsiteX2" fmla="*/ 4475311 w 12192000"/>
              <a:gd name="connsiteY2" fmla="*/ 46460 h 3519054"/>
              <a:gd name="connsiteX3" fmla="*/ 4441702 w 12192000"/>
              <a:gd name="connsiteY3" fmla="*/ 379859 h 3519054"/>
              <a:gd name="connsiteX4" fmla="*/ 6096000 w 12192000"/>
              <a:gd name="connsiteY4" fmla="*/ 2034158 h 3519054"/>
              <a:gd name="connsiteX5" fmla="*/ 7750299 w 12192000"/>
              <a:gd name="connsiteY5" fmla="*/ 379859 h 3519054"/>
              <a:gd name="connsiteX6" fmla="*/ 7716690 w 12192000"/>
              <a:gd name="connsiteY6" fmla="*/ 46460 h 3519054"/>
              <a:gd name="connsiteX7" fmla="*/ 7702268 w 12192000"/>
              <a:gd name="connsiteY7" fmla="*/ 0 h 3519054"/>
              <a:gd name="connsiteX8" fmla="*/ 12192000 w 12192000"/>
              <a:gd name="connsiteY8" fmla="*/ 0 h 3519054"/>
              <a:gd name="connsiteX9" fmla="*/ 12192000 w 12192000"/>
              <a:gd name="connsiteY9" fmla="*/ 3519054 h 3519054"/>
              <a:gd name="connsiteX10" fmla="*/ 0 w 12192000"/>
              <a:gd name="connsiteY10" fmla="*/ 3519054 h 35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519054">
                <a:moveTo>
                  <a:pt x="0" y="0"/>
                </a:moveTo>
                <a:lnTo>
                  <a:pt x="4489733" y="0"/>
                </a:lnTo>
                <a:lnTo>
                  <a:pt x="4475311" y="46460"/>
                </a:lnTo>
                <a:cubicBezTo>
                  <a:pt x="4453274" y="154151"/>
                  <a:pt x="4441702" y="265654"/>
                  <a:pt x="4441702" y="379859"/>
                </a:cubicBezTo>
                <a:cubicBezTo>
                  <a:pt x="4441702" y="1293503"/>
                  <a:pt x="5182356" y="2034158"/>
                  <a:pt x="6096000" y="2034158"/>
                </a:cubicBezTo>
                <a:cubicBezTo>
                  <a:pt x="7009644" y="2034158"/>
                  <a:pt x="7750299" y="1293503"/>
                  <a:pt x="7750299" y="379859"/>
                </a:cubicBezTo>
                <a:cubicBezTo>
                  <a:pt x="7750299" y="265654"/>
                  <a:pt x="7738726" y="154151"/>
                  <a:pt x="7716690" y="46460"/>
                </a:cubicBezTo>
                <a:lnTo>
                  <a:pt x="7702268" y="0"/>
                </a:lnTo>
                <a:lnTo>
                  <a:pt x="12192000" y="0"/>
                </a:lnTo>
                <a:lnTo>
                  <a:pt x="12192000" y="3519054"/>
                </a:lnTo>
                <a:lnTo>
                  <a:pt x="0" y="35190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1" y="-42679"/>
            <a:ext cx="12192001" cy="6900679"/>
            <a:chOff x="-1" y="-42679"/>
            <a:chExt cx="12192001" cy="6900679"/>
          </a:xfrm>
        </p:grpSpPr>
        <p:sp>
          <p:nvSpPr>
            <p:cNvPr id="14" name="矩形 13"/>
            <p:cNvSpPr/>
            <p:nvPr/>
          </p:nvSpPr>
          <p:spPr>
            <a:xfrm>
              <a:off x="0" y="3338946"/>
              <a:ext cx="12192000" cy="3519054"/>
            </a:xfrm>
            <a:prstGeom prst="rect">
              <a:avLst/>
            </a:prstGeom>
            <a:blipFill dpi="0" rotWithShape="1">
              <a:blip r:embed="rId3">
                <a:alphaModFix amt="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1" y="-42679"/>
              <a:ext cx="12192000" cy="3519054"/>
            </a:xfrm>
            <a:prstGeom prst="rect">
              <a:avLst/>
            </a:prstGeom>
            <a:blipFill dpi="0" rotWithShape="1">
              <a:blip r:embed="rId3">
                <a:alphaModFix amt="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椭圆 16"/>
          <p:cNvSpPr/>
          <p:nvPr/>
        </p:nvSpPr>
        <p:spPr>
          <a:xfrm>
            <a:off x="4441701" y="439261"/>
            <a:ext cx="3308598" cy="3308598"/>
          </a:xfrm>
          <a:prstGeom prst="ellipse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形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37965" y="1205946"/>
            <a:ext cx="1833336" cy="1833336"/>
          </a:xfrm>
          <a:prstGeom prst="rect">
            <a:avLst/>
          </a:prstGeom>
        </p:spPr>
      </p:pic>
      <p:sp>
        <p:nvSpPr>
          <p:cNvPr id="9" name="TextBox 37"/>
          <p:cNvSpPr txBox="1"/>
          <p:nvPr/>
        </p:nvSpPr>
        <p:spPr>
          <a:xfrm>
            <a:off x="2641437" y="3914303"/>
            <a:ext cx="6541474" cy="11068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方正达利体简体 Heavy" panose="02000A00000000000000" pitchFamily="2" charset="-122"/>
                <a:ea typeface="方正达利体简体 Heavy" panose="02000A00000000000000" pitchFamily="2" charset="-122"/>
                <a:cs typeface="方正静蕾简体" panose="03000509000000000000" pitchFamily="65" charset="-122"/>
              </a:rPr>
              <a:t>二、结果分析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方正达利体简体 Heavy" panose="02000A00000000000000" pitchFamily="2" charset="-122"/>
              <a:ea typeface="方正达利体简体 Heavy" panose="02000A00000000000000" pitchFamily="2" charset="-122"/>
              <a:cs typeface="方正静蕾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26000" fill="hold" grpId="0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2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58283C1-28E1-471E-8ABA-001BEAEC944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DiUeE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4lHh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DiUeE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OJR4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OJR4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OJR4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OJR4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OJR4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O5R4S7DdIuDqDAAA1hoAABcAAAB1bml2ZXJzYWwvdW5pdmVyc2FsLnBuZ+2ZaVBTWb7AL0ij0wygLQoIhHEZ9TVNAAcJsg4QoK0WIgYEhBBpmqUJiSIBGgKEdp6gLNKOb0AJkCEIYQ0ie8LidGxS3THQPJYASUAmkkAiiRqTGEKSufQyNTVVU/U+vI/cqlv3d8499/7PfztLnTsXw0PNPzzyIQAA5uc/hV8CgD3BAGDcuc8UrDnOOPwZ+DDKuhQaCNAm7TfAgklqQFgAAPRUmW0nfgCWf3P909gsAHAo3bmNqtbeJAPAEcx5eEDkVwmbAkTHCeUiazUvLM9oDBj8+pMTdpnW8Ogjt7+5Cnc3iwj4xuREZjM8MNDjI+PMeyaHTIJN4SfobgeMp+uJlP9FyO6LYZowjsAwea4rS0I4FI9HREflRmerN7bwUep43gUmlVxE17xmWsLk4wb9Qym3ew8AxOc1ZbbnthNEqyFWOqGjIS0VVCWGJCG71QVPsxyJ/PB9APD48lxAasS776zRfQdBJTpRyh/7vVpodr8BX+XMBXGXC9WCnBMA8HQpyhIlDQGbPNoP2uWP7hEmAAA/uIu7uIu7uIu7uIu7uIu7uIu7uIv//9iHIReqFsE93O/+ctoYACh3joFY+3/DeqcyP83L+xy2y/hInmoxFVblq1oQlfpvr2KpsmjBOJ2cTWSsAcDVURF2Hkd4096qRRdpeSuQflTczLxPkl5G7y6jG6h8mr9Xmd/WehMHUfT2vmpymSbRz+tk1XuBYqXmxZ8scTxLuQtlAINZpCc3zLlHY0m6/coHkCfbLC+vsoSvVm+pLJZlkqJcdlbEuIZzbRIvrIbkrzdytPJxInuNqJOiYVM+iucP0TpJ9GCFGL9cpN20k+otie+ZYUIRq7mFxOJI3OxmdAqyYeRL/tD2j6xsXtbLM7ikFXyVv/795NpIq2aGzv7q/hOYTTFWwnx91nT6NRutf4KSxYbNcBimyoUElUVVU9N6++FUgRyXB6V4QMcV9fI6bFqOsEY2LG6Ig3b8tZ2N2TPCzxPXp1LZG56VV9SHgvond/bWdomRq26Q8rej8sJrmB/nC7KvKObxSfG+Lh+7p/M9/ad4Gw3HazLtGC0dyV3SbvGNSrKY8Ql1mRnPxV5zBZr9ThPefn+Kpy4/u1FdOM/pPam0QYtKKaGhEblUWhkub7LD4xhG2BeOOd5LSrlsNyswxWzaPoDBpXSLYT8obV5rb9Nf8yiwddKF2Wg8BOnwQh/1hvQeiEqi5/tV+JYeslUk1HvLhprMOxJBs4wMRrBdJ+W1tOo8HzLiUPDKM4gIuWlu+iK97fg+uvpO/8+d8FDG5LKLIJT1uonEkNKQC9jIKbsB3gLyHaeN9YVmIcpnduPMZen2Qjly9Qzl0d8/v4CcUDTeTBrmUvWj0h6Byv6cHDuryW+QkXDPpgsWk7UnVa7kz0F1oz8r5D4iVMU04TSpAh8MUq6rUeqOReADkvb028E6EH8XIyTe/Uf9VCHX8wVJMEqa7b7sItvDyRf8K6SvWlasHXgNx61HK4OovFwDlELwbQjM5QFftAa1zW/7UppxDs/pefOtFk3SakMMZf3mhGk6DDfAP10/V3K90hq+0inr0Xo0tTL0x8osuAIPwHZ+m2lc//NX7UU5I3F7WfuDrd09LjIygxw+6sfWfkjZgoaqUR+Fd1h8TQrC68MjUH4W95wUuWUpZ3We250Vcu1sspBeglr5ryWl/fA61t6r/rTxi/Z85Vw0T33rrHSe2UlK5SwXKDg5vvaSuHLK2vX1ofL1ajHF4g7lwwasf3a83ZLQTMa8kfSXmVZlfKYrhJT/Scj7SPys8NK017fZ8Ev1d796IG6TPkxqCvyiIdX2ZG/h1D0FP8TXpWrYZTDOSvemipjhsqKENTKwwPzm7Pj1fIZk/rsdsdCtz/pAK6TvycrIwPX64L+0KeU4bzL8oIguqZdPV8W+I8KP4RNDS95/gJKJaYkmMw9wRa9Cns6uZdOdPCWZcqiLeLSSPnngSim/BpWYEyGQZpK2mlSD4zqsFEPkrTX/JPGY/zjK8amzr2FbAZvgEoQ+MvW4QScS+xs0ojZqwxLBd407rldWSlsVCp9mWsfE3MYNvp+A/iBb8Qqpbq7OHMvgs67c3cp1DtUxkEKMbk6T51tNX6aPLIvFedWTvdCS8oLxT62MTnFHId7K0tczCH+dIVrfRbQWzYSD7u+MLqx5RPD3nB1I/O+AUResHQ09PqbOlwSNHfFf5lUT+vR69TgZ5XdTaCPY2pH6h5JzFz6OFLEn9tYILgqdbDCtyRB23NeRzBhHRgl9tFY0MqkFg9KkLl6db59jzt74Rc6Mt3xkZszavqmkpzHh4xIRO8SKYyc55OpI3H6zuHY8Jf1Bd+pGJWzZk5SybIZUzF9MdEcQWnH1YHipbIOcV4Yy4qwq39S7IZxzb03f/jZ5u1LJwAjqQ31h9Own5aeNw2kEXwtGiduY9yZ+0PypF2qimzP3mP87R8I1SYF18NoUUa8A5VilL/Qn+qsanhu5G3d6d8r2C7we7mhlmfRw6mBwcifLTXfDoRoZHPGf/pst38Nqb/RYxghHKhbafO3OFi2ndVduPalLiUfAnh91VUEr5ccr02Igl3J/6X1bY3W/LM4Zvbm4eDiYnWjrcdwE80Dtwwk/FNwcd4pxm+KwTJCPclyK3pT3nnrWCe3IFPg87aJzhY8xNkLGz9ZDqv2ud2KZ7+8V90z73WwpKbu15ReBPTjJRdZwJ3QZy2bun7eHY5aPSF4/cdPH/KwTMkgg7+H31/EoaQmTl9hn0dyChfhKMsucsu5fzWwUQilxDeEfIHxj5Qz5GGeqSNXLAaOj8H6oYyFe8SfH7RcZRzJNtNndrESu60QutV42YBRDZUEInYUuniHmigZKz6p/RaWqh5Vq8u0ZIH1hMNHfAPzNE4/TmGFZ6/Pfg1lEPjJxo0IeMDeOsZGmbBMaupEBUcx9P2i0YLiM1zgEK/lgOyglbRVt2OKKvt4L8TQj51NwCn7WVH0YEpwpBdlGhrlRSCmKeYOu6ZsBhx3pux+cuvvkH7BaE7mmmjNlP3i+wmqkWaUZC1OEugGHSzm/Wj3xE9YIlVqSRGlVfTN3cWbSzdPCwR60+a8yG1UmuvVQ//Sg1n8R5C08OOT2XDgxzvqSupOg0sVUMnbF0iKKSTN/Cy2baLx2tuJia6N3AS5PkGQZYc4eDWNJ5lk/qSrSxvPoSTEh0yMVQcGILvIV6+ZJrk/SsNNpVnYNEh7he4qu7Kk6XTtLjI8t/c6ZmUqWEw1a0opOlksaXM4vdxI11yR4eV/486bEEkyecyHqfH6L/o93ES30NzyoiwC753ECueDt98PE1r/OTrynebapn9amaMwy+++ha6pi2hW854qoExXsUNe66EG/FIGPdlZ3hVblVUGDOhLy0rdjSpprW+bP16MhUBiNOlDPSk7SJbjvL82HzmZR4hy1tynndcWBhaVptr7KF/o1F+I5pLhG6Jj38h6HaenPx+GztNLAYlJ2d00SvpuFklRd0d17NbG5Rfpxxy05tgb0dNRsV3ksbGppVCMibdI9nw0eDl4pweWlqMEIX6TOZr2OXIPCKNInebVLYblcVK7gjEN0kLURv5Mwat/0y4TUuQKuqvhjLp2xgxBQCYzqWzOXPunqRUrajSlfNd/Ku5l3G8reGNMK5AMzmVrpsX92CbmOsyv+LcJP84V2+fFlgRc4XHVG6Zb4eZYkO/g03CpZ8u9tHQvfTd8aQ+Pn8NKr4Mx92bHgdQDD4u7RspOC1SylA2Ut5N1bQrAFmbFE3/ciRSBds1l5RooUhIDdfNkq/x+8/ABm1tkAer8yoVA5l6Op+n3ZSeXMksDSeXsDQaT3GKFAC0pLD0uow2JzLO0u1HgodsezDmLe6EmXmeCq35tedRi7o67jBQy+6sU19A8/V+t3FlOyap+XyJfcBMJmxp7rtr5afqFaQLJGF/QIXohUqi1p98pHAP/V3/Y6ZqBdWJ7Ko+bZgmw7MEK+EVMMxOlN2ljQjLO6s2VDhCpX6Ilwnr1DcHT/mKXz946G9ywSmOF9leTwsDgFnvvBNsJBTiiDtdEn2Z7VNsXKGK263GKRhlJAepEFNvl4K9R3pxbdnGRgDPhocdMI4taMx80ScQNBllFbOyDaoJkBxddCC68OTLh64Rk5XYkxbHyZZVDVXcqNdkQBYtWHfCz65ay6XPK40QtlOn0Q4ZOZExNReRAOAIPUjj5O/u2kQcxMjcFGXEax6h55+4PoDcvRX9smi0VdFtLzAKC4I9jKCACm4QcAYH/YT0gr1GvEm/vAd/0dELoKzCOGw69HLGP6Lek/j1h426mPB8F2nyIdIpmxVnOv12rQAwfBJXxnmHLKBgePMEeDjhOVu4ylpYK1Q5KdEx49LMPDsLftzzVrbU4nXgHgdT44HE4LvHrzH1BLAwQUAAIACAA8lHhLbVEZO0oAAABqAAAAGwAAAHVuaXZlcnNhbC91bml2ZXJzYWwucG5nLnhtbLOxr8jNUShLLSrOzM+zVTLUM1Cyt+PlsikoSi3LTC1XqACKGekZQICSQiUqtzwzpSTDVsnC0BghlpGamZ5RYqtkZmgAF9QHGgkAUEsBAgAAFAACAAgAOJR4SxUOrShkBAAABxEAAB0AAAAAAAAAAQAAAAAAAAAAAHVuaXZlcnNhbC9jb21tb25fbWVzc2FnZXMubG5nUEsBAgAAFAACAAgAOJR4Swh+CyMpAwAAhgwAACcAAAAAAAAAAQAAAAAAnwQAAHVuaXZlcnNhbC9mbGFzaF9wdWJsaXNoaW5nX3NldHRpbmdzLnhtbFBLAQIAABQAAgAIADiUeEu1/AlkugIAAFUKAAAhAAAAAAAAAAEAAAAAAA0IAAB1bml2ZXJzYWwvZmxhc2hfc2tpbl9zZXR0aW5ncy54bWxQSwECAAAUAAIACAA4lHhLKpYPZ/4CAACXCwAAJgAAAAAAAAABAAAAAAAGCwAAdW5pdmVyc2FsL2h0bWxfcHVibGlzaGluZ19zZXR0aW5ncy54bWxQSwECAAAUAAIACAA4lHhLaHFSkZoBAAAfBgAAHwAAAAAAAAABAAAAAABIDgAAdW5pdmVyc2FsL2h0bWxfc2tpbl9zZXR0aW5ncy5qc1BLAQIAABQAAgAIADiUeEs9PC/RwQAAAOUBAAAaAAAAAAAAAAEAAAAAAB8QAAB1bml2ZXJzYWwvaTE4bl9wcmVzZXRzLnhtbFBLAQIAABQAAgAIADiUeEua+ZZkawAAAGsAAAAcAAAAAAAAAAEAAAAAABgRAAB1bml2ZXJzYWwvbG9jYWxfc2V0dGluZ3MueG1sUEsBAgAAFAACAAgARJRXRyO0Tvv7AgAAsAgAABQAAAAAAAAAAQAAAAAAvREAAHVuaXZlcnNhbC9wbGF5ZXIueG1sUEsBAgAAFAACAAgAOJR4S7CHI/RsAQAA9wIAACkAAAAAAAAAAQAAAAAA6hQAAHVuaXZlcnNhbC9za2luX2N1c3RvbWl6YXRpb25fc2V0dGluZ3MueG1sUEsBAgAAFAACAAgAO5R4S7DdIuDqDAAA1hoAABcAAAAAAAAAAAAAAAAAnRYAAHVuaXZlcnNhbC91bml2ZXJzYWwucG5nUEsBAgAAFAACAAgAPJR4S21RGTtKAAAAagAAABsAAAAAAAAAAQAAAAAAvCMAAHVuaXZlcnNhbC91bml2ZXJzYWwucG5nLnhtbFBLBQYAAAAACwALAEkDAAA/JAAAAAA="/>
  <p:tag name="ISPRING_PRESENTATION_TITLE" val="2018教育信息化教学设计说课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自定义 163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FFFFFF"/>
      </a:hlink>
      <a:folHlink>
        <a:srgbClr val="FFFFFF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1112</Words>
  <Application>Microsoft Macintosh PowerPoint</Application>
  <PresentationFormat>宽屏</PresentationFormat>
  <Paragraphs>251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FangSong</vt:lpstr>
      <vt:lpstr>SimHei</vt:lpstr>
      <vt:lpstr>等线</vt:lpstr>
      <vt:lpstr>方正达利体简体 Heavy</vt:lpstr>
      <vt:lpstr>华文隶书</vt:lpstr>
      <vt:lpstr>华文新魏</vt:lpstr>
      <vt:lpstr>宋体</vt:lpstr>
      <vt:lpstr>微软雅黑</vt:lpstr>
      <vt:lpstr>Arial</vt:lpstr>
      <vt:lpstr>Baoli SC</vt:lpstr>
      <vt:lpstr>Calibri</vt:lpstr>
      <vt:lpstr>方正静蕾简体</vt:lpstr>
      <vt:lpstr>方正清刻本悦宋简体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2018教育信息化教学设计说课PPT模板</dc:title>
  <dc:creator>歉然安可</dc:creator>
  <cp:lastModifiedBy>Microsoft Office 用户</cp:lastModifiedBy>
  <cp:revision>156</cp:revision>
  <cp:lastPrinted>2018-12-24T08:46:00Z</cp:lastPrinted>
  <dcterms:created xsi:type="dcterms:W3CDTF">2018-01-08T08:23:00Z</dcterms:created>
  <dcterms:modified xsi:type="dcterms:W3CDTF">2020-11-19T05:30:44Z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2052-11.1.0.9192</vt:lpwstr>
  </property>
</Properties>
</file>