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1" r:id="rId2"/>
    <p:sldId id="279" r:id="rId3"/>
    <p:sldId id="278" r:id="rId4"/>
    <p:sldId id="269" r:id="rId5"/>
    <p:sldId id="280" r:id="rId6"/>
    <p:sldId id="282" r:id="rId7"/>
    <p:sldId id="281" r:id="rId8"/>
    <p:sldId id="283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2876"/>
  </p:normalViewPr>
  <p:slideViewPr>
    <p:cSldViewPr>
      <p:cViewPr varScale="1">
        <p:scale>
          <a:sx n="55" d="100"/>
          <a:sy n="55" d="100"/>
        </p:scale>
        <p:origin x="11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39833-EF66-4451-A531-A05AB271A77F}" type="datetimeFigureOut">
              <a:rPr lang="zh-CN" altLang="en-US" smtClean="0"/>
              <a:pPr/>
              <a:t>2018/10/11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AE2B6-000B-4781-A47E-7937E9250C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4A49A-15EB-454F-9995-16B19B4B410E}" type="datetimeFigureOut">
              <a:rPr kumimoji="1" lang="zh-CN" altLang="en-US" smtClean="0"/>
              <a:t>2018/10/11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315EE-9F58-1747-AAD5-846AD76D14B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470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2018/10/11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2018/10/11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558dfd4f5a7a6ff34b26860911d1b81f54efa6b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170" y="0"/>
            <a:ext cx="915217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040" y="4880551"/>
            <a:ext cx="5976664" cy="708688"/>
          </a:xfrm>
        </p:spPr>
        <p:txBody>
          <a:bodyPr>
            <a:noAutofit/>
          </a:bodyPr>
          <a:lstStyle/>
          <a:p>
            <a:r>
              <a:rPr lang="en-US" altLang="zh-CN" sz="11500" b="1" dirty="0" smtClean="0">
                <a:solidFill>
                  <a:schemeClr val="tx1"/>
                </a:solidFill>
              </a:rPr>
              <a:t>《</a:t>
            </a:r>
            <a:r>
              <a:rPr lang="zh-CN" altLang="en-US" sz="11500" b="1" dirty="0" smtClean="0">
                <a:solidFill>
                  <a:schemeClr val="tx1"/>
                </a:solidFill>
              </a:rPr>
              <a:t>庄子</a:t>
            </a:r>
            <a:r>
              <a:rPr lang="en-US" altLang="zh-CN" sz="11500" b="1" dirty="0" smtClean="0">
                <a:solidFill>
                  <a:schemeClr val="tx1"/>
                </a:solidFill>
              </a:rPr>
              <a:t>》</a:t>
            </a:r>
            <a:br>
              <a:rPr lang="en-US" altLang="zh-CN" sz="11500" b="1" dirty="0" smtClean="0">
                <a:solidFill>
                  <a:schemeClr val="tx1"/>
                </a:solidFill>
              </a:rPr>
            </a:br>
            <a:r>
              <a:rPr lang="zh-CN" altLang="en-US" sz="11500" b="1" dirty="0" smtClean="0">
                <a:solidFill>
                  <a:schemeClr val="tx1"/>
                </a:solidFill>
              </a:rPr>
              <a:t>一则</a:t>
            </a:r>
            <a:endParaRPr lang="zh-CN" altLang="en-US" sz="11500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20674" y="4804409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800" dirty="0" smtClean="0"/>
              <a:t>常州正衡中学</a:t>
            </a:r>
            <a:endParaRPr kumimoji="1" lang="en-US" altLang="zh-CN" sz="4800" dirty="0" smtClean="0"/>
          </a:p>
          <a:p>
            <a:r>
              <a:rPr kumimoji="1" lang="zh-CN" altLang="en-US" sz="4800" dirty="0" smtClean="0"/>
              <a:t>      蒋雯</a:t>
            </a:r>
            <a:endParaRPr kumimoji="1"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215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2276872"/>
            <a:ext cx="8229600" cy="1143000"/>
          </a:xfrm>
        </p:spPr>
        <p:txBody>
          <a:bodyPr>
            <a:noAutofit/>
          </a:bodyPr>
          <a:lstStyle/>
          <a:p>
            <a:r>
              <a:rPr kumimoji="1" lang="zh-CN" altLang="en-US" sz="9600" dirty="0" smtClean="0"/>
              <a:t>雁</a:t>
            </a:r>
            <a:endParaRPr kumimoji="1" lang="zh-CN" altLang="en-US" sz="96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836712"/>
            <a:ext cx="5852582" cy="438943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15616" y="558924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 smtClean="0"/>
              <a:t>鸿雁南飞，春秋迁徙</a:t>
            </a:r>
            <a:endParaRPr kumimoji="1"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7741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“</a:t>
            </a:r>
            <a:r>
              <a:rPr lang="zh-CN" altLang="zh-CN" sz="4400" dirty="0"/>
              <a:t>所谓意象，即诗人</a:t>
            </a:r>
            <a:r>
              <a:rPr lang="zh-CN" altLang="zh-CN" sz="4400" dirty="0">
                <a:solidFill>
                  <a:srgbClr val="FF0000"/>
                </a:solidFill>
              </a:rPr>
              <a:t>内在之意</a:t>
            </a:r>
            <a:r>
              <a:rPr lang="zh-CN" altLang="zh-CN" sz="4400" dirty="0"/>
              <a:t>诉之于</a:t>
            </a:r>
            <a:r>
              <a:rPr lang="zh-CN" altLang="zh-CN" sz="4400" dirty="0">
                <a:solidFill>
                  <a:srgbClr val="FF0000"/>
                </a:solidFill>
              </a:rPr>
              <a:t>外在之象</a:t>
            </a:r>
            <a:r>
              <a:rPr lang="zh-CN" altLang="zh-CN" sz="4400" dirty="0"/>
              <a:t>，读者再根据这外在之象</a:t>
            </a:r>
            <a:r>
              <a:rPr lang="zh-CN" altLang="zh-CN" sz="4400" dirty="0">
                <a:solidFill>
                  <a:srgbClr val="FF0000"/>
                </a:solidFill>
              </a:rPr>
              <a:t>还原</a:t>
            </a:r>
            <a:r>
              <a:rPr lang="zh-CN" altLang="zh-CN" sz="4400" dirty="0"/>
              <a:t>为诗人的内在之意。</a:t>
            </a:r>
            <a:r>
              <a:rPr lang="en-US" altLang="zh-CN" sz="4400" dirty="0"/>
              <a:t>”</a:t>
            </a:r>
            <a:endParaRPr lang="zh-CN" altLang="zh-CN" sz="4400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z="5400" dirty="0"/>
              <a:t>台湾诗人余光中说：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11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750" y="2132856"/>
            <a:ext cx="8229600" cy="1143000"/>
          </a:xfrm>
        </p:spPr>
        <p:txBody>
          <a:bodyPr/>
          <a:lstStyle/>
          <a:p>
            <a:r>
              <a:rPr kumimoji="1" lang="zh-CN" altLang="en-US" dirty="0" smtClean="0"/>
              <a:t>外在之象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36712"/>
            <a:ext cx="4139952" cy="585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a7abf9cc12547bc9828c8c572b390c3_th.pn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rcRect b="8319"/>
          <a:stretch>
            <a:fillRect/>
          </a:stretch>
        </p:blipFill>
        <p:spPr>
          <a:xfrm>
            <a:off x="22949" y="980728"/>
            <a:ext cx="9144000" cy="55892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kumimoji="1" lang="zh-CN" altLang="en-US" dirty="0" smtClean="0"/>
              <a:t>内在之意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23528" y="1573233"/>
            <a:ext cx="8363272" cy="4389120"/>
          </a:xfrm>
        </p:spPr>
        <p:txBody>
          <a:bodyPr>
            <a:noAutofit/>
          </a:bodyPr>
          <a:lstStyle/>
          <a:p>
            <a:r>
              <a:rPr lang="zh-CN" altLang="zh-CN" sz="3600" dirty="0"/>
              <a:t>《逍遥游》是《庄子》的第一篇，集中代表了庄子的哲学思想。</a:t>
            </a:r>
            <a:r>
              <a:rPr lang="en-US" altLang="zh-CN" sz="3600" dirty="0"/>
              <a:t>“</a:t>
            </a:r>
            <a:r>
              <a:rPr lang="zh-CN" altLang="zh-CN" sz="3600" dirty="0"/>
              <a:t>逍遥游</a:t>
            </a:r>
            <a:r>
              <a:rPr lang="en-US" altLang="zh-CN" sz="3600" dirty="0"/>
              <a:t>”</a:t>
            </a:r>
            <a:r>
              <a:rPr lang="zh-CN" altLang="zh-CN" sz="3600" dirty="0"/>
              <a:t>是庄子的人生理想，是庄子人生论的核心内容。</a:t>
            </a:r>
            <a:r>
              <a:rPr lang="en-US" altLang="zh-CN" sz="3600" dirty="0"/>
              <a:t>“</a:t>
            </a:r>
            <a:r>
              <a:rPr lang="zh-CN" altLang="zh-CN" sz="3600" dirty="0"/>
              <a:t>逍遥游</a:t>
            </a:r>
            <a:r>
              <a:rPr lang="en-US" altLang="zh-CN" sz="3600" dirty="0"/>
              <a:t>”</a:t>
            </a:r>
            <a:r>
              <a:rPr lang="zh-CN" altLang="zh-CN" sz="3600" dirty="0"/>
              <a:t>是指</a:t>
            </a:r>
            <a:r>
              <a:rPr lang="en-US" altLang="zh-CN" sz="3600" dirty="0"/>
              <a:t>“</a:t>
            </a:r>
            <a:r>
              <a:rPr lang="zh-CN" altLang="zh-CN" sz="3600" b="1" dirty="0">
                <a:solidFill>
                  <a:srgbClr val="FF0000"/>
                </a:solidFill>
              </a:rPr>
              <a:t>无所待而游无穷</a:t>
            </a:r>
            <a:r>
              <a:rPr lang="en-US" altLang="zh-CN" sz="3600" dirty="0"/>
              <a:t>”</a:t>
            </a:r>
            <a:r>
              <a:rPr lang="zh-CN" altLang="zh-CN" sz="3600" dirty="0"/>
              <a:t>，对世俗之物无所依赖，与自然化而为一，不受任何束缚自由地游于世间。</a:t>
            </a:r>
            <a:r>
              <a:rPr lang="zh-CN" altLang="zh-CN" sz="3600" dirty="0">
                <a:solidFill>
                  <a:srgbClr val="FF0000"/>
                </a:solidFill>
              </a:rPr>
              <a:t>逍遥游就是超脱万物、无所依赖、绝对自由的精神境界</a:t>
            </a:r>
            <a:r>
              <a:rPr lang="zh-CN" altLang="zh-CN" sz="3600" dirty="0" smtClean="0">
                <a:solidFill>
                  <a:srgbClr val="FF0000"/>
                </a:solidFill>
              </a:rPr>
              <a:t>。</a:t>
            </a:r>
            <a:endParaRPr lang="zh-CN" altLang="zh-C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4389120"/>
          </a:xfrm>
        </p:spPr>
        <p:txBody>
          <a:bodyPr>
            <a:noAutofit/>
          </a:bodyPr>
          <a:lstStyle/>
          <a:p>
            <a:r>
              <a:rPr lang="zh-CN" altLang="zh-CN" sz="3600" dirty="0"/>
              <a:t>江国逾千里，山城仅百层。岸风翻夕浪，舟雪洒寒灯。留滞才难尽，艰危气益增。</a:t>
            </a:r>
            <a:r>
              <a:rPr lang="zh-CN" altLang="zh-CN" sz="3600" b="1" dirty="0">
                <a:solidFill>
                  <a:srgbClr val="FF0000"/>
                </a:solidFill>
              </a:rPr>
              <a:t>图南未可料，变化有鲲鹏。</a:t>
            </a:r>
            <a:r>
              <a:rPr lang="zh-CN" altLang="zh-CN" sz="3600" dirty="0"/>
              <a:t>（杜甫《泊岳阳城下》</a:t>
            </a:r>
          </a:p>
          <a:p>
            <a:r>
              <a:rPr lang="zh-CN" altLang="zh-CN" sz="3600" dirty="0"/>
              <a:t>大鹏一日同风起，扶摇直上九万里</a:t>
            </a:r>
            <a:r>
              <a:rPr lang="zh-CN" altLang="zh-CN" sz="3600" dirty="0" smtClean="0"/>
              <a:t>。</a:t>
            </a:r>
            <a:r>
              <a:rPr lang="zh-CN" altLang="zh-CN" sz="3600" b="1" dirty="0" smtClean="0">
                <a:solidFill>
                  <a:srgbClr val="FF0000"/>
                </a:solidFill>
              </a:rPr>
              <a:t>假</a:t>
            </a:r>
            <a:r>
              <a:rPr lang="zh-CN" altLang="zh-CN" sz="3600" b="1" dirty="0">
                <a:solidFill>
                  <a:srgbClr val="FF0000"/>
                </a:solidFill>
              </a:rPr>
              <a:t>令风歇时下来，犹能簸却沧溟水。</a:t>
            </a:r>
            <a:r>
              <a:rPr lang="zh-CN" altLang="zh-CN" sz="3600" dirty="0"/>
              <a:t>世人见我恒殊调，闻余大言皆冷笑。宣父犹能畏后生，丈夫未可轻年少。（李白《上李邕》）</a:t>
            </a:r>
          </a:p>
          <a:p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03563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为我所用 </a:t>
            </a:r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66256" y="1868792"/>
            <a:ext cx="32416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3600" b="1" kern="100" dirty="0">
                <a:solidFill>
                  <a:srgbClr val="000000"/>
                </a:solidFill>
                <a:latin typeface="DengXian" charset="-122"/>
                <a:ea typeface="FangSong" charset="-122"/>
                <a:cs typeface="Times New Roman" charset="0"/>
              </a:rPr>
              <a:t>请你结合鲲鹏的特点，融入你自己的思想情感，为与你并肩作战的同学们写一副对联，与之共勉。</a:t>
            </a:r>
            <a:endParaRPr lang="zh-CN" altLang="zh-CN" sz="3600" b="1" kern="100" dirty="0">
              <a:effectLst/>
              <a:latin typeface="DengXian" charset="-122"/>
              <a:ea typeface="DengXian" charset="-122"/>
              <a:cs typeface="Times New Roman" charset="0"/>
            </a:endParaRPr>
          </a:p>
        </p:txBody>
      </p:sp>
      <p:pic>
        <p:nvPicPr>
          <p:cNvPr id="7" name="图片 6" descr="0193bf578de4330000012e7e277bbf.jpg"/>
          <p:cNvPicPr>
            <a:picLocks noChangeAspect="1"/>
          </p:cNvPicPr>
          <p:nvPr/>
        </p:nvPicPr>
        <p:blipFill>
          <a:blip r:embed="rId2" cstate="print"/>
          <a:srcRect l="53937" t="5955" r="5113" b="3574"/>
          <a:stretch>
            <a:fillRect/>
          </a:stretch>
        </p:blipFill>
        <p:spPr>
          <a:xfrm>
            <a:off x="4211960" y="836712"/>
            <a:ext cx="417646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a7abf9cc12547bc9828c8c572b390c3_th.pn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rcRect b="8319"/>
          <a:stretch>
            <a:fillRect/>
          </a:stretch>
        </p:blipFill>
        <p:spPr>
          <a:xfrm>
            <a:off x="0" y="2420888"/>
            <a:ext cx="9144000" cy="4437112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908720"/>
            <a:ext cx="8229600" cy="4389120"/>
          </a:xfrm>
        </p:spPr>
        <p:txBody>
          <a:bodyPr>
            <a:normAutofit/>
          </a:bodyPr>
          <a:lstStyle/>
          <a:p>
            <a:r>
              <a:rPr lang="zh-CN" altLang="zh-CN" sz="7200" dirty="0"/>
              <a:t>愿每位皆如鲲鹏，扶摇直上九万里</a:t>
            </a:r>
            <a:r>
              <a:rPr lang="zh-CN" altLang="zh-CN" sz="7200" dirty="0" smtClean="0"/>
              <a:t>！</a:t>
            </a:r>
            <a:endParaRPr lang="zh-CN" altLang="zh-CN" sz="7200" dirty="0"/>
          </a:p>
        </p:txBody>
      </p:sp>
    </p:spTree>
    <p:extLst>
      <p:ext uri="{BB962C8B-B14F-4D97-AF65-F5344CB8AC3E}">
        <p14:creationId xmlns:p14="http://schemas.microsoft.com/office/powerpoint/2010/main" val="853485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420</TotalTime>
  <Words>316</Words>
  <Application>Microsoft Macintosh PowerPoint</Application>
  <PresentationFormat>全屏显示(4:3)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Calibri</vt:lpstr>
      <vt:lpstr>Constantia</vt:lpstr>
      <vt:lpstr>DengXian</vt:lpstr>
      <vt:lpstr>FangSong</vt:lpstr>
      <vt:lpstr>Times New Roman</vt:lpstr>
      <vt:lpstr>Wingdings 2</vt:lpstr>
      <vt:lpstr>隶书</vt:lpstr>
      <vt:lpstr>宋体</vt:lpstr>
      <vt:lpstr>流畅</vt:lpstr>
      <vt:lpstr>《庄子》 一则</vt:lpstr>
      <vt:lpstr>雁</vt:lpstr>
      <vt:lpstr>台湾诗人余光中说：</vt:lpstr>
      <vt:lpstr>外在之象</vt:lpstr>
      <vt:lpstr>内在之意</vt:lpstr>
      <vt:lpstr>PowerPoint 演示文稿</vt:lpstr>
      <vt:lpstr>为我所用 </vt:lpstr>
      <vt:lpstr>PowerPoint 演示文稿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Microsoft Office 用户</cp:lastModifiedBy>
  <cp:revision>46</cp:revision>
  <dcterms:created xsi:type="dcterms:W3CDTF">2018-05-30T02:04:57Z</dcterms:created>
  <dcterms:modified xsi:type="dcterms:W3CDTF">2018-10-11T01:35:52Z</dcterms:modified>
</cp:coreProperties>
</file>