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6" r:id="rId6"/>
    <p:sldId id="306" r:id="rId7"/>
    <p:sldId id="280" r:id="rId8"/>
    <p:sldId id="308" r:id="rId9"/>
    <p:sldId id="258" r:id="rId10"/>
    <p:sldId id="267" r:id="rId11"/>
    <p:sldId id="270" r:id="rId12"/>
    <p:sldId id="260" r:id="rId13"/>
    <p:sldId id="269" r:id="rId14"/>
    <p:sldId id="271" r:id="rId15"/>
    <p:sldId id="272" r:id="rId16"/>
    <p:sldId id="274" r:id="rId17"/>
    <p:sldId id="261" r:id="rId18"/>
    <p:sldId id="276" r:id="rId19"/>
    <p:sldId id="275" r:id="rId20"/>
    <p:sldId id="265" r:id="rId21"/>
    <p:sldId id="285" r:id="rId22"/>
    <p:sldId id="286" r:id="rId23"/>
    <p:sldId id="284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000"/>
    <a:srgbClr val="37778C"/>
    <a:srgbClr val="FDDD00"/>
    <a:srgbClr val="8AC5D1"/>
    <a:srgbClr val="86E9EF"/>
    <a:srgbClr val="EA0403"/>
    <a:srgbClr val="8BE468"/>
    <a:srgbClr val="76B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76"/>
  </p:normalViewPr>
  <p:slideViewPr>
    <p:cSldViewPr snapToGrid="0" snapToObjects="1" showGuides="1">
      <p:cViewPr varScale="1">
        <p:scale>
          <a:sx n="113" d="100"/>
          <a:sy n="113" d="100"/>
        </p:scale>
        <p:origin x="474" y="84"/>
      </p:cViewPr>
      <p:guideLst>
        <p:guide orient="horz" pos="2115"/>
        <p:guide pos="38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52D56-AC70-4F6F-80F9-5ED70D4D99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41944-041E-47ED-B046-BF91F9F808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9AB888-35FB-46C2-A07A-56AB18B2DE0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4"/>
          <p:cNvSpPr/>
          <p:nvPr userDrawn="1"/>
        </p:nvSpPr>
        <p:spPr>
          <a:xfrm>
            <a:off x="0" y="5866439"/>
            <a:ext cx="12192000" cy="991561"/>
          </a:xfrm>
          <a:custGeom>
            <a:avLst/>
            <a:gdLst>
              <a:gd name="connsiteX0" fmla="*/ 0 w 12192000"/>
              <a:gd name="connsiteY0" fmla="*/ 0 h 991561"/>
              <a:gd name="connsiteX1" fmla="*/ 12192000 w 12192000"/>
              <a:gd name="connsiteY1" fmla="*/ 0 h 991561"/>
              <a:gd name="connsiteX2" fmla="*/ 12192000 w 12192000"/>
              <a:gd name="connsiteY2" fmla="*/ 991561 h 991561"/>
              <a:gd name="connsiteX3" fmla="*/ 0 w 12192000"/>
              <a:gd name="connsiteY3" fmla="*/ 991561 h 991561"/>
              <a:gd name="connsiteX4" fmla="*/ 0 w 12192000"/>
              <a:gd name="connsiteY4" fmla="*/ 0 h 991561"/>
              <a:gd name="connsiteX0-1" fmla="*/ 0 w 12192000"/>
              <a:gd name="connsiteY0-2" fmla="*/ 3521 h 995082"/>
              <a:gd name="connsiteX1-3" fmla="*/ 6078071 w 12192000"/>
              <a:gd name="connsiteY1-4" fmla="*/ 0 h 995082"/>
              <a:gd name="connsiteX2-5" fmla="*/ 12192000 w 12192000"/>
              <a:gd name="connsiteY2-6" fmla="*/ 3521 h 995082"/>
              <a:gd name="connsiteX3-7" fmla="*/ 12192000 w 12192000"/>
              <a:gd name="connsiteY3-8" fmla="*/ 995082 h 995082"/>
              <a:gd name="connsiteX4-9" fmla="*/ 0 w 12192000"/>
              <a:gd name="connsiteY4-10" fmla="*/ 995082 h 995082"/>
              <a:gd name="connsiteX5" fmla="*/ 0 w 12192000"/>
              <a:gd name="connsiteY5" fmla="*/ 3521 h 995082"/>
              <a:gd name="connsiteX0-11" fmla="*/ 0 w 12192000"/>
              <a:gd name="connsiteY0-12" fmla="*/ 74633 h 1066194"/>
              <a:gd name="connsiteX1-13" fmla="*/ 6078071 w 12192000"/>
              <a:gd name="connsiteY1-14" fmla="*/ 71112 h 1066194"/>
              <a:gd name="connsiteX2-15" fmla="*/ 12192000 w 12192000"/>
              <a:gd name="connsiteY2-16" fmla="*/ 74633 h 1066194"/>
              <a:gd name="connsiteX3-17" fmla="*/ 12192000 w 12192000"/>
              <a:gd name="connsiteY3-18" fmla="*/ 1066194 h 1066194"/>
              <a:gd name="connsiteX4-19" fmla="*/ 0 w 12192000"/>
              <a:gd name="connsiteY4-20" fmla="*/ 1066194 h 1066194"/>
              <a:gd name="connsiteX5-21" fmla="*/ 0 w 12192000"/>
              <a:gd name="connsiteY5-22" fmla="*/ 74633 h 1066194"/>
              <a:gd name="connsiteX0-23" fmla="*/ 0 w 12192000"/>
              <a:gd name="connsiteY0-24" fmla="*/ 27213 h 1018774"/>
              <a:gd name="connsiteX1-25" fmla="*/ 6042212 w 12192000"/>
              <a:gd name="connsiteY1-26" fmla="*/ 507786 h 1018774"/>
              <a:gd name="connsiteX2-27" fmla="*/ 12192000 w 12192000"/>
              <a:gd name="connsiteY2-28" fmla="*/ 27213 h 1018774"/>
              <a:gd name="connsiteX3-29" fmla="*/ 12192000 w 12192000"/>
              <a:gd name="connsiteY3-30" fmla="*/ 1018774 h 1018774"/>
              <a:gd name="connsiteX4-31" fmla="*/ 0 w 12192000"/>
              <a:gd name="connsiteY4-32" fmla="*/ 1018774 h 1018774"/>
              <a:gd name="connsiteX5-33" fmla="*/ 0 w 12192000"/>
              <a:gd name="connsiteY5-34" fmla="*/ 27213 h 1018774"/>
              <a:gd name="connsiteX0-35" fmla="*/ 0 w 12192000"/>
              <a:gd name="connsiteY0-36" fmla="*/ 22888 h 1014449"/>
              <a:gd name="connsiteX1-37" fmla="*/ 6024282 w 12192000"/>
              <a:gd name="connsiteY1-38" fmla="*/ 646896 h 1014449"/>
              <a:gd name="connsiteX2-39" fmla="*/ 12192000 w 12192000"/>
              <a:gd name="connsiteY2-40" fmla="*/ 22888 h 1014449"/>
              <a:gd name="connsiteX3-41" fmla="*/ 12192000 w 12192000"/>
              <a:gd name="connsiteY3-42" fmla="*/ 1014449 h 1014449"/>
              <a:gd name="connsiteX4-43" fmla="*/ 0 w 12192000"/>
              <a:gd name="connsiteY4-44" fmla="*/ 1014449 h 1014449"/>
              <a:gd name="connsiteX5-45" fmla="*/ 0 w 12192000"/>
              <a:gd name="connsiteY5-46" fmla="*/ 22888 h 1014449"/>
              <a:gd name="connsiteX0-47" fmla="*/ 0 w 12192000"/>
              <a:gd name="connsiteY0-48" fmla="*/ 22888 h 1014449"/>
              <a:gd name="connsiteX1-49" fmla="*/ 6024282 w 12192000"/>
              <a:gd name="connsiteY1-50" fmla="*/ 646896 h 1014449"/>
              <a:gd name="connsiteX2-51" fmla="*/ 12192000 w 12192000"/>
              <a:gd name="connsiteY2-52" fmla="*/ 22888 h 1014449"/>
              <a:gd name="connsiteX3-53" fmla="*/ 12192000 w 12192000"/>
              <a:gd name="connsiteY3-54" fmla="*/ 1014449 h 1014449"/>
              <a:gd name="connsiteX4-55" fmla="*/ 0 w 12192000"/>
              <a:gd name="connsiteY4-56" fmla="*/ 1014449 h 1014449"/>
              <a:gd name="connsiteX5-57" fmla="*/ 0 w 12192000"/>
              <a:gd name="connsiteY5-58" fmla="*/ 22888 h 1014449"/>
              <a:gd name="connsiteX0-59" fmla="*/ 0 w 12192000"/>
              <a:gd name="connsiteY0-60" fmla="*/ 0 h 991561"/>
              <a:gd name="connsiteX1-61" fmla="*/ 6024282 w 12192000"/>
              <a:gd name="connsiteY1-62" fmla="*/ 624008 h 991561"/>
              <a:gd name="connsiteX2-63" fmla="*/ 12192000 w 12192000"/>
              <a:gd name="connsiteY2-64" fmla="*/ 0 h 991561"/>
              <a:gd name="connsiteX3-65" fmla="*/ 12192000 w 12192000"/>
              <a:gd name="connsiteY3-66" fmla="*/ 991561 h 991561"/>
              <a:gd name="connsiteX4-67" fmla="*/ 0 w 12192000"/>
              <a:gd name="connsiteY4-68" fmla="*/ 991561 h 991561"/>
              <a:gd name="connsiteX5-69" fmla="*/ 0 w 12192000"/>
              <a:gd name="connsiteY5-70" fmla="*/ 0 h 9915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2192000" h="991561">
                <a:moveTo>
                  <a:pt x="0" y="0"/>
                </a:moveTo>
                <a:cubicBezTo>
                  <a:pt x="869577" y="121024"/>
                  <a:pt x="3992282" y="624008"/>
                  <a:pt x="6024282" y="624008"/>
                </a:cubicBezTo>
                <a:cubicBezTo>
                  <a:pt x="8056282" y="624008"/>
                  <a:pt x="11961906" y="49306"/>
                  <a:pt x="12192000" y="0"/>
                </a:cubicBezTo>
                <a:lnTo>
                  <a:pt x="12192000" y="991561"/>
                </a:lnTo>
                <a:lnTo>
                  <a:pt x="0" y="991561"/>
                </a:lnTo>
                <a:lnTo>
                  <a:pt x="0" y="0"/>
                </a:ln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任意形状 5"/>
          <p:cNvSpPr/>
          <p:nvPr userDrawn="1"/>
        </p:nvSpPr>
        <p:spPr>
          <a:xfrm>
            <a:off x="-653384" y="-546122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AF4E-4C6E-364C-8FB2-E1990F75F87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3A3A3-FC5B-FE48-9742-532BC517BDF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9.png"/><Relationship Id="rId10" Type="http://schemas.microsoft.com/office/2007/relationships/media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microsoft.com/office/2007/relationships/media" Target="file:///H:\FFOutput\&#26410;&#21629;&#21517;&#39033;&#30446;.wmv" TargetMode="External"/><Relationship Id="rId1" Type="http://schemas.openxmlformats.org/officeDocument/2006/relationships/video" Target="file:///H:\FFOutput\&#26410;&#21629;&#21517;&#39033;&#30446;.wmv" TargetMode="Externa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3.jpe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 53"/>
          <p:cNvGrpSpPr/>
          <p:nvPr/>
        </p:nvGrpSpPr>
        <p:grpSpPr>
          <a:xfrm>
            <a:off x="-649741" y="-1054534"/>
            <a:ext cx="13788437" cy="3206563"/>
            <a:chOff x="-649741" y="-1054534"/>
            <a:chExt cx="13788437" cy="3206563"/>
          </a:xfrm>
        </p:grpSpPr>
        <p:sp>
          <p:nvSpPr>
            <p:cNvPr id="49" name="云形 48"/>
            <p:cNvSpPr/>
            <p:nvPr/>
          </p:nvSpPr>
          <p:spPr>
            <a:xfrm>
              <a:off x="-649741" y="-316846"/>
              <a:ext cx="4303022" cy="2468875"/>
            </a:xfrm>
            <a:prstGeom prst="cloud">
              <a:avLst/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云形 49"/>
            <p:cNvSpPr/>
            <p:nvPr/>
          </p:nvSpPr>
          <p:spPr>
            <a:xfrm>
              <a:off x="1875436" y="-992928"/>
              <a:ext cx="3892417" cy="2233289"/>
            </a:xfrm>
            <a:prstGeom prst="cloud">
              <a:avLst/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云形 50"/>
            <p:cNvSpPr/>
            <p:nvPr/>
          </p:nvSpPr>
          <p:spPr>
            <a:xfrm>
              <a:off x="4421579" y="-526820"/>
              <a:ext cx="3892417" cy="2233289"/>
            </a:xfrm>
            <a:prstGeom prst="cloud">
              <a:avLst/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云形 51"/>
            <p:cNvSpPr/>
            <p:nvPr/>
          </p:nvSpPr>
          <p:spPr>
            <a:xfrm>
              <a:off x="6967722" y="-330875"/>
              <a:ext cx="3892417" cy="2233289"/>
            </a:xfrm>
            <a:prstGeom prst="cloud">
              <a:avLst/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云形 52"/>
            <p:cNvSpPr/>
            <p:nvPr/>
          </p:nvSpPr>
          <p:spPr>
            <a:xfrm>
              <a:off x="9246279" y="-1054534"/>
              <a:ext cx="3892417" cy="2233289"/>
            </a:xfrm>
            <a:prstGeom prst="cloud">
              <a:avLst/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1" y="3810901"/>
            <a:ext cx="1480358" cy="1480358"/>
          </a:xfrm>
          <a:prstGeom prst="rect">
            <a:avLst/>
          </a:prstGeom>
        </p:spPr>
      </p:pic>
      <p:grpSp>
        <p:nvGrpSpPr>
          <p:cNvPr id="11" name="组 10"/>
          <p:cNvGrpSpPr/>
          <p:nvPr/>
        </p:nvGrpSpPr>
        <p:grpSpPr>
          <a:xfrm>
            <a:off x="-68580" y="2856279"/>
            <a:ext cx="7840980" cy="4001720"/>
            <a:chOff x="-1248621" y="680621"/>
            <a:chExt cx="5930762" cy="301126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0872" y="680621"/>
              <a:ext cx="3011269" cy="301126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248621" y="680621"/>
              <a:ext cx="3011269" cy="3011269"/>
            </a:xfrm>
            <a:prstGeom prst="rect">
              <a:avLst/>
            </a:prstGeom>
          </p:spPr>
        </p:pic>
      </p:grpSp>
      <p:grpSp>
        <p:nvGrpSpPr>
          <p:cNvPr id="20" name="组 19"/>
          <p:cNvGrpSpPr/>
          <p:nvPr/>
        </p:nvGrpSpPr>
        <p:grpSpPr>
          <a:xfrm>
            <a:off x="-45720" y="3042018"/>
            <a:ext cx="12237720" cy="3815982"/>
            <a:chOff x="-45720" y="3042018"/>
            <a:chExt cx="12237720" cy="381598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333"/>
            <a:stretch>
              <a:fillRect/>
            </a:stretch>
          </p:blipFill>
          <p:spPr>
            <a:xfrm>
              <a:off x="-45720" y="3042018"/>
              <a:ext cx="8583930" cy="3061602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-45720" y="5715000"/>
              <a:ext cx="12237720" cy="1143000"/>
            </a:xfrm>
            <a:prstGeom prst="rect">
              <a:avLst/>
            </a:prstGeom>
            <a:solidFill>
              <a:srgbClr val="8BE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538210" y="5532120"/>
              <a:ext cx="3653790" cy="285750"/>
            </a:xfrm>
            <a:prstGeom prst="rect">
              <a:avLst/>
            </a:prstGeom>
            <a:solidFill>
              <a:srgbClr val="8BE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225">
            <a:off x="7050950" y="420496"/>
            <a:ext cx="1243512" cy="1243512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183395" y="2039069"/>
            <a:ext cx="226498" cy="226498"/>
          </a:xfrm>
          <a:prstGeom prst="ellipse">
            <a:avLst/>
          </a:pr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504051" y="1764827"/>
            <a:ext cx="226498" cy="226498"/>
          </a:xfrm>
          <a:prstGeom prst="ellipse">
            <a:avLst/>
          </a:pr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圆角矩形 33"/>
          <p:cNvSpPr/>
          <p:nvPr/>
        </p:nvSpPr>
        <p:spPr>
          <a:xfrm flipH="1">
            <a:off x="10514519" y="1256227"/>
            <a:ext cx="677969" cy="227137"/>
          </a:xfrm>
          <a:prstGeom prst="roundRect">
            <a:avLst>
              <a:gd name="adj" fmla="val 50000"/>
            </a:avLst>
          </a:pr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 36"/>
          <p:cNvGrpSpPr/>
          <p:nvPr/>
        </p:nvGrpSpPr>
        <p:grpSpPr>
          <a:xfrm>
            <a:off x="11034673" y="1791680"/>
            <a:ext cx="974442" cy="406322"/>
            <a:chOff x="610406" y="576431"/>
            <a:chExt cx="1735455" cy="723649"/>
          </a:xfrm>
        </p:grpSpPr>
        <p:sp>
          <p:nvSpPr>
            <p:cNvPr id="38" name="圆角矩形 37"/>
            <p:cNvSpPr/>
            <p:nvPr/>
          </p:nvSpPr>
          <p:spPr>
            <a:xfrm>
              <a:off x="610406" y="576431"/>
              <a:ext cx="1311593" cy="439417"/>
            </a:xfrm>
            <a:prstGeom prst="roundRect">
              <a:avLst>
                <a:gd name="adj" fmla="val 50000"/>
              </a:avLst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034268" y="860663"/>
              <a:ext cx="1311593" cy="439417"/>
            </a:xfrm>
            <a:prstGeom prst="roundRect">
              <a:avLst>
                <a:gd name="adj" fmla="val 50000"/>
              </a:avLst>
            </a:prstGeom>
            <a:solidFill>
              <a:srgbClr val="377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 flipH="1">
            <a:off x="-904280" y="5683150"/>
            <a:ext cx="3627492" cy="159532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 rot="21088784" flipH="1">
            <a:off x="1304117" y="5778618"/>
            <a:ext cx="3627492" cy="159532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425" y="3661772"/>
            <a:ext cx="2298700" cy="22987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16" y="4264250"/>
            <a:ext cx="1750397" cy="160092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39" y="4736908"/>
            <a:ext cx="4243388" cy="17439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83" y="4751609"/>
            <a:ext cx="4243388" cy="174390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562" y="2515147"/>
            <a:ext cx="1480358" cy="148035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65022" y="935909"/>
            <a:ext cx="5539105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b="1" dirty="0">
                <a:ln>
                  <a:solidFill>
                    <a:schemeClr val="bg1">
                      <a:alpha val="61000"/>
                    </a:schemeClr>
                  </a:solidFill>
                </a:ln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大班安全</a:t>
            </a:r>
            <a:r>
              <a:rPr kumimoji="1" lang="zh-CN" altLang="en-US" sz="6000" b="1" dirty="0">
                <a:ln>
                  <a:solidFill>
                    <a:schemeClr val="bg1">
                      <a:alpha val="61000"/>
                    </a:schemeClr>
                  </a:solidFill>
                </a:ln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活动：</a:t>
            </a:r>
            <a:endParaRPr kumimoji="1" lang="zh-CN" altLang="en-US" sz="6000" b="1" dirty="0">
              <a:ln>
                <a:solidFill>
                  <a:schemeClr val="bg1">
                    <a:alpha val="61000"/>
                  </a:schemeClr>
                </a:solidFill>
              </a:ln>
              <a:solidFill>
                <a:srgbClr val="D70000"/>
              </a:solidFill>
              <a:latin typeface="方正粗谭黑简体" charset="0"/>
              <a:ea typeface="方正粗谭黑简体" charset="0"/>
              <a:cs typeface="华文琥珀" panose="02010800040101010101" charset="-122"/>
            </a:endParaRPr>
          </a:p>
          <a:p>
            <a:r>
              <a:rPr kumimoji="1" lang="zh-CN" altLang="en-US" sz="6000" b="1" dirty="0">
                <a:ln>
                  <a:solidFill>
                    <a:schemeClr val="bg1">
                      <a:alpha val="61000"/>
                    </a:schemeClr>
                  </a:solidFill>
                </a:ln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火灾来了我不怕</a:t>
            </a:r>
            <a:endParaRPr kumimoji="1" lang="zh-CN" altLang="en-US" sz="6000" b="1" dirty="0">
              <a:ln>
                <a:solidFill>
                  <a:schemeClr val="bg1">
                    <a:alpha val="61000"/>
                  </a:schemeClr>
                </a:solidFill>
              </a:ln>
              <a:solidFill>
                <a:srgbClr val="D70000"/>
              </a:solidFill>
              <a:latin typeface="方正粗谭黑简体" charset="0"/>
              <a:ea typeface="方正粗谭黑简体" charset="0"/>
              <a:cs typeface="华文琥珀" panose="02010800040101010101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00" y="867716"/>
            <a:ext cx="5641900" cy="562779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>
            <a:off x="9998490" y="5532120"/>
            <a:ext cx="3627492" cy="159532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23" y="2674458"/>
            <a:ext cx="1050654" cy="1050654"/>
          </a:xfrm>
          <a:prstGeom prst="rect">
            <a:avLst/>
          </a:prstGeom>
        </p:spPr>
      </p:pic>
      <p:pic>
        <p:nvPicPr>
          <p:cNvPr id="60" name="小旭音乐 - 城堡勇士大冒险-主城的副本.mp3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725" y="-917881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  <p:bldLst>
      <p:bldP spid="29" grpId="0" bldLvl="0" animBg="1"/>
      <p:bldP spid="30" grpId="0" bldLvl="0" animBg="1"/>
      <p:bldP spid="34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2424" y="3429000"/>
            <a:ext cx="5528930" cy="3429000"/>
          </a:xfrm>
          <a:prstGeom prst="rect">
            <a:avLst/>
          </a:prstGeom>
        </p:spPr>
      </p:pic>
      <p:sp>
        <p:nvSpPr>
          <p:cNvPr id="5" name="任意形状 4"/>
          <p:cNvSpPr/>
          <p:nvPr/>
        </p:nvSpPr>
        <p:spPr>
          <a:xfrm>
            <a:off x="-653384" y="-34038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899160" y="3056890"/>
            <a:ext cx="5346065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什么</a:t>
            </a:r>
            <a:r>
              <a:rPr lang="zh-CN" altLang="zh-CN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是火灾？</a:t>
            </a:r>
            <a:endParaRPr lang="zh-CN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240808" y="4375406"/>
            <a:ext cx="4405899" cy="3071792"/>
            <a:chOff x="240808" y="4375406"/>
            <a:chExt cx="4405899" cy="307179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59" y="4375406"/>
              <a:ext cx="2864263" cy="286426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08" y="5510259"/>
              <a:ext cx="1752483" cy="175248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37" y="4961025"/>
              <a:ext cx="2486173" cy="248617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224" y="5543162"/>
              <a:ext cx="1752483" cy="1752483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60" t="75070"/>
          <a:stretch>
            <a:fillRect/>
          </a:stretch>
        </p:blipFill>
        <p:spPr>
          <a:xfrm>
            <a:off x="-110279" y="2816881"/>
            <a:ext cx="1009477" cy="977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800" decel="100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0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800" decel="100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800" decel="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未命名项目.wmv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34670" y="601980"/>
            <a:ext cx="11262360" cy="58216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404" y="1644415"/>
            <a:ext cx="4454174" cy="522790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 rot="2051242">
            <a:off x="10109387" y="2678446"/>
            <a:ext cx="1300480" cy="76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>
                <a:latin typeface="方正尚酷简体" charset="0"/>
                <a:ea typeface="方正尚酷简体" charset="0"/>
                <a:cs typeface="HappyZcool-2018" charset="-122"/>
              </a:rPr>
              <a:t>火灾</a:t>
            </a:r>
            <a:endParaRPr kumimoji="1" lang="zh-CN" altLang="en-US" sz="4400" dirty="0">
              <a:latin typeface="方正尚酷简体" charset="0"/>
              <a:ea typeface="方正尚酷简体" charset="0"/>
              <a:cs typeface="HappyZcool-20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9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48327" y="367843"/>
            <a:ext cx="1701001" cy="708025"/>
          </a:xfrm>
          <a:prstGeom prst="rect">
            <a:avLst/>
          </a:prstGeom>
          <a:noFill/>
        </p:spPr>
        <p:txBody>
          <a:bodyPr wrap="square" lIns="121900" tIns="60949" rIns="121900" bIns="60949" rtlCol="0">
            <a:spAutoFit/>
          </a:bodyPr>
          <a:lstStyle/>
          <a:p>
            <a:r>
              <a:rPr lang="zh-CN" altLang="en-US" sz="3600" b="1" spc="-112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火灾</a:t>
            </a:r>
            <a:endParaRPr lang="zh-CN" altLang="en-US" sz="3600" b="1" spc="-112" dirty="0">
              <a:solidFill>
                <a:schemeClr val="accent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2411" y="706301"/>
            <a:ext cx="992326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对角圆角矩形 24"/>
          <p:cNvSpPr/>
          <p:nvPr/>
        </p:nvSpPr>
        <p:spPr bwMode="auto">
          <a:xfrm>
            <a:off x="5141152" y="1556405"/>
            <a:ext cx="2486844" cy="1579031"/>
          </a:xfrm>
          <a:prstGeom prst="round2Diag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对角圆角矩形 25"/>
          <p:cNvSpPr/>
          <p:nvPr/>
        </p:nvSpPr>
        <p:spPr bwMode="auto">
          <a:xfrm>
            <a:off x="5141152" y="3160037"/>
            <a:ext cx="2486844" cy="1579031"/>
          </a:xfrm>
          <a:prstGeom prst="round2Diag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对角圆角矩形 26"/>
          <p:cNvSpPr/>
          <p:nvPr/>
        </p:nvSpPr>
        <p:spPr bwMode="auto">
          <a:xfrm>
            <a:off x="5141152" y="4763669"/>
            <a:ext cx="2486844" cy="1579031"/>
          </a:xfrm>
          <a:prstGeom prst="round2Diag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对角圆角矩形 27"/>
          <p:cNvSpPr/>
          <p:nvPr/>
        </p:nvSpPr>
        <p:spPr bwMode="auto">
          <a:xfrm>
            <a:off x="7687401" y="1556405"/>
            <a:ext cx="2486844" cy="1579031"/>
          </a:xfrm>
          <a:prstGeom prst="round2Diag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对角圆角矩形 28"/>
          <p:cNvSpPr/>
          <p:nvPr/>
        </p:nvSpPr>
        <p:spPr bwMode="auto">
          <a:xfrm>
            <a:off x="7687401" y="3160037"/>
            <a:ext cx="2486844" cy="1579031"/>
          </a:xfrm>
          <a:prstGeom prst="round2Diag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对角圆角矩形 29"/>
          <p:cNvSpPr/>
          <p:nvPr/>
        </p:nvSpPr>
        <p:spPr bwMode="auto">
          <a:xfrm>
            <a:off x="7687401" y="4763669"/>
            <a:ext cx="2486844" cy="1579031"/>
          </a:xfrm>
          <a:prstGeom prst="round2Diag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74" name="Picture 2" descr="F:\568f9c2405ca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8" y="3135455"/>
            <a:ext cx="4037459" cy="354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569710" y="2046894"/>
            <a:ext cx="1801622" cy="1945887"/>
            <a:chOff x="3384451" y="1260029"/>
            <a:chExt cx="1796951" cy="1940842"/>
          </a:xfrm>
        </p:grpSpPr>
        <p:grpSp>
          <p:nvGrpSpPr>
            <p:cNvPr id="32" name="组合 31"/>
            <p:cNvGrpSpPr/>
            <p:nvPr/>
          </p:nvGrpSpPr>
          <p:grpSpPr>
            <a:xfrm>
              <a:off x="3384451" y="1521185"/>
              <a:ext cx="1726344" cy="1679686"/>
              <a:chOff x="3600475" y="711703"/>
              <a:chExt cx="2592288" cy="2522226"/>
            </a:xfrm>
          </p:grpSpPr>
          <p:sp>
            <p:nvSpPr>
              <p:cNvPr id="33" name="椭圆形标注 32"/>
              <p:cNvSpPr/>
              <p:nvPr/>
            </p:nvSpPr>
            <p:spPr>
              <a:xfrm>
                <a:off x="3600475" y="711703"/>
                <a:ext cx="2592288" cy="2522226"/>
              </a:xfrm>
              <a:prstGeom prst="wedgeEllipseCallout">
                <a:avLst>
                  <a:gd name="adj1" fmla="val -60405"/>
                  <a:gd name="adj2" fmla="val 59100"/>
                </a:avLst>
              </a:prstGeom>
              <a:solidFill>
                <a:srgbClr val="FF0000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5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744491" y="820688"/>
                <a:ext cx="2304256" cy="230425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5"/>
              </a:p>
            </p:txBody>
          </p:sp>
        </p:grpSp>
        <p:pic>
          <p:nvPicPr>
            <p:cNvPr id="3077" name="Picture 5" descr="F:\93E58PICbXA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8" t="6580" r="12508" b="21551"/>
            <a:stretch>
              <a:fillRect/>
            </a:stretch>
          </p:blipFill>
          <p:spPr bwMode="auto">
            <a:xfrm>
              <a:off x="3528467" y="1659019"/>
              <a:ext cx="1423328" cy="142332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" descr="F:\1 [转换]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4974" y="1260029"/>
              <a:ext cx="466428" cy="759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8" name="Picture 6" descr="F:\10款消防元素图标矢量素材_lanrentuku.co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515" y="5314950"/>
            <a:ext cx="308864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组合 35"/>
          <p:cNvGrpSpPr/>
          <p:nvPr/>
        </p:nvGrpSpPr>
        <p:grpSpPr>
          <a:xfrm>
            <a:off x="1623370" y="980211"/>
            <a:ext cx="1730831" cy="1916126"/>
            <a:chOff x="1296219" y="356983"/>
            <a:chExt cx="1726344" cy="1911158"/>
          </a:xfrm>
        </p:grpSpPr>
        <p:sp>
          <p:nvSpPr>
            <p:cNvPr id="39" name="椭圆形标注 38"/>
            <p:cNvSpPr/>
            <p:nvPr/>
          </p:nvSpPr>
          <p:spPr>
            <a:xfrm>
              <a:off x="1296219" y="588455"/>
              <a:ext cx="1726344" cy="1679686"/>
            </a:xfrm>
            <a:prstGeom prst="wedgeEllipseCallout">
              <a:avLst>
                <a:gd name="adj1" fmla="val 48135"/>
                <a:gd name="adj2" fmla="val 104614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5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386047" y="638995"/>
              <a:ext cx="1534528" cy="1584176"/>
              <a:chOff x="1368227" y="-1384599"/>
              <a:chExt cx="1534528" cy="1584176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368227" y="-1354619"/>
                <a:ext cx="1534528" cy="15345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5"/>
              </a:p>
            </p:txBody>
          </p:sp>
          <p:pic>
            <p:nvPicPr>
              <p:cNvPr id="41" name="Picture 5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320" r="40291" b="16880"/>
              <a:stretch>
                <a:fillRect/>
              </a:stretch>
            </p:blipFill>
            <p:spPr bwMode="auto">
              <a:xfrm>
                <a:off x="1392435" y="-1384599"/>
                <a:ext cx="1455598" cy="1584176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5" name="Picture 3" descr="F:\1 [转换]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339" y="356983"/>
              <a:ext cx="466428" cy="759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89990" y="1952625"/>
            <a:ext cx="7407275" cy="223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zh-CN" sz="5400" dirty="0">
                <a:latin typeface="方正粗谭黑简体" charset="0"/>
                <a:ea typeface="方正粗谭黑简体" charset="0"/>
                <a:cs typeface="HappyZcool-2018" charset="-122"/>
              </a:rPr>
              <a:t>小朋友，一旦发生火灾我们应该怎么办呢？</a:t>
            </a:r>
            <a:endParaRPr lang="zh-CN" altLang="zh-CN" sz="5400" dirty="0"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0598">
            <a:off x="7799448" y="3611253"/>
            <a:ext cx="3392488" cy="3392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99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2225" y="6533515"/>
            <a:ext cx="12309475" cy="342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5"/>
          </a:p>
        </p:txBody>
      </p:sp>
      <p:sp>
        <p:nvSpPr>
          <p:cNvPr id="5" name="矩形 4"/>
          <p:cNvSpPr/>
          <p:nvPr/>
        </p:nvSpPr>
        <p:spPr>
          <a:xfrm>
            <a:off x="-31750" y="6263005"/>
            <a:ext cx="12332335" cy="2705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5"/>
          </a:p>
        </p:txBody>
      </p:sp>
      <p:sp>
        <p:nvSpPr>
          <p:cNvPr id="8" name="矩形 7"/>
          <p:cNvSpPr/>
          <p:nvPr/>
        </p:nvSpPr>
        <p:spPr>
          <a:xfrm>
            <a:off x="-12065" y="109855"/>
            <a:ext cx="12188190" cy="8648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5"/>
          </a:p>
        </p:txBody>
      </p:sp>
      <p:sp>
        <p:nvSpPr>
          <p:cNvPr id="9" name="TextBox 8"/>
          <p:cNvSpPr txBox="1"/>
          <p:nvPr/>
        </p:nvSpPr>
        <p:spPr>
          <a:xfrm>
            <a:off x="897948" y="254317"/>
            <a:ext cx="1558290" cy="641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10" dirty="0">
                <a:solidFill>
                  <a:schemeClr val="bg1"/>
                </a:solidFill>
                <a:latin typeface="方正粗谭黑简体" charset="0"/>
                <a:ea typeface="方正粗谭黑简体" charset="0"/>
              </a:rPr>
              <a:t>小游戏</a:t>
            </a:r>
            <a:endParaRPr lang="zh-CN" altLang="en-US" sz="3610" dirty="0">
              <a:solidFill>
                <a:schemeClr val="bg1"/>
              </a:solidFill>
              <a:latin typeface="方正粗谭黑简体" charset="0"/>
              <a:ea typeface="方正粗谭黑简体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934335" y="578485"/>
            <a:ext cx="92417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F:\未标题-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4" t="16275" r="20031" b="15691"/>
          <a:stretch>
            <a:fillRect/>
          </a:stretch>
        </p:blipFill>
        <p:spPr bwMode="auto">
          <a:xfrm flipH="1">
            <a:off x="897948" y="2129646"/>
            <a:ext cx="3695481" cy="425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:\5462f96254c1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2" b="34586"/>
          <a:stretch>
            <a:fillRect/>
          </a:stretch>
        </p:blipFill>
        <p:spPr bwMode="auto">
          <a:xfrm>
            <a:off x="5254402" y="3890302"/>
            <a:ext cx="6111846" cy="248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1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966" y="2923793"/>
            <a:ext cx="1187850" cy="193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:\1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703" y="4043097"/>
            <a:ext cx="1187850" cy="193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3959225" y="2129790"/>
            <a:ext cx="719709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火灾在身边</a:t>
            </a:r>
            <a:endParaRPr lang="zh-CN" altLang="en-US" sz="6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2424" y="3429000"/>
            <a:ext cx="5528930" cy="3429000"/>
          </a:xfrm>
          <a:prstGeom prst="rect">
            <a:avLst/>
          </a:prstGeom>
        </p:spPr>
      </p:pic>
      <p:sp>
        <p:nvSpPr>
          <p:cNvPr id="5" name="任意形状 4"/>
          <p:cNvSpPr/>
          <p:nvPr/>
        </p:nvSpPr>
        <p:spPr>
          <a:xfrm>
            <a:off x="-653384" y="-34038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899160" y="3056890"/>
            <a:ext cx="532638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怎么报火警？</a:t>
            </a:r>
            <a:endParaRPr lang="zh-CN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240808" y="4375406"/>
            <a:ext cx="4405899" cy="3071792"/>
            <a:chOff x="240808" y="4375406"/>
            <a:chExt cx="4405899" cy="307179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59" y="4375406"/>
              <a:ext cx="2864263" cy="286426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08" y="5510259"/>
              <a:ext cx="1752483" cy="175248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37" y="4961025"/>
              <a:ext cx="2486173" cy="2486173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224" y="5543162"/>
              <a:ext cx="1752483" cy="175248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899304" y="3056696"/>
            <a:ext cx="4658813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火警电话是</a:t>
            </a:r>
            <a:endParaRPr lang="zh-CN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7" t="5519" r="18492" b="56808"/>
          <a:stretch>
            <a:fillRect/>
          </a:stretch>
        </p:blipFill>
        <p:spPr>
          <a:xfrm>
            <a:off x="5809130" y="1408813"/>
            <a:ext cx="4984376" cy="4040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506" y="2327224"/>
            <a:ext cx="5168154" cy="5168154"/>
          </a:xfrm>
          <a:prstGeom prst="rect">
            <a:avLst/>
          </a:prstGeom>
        </p:spPr>
      </p:pic>
      <p:sp>
        <p:nvSpPr>
          <p:cNvPr id="5" name="Text Box 32"/>
          <p:cNvSpPr txBox="1">
            <a:spLocks noChangeArrowheads="1"/>
          </p:cNvSpPr>
          <p:nvPr/>
        </p:nvSpPr>
        <p:spPr bwMode="auto">
          <a:xfrm>
            <a:off x="5166753" y="2442933"/>
            <a:ext cx="6379788" cy="246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000">
                <a:latin typeface="Arial" panose="020B0604020202020204" pitchFamily="34" charset="0"/>
                <a:ea typeface="微软雅黑" panose="020B0503020204020204" pitchFamily="34" charset="-122"/>
              </a:rPr>
              <a:t>小朋友，报火警的时候不要着急，要把地址说清楚哦。</a:t>
            </a:r>
            <a:endParaRPr lang="zh-CN" altLang="zh-CN" sz="20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如果不懂的可以提醒身边的大人去打电话。</a:t>
            </a:r>
            <a:endParaRPr lang="zh-CN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000" dirty="0">
                <a:latin typeface="Arial" panose="020B0604020202020204" pitchFamily="34" charset="0"/>
                <a:ea typeface="微软雅黑" panose="020B0503020204020204" pitchFamily="34" charset="-122"/>
              </a:rPr>
              <a:t>因为要及时的救火是很重要的，烧着的时间越久就越危险，所以要第一时间记得拨打电话报火警。</a:t>
            </a:r>
            <a:endParaRPr lang="zh-CN" altLang="zh-CN" sz="20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2424" y="3429000"/>
            <a:ext cx="5528930" cy="3429000"/>
          </a:xfrm>
          <a:prstGeom prst="rect">
            <a:avLst/>
          </a:prstGeom>
        </p:spPr>
      </p:pic>
      <p:sp>
        <p:nvSpPr>
          <p:cNvPr id="5" name="任意形状 4"/>
          <p:cNvSpPr/>
          <p:nvPr/>
        </p:nvSpPr>
        <p:spPr>
          <a:xfrm>
            <a:off x="-653384" y="-34038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02081" y="2716037"/>
            <a:ext cx="6559331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认识日常生活</a:t>
            </a:r>
            <a:r>
              <a:rPr lang="zh-CN" altLang="en-US" sz="660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中的消防器材</a:t>
            </a:r>
            <a:endParaRPr lang="zh-CN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40808" y="4375406"/>
            <a:ext cx="4405899" cy="3071792"/>
            <a:chOff x="240808" y="4375406"/>
            <a:chExt cx="4405899" cy="307179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59" y="4375406"/>
              <a:ext cx="2864263" cy="286426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08" y="5510259"/>
              <a:ext cx="1752483" cy="175248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37" y="4961025"/>
              <a:ext cx="2486173" cy="248617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224" y="5543162"/>
              <a:ext cx="1752483" cy="175248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27411" y="1894907"/>
            <a:ext cx="3003178" cy="364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latin typeface="HappyZcool-2018" charset="-122"/>
                <a:ea typeface="HappyZcool-2018" charset="-122"/>
                <a:cs typeface="HappyZcool-2018" charset="-122"/>
              </a:rPr>
              <a:t>【灭火器】</a:t>
            </a:r>
            <a:endParaRPr lang="zh-CN" altLang="en-US" sz="4000" dirty="0" smtClean="0">
              <a:latin typeface="HappyZcool-2018" charset="-122"/>
              <a:ea typeface="HappyZcool-2018" charset="-122"/>
              <a:cs typeface="HappyZcool-2018" charset="-122"/>
            </a:endParaRPr>
          </a:p>
          <a:p>
            <a:pPr algn="ctr"/>
            <a:endParaRPr lang="zh-CN" altLang="en-US" dirty="0" smtClean="0"/>
          </a:p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一般是放在走廊上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红红的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高个子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小鸭嘴巴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长鼻子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5581688" y="1186670"/>
            <a:ext cx="6364022" cy="5041392"/>
            <a:chOff x="5581688" y="1186670"/>
            <a:chExt cx="6364022" cy="504139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159" y="1186670"/>
              <a:ext cx="5041392" cy="504139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2355" y="1885329"/>
              <a:ext cx="3253355" cy="325335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1688" y="2775474"/>
              <a:ext cx="2083397" cy="208339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50576" y="1885329"/>
            <a:ext cx="3321424" cy="364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latin typeface="HappyZcool-2018" charset="-122"/>
                <a:ea typeface="HappyZcool-2018" charset="-122"/>
                <a:cs typeface="HappyZcool-2018" charset="-122"/>
              </a:rPr>
              <a:t>【消火栓】</a:t>
            </a:r>
            <a:endParaRPr lang="zh-CN" altLang="en-US" sz="4000" dirty="0" smtClean="0">
              <a:latin typeface="HappyZcool-2018" charset="-122"/>
              <a:ea typeface="HappyZcool-2018" charset="-122"/>
              <a:cs typeface="HappyZcool-2018" charset="-122"/>
            </a:endParaRPr>
          </a:p>
          <a:p>
            <a:pPr algn="ctr"/>
            <a:endParaRPr lang="zh-CN" altLang="en-US" dirty="0" smtClean="0"/>
          </a:p>
          <a:p>
            <a:pPr algn="ctr"/>
            <a:r>
              <a:rPr lang="zh-CN" altLang="en-US" sz="2400" dirty="0" smtClean="0"/>
              <a:t>一般放在走廊上</a:t>
            </a:r>
            <a:endParaRPr lang="zh-CN" altLang="en-US" sz="2400" dirty="0" smtClean="0"/>
          </a:p>
          <a:p>
            <a:pPr algn="ctr"/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有水袋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有水枪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消防叔叔保安全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消灭火灾全靠它</a:t>
            </a:r>
            <a:endParaRPr lang="zh-CN" altLang="en-US" sz="2400" dirty="0" smtClean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679" y="1466236"/>
            <a:ext cx="1925731" cy="392552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364" y="3569726"/>
            <a:ext cx="2581835" cy="215152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044851" y="572125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latin typeface="HappyZcool-2018" charset="-122"/>
                <a:ea typeface="HappyZcool-2018" charset="-122"/>
                <a:cs typeface="HappyZcool-2018" charset="-122"/>
              </a:rPr>
              <a:t>水枪和水带</a:t>
            </a:r>
            <a:endParaRPr kumimoji="1" lang="zh-CN" altLang="en-US" dirty="0"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20906" y="1893838"/>
            <a:ext cx="3814482" cy="364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latin typeface="HappyZcool-2018" charset="-122"/>
                <a:ea typeface="HappyZcool-2018" charset="-122"/>
                <a:cs typeface="HappyZcool-2018" charset="-122"/>
              </a:rPr>
              <a:t>【疏散指示标志】</a:t>
            </a:r>
            <a:endParaRPr lang="zh-CN" altLang="en-US" sz="4000" dirty="0" smtClean="0">
              <a:latin typeface="HappyZcool-2018" charset="-122"/>
              <a:ea typeface="HappyZcool-2018" charset="-122"/>
              <a:cs typeface="HappyZcool-2018" charset="-122"/>
            </a:endParaRPr>
          </a:p>
          <a:p>
            <a:pPr algn="ctr"/>
            <a:endParaRPr lang="zh-CN" altLang="en-US" dirty="0" smtClean="0"/>
          </a:p>
          <a:p>
            <a:pPr algn="ctr"/>
            <a:r>
              <a:rPr lang="zh-CN" altLang="en-US" sz="2400" dirty="0" smtClean="0"/>
              <a:t>一般放在走廊和门口</a:t>
            </a:r>
            <a:endParaRPr lang="zh-CN" altLang="en-US" sz="2400" dirty="0" smtClean="0"/>
          </a:p>
          <a:p>
            <a:pPr algn="ctr"/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绿绿的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方方的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仔细看好方向标</a:t>
            </a:r>
            <a:endParaRPr lang="zh-CN" altLang="en-US" sz="2400" dirty="0" smtClean="0"/>
          </a:p>
          <a:p>
            <a:pPr algn="ctr">
              <a:lnSpc>
                <a:spcPct val="130000"/>
              </a:lnSpc>
            </a:pPr>
            <a:r>
              <a:rPr lang="zh-CN" altLang="en-US" sz="2400" dirty="0" smtClean="0"/>
              <a:t>火灾发生跟它走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8" t="9053" r="31597" b="81961"/>
          <a:stretch>
            <a:fillRect/>
          </a:stretch>
        </p:blipFill>
        <p:spPr>
          <a:xfrm>
            <a:off x="6096000" y="2887777"/>
            <a:ext cx="4528846" cy="2150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37129" y="2068650"/>
            <a:ext cx="3711388" cy="373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zh-CN" sz="4000" dirty="0" smtClean="0">
                <a:latin typeface="HappyZcool-2018" charset="-122"/>
                <a:ea typeface="HappyZcool-2018" charset="-122"/>
                <a:cs typeface="HappyZcool-2018" charset="-122"/>
              </a:rPr>
              <a:t>【应急照明灯】</a:t>
            </a:r>
            <a:endParaRPr lang="zh-CN" altLang="zh-CN" sz="4000" dirty="0" smtClean="0">
              <a:latin typeface="HappyZcool-2018" charset="-122"/>
              <a:ea typeface="HappyZcool-2018" charset="-122"/>
              <a:cs typeface="HappyZcool-2018" charset="-122"/>
            </a:endParaRPr>
          </a:p>
          <a:p>
            <a:pPr algn="ctr">
              <a:spcBef>
                <a:spcPct val="0"/>
              </a:spcBef>
            </a:pPr>
            <a:endParaRPr lang="zh-CN" altLang="zh-CN" sz="2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</a:pPr>
            <a:r>
              <a:rPr lang="zh-CN" altLang="zh-CN" sz="24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一般放在走廊上</a:t>
            </a:r>
            <a:endParaRPr lang="zh-CN" altLang="zh-CN" sz="2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</a:pPr>
            <a:endParaRPr lang="zh-CN" altLang="zh-CN" sz="2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方脑袋</a:t>
            </a:r>
            <a:endParaRPr lang="zh-CN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大眼睛</a:t>
            </a:r>
            <a:endParaRPr lang="zh-CN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黑漆漆</a:t>
            </a:r>
            <a:endParaRPr lang="zh-CN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你照亮</a:t>
            </a:r>
            <a:endParaRPr lang="zh-C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88" y="1837018"/>
            <a:ext cx="4823012" cy="4006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2424" y="3429000"/>
            <a:ext cx="5528930" cy="3429000"/>
          </a:xfrm>
          <a:prstGeom prst="rect">
            <a:avLst/>
          </a:prstGeom>
        </p:spPr>
      </p:pic>
      <p:sp>
        <p:nvSpPr>
          <p:cNvPr id="5" name="任意形状 4"/>
          <p:cNvSpPr/>
          <p:nvPr/>
        </p:nvSpPr>
        <p:spPr>
          <a:xfrm>
            <a:off x="-653384" y="-34038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899304" y="3056696"/>
            <a:ext cx="4658813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一些常见的消防标识</a:t>
            </a:r>
            <a:endParaRPr lang="zh-CN" altLang="en-US" sz="6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40808" y="4375406"/>
            <a:ext cx="4405899" cy="3071792"/>
            <a:chOff x="240808" y="4375406"/>
            <a:chExt cx="4405899" cy="307179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59" y="4375406"/>
              <a:ext cx="2864263" cy="286426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08" y="5510259"/>
              <a:ext cx="1752483" cy="175248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37" y="4961025"/>
              <a:ext cx="2486173" cy="248617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224" y="5543162"/>
              <a:ext cx="1752483" cy="175248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27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27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8" decel="50000" autoRev="1" fill="hold">
                                              <p:stCondLst>
                                                <p:cond delay="227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68" fill="hold">
                                              <p:stCondLst>
                                                <p:cond delay="432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43"/>
          <a:stretch>
            <a:fillRect/>
          </a:stretch>
        </p:blipFill>
        <p:spPr>
          <a:xfrm>
            <a:off x="1930772" y="3715871"/>
            <a:ext cx="8330455" cy="21513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98"/>
          <a:stretch>
            <a:fillRect/>
          </a:stretch>
        </p:blipFill>
        <p:spPr>
          <a:xfrm>
            <a:off x="1930772" y="1556577"/>
            <a:ext cx="8330455" cy="2018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1" t="8787" r="20706" b="32176"/>
          <a:stretch>
            <a:fillRect/>
          </a:stretch>
        </p:blipFill>
        <p:spPr>
          <a:xfrm>
            <a:off x="1721225" y="2109006"/>
            <a:ext cx="2096850" cy="20842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6" t="10262" r="11111" b="27336"/>
          <a:stretch>
            <a:fillRect/>
          </a:stretch>
        </p:blipFill>
        <p:spPr>
          <a:xfrm>
            <a:off x="8233869" y="1851449"/>
            <a:ext cx="2187882" cy="24517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2" r="9164" b="21698"/>
          <a:stretch>
            <a:fillRect/>
          </a:stretch>
        </p:blipFill>
        <p:spPr>
          <a:xfrm>
            <a:off x="5019668" y="1961327"/>
            <a:ext cx="2299478" cy="223197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61764" y="45182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 smtClean="0"/>
              <a:t>禁止锁闭</a:t>
            </a:r>
            <a:endParaRPr kumimoji="1" lang="zh-CN" altLang="en-US" sz="24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5461521" y="45182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 smtClean="0"/>
              <a:t>禁止烟火</a:t>
            </a:r>
            <a:endParaRPr kumimoji="1" lang="zh-CN" altLang="en-US" sz="24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8619924" y="45182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 smtClean="0"/>
              <a:t>禁止吸烟</a:t>
            </a:r>
            <a:endParaRPr kumimoji="1" lang="zh-CN" altLang="en-US" sz="2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2424" y="3429000"/>
            <a:ext cx="5528930" cy="3429000"/>
          </a:xfrm>
          <a:prstGeom prst="rect">
            <a:avLst/>
          </a:prstGeom>
        </p:spPr>
      </p:pic>
      <p:sp>
        <p:nvSpPr>
          <p:cNvPr id="5" name="任意形状 4"/>
          <p:cNvSpPr/>
          <p:nvPr/>
        </p:nvSpPr>
        <p:spPr>
          <a:xfrm>
            <a:off x="-653384" y="-34038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684151" y="3182201"/>
            <a:ext cx="4658813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panose="020B0604020202020204" pitchFamily="34" charset="0"/>
              <a:buNone/>
              <a:defRPr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660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防火儿歌</a:t>
            </a:r>
            <a:endParaRPr lang="zh-CN" altLang="zh-CN" sz="6600" dirty="0">
              <a:solidFill>
                <a:schemeClr val="tx1">
                  <a:lumMod val="75000"/>
                  <a:lumOff val="25000"/>
                </a:schemeClr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40808" y="4375406"/>
            <a:ext cx="4405899" cy="3071792"/>
            <a:chOff x="240808" y="4375406"/>
            <a:chExt cx="4405899" cy="307179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159" y="4375406"/>
              <a:ext cx="2864263" cy="286426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08" y="5510259"/>
              <a:ext cx="1752483" cy="175248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137" y="4961025"/>
              <a:ext cx="2486173" cy="248617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224" y="5543162"/>
              <a:ext cx="1752483" cy="175248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8" presetClass="entr" presetSubtype="0" accel="5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bldLvl="0" autoUpdateAnimBg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5"/>
          <p:cNvSpPr>
            <a:spLocks noChangeArrowheads="1"/>
          </p:cNvSpPr>
          <p:nvPr/>
        </p:nvSpPr>
        <p:spPr bwMode="auto">
          <a:xfrm>
            <a:off x="2265829" y="3828074"/>
            <a:ext cx="8223250" cy="12001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FFC000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HappyZcool-2018" charset="-122"/>
              <a:ea typeface="HappyZcool-2018" charset="-122"/>
              <a:cs typeface="HappyZcool-2018" charset="-122"/>
              <a:sym typeface="宋体" panose="02010600030101010101" pitchFamily="2" charset="-122"/>
            </a:endParaRPr>
          </a:p>
        </p:txBody>
      </p:sp>
      <p:sp>
        <p:nvSpPr>
          <p:cNvPr id="6" name="Rounded Rectangle 3"/>
          <p:cNvSpPr>
            <a:spLocks noChangeArrowheads="1"/>
          </p:cNvSpPr>
          <p:nvPr/>
        </p:nvSpPr>
        <p:spPr bwMode="auto">
          <a:xfrm>
            <a:off x="2265829" y="1836555"/>
            <a:ext cx="8223250" cy="12001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9BCAE8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HappyZcool-2018" charset="-122"/>
              <a:ea typeface="HappyZcool-2018" charset="-122"/>
              <a:cs typeface="HappyZcool-2018" charset="-122"/>
              <a:sym typeface="宋体" panose="02010600030101010101" pitchFamily="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379" y="1836555"/>
            <a:ext cx="111125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729" y="3828074"/>
            <a:ext cx="11223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3"/>
          <p:cNvSpPr>
            <a:spLocks noChangeArrowheads="1"/>
          </p:cNvSpPr>
          <p:nvPr/>
        </p:nvSpPr>
        <p:spPr bwMode="auto">
          <a:xfrm>
            <a:off x="2799229" y="2192155"/>
            <a:ext cx="546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D70000"/>
                </a:solidFill>
                <a:latin typeface="HappyZcool-2018" charset="-122"/>
                <a:ea typeface="HappyZcool-2018" charset="-122"/>
                <a:cs typeface="HappyZcool-2018" charset="-122"/>
              </a:rPr>
              <a:t>提问：消防器材的颜色是什么呢？</a:t>
            </a:r>
            <a:endParaRPr lang="zh-CN" altLang="en-US" sz="2400" dirty="0">
              <a:solidFill>
                <a:srgbClr val="D70000"/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  <p:sp>
        <p:nvSpPr>
          <p:cNvPr id="15" name="TextBox 35"/>
          <p:cNvSpPr>
            <a:spLocks noChangeArrowheads="1"/>
          </p:cNvSpPr>
          <p:nvPr/>
        </p:nvSpPr>
        <p:spPr bwMode="auto">
          <a:xfrm>
            <a:off x="5366217" y="4210662"/>
            <a:ext cx="546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HappyZcool-2018" charset="-122"/>
                <a:ea typeface="HappyZcool-2018" charset="-122"/>
                <a:cs typeface="HappyZcool-2018" charset="-122"/>
              </a:rPr>
              <a:t>提问：火警电话是多少？</a:t>
            </a:r>
            <a:endParaRPr lang="zh-CN" altLang="en-US" sz="2400" dirty="0">
              <a:solidFill>
                <a:schemeClr val="accent5">
                  <a:lumMod val="50000"/>
                </a:schemeClr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utoUpdateAnimBg="0"/>
      <p:bldP spid="6" grpId="1" bldLvl="0" animBg="1" autoUpdateAnimBg="0"/>
      <p:bldP spid="13" grpId="0" bldLvl="0" autoUpdateAnimBg="0"/>
      <p:bldP spid="15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7"/>
          <p:cNvSpPr>
            <a:spLocks noChangeArrowheads="1"/>
          </p:cNvSpPr>
          <p:nvPr/>
        </p:nvSpPr>
        <p:spPr bwMode="auto">
          <a:xfrm>
            <a:off x="2300998" y="2006600"/>
            <a:ext cx="8223250" cy="12001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FFC000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HappyZcool-2018" charset="-122"/>
              <a:ea typeface="HappyZcool-2018" charset="-122"/>
              <a:cs typeface="HappyZcool-2018" charset="-122"/>
              <a:sym typeface="宋体" panose="02010600030101010101" pitchFamily="2" charset="-122"/>
            </a:endParaRPr>
          </a:p>
        </p:txBody>
      </p:sp>
      <p:sp>
        <p:nvSpPr>
          <p:cNvPr id="10" name="Rounded Rectangle 8"/>
          <p:cNvSpPr>
            <a:spLocks noChangeArrowheads="1"/>
          </p:cNvSpPr>
          <p:nvPr/>
        </p:nvSpPr>
        <p:spPr bwMode="auto">
          <a:xfrm>
            <a:off x="2300998" y="3948235"/>
            <a:ext cx="8223250" cy="12001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9BCAE8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HappyZcool-2018" charset="-122"/>
              <a:ea typeface="HappyZcool-2018" charset="-122"/>
              <a:cs typeface="HappyZcool-2018" charset="-122"/>
              <a:sym typeface="宋体" panose="02010600030101010101" pitchFamily="2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898" y="3948235"/>
            <a:ext cx="111125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886" y="2006600"/>
            <a:ext cx="11223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34"/>
          <p:cNvSpPr>
            <a:spLocks noChangeArrowheads="1"/>
          </p:cNvSpPr>
          <p:nvPr/>
        </p:nvSpPr>
        <p:spPr bwMode="auto">
          <a:xfrm>
            <a:off x="2834398" y="2406650"/>
            <a:ext cx="546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HappyZcool-2018" charset="-122"/>
                <a:ea typeface="HappyZcool-2018" charset="-122"/>
                <a:cs typeface="HappyZcool-2018" charset="-122"/>
              </a:rPr>
              <a:t>提问：说出几个容易燃烧的物品。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  <p:sp>
        <p:nvSpPr>
          <p:cNvPr id="16" name="TextBox 36"/>
          <p:cNvSpPr>
            <a:spLocks noChangeArrowheads="1"/>
          </p:cNvSpPr>
          <p:nvPr/>
        </p:nvSpPr>
        <p:spPr bwMode="auto">
          <a:xfrm>
            <a:off x="5355348" y="4348285"/>
            <a:ext cx="546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folHlink"/>
                </a:solidFill>
                <a:latin typeface="HappyZcool-2018" charset="-122"/>
                <a:ea typeface="HappyZcool-2018" charset="-122"/>
                <a:cs typeface="HappyZcool-2018" charset="-122"/>
              </a:rPr>
              <a:t>提问：碰上火灾的时候要怎么办？</a:t>
            </a:r>
            <a:endParaRPr lang="zh-CN" altLang="en-US" sz="2400" dirty="0">
              <a:solidFill>
                <a:schemeClr val="folHlink"/>
              </a:solidFill>
              <a:latin typeface="HappyZcool-2018" charset="-122"/>
              <a:ea typeface="HappyZcool-2018" charset="-122"/>
              <a:cs typeface="HappyZcool-20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 autoUpdateAnimBg="0"/>
      <p:bldP spid="10" grpId="0" bldLvl="0" animBg="1" autoUpdateAnimBg="0"/>
      <p:bldP spid="14" grpId="0" bldLvl="0" autoUpdateAnimBg="0"/>
      <p:bldP spid="16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 19"/>
          <p:cNvGrpSpPr/>
          <p:nvPr/>
        </p:nvGrpSpPr>
        <p:grpSpPr>
          <a:xfrm>
            <a:off x="-45720" y="3042018"/>
            <a:ext cx="12237720" cy="3815982"/>
            <a:chOff x="-45720" y="3042018"/>
            <a:chExt cx="12237720" cy="381598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333"/>
            <a:stretch>
              <a:fillRect/>
            </a:stretch>
          </p:blipFill>
          <p:spPr>
            <a:xfrm>
              <a:off x="-45720" y="3042018"/>
              <a:ext cx="8583930" cy="3061602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-45720" y="5715000"/>
              <a:ext cx="12237720" cy="1143000"/>
            </a:xfrm>
            <a:prstGeom prst="rect">
              <a:avLst/>
            </a:prstGeom>
            <a:solidFill>
              <a:srgbClr val="8BE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538210" y="5532120"/>
              <a:ext cx="3653790" cy="285750"/>
            </a:xfrm>
            <a:prstGeom prst="rect">
              <a:avLst/>
            </a:prstGeom>
            <a:solidFill>
              <a:srgbClr val="8BE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椭圆 28"/>
          <p:cNvSpPr/>
          <p:nvPr/>
        </p:nvSpPr>
        <p:spPr>
          <a:xfrm>
            <a:off x="1330840" y="690377"/>
            <a:ext cx="226498" cy="2264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280156" y="643465"/>
            <a:ext cx="226498" cy="2264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 36"/>
          <p:cNvGrpSpPr/>
          <p:nvPr/>
        </p:nvGrpSpPr>
        <p:grpSpPr>
          <a:xfrm>
            <a:off x="10365105" y="713714"/>
            <a:ext cx="974442" cy="406322"/>
            <a:chOff x="610406" y="576431"/>
            <a:chExt cx="1735455" cy="723649"/>
          </a:xfrm>
          <a:solidFill>
            <a:schemeClr val="bg1"/>
          </a:solidFill>
        </p:grpSpPr>
        <p:sp>
          <p:nvSpPr>
            <p:cNvPr id="38" name="圆角矩形 37"/>
            <p:cNvSpPr/>
            <p:nvPr/>
          </p:nvSpPr>
          <p:spPr>
            <a:xfrm>
              <a:off x="610406" y="576431"/>
              <a:ext cx="1311593" cy="43941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034268" y="860663"/>
              <a:ext cx="1311593" cy="43941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 flipH="1">
            <a:off x="-904280" y="5683150"/>
            <a:ext cx="3627492" cy="159532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 rot="21088784" flipH="1">
            <a:off x="1304117" y="5778618"/>
            <a:ext cx="3627492" cy="159532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39" y="4736908"/>
            <a:ext cx="4243388" cy="174390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83" y="4751609"/>
            <a:ext cx="4243388" cy="17439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9099" y="2067634"/>
            <a:ext cx="5770880" cy="76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dirty="0" smtClean="0">
                <a:ln>
                  <a:solidFill>
                    <a:schemeClr val="bg1">
                      <a:alpha val="61000"/>
                    </a:schemeClr>
                  </a:solidFill>
                </a:ln>
                <a:solidFill>
                  <a:schemeClr val="bg1"/>
                </a:solidFill>
                <a:latin typeface="方正粗谭黑简体" charset="0"/>
                <a:ea typeface="方正粗谭黑简体" charset="0"/>
                <a:cs typeface="HappyZcool-2018" charset="-122"/>
              </a:rPr>
              <a:t>希望小朋友们快乐成长</a:t>
            </a:r>
            <a:endParaRPr kumimoji="1" lang="zh-CN" altLang="en-US" sz="4400" dirty="0" smtClean="0">
              <a:ln>
                <a:solidFill>
                  <a:schemeClr val="bg1">
                    <a:alpha val="61000"/>
                  </a:schemeClr>
                </a:solidFill>
              </a:ln>
              <a:solidFill>
                <a:schemeClr val="bg1"/>
              </a:solidFill>
              <a:latin typeface="方正粗谭黑简体" charset="0"/>
              <a:ea typeface="方正粗谭黑简体" charset="0"/>
              <a:cs typeface="HappyZcool-2018" charset="-122"/>
            </a:endParaRPr>
          </a:p>
        </p:txBody>
      </p:sp>
      <p:grpSp>
        <p:nvGrpSpPr>
          <p:cNvPr id="35" name="组 34"/>
          <p:cNvGrpSpPr/>
          <p:nvPr/>
        </p:nvGrpSpPr>
        <p:grpSpPr>
          <a:xfrm flipH="1">
            <a:off x="1673805" y="565774"/>
            <a:ext cx="1587928" cy="662133"/>
            <a:chOff x="610406" y="576431"/>
            <a:chExt cx="1735455" cy="723649"/>
          </a:xfrm>
          <a:solidFill>
            <a:schemeClr val="bg1"/>
          </a:solidFill>
        </p:grpSpPr>
        <p:sp>
          <p:nvSpPr>
            <p:cNvPr id="36" name="圆角矩形 35"/>
            <p:cNvSpPr/>
            <p:nvPr/>
          </p:nvSpPr>
          <p:spPr>
            <a:xfrm>
              <a:off x="610406" y="576431"/>
              <a:ext cx="1311593" cy="43941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034268" y="860663"/>
              <a:ext cx="1311593" cy="43941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179" y="1494692"/>
            <a:ext cx="3486563" cy="536330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2" b="34052"/>
          <a:stretch>
            <a:fillRect/>
          </a:stretch>
        </p:blipFill>
        <p:spPr>
          <a:xfrm>
            <a:off x="9998490" y="5532120"/>
            <a:ext cx="3627492" cy="15953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20628" y="1204414"/>
            <a:ext cx="4955540" cy="1005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dirty="0" smtClean="0"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THANK</a:t>
            </a:r>
            <a:r>
              <a:rPr kumimoji="1" lang="zh-CN" altLang="en-US" sz="6000" dirty="0" smtClean="0"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  </a:t>
            </a:r>
            <a:r>
              <a:rPr kumimoji="1" lang="en-US" altLang="zh-CN" sz="6000" dirty="0" smtClean="0">
                <a:solidFill>
                  <a:srgbClr val="D70000"/>
                </a:solidFill>
                <a:latin typeface="方正粗谭黑简体" charset="0"/>
                <a:ea typeface="方正粗谭黑简体" charset="0"/>
                <a:cs typeface="华文琥珀" panose="02010800040101010101" charset="-122"/>
              </a:rPr>
              <a:t>YOU</a:t>
            </a:r>
            <a:endParaRPr kumimoji="1" lang="zh-CN" altLang="en-US" sz="6000" dirty="0">
              <a:solidFill>
                <a:srgbClr val="D70000"/>
              </a:solidFill>
              <a:latin typeface="方正粗谭黑简体" charset="0"/>
              <a:ea typeface="方正粗谭黑简体" charset="0"/>
              <a:cs typeface="华文琥珀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3000">
        <p14:vortex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49"/>
                            </p:stCondLst>
                            <p:childTnLst>
                              <p:par>
                                <p:cTn id="6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4" grpId="0"/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387</Words>
  <Application>WPS 演示</Application>
  <PresentationFormat>宽屏</PresentationFormat>
  <Paragraphs>87</Paragraphs>
  <Slides>21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Arial</vt:lpstr>
      <vt:lpstr>宋体</vt:lpstr>
      <vt:lpstr>Wingdings</vt:lpstr>
      <vt:lpstr>Arial</vt:lpstr>
      <vt:lpstr>方正粗谭黑简体</vt:lpstr>
      <vt:lpstr>黑体</vt:lpstr>
      <vt:lpstr>华文琥珀</vt:lpstr>
      <vt:lpstr>Calibri</vt:lpstr>
      <vt:lpstr>HappyZcool-2018</vt:lpstr>
      <vt:lpstr>方正尚酷简体</vt:lpstr>
      <vt:lpstr>Segoe Print</vt:lpstr>
      <vt:lpstr>微软雅黑</vt:lpstr>
      <vt:lpstr>等线</vt:lpstr>
      <vt:lpstr>Arial Unicode MS</vt:lpstr>
      <vt:lpstr>等线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/>
  <cp:lastModifiedBy>dd</cp:lastModifiedBy>
  <cp:revision>6</cp:revision>
  <dcterms:created xsi:type="dcterms:W3CDTF">2018-09-24T12:19:00Z</dcterms:created>
  <dcterms:modified xsi:type="dcterms:W3CDTF">2022-11-06T12:41:14Z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2052-11.1.0.9914</vt:lpwstr>
  </property>
</Properties>
</file>