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"/>
  </p:notesMasterIdLst>
  <p:sldIdLst>
    <p:sldId id="265" r:id="rId3"/>
    <p:sldId id="257" r:id="rId5"/>
    <p:sldId id="276" r:id="rId6"/>
    <p:sldId id="32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10" r:id="rId41"/>
    <p:sldId id="311" r:id="rId42"/>
    <p:sldId id="312" r:id="rId43"/>
    <p:sldId id="313" r:id="rId44"/>
    <p:sldId id="314" r:id="rId45"/>
    <p:sldId id="315" r:id="rId46"/>
    <p:sldId id="316" r:id="rId47"/>
    <p:sldId id="317" r:id="rId48"/>
    <p:sldId id="318" r:id="rId49"/>
    <p:sldId id="319" r:id="rId50"/>
    <p:sldId id="320" r:id="rId51"/>
    <p:sldId id="321" r:id="rId52"/>
    <p:sldId id="324" r:id="rId53"/>
    <p:sldId id="327" r:id="rId54"/>
    <p:sldId id="328" r:id="rId55"/>
    <p:sldId id="329" r:id="rId56"/>
    <p:sldId id="330" r:id="rId57"/>
    <p:sldId id="331" r:id="rId58"/>
    <p:sldId id="332" r:id="rId59"/>
    <p:sldId id="333" r:id="rId60"/>
    <p:sldId id="334" r:id="rId61"/>
    <p:sldId id="335" r:id="rId62"/>
    <p:sldId id="336" r:id="rId63"/>
    <p:sldId id="337" r:id="rId64"/>
    <p:sldId id="338" r:id="rId65"/>
    <p:sldId id="339" r:id="rId66"/>
    <p:sldId id="340" r:id="rId67"/>
    <p:sldId id="341" r:id="rId68"/>
    <p:sldId id="342" r:id="rId69"/>
    <p:sldId id="343" r:id="rId70"/>
    <p:sldId id="323" r:id="rId71"/>
    <p:sldId id="325" r:id="rId72"/>
    <p:sldId id="344" r:id="rId73"/>
    <p:sldId id="345" r:id="rId74"/>
    <p:sldId id="346" r:id="rId75"/>
    <p:sldId id="347" r:id="rId76"/>
    <p:sldId id="348" r:id="rId77"/>
    <p:sldId id="349" r:id="rId78"/>
    <p:sldId id="350" r:id="rId79"/>
    <p:sldId id="351" r:id="rId80"/>
    <p:sldId id="268" r:id="rId81"/>
    <p:sldId id="352" r:id="rId82"/>
    <p:sldId id="354" r:id="rId83"/>
    <p:sldId id="356" r:id="rId84"/>
    <p:sldId id="373" r:id="rId85"/>
    <p:sldId id="357" r:id="rId86"/>
    <p:sldId id="374" r:id="rId87"/>
    <p:sldId id="358" r:id="rId88"/>
    <p:sldId id="359" r:id="rId89"/>
    <p:sldId id="375" r:id="rId90"/>
    <p:sldId id="360" r:id="rId91"/>
    <p:sldId id="361" r:id="rId92"/>
    <p:sldId id="362" r:id="rId93"/>
    <p:sldId id="376" r:id="rId94"/>
    <p:sldId id="363" r:id="rId95"/>
    <p:sldId id="370" r:id="rId96"/>
    <p:sldId id="364" r:id="rId97"/>
    <p:sldId id="365" r:id="rId98"/>
    <p:sldId id="371" r:id="rId99"/>
    <p:sldId id="366" r:id="rId100"/>
    <p:sldId id="372" r:id="rId101"/>
    <p:sldId id="368" r:id="rId102"/>
    <p:sldId id="353" r:id="rId103"/>
    <p:sldId id="441" r:id="rId104"/>
    <p:sldId id="355" r:id="rId105"/>
    <p:sldId id="377" r:id="rId106"/>
    <p:sldId id="378" r:id="rId107"/>
    <p:sldId id="379" r:id="rId108"/>
    <p:sldId id="380" r:id="rId109"/>
    <p:sldId id="381" r:id="rId110"/>
    <p:sldId id="386" r:id="rId111"/>
    <p:sldId id="383" r:id="rId112"/>
    <p:sldId id="384" r:id="rId113"/>
    <p:sldId id="264" r:id="rId114"/>
    <p:sldId id="270" r:id="rId115"/>
    <p:sldId id="275" r:id="rId116"/>
    <p:sldId id="271" r:id="rId117"/>
    <p:sldId id="273" r:id="rId118"/>
    <p:sldId id="272" r:id="rId119"/>
    <p:sldId id="274" r:id="rId120"/>
    <p:sldId id="269" r:id="rId121"/>
  </p:sldIdLst>
  <p:sldSz cx="9144000" cy="6858000" type="screen4x3"/>
  <p:notesSz cx="6858000" cy="9144000"/>
  <p:embeddedFontLst>
    <p:embeddedFont>
      <p:font typeface="方正清刻本悦宋简体" panose="02000000000000000000" pitchFamily="2" charset="-122"/>
      <p:regular r:id="rId125"/>
    </p:embeddedFont>
    <p:embeddedFont>
      <p:font typeface="Calibri" panose="020F0502020204030204" charset="0"/>
      <p:regular r:id="rId126"/>
      <p:bold r:id="rId127"/>
      <p:italic r:id="rId128"/>
      <p:boldItalic r:id="rId129"/>
    </p:embeddedFont>
    <p:embeddedFont>
      <p:font typeface="Calibri Light" panose="020F0302020204030204" charset="0"/>
      <p:regular r:id="rId130"/>
      <p:italic r:id="rId13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3728"/>
    <a:srgbClr val="FAAF4E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31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432" y="972"/>
      </p:cViewPr>
      <p:guideLst>
        <p:guide orient="horz" pos="2160"/>
        <p:guide pos="209"/>
        <p:guide pos="555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9" Type="http://schemas.openxmlformats.org/officeDocument/2006/relationships/slide" Target="slides/slide96.xml"/><Relationship Id="rId98" Type="http://schemas.openxmlformats.org/officeDocument/2006/relationships/slide" Target="slides/slide95.xml"/><Relationship Id="rId97" Type="http://schemas.openxmlformats.org/officeDocument/2006/relationships/slide" Target="slides/slide94.xml"/><Relationship Id="rId96" Type="http://schemas.openxmlformats.org/officeDocument/2006/relationships/slide" Target="slides/slide93.xml"/><Relationship Id="rId95" Type="http://schemas.openxmlformats.org/officeDocument/2006/relationships/slide" Target="slides/slide92.xml"/><Relationship Id="rId94" Type="http://schemas.openxmlformats.org/officeDocument/2006/relationships/slide" Target="slides/slide91.xml"/><Relationship Id="rId93" Type="http://schemas.openxmlformats.org/officeDocument/2006/relationships/slide" Target="slides/slide90.xml"/><Relationship Id="rId92" Type="http://schemas.openxmlformats.org/officeDocument/2006/relationships/slide" Target="slides/slide89.xml"/><Relationship Id="rId91" Type="http://schemas.openxmlformats.org/officeDocument/2006/relationships/slide" Target="slides/slide88.xml"/><Relationship Id="rId90" Type="http://schemas.openxmlformats.org/officeDocument/2006/relationships/slide" Target="slides/slide87.xml"/><Relationship Id="rId9" Type="http://schemas.openxmlformats.org/officeDocument/2006/relationships/slide" Target="slides/slide6.xml"/><Relationship Id="rId89" Type="http://schemas.openxmlformats.org/officeDocument/2006/relationships/slide" Target="slides/slide86.xml"/><Relationship Id="rId88" Type="http://schemas.openxmlformats.org/officeDocument/2006/relationships/slide" Target="slides/slide85.xml"/><Relationship Id="rId87" Type="http://schemas.openxmlformats.org/officeDocument/2006/relationships/slide" Target="slides/slide84.xml"/><Relationship Id="rId86" Type="http://schemas.openxmlformats.org/officeDocument/2006/relationships/slide" Target="slides/slide83.xml"/><Relationship Id="rId85" Type="http://schemas.openxmlformats.org/officeDocument/2006/relationships/slide" Target="slides/slide82.xml"/><Relationship Id="rId84" Type="http://schemas.openxmlformats.org/officeDocument/2006/relationships/slide" Target="slides/slide81.xml"/><Relationship Id="rId83" Type="http://schemas.openxmlformats.org/officeDocument/2006/relationships/slide" Target="slides/slide80.xml"/><Relationship Id="rId82" Type="http://schemas.openxmlformats.org/officeDocument/2006/relationships/slide" Target="slides/slide79.xml"/><Relationship Id="rId81" Type="http://schemas.openxmlformats.org/officeDocument/2006/relationships/slide" Target="slides/slide78.xml"/><Relationship Id="rId80" Type="http://schemas.openxmlformats.org/officeDocument/2006/relationships/slide" Target="slides/slide77.xml"/><Relationship Id="rId8" Type="http://schemas.openxmlformats.org/officeDocument/2006/relationships/slide" Target="slides/slide5.xml"/><Relationship Id="rId79" Type="http://schemas.openxmlformats.org/officeDocument/2006/relationships/slide" Target="slides/slide76.xml"/><Relationship Id="rId78" Type="http://schemas.openxmlformats.org/officeDocument/2006/relationships/slide" Target="slides/slide75.xml"/><Relationship Id="rId77" Type="http://schemas.openxmlformats.org/officeDocument/2006/relationships/slide" Target="slides/slide74.xml"/><Relationship Id="rId76" Type="http://schemas.openxmlformats.org/officeDocument/2006/relationships/slide" Target="slides/slide73.xml"/><Relationship Id="rId75" Type="http://schemas.openxmlformats.org/officeDocument/2006/relationships/slide" Target="slides/slide72.xml"/><Relationship Id="rId74" Type="http://schemas.openxmlformats.org/officeDocument/2006/relationships/slide" Target="slides/slide71.xml"/><Relationship Id="rId73" Type="http://schemas.openxmlformats.org/officeDocument/2006/relationships/slide" Target="slides/slide70.xml"/><Relationship Id="rId72" Type="http://schemas.openxmlformats.org/officeDocument/2006/relationships/slide" Target="slides/slide69.xml"/><Relationship Id="rId71" Type="http://schemas.openxmlformats.org/officeDocument/2006/relationships/slide" Target="slides/slide68.xml"/><Relationship Id="rId70" Type="http://schemas.openxmlformats.org/officeDocument/2006/relationships/slide" Target="slides/slide67.xml"/><Relationship Id="rId7" Type="http://schemas.openxmlformats.org/officeDocument/2006/relationships/slide" Target="slides/slide4.xml"/><Relationship Id="rId69" Type="http://schemas.openxmlformats.org/officeDocument/2006/relationships/slide" Target="slides/slide66.xml"/><Relationship Id="rId68" Type="http://schemas.openxmlformats.org/officeDocument/2006/relationships/slide" Target="slides/slide65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1" Type="http://schemas.openxmlformats.org/officeDocument/2006/relationships/font" Target="fonts/font7.fntdata"/><Relationship Id="rId130" Type="http://schemas.openxmlformats.org/officeDocument/2006/relationships/font" Target="fonts/font6.fntdata"/><Relationship Id="rId13" Type="http://schemas.openxmlformats.org/officeDocument/2006/relationships/slide" Target="slides/slide10.xml"/><Relationship Id="rId129" Type="http://schemas.openxmlformats.org/officeDocument/2006/relationships/font" Target="fonts/font5.fntdata"/><Relationship Id="rId128" Type="http://schemas.openxmlformats.org/officeDocument/2006/relationships/font" Target="fonts/font4.fntdata"/><Relationship Id="rId127" Type="http://schemas.openxmlformats.org/officeDocument/2006/relationships/font" Target="fonts/font3.fntdata"/><Relationship Id="rId126" Type="http://schemas.openxmlformats.org/officeDocument/2006/relationships/font" Target="fonts/font2.fntdata"/><Relationship Id="rId125" Type="http://schemas.openxmlformats.org/officeDocument/2006/relationships/font" Target="fonts/font1.fntdata"/><Relationship Id="rId124" Type="http://schemas.openxmlformats.org/officeDocument/2006/relationships/tableStyles" Target="tableStyles.xml"/><Relationship Id="rId123" Type="http://schemas.openxmlformats.org/officeDocument/2006/relationships/viewProps" Target="viewProps.xml"/><Relationship Id="rId122" Type="http://schemas.openxmlformats.org/officeDocument/2006/relationships/presProps" Target="presProps.xml"/><Relationship Id="rId121" Type="http://schemas.openxmlformats.org/officeDocument/2006/relationships/slide" Target="slides/slide118.xml"/><Relationship Id="rId120" Type="http://schemas.openxmlformats.org/officeDocument/2006/relationships/slide" Target="slides/slide117.xml"/><Relationship Id="rId12" Type="http://schemas.openxmlformats.org/officeDocument/2006/relationships/slide" Target="slides/slide9.xml"/><Relationship Id="rId119" Type="http://schemas.openxmlformats.org/officeDocument/2006/relationships/slide" Target="slides/slide116.xml"/><Relationship Id="rId118" Type="http://schemas.openxmlformats.org/officeDocument/2006/relationships/slide" Target="slides/slide115.xml"/><Relationship Id="rId117" Type="http://schemas.openxmlformats.org/officeDocument/2006/relationships/slide" Target="slides/slide114.xml"/><Relationship Id="rId116" Type="http://schemas.openxmlformats.org/officeDocument/2006/relationships/slide" Target="slides/slide113.xml"/><Relationship Id="rId115" Type="http://schemas.openxmlformats.org/officeDocument/2006/relationships/slide" Target="slides/slide112.xml"/><Relationship Id="rId114" Type="http://schemas.openxmlformats.org/officeDocument/2006/relationships/slide" Target="slides/slide111.xml"/><Relationship Id="rId113" Type="http://schemas.openxmlformats.org/officeDocument/2006/relationships/slide" Target="slides/slide110.xml"/><Relationship Id="rId112" Type="http://schemas.openxmlformats.org/officeDocument/2006/relationships/slide" Target="slides/slide109.xml"/><Relationship Id="rId111" Type="http://schemas.openxmlformats.org/officeDocument/2006/relationships/slide" Target="slides/slide108.xml"/><Relationship Id="rId110" Type="http://schemas.openxmlformats.org/officeDocument/2006/relationships/slide" Target="slides/slide107.xml"/><Relationship Id="rId11" Type="http://schemas.openxmlformats.org/officeDocument/2006/relationships/slide" Target="slides/slide8.xml"/><Relationship Id="rId109" Type="http://schemas.openxmlformats.org/officeDocument/2006/relationships/slide" Target="slides/slide106.xml"/><Relationship Id="rId108" Type="http://schemas.openxmlformats.org/officeDocument/2006/relationships/slide" Target="slides/slide105.xml"/><Relationship Id="rId107" Type="http://schemas.openxmlformats.org/officeDocument/2006/relationships/slide" Target="slides/slide104.xml"/><Relationship Id="rId106" Type="http://schemas.openxmlformats.org/officeDocument/2006/relationships/slide" Target="slides/slide103.xml"/><Relationship Id="rId105" Type="http://schemas.openxmlformats.org/officeDocument/2006/relationships/slide" Target="slides/slide102.xml"/><Relationship Id="rId104" Type="http://schemas.openxmlformats.org/officeDocument/2006/relationships/slide" Target="slides/slide101.xml"/><Relationship Id="rId103" Type="http://schemas.openxmlformats.org/officeDocument/2006/relationships/slide" Target="slides/slide100.xml"/><Relationship Id="rId102" Type="http://schemas.openxmlformats.org/officeDocument/2006/relationships/slide" Target="slides/slide99.xml"/><Relationship Id="rId101" Type="http://schemas.openxmlformats.org/officeDocument/2006/relationships/slide" Target="slides/slide98.xml"/><Relationship Id="rId100" Type="http://schemas.openxmlformats.org/officeDocument/2006/relationships/slide" Target="slides/slide97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4ACB-D1ED-425D-8C69-4FED7B97E8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0855-D03C-479B-B691-806603F3D5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4ACB-D1ED-425D-8C69-4FED7B97E8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0855-D03C-479B-B691-806603F3D5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4ACB-D1ED-425D-8C69-4FED7B97E8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0855-D03C-479B-B691-806603F3D5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EBEBEB"/>
              </a:gs>
              <a:gs pos="64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dpi="0" rotWithShape="1">
              <a:blip r:embed="rId2" cstate="email">
                <a:alphaModFix amt="15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9" name="矩形 8"/>
            <p:cNvSpPr/>
            <p:nvPr/>
          </p:nvSpPr>
          <p:spPr>
            <a:xfrm>
              <a:off x="9201150" y="0"/>
              <a:ext cx="2819400" cy="3206376"/>
            </a:xfrm>
            <a:prstGeom prst="rect">
              <a:avLst/>
            </a:prstGeom>
            <a:blipFill>
              <a:blip r:embed="rId3">
                <a:alphaModFix amt="15000"/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11" name="矩形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4" cstate="email">
              <a:alphaModFix amt="4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EBEBEB"/>
              </a:gs>
              <a:gs pos="64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dpi="0" rotWithShape="1">
              <a:blip r:embed="rId2" cstate="email">
                <a:alphaModFix amt="15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9" name="矩形 8"/>
            <p:cNvSpPr/>
            <p:nvPr/>
          </p:nvSpPr>
          <p:spPr>
            <a:xfrm>
              <a:off x="9201150" y="0"/>
              <a:ext cx="2819400" cy="3206376"/>
            </a:xfrm>
            <a:prstGeom prst="rect">
              <a:avLst/>
            </a:prstGeom>
            <a:blipFill>
              <a:blip r:embed="rId3">
                <a:alphaModFix amt="15000"/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11" name="矩形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4" cstate="email">
              <a:alphaModFix amt="4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EBEBEB"/>
              </a:gs>
              <a:gs pos="64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dpi="0" rotWithShape="1">
              <a:blip r:embed="rId2" cstate="email">
                <a:alphaModFix amt="15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9" name="矩形 8"/>
            <p:cNvSpPr/>
            <p:nvPr/>
          </p:nvSpPr>
          <p:spPr>
            <a:xfrm>
              <a:off x="9201150" y="0"/>
              <a:ext cx="2819400" cy="3206376"/>
            </a:xfrm>
            <a:prstGeom prst="rect">
              <a:avLst/>
            </a:prstGeom>
            <a:blipFill>
              <a:blip r:embed="rId3">
                <a:alphaModFix amt="15000"/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11" name="矩形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4" cstate="email">
              <a:alphaModFix amt="4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EBEBEB"/>
              </a:gs>
              <a:gs pos="64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dpi="0" rotWithShape="1">
              <a:blip r:embed="rId2" cstate="email">
                <a:alphaModFix amt="15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9" name="矩形 8"/>
            <p:cNvSpPr/>
            <p:nvPr/>
          </p:nvSpPr>
          <p:spPr>
            <a:xfrm>
              <a:off x="9201150" y="0"/>
              <a:ext cx="2819400" cy="3206376"/>
            </a:xfrm>
            <a:prstGeom prst="rect">
              <a:avLst/>
            </a:prstGeom>
            <a:blipFill>
              <a:blip r:embed="rId3">
                <a:alphaModFix amt="15000"/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11" name="矩形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4" cstate="email">
              <a:alphaModFix amt="4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4ACB-D1ED-425D-8C69-4FED7B97E8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0855-D03C-479B-B691-806603F3D5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4ACB-D1ED-425D-8C69-4FED7B97E8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0855-D03C-479B-B691-806603F3D5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4ACB-D1ED-425D-8C69-4FED7B97E8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0855-D03C-479B-B691-806603F3D5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4ACB-D1ED-425D-8C69-4FED7B97E8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0855-D03C-479B-B691-806603F3D5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4ACB-D1ED-425D-8C69-4FED7B97E8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0855-D03C-479B-B691-806603F3D5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4ACB-D1ED-425D-8C69-4FED7B97E8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0855-D03C-479B-B691-806603F3D5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4ACB-D1ED-425D-8C69-4FED7B97E8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0855-D03C-479B-B691-806603F3D5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4ACB-D1ED-425D-8C69-4FED7B97E8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0855-D03C-479B-B691-806603F3D5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24ACB-D1ED-425D-8C69-4FED7B97E8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E0855-D03C-479B-B691-806603F3D5C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0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0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0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0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0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0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0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0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0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0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image" Target="../media/image10.png"/></Relationships>
</file>

<file path=ppt/slides/_rels/slide1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image" Target="../media/image10.png"/></Relationships>
</file>

<file path=ppt/slides/_rels/slide1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image" Target="../media/image10.png"/></Relationships>
</file>

<file path=ppt/slides/_rels/slide1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image" Target="../media/image10.png"/></Relationships>
</file>

<file path=ppt/slides/_rels/slide1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image" Target="../media/image10.png"/></Relationships>
</file>

<file path=ppt/slides/_rels/slide1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image" Target="../media/image10.png"/></Relationships>
</file>

<file path=ppt/slides/_rels/slide1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image" Target="../media/image10.png"/></Relationships>
</file>

<file path=ppt/slides/_rels/slide1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9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flipH="1">
            <a:off x="3138055" y="3138489"/>
            <a:ext cx="6005945" cy="3910012"/>
          </a:xfrm>
          <a:prstGeom prst="rect">
            <a:avLst/>
          </a:prstGeom>
          <a:blipFill dpi="0" rotWithShape="1">
            <a:blip r:embed="rId1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C00000"/>
              </a:solidFill>
            </a:endParaRPr>
          </a:p>
        </p:txBody>
      </p:sp>
      <p:pic>
        <p:nvPicPr>
          <p:cNvPr id="5" name="图片 7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372101"/>
            <a:ext cx="9144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7" name="直接连接符 46"/>
          <p:cNvCxnSpPr/>
          <p:nvPr/>
        </p:nvCxnSpPr>
        <p:spPr>
          <a:xfrm>
            <a:off x="1392001" y="1348612"/>
            <a:ext cx="0" cy="2395539"/>
          </a:xfrm>
          <a:prstGeom prst="line">
            <a:avLst/>
          </a:prstGeom>
          <a:ln w="12700">
            <a:solidFill>
              <a:schemeClr val="bg1">
                <a:lumMod val="65000"/>
                <a:alpha val="6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组合 11"/>
          <p:cNvGrpSpPr/>
          <p:nvPr/>
        </p:nvGrpSpPr>
        <p:grpSpPr bwMode="auto">
          <a:xfrm flipH="1">
            <a:off x="6813549" y="-11702"/>
            <a:ext cx="2330451" cy="1885951"/>
            <a:chOff x="0" y="-190500"/>
            <a:chExt cx="2895600" cy="2343151"/>
          </a:xfrm>
        </p:grpSpPr>
        <p:pic>
          <p:nvPicPr>
            <p:cNvPr id="39" name="图片 9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-190500"/>
              <a:ext cx="2895600" cy="921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图片 10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13028" y="228601"/>
              <a:ext cx="1010312" cy="192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矩形 34"/>
          <p:cNvSpPr/>
          <p:nvPr/>
        </p:nvSpPr>
        <p:spPr>
          <a:xfrm>
            <a:off x="1630395" y="1287044"/>
            <a:ext cx="65290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spc="300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爱经典诗文，传中华文明</a:t>
            </a:r>
            <a:endParaRPr lang="zh-CN" altLang="en-US" sz="2800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630395" y="2160926"/>
            <a:ext cx="65290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四</a:t>
            </a:r>
            <a:r>
              <a:rPr lang="zh-CN" altLang="en-US" sz="4400" b="1" spc="300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年级古诗文</a:t>
            </a:r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擂台赛</a:t>
            </a:r>
            <a:endParaRPr lang="zh-CN" altLang="en-US" sz="44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5" grpId="0"/>
      <p:bldP spid="3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-1" y="0"/>
            <a:ext cx="1962149" cy="6858000"/>
            <a:chOff x="-4" y="-5244506"/>
            <a:chExt cx="3138334" cy="10968934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-4" y="2987954"/>
              <a:ext cx="3138334" cy="273647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-2" y="-5244506"/>
              <a:ext cx="3138332" cy="5142330"/>
            </a:xfrm>
            <a:prstGeom prst="rect">
              <a:avLst/>
            </a:prstGeom>
          </p:spPr>
        </p:pic>
      </p:grpSp>
      <p:sp>
        <p:nvSpPr>
          <p:cNvPr id="35" name="矩形 34"/>
          <p:cNvSpPr/>
          <p:nvPr/>
        </p:nvSpPr>
        <p:spPr>
          <a:xfrm>
            <a:off x="581890" y="2387012"/>
            <a:ext cx="8562109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胜 日 寻 芳 泗 水 滨</a:t>
            </a:r>
            <a:r>
              <a:rPr lang="zh-CN" altLang="en-US" sz="2800" b="1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，</a:t>
            </a:r>
            <a:r>
              <a:rPr lang="zh-CN" altLang="en-US" sz="2800" b="1" u="sng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</a:t>
            </a:r>
            <a:r>
              <a:rPr lang="zh-CN" altLang="en-US" sz="2800" b="1" u="sng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　　　　　　</a:t>
            </a:r>
            <a:r>
              <a:rPr lang="zh-CN" altLang="en-US" sz="2800" b="1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。</a:t>
            </a:r>
            <a:endParaRPr lang="zh-CN" altLang="en-US" sz="2800" b="1" dirty="0">
              <a:solidFill>
                <a:srgbClr val="00B0F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第一轮：必答</a:t>
            </a:r>
            <a:r>
              <a:rPr lang="zh-CN" altLang="en-US" sz="28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（参赛选手轮流作答）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891" y="3493802"/>
            <a:ext cx="85621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根据上半句，接出下半句。</a:t>
            </a:r>
            <a:r>
              <a:rPr lang="zh-CN" altLang="en-US" sz="16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正确得十分，错误（包括不完整）不得分。</a:t>
            </a: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</a:t>
            </a:r>
            <a:r>
              <a:rPr lang="zh-CN" altLang="en-US" sz="20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提醒：</a:t>
            </a:r>
            <a:r>
              <a:rPr lang="zh-CN" altLang="en-US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观众抢答，本题作废。连续抢答，每次扣抢答观众所在班级十分。</a:t>
            </a:r>
            <a:endParaRPr lang="zh-CN" altLang="en-US" sz="28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0" y="4379912"/>
            <a:ext cx="2124075" cy="247808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6572249" y="4756973"/>
            <a:ext cx="2571751" cy="2101028"/>
          </a:xfrm>
          <a:prstGeom prst="rect">
            <a:avLst/>
          </a:prstGeom>
        </p:spPr>
      </p:pic>
      <p:pic>
        <p:nvPicPr>
          <p:cNvPr id="9" name="图片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372101"/>
            <a:ext cx="9144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矩形 20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第二轮：抢答</a:t>
            </a:r>
            <a:r>
              <a:rPr lang="zh-CN" altLang="en-US" sz="28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（参赛选手举手抢答）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81890" y="3576138"/>
            <a:ext cx="8562109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根据诗句，说出作者和诗题。</a:t>
            </a: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说出一项得十分，说错一项扣十分。</a:t>
            </a:r>
            <a:endParaRPr lang="en-US" altLang="zh-CN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endParaRPr lang="en-US" altLang="zh-CN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</a:t>
            </a:r>
            <a:r>
              <a:rPr lang="zh-CN" altLang="en-US" sz="24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提醒：</a:t>
            </a:r>
            <a:r>
              <a:rPr lang="zh-CN" altLang="en-US" sz="24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观众抢答，每次扣抢答观众所在班级十分。</a:t>
            </a:r>
            <a:endParaRPr lang="zh-CN" altLang="en-US" sz="24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0" y="4379912"/>
            <a:ext cx="2124075" cy="247808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6572249" y="4756973"/>
            <a:ext cx="2571751" cy="2101028"/>
          </a:xfrm>
          <a:prstGeom prst="rect">
            <a:avLst/>
          </a:prstGeom>
        </p:spPr>
      </p:pic>
      <p:pic>
        <p:nvPicPr>
          <p:cNvPr id="9" name="图片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372101"/>
            <a:ext cx="9144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矩形 20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第二轮：抢答</a:t>
            </a:r>
            <a:r>
              <a:rPr lang="zh-CN" altLang="en-US" sz="28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（参赛选手举手抢答）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81890" y="3576138"/>
            <a:ext cx="8562109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根据诗句，说出作者和诗题。</a:t>
            </a: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说出一项得十分，说错一项扣十分。</a:t>
            </a:r>
            <a:endParaRPr lang="en-US" altLang="zh-CN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endParaRPr lang="en-US" altLang="zh-CN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</a:t>
            </a:r>
            <a:r>
              <a:rPr lang="zh-CN" altLang="en-US" sz="24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提醒：</a:t>
            </a:r>
            <a:r>
              <a:rPr lang="zh-CN" altLang="en-US" sz="24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观众抢答，每次扣抢答观众所在班级十分。</a:t>
            </a:r>
            <a:endParaRPr lang="zh-CN" altLang="en-US" sz="24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0" y="4379912"/>
            <a:ext cx="2124075" cy="247808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6572249" y="4756973"/>
            <a:ext cx="2571751" cy="2101028"/>
          </a:xfrm>
          <a:prstGeom prst="rect">
            <a:avLst/>
          </a:prstGeom>
        </p:spPr>
      </p:pic>
      <p:pic>
        <p:nvPicPr>
          <p:cNvPr id="9" name="图片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372101"/>
            <a:ext cx="9144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矩形 20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第二轮：抢答</a:t>
            </a:r>
            <a:r>
              <a:rPr lang="zh-CN" altLang="en-US" sz="28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（参赛选手举手抢答）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81890" y="3576138"/>
            <a:ext cx="8562109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根据诗句，说出作者和诗题。</a:t>
            </a: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说出一项得十分，说错一项扣十分。</a:t>
            </a:r>
            <a:endParaRPr lang="en-US" altLang="zh-CN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endParaRPr lang="en-US" altLang="zh-CN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</a:t>
            </a:r>
            <a:r>
              <a:rPr lang="zh-CN" altLang="en-US" sz="24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提醒：</a:t>
            </a:r>
            <a:r>
              <a:rPr lang="zh-CN" altLang="en-US" sz="24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观众抢答，每次扣抢答观众所在班级十分。</a:t>
            </a:r>
            <a:endParaRPr lang="zh-CN" altLang="en-US" sz="24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890" y="2387012"/>
            <a:ext cx="8562109" cy="828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儿童相见不相识，笑问客从何处来。</a:t>
            </a:r>
            <a:endParaRPr lang="zh-CN" altLang="en-US" sz="2800" b="1" dirty="0">
              <a:solidFill>
                <a:srgbClr val="00B0F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0" y="4379912"/>
            <a:ext cx="2124075" cy="247808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6572249" y="4756973"/>
            <a:ext cx="2571751" cy="2101028"/>
          </a:xfrm>
          <a:prstGeom prst="rect">
            <a:avLst/>
          </a:prstGeom>
        </p:spPr>
      </p:pic>
      <p:pic>
        <p:nvPicPr>
          <p:cNvPr id="9" name="图片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372101"/>
            <a:ext cx="9144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矩形 20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第二轮：抢答</a:t>
            </a:r>
            <a:r>
              <a:rPr lang="zh-CN" altLang="en-US" sz="28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（参赛选手举手抢答）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81890" y="3576138"/>
            <a:ext cx="8562109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根据诗句，说出作者和诗题。</a:t>
            </a: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说出一项得十分，说错一项扣十分。</a:t>
            </a:r>
            <a:endParaRPr lang="en-US" altLang="zh-CN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endParaRPr lang="en-US" altLang="zh-CN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</a:t>
            </a:r>
            <a:r>
              <a:rPr lang="zh-CN" altLang="en-US" sz="24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提醒：</a:t>
            </a:r>
            <a:r>
              <a:rPr lang="zh-CN" altLang="en-US" sz="24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观众抢答，每次扣抢答观众所在班级十分。</a:t>
            </a:r>
            <a:endParaRPr lang="zh-CN" altLang="en-US" sz="24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890" y="2387012"/>
            <a:ext cx="8562109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天门中断楚江开，碧水东流至此回。</a:t>
            </a:r>
            <a:endParaRPr lang="zh-CN" altLang="en-US" sz="2800" b="1" dirty="0">
              <a:solidFill>
                <a:srgbClr val="00B0F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0" y="4379912"/>
            <a:ext cx="2124075" cy="247808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6572249" y="4756973"/>
            <a:ext cx="2571751" cy="2101028"/>
          </a:xfrm>
          <a:prstGeom prst="rect">
            <a:avLst/>
          </a:prstGeom>
        </p:spPr>
      </p:pic>
      <p:pic>
        <p:nvPicPr>
          <p:cNvPr id="9" name="图片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372101"/>
            <a:ext cx="9144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矩形 20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第二轮：抢答</a:t>
            </a:r>
            <a:r>
              <a:rPr lang="zh-CN" altLang="en-US" sz="28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（参赛选手举手抢答）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81890" y="3576138"/>
            <a:ext cx="8562109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根据诗句，说出作者和诗题。</a:t>
            </a: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说出一项得十分，说错一项扣十分。</a:t>
            </a:r>
            <a:endParaRPr lang="en-US" altLang="zh-CN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endParaRPr lang="en-US" altLang="zh-CN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</a:t>
            </a:r>
            <a:r>
              <a:rPr lang="zh-CN" altLang="en-US" sz="24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提醒：</a:t>
            </a:r>
            <a:r>
              <a:rPr lang="zh-CN" altLang="en-US" sz="24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观众抢答，每次扣抢答观众所在班级十分。</a:t>
            </a:r>
            <a:endParaRPr lang="zh-CN" altLang="en-US" sz="24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890" y="2387012"/>
            <a:ext cx="8562109" cy="828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桃花潭水深千尺，不及汪伦送我情。</a:t>
            </a:r>
            <a:endParaRPr lang="zh-CN" altLang="en-US" sz="2800" b="1" dirty="0">
              <a:solidFill>
                <a:srgbClr val="00B0F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0" y="4379912"/>
            <a:ext cx="2124075" cy="247808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6572249" y="4756973"/>
            <a:ext cx="2571751" cy="2101028"/>
          </a:xfrm>
          <a:prstGeom prst="rect">
            <a:avLst/>
          </a:prstGeom>
        </p:spPr>
      </p:pic>
      <p:pic>
        <p:nvPicPr>
          <p:cNvPr id="9" name="图片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372101"/>
            <a:ext cx="9144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矩形 20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第二轮：抢答</a:t>
            </a:r>
            <a:r>
              <a:rPr lang="zh-CN" altLang="en-US" sz="28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（参赛选手举手抢答）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81890" y="3576138"/>
            <a:ext cx="8562109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根据诗句，说出作者和诗题。</a:t>
            </a: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说出一项得十分，说错一项扣十分。</a:t>
            </a:r>
            <a:endParaRPr lang="en-US" altLang="zh-CN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endParaRPr lang="en-US" altLang="zh-CN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</a:t>
            </a:r>
            <a:r>
              <a:rPr lang="zh-CN" altLang="en-US" sz="24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提醒：</a:t>
            </a:r>
            <a:r>
              <a:rPr lang="zh-CN" altLang="en-US" sz="24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观众抢答，每次扣抢答观众所在班级十分。</a:t>
            </a:r>
            <a:endParaRPr lang="zh-CN" altLang="en-US" sz="24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890" y="2387012"/>
            <a:ext cx="8562109" cy="828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遥知兄弟登高处，遍插茱萸少一人。</a:t>
            </a:r>
            <a:endParaRPr lang="zh-CN" altLang="en-US" sz="2800" b="1" dirty="0">
              <a:solidFill>
                <a:srgbClr val="00B0F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0" y="4379912"/>
            <a:ext cx="2124075" cy="247808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6572249" y="4756973"/>
            <a:ext cx="2571751" cy="2101028"/>
          </a:xfrm>
          <a:prstGeom prst="rect">
            <a:avLst/>
          </a:prstGeom>
        </p:spPr>
      </p:pic>
      <p:pic>
        <p:nvPicPr>
          <p:cNvPr id="9" name="图片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372101"/>
            <a:ext cx="9144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矩形 20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第二轮：抢答</a:t>
            </a:r>
            <a:r>
              <a:rPr lang="zh-CN" altLang="en-US" sz="28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（参赛选手举手抢答）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81890" y="3576138"/>
            <a:ext cx="8562109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根据诗句，说出作者和诗题。</a:t>
            </a: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说出一项得十分，说错一项扣十分。</a:t>
            </a:r>
            <a:endParaRPr lang="en-US" altLang="zh-CN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endParaRPr lang="en-US" altLang="zh-CN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</a:t>
            </a:r>
            <a:r>
              <a:rPr lang="zh-CN" altLang="en-US" sz="24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提醒：</a:t>
            </a:r>
            <a:r>
              <a:rPr lang="zh-CN" altLang="en-US" sz="24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观众抢答，每次扣抢答观众所在班级十分。</a:t>
            </a:r>
            <a:endParaRPr lang="zh-CN" altLang="en-US" sz="24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890" y="2387012"/>
            <a:ext cx="8562109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迟日江山丽，春风花草香。</a:t>
            </a:r>
            <a:endParaRPr lang="zh-CN" altLang="en-US" sz="2800" b="1" dirty="0">
              <a:solidFill>
                <a:srgbClr val="00B0F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0" y="4379912"/>
            <a:ext cx="2124075" cy="247808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6572249" y="4756973"/>
            <a:ext cx="2571751" cy="2101028"/>
          </a:xfrm>
          <a:prstGeom prst="rect">
            <a:avLst/>
          </a:prstGeom>
        </p:spPr>
      </p:pic>
      <p:pic>
        <p:nvPicPr>
          <p:cNvPr id="9" name="图片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372101"/>
            <a:ext cx="9144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矩形 20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第二轮：抢答</a:t>
            </a:r>
            <a:r>
              <a:rPr lang="zh-CN" altLang="en-US" sz="28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（参赛选手举手抢答）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81890" y="3576138"/>
            <a:ext cx="8562109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根据诗句，说出作者和诗题。</a:t>
            </a: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说出一项得十分，说错一项扣十分。</a:t>
            </a:r>
            <a:endParaRPr lang="en-US" altLang="zh-CN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endParaRPr lang="en-US" altLang="zh-CN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</a:t>
            </a:r>
            <a:r>
              <a:rPr lang="zh-CN" altLang="en-US" sz="24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提醒：</a:t>
            </a:r>
            <a:r>
              <a:rPr lang="zh-CN" altLang="en-US" sz="24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观众抢答，每次扣抢答观众所在班级十分。</a:t>
            </a:r>
            <a:endParaRPr lang="zh-CN" altLang="en-US" sz="24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890" y="2387012"/>
            <a:ext cx="8562109" cy="828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谁言寸草心，报得三春晖。</a:t>
            </a:r>
            <a:endParaRPr lang="zh-CN" altLang="en-US" sz="2800" b="1" dirty="0">
              <a:solidFill>
                <a:srgbClr val="00B0F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0" y="4379912"/>
            <a:ext cx="2124075" cy="247808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6572249" y="4756973"/>
            <a:ext cx="2571751" cy="2101028"/>
          </a:xfrm>
          <a:prstGeom prst="rect">
            <a:avLst/>
          </a:prstGeom>
        </p:spPr>
      </p:pic>
      <p:pic>
        <p:nvPicPr>
          <p:cNvPr id="9" name="图片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372101"/>
            <a:ext cx="9144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矩形 20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第二轮：抢答</a:t>
            </a:r>
            <a:r>
              <a:rPr lang="zh-CN" altLang="en-US" sz="28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（参赛选手举手抢答）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81890" y="3576138"/>
            <a:ext cx="8562109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根据诗句，说出作者和诗题。</a:t>
            </a: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说出一项得十分，说错一项扣十分。</a:t>
            </a:r>
            <a:endParaRPr lang="en-US" altLang="zh-CN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endParaRPr lang="en-US" altLang="zh-CN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</a:t>
            </a:r>
            <a:r>
              <a:rPr lang="zh-CN" altLang="en-US" sz="24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提醒：</a:t>
            </a:r>
            <a:r>
              <a:rPr lang="zh-CN" altLang="en-US" sz="24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观众抢答，每次扣抢答观众所在班级十分。</a:t>
            </a:r>
            <a:endParaRPr lang="zh-CN" altLang="en-US" sz="24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890" y="2387012"/>
            <a:ext cx="8562109" cy="828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南朝四百八十寺，多少楼台烟雨中。</a:t>
            </a:r>
            <a:endParaRPr lang="zh-CN" altLang="en-US" sz="2800" b="1" dirty="0">
              <a:solidFill>
                <a:srgbClr val="00B0F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0" y="4379912"/>
            <a:ext cx="2124075" cy="247808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6572249" y="4756973"/>
            <a:ext cx="2571751" cy="2101028"/>
          </a:xfrm>
          <a:prstGeom prst="rect">
            <a:avLst/>
          </a:prstGeom>
        </p:spPr>
      </p:pic>
      <p:pic>
        <p:nvPicPr>
          <p:cNvPr id="9" name="图片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372101"/>
            <a:ext cx="9144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矩形 20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第二轮：抢答</a:t>
            </a:r>
            <a:r>
              <a:rPr lang="zh-CN" altLang="en-US" sz="28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（参赛选手举手抢答）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81890" y="3576138"/>
            <a:ext cx="8562109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根据诗句，说出作者和诗题。</a:t>
            </a: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说出一项得十分，说错一项扣十分。</a:t>
            </a:r>
            <a:endParaRPr lang="en-US" altLang="zh-CN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endParaRPr lang="en-US" altLang="zh-CN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</a:t>
            </a:r>
            <a:r>
              <a:rPr lang="zh-CN" altLang="en-US" sz="24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提醒：</a:t>
            </a:r>
            <a:r>
              <a:rPr lang="zh-CN" altLang="en-US" sz="24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观众抢答，每次扣抢答观众所在班级十分。</a:t>
            </a:r>
            <a:endParaRPr lang="zh-CN" altLang="en-US" sz="24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890" y="2387012"/>
            <a:ext cx="8562109" cy="828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欲穷千里目，更上一层楼。</a:t>
            </a:r>
            <a:endParaRPr lang="zh-CN" altLang="en-US" sz="2800" b="1" dirty="0">
              <a:solidFill>
                <a:srgbClr val="00B0F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-1" y="0"/>
            <a:ext cx="1962149" cy="6858000"/>
            <a:chOff x="-4" y="-5244506"/>
            <a:chExt cx="3138334" cy="10968934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-4" y="2987954"/>
              <a:ext cx="3138334" cy="273647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-2" y="-5244506"/>
              <a:ext cx="3138332" cy="5142330"/>
            </a:xfrm>
            <a:prstGeom prst="rect">
              <a:avLst/>
            </a:prstGeom>
          </p:spPr>
        </p:pic>
      </p:grpSp>
      <p:sp>
        <p:nvSpPr>
          <p:cNvPr id="35" name="矩形 34"/>
          <p:cNvSpPr/>
          <p:nvPr/>
        </p:nvSpPr>
        <p:spPr>
          <a:xfrm>
            <a:off x="581890" y="2387012"/>
            <a:ext cx="8562109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接 天 莲 叶 无 穷 碧</a:t>
            </a:r>
            <a:r>
              <a:rPr lang="zh-CN" altLang="en-US" sz="2800" b="1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，</a:t>
            </a:r>
            <a:r>
              <a:rPr lang="zh-CN" altLang="en-US" sz="2800" b="1" u="sng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</a:t>
            </a:r>
            <a:r>
              <a:rPr lang="zh-CN" altLang="en-US" sz="2800" b="1" u="sng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　　　　　　</a:t>
            </a:r>
            <a:r>
              <a:rPr lang="zh-CN" altLang="en-US" sz="2800" b="1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。</a:t>
            </a:r>
            <a:endParaRPr lang="zh-CN" altLang="en-US" sz="2800" b="1" dirty="0">
              <a:solidFill>
                <a:srgbClr val="00B0F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第一轮：必答</a:t>
            </a:r>
            <a:r>
              <a:rPr lang="zh-CN" altLang="en-US" sz="28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（参赛选手轮流作答）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891" y="3493802"/>
            <a:ext cx="85621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根据上半句，接出下半句。</a:t>
            </a:r>
            <a:r>
              <a:rPr lang="zh-CN" altLang="en-US" sz="16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正确得十分，错误（包括不完整）不得分。</a:t>
            </a: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</a:t>
            </a:r>
            <a:r>
              <a:rPr lang="zh-CN" altLang="en-US" sz="20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提醒：</a:t>
            </a:r>
            <a:r>
              <a:rPr lang="zh-CN" altLang="en-US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观众抢答，本题作废。连续抢答，每次扣抢答观众所在班级十分。</a:t>
            </a:r>
            <a:endParaRPr lang="zh-CN" altLang="en-US" sz="28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0" y="4379912"/>
            <a:ext cx="2124075" cy="247808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6572249" y="4756973"/>
            <a:ext cx="2571751" cy="2101028"/>
          </a:xfrm>
          <a:prstGeom prst="rect">
            <a:avLst/>
          </a:prstGeom>
        </p:spPr>
      </p:pic>
      <p:pic>
        <p:nvPicPr>
          <p:cNvPr id="9" name="图片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372101"/>
            <a:ext cx="9144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矩形 20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第二轮：抢答</a:t>
            </a:r>
            <a:r>
              <a:rPr lang="zh-CN" altLang="en-US" sz="28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（参赛选手举手抢答）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81890" y="3576138"/>
            <a:ext cx="8562109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根据诗句，说出作者和诗题。</a:t>
            </a: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说出一项得十分，说错一项扣十分。</a:t>
            </a:r>
            <a:endParaRPr lang="en-US" altLang="zh-CN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endParaRPr lang="en-US" altLang="zh-CN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</a:t>
            </a:r>
            <a:r>
              <a:rPr lang="zh-CN" altLang="en-US" sz="24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提醒：</a:t>
            </a:r>
            <a:r>
              <a:rPr lang="zh-CN" altLang="en-US" sz="24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观众抢答，每次扣抢答观众所在班级十分。</a:t>
            </a:r>
            <a:endParaRPr lang="zh-CN" altLang="en-US" sz="24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890" y="2387012"/>
            <a:ext cx="8562109" cy="828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随风潜入夜，润物细无声。</a:t>
            </a:r>
            <a:endParaRPr lang="zh-CN" altLang="en-US" sz="2800" b="1" dirty="0">
              <a:solidFill>
                <a:srgbClr val="00B0F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0" y="4379912"/>
            <a:ext cx="2124075" cy="2478088"/>
          </a:xfrm>
          <a:prstGeom prst="rect">
            <a:avLst/>
          </a:prstGeom>
        </p:spPr>
      </p:pic>
      <p:pic>
        <p:nvPicPr>
          <p:cNvPr id="4" name="图片 7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372101"/>
            <a:ext cx="9144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图片 108"/>
          <p:cNvPicPr>
            <a:picLocks noChangeAspect="1"/>
          </p:cNvPicPr>
          <p:nvPr/>
        </p:nvPicPr>
        <p:blipFill rotWithShape="1">
          <a:blip r:embed="rId3" cstate="email">
            <a:grayscl/>
          </a:blip>
          <a:srcRect/>
          <a:stretch>
            <a:fillRect/>
          </a:stretch>
        </p:blipFill>
        <p:spPr>
          <a:xfrm flipH="1">
            <a:off x="6965923" y="-9560"/>
            <a:ext cx="2190241" cy="2381251"/>
          </a:xfrm>
          <a:prstGeom prst="rect">
            <a:avLst/>
          </a:prstGeom>
        </p:spPr>
      </p:pic>
      <p:sp>
        <p:nvSpPr>
          <p:cNvPr id="58" name="矩形 57"/>
          <p:cNvSpPr/>
          <p:nvPr/>
        </p:nvSpPr>
        <p:spPr>
          <a:xfrm>
            <a:off x="187037" y="2899030"/>
            <a:ext cx="895696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1</a:t>
            </a: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、根据所给汉字，说出一句含有该汉字的古诗。同样的诗句不允许重复使用。</a:t>
            </a:r>
            <a:endParaRPr lang="en-US" altLang="zh-CN" sz="20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说正确比赛继续，错误比赛结束。</a:t>
            </a:r>
            <a:endParaRPr lang="en-US" altLang="zh-CN" sz="20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2</a:t>
            </a: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、以参赛组为单位，组内任意一人可以代表本组作答。</a:t>
            </a:r>
            <a:endParaRPr lang="en-US" altLang="zh-CN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3</a:t>
            </a: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、两组交替进行，直至比赛结束</a:t>
            </a: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。胜利方得一百分，另一方得六十分。</a:t>
            </a:r>
            <a:endParaRPr lang="en-US" altLang="zh-CN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</a:t>
            </a:r>
            <a:r>
              <a:rPr lang="zh-CN" altLang="en-US" sz="24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提醒：</a:t>
            </a:r>
            <a:r>
              <a:rPr lang="zh-CN" altLang="en-US" sz="24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观众不允许抢答，每次扣抢答观众所在班级二十分。</a:t>
            </a:r>
            <a:endParaRPr lang="zh-CN" altLang="en-US" sz="24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第三轮：飞花令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0" y="4379912"/>
            <a:ext cx="2124075" cy="2478088"/>
          </a:xfrm>
          <a:prstGeom prst="rect">
            <a:avLst/>
          </a:prstGeom>
        </p:spPr>
      </p:pic>
      <p:pic>
        <p:nvPicPr>
          <p:cNvPr id="4" name="图片 7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372101"/>
            <a:ext cx="9144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图片 108"/>
          <p:cNvPicPr>
            <a:picLocks noChangeAspect="1"/>
          </p:cNvPicPr>
          <p:nvPr/>
        </p:nvPicPr>
        <p:blipFill rotWithShape="1">
          <a:blip r:embed="rId3" cstate="email">
            <a:grayscl/>
          </a:blip>
          <a:srcRect/>
          <a:stretch>
            <a:fillRect/>
          </a:stretch>
        </p:blipFill>
        <p:spPr>
          <a:xfrm flipH="1">
            <a:off x="6965923" y="-9560"/>
            <a:ext cx="2190241" cy="2381251"/>
          </a:xfrm>
          <a:prstGeom prst="rect">
            <a:avLst/>
          </a:prstGeom>
        </p:spPr>
      </p:pic>
      <p:sp>
        <p:nvSpPr>
          <p:cNvPr id="58" name="矩形 57"/>
          <p:cNvSpPr/>
          <p:nvPr/>
        </p:nvSpPr>
        <p:spPr>
          <a:xfrm>
            <a:off x="187037" y="2899030"/>
            <a:ext cx="895696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1</a:t>
            </a: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、根据所给汉字，说出一句含有该汉字的古诗。同样的诗句不允许重复使用。</a:t>
            </a:r>
            <a:endParaRPr lang="en-US" altLang="zh-CN" sz="20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说正确比赛继续，错误比赛结束。</a:t>
            </a:r>
            <a:endParaRPr lang="en-US" altLang="zh-CN" sz="20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2</a:t>
            </a: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、以参赛组为单位，组内任意一人可以代表本组作答。</a:t>
            </a:r>
            <a:endParaRPr lang="en-US" altLang="zh-CN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3</a:t>
            </a: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、两组交替进行，直至比赛结束</a:t>
            </a: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。胜利方得一百分，另一方得六十分。</a:t>
            </a:r>
            <a:endParaRPr lang="en-US" altLang="zh-CN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</a:t>
            </a:r>
            <a:r>
              <a:rPr lang="zh-CN" altLang="en-US" sz="24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提醒：</a:t>
            </a:r>
            <a:r>
              <a:rPr lang="zh-CN" altLang="en-US" sz="24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观众不允许抢答，每次扣抢答观众所在班级二十分。</a:t>
            </a:r>
            <a:endParaRPr lang="zh-CN" altLang="en-US" sz="24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第三轮：飞花令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81891" y="2091271"/>
            <a:ext cx="83646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300" dirty="0" smtClean="0">
                <a:solidFill>
                  <a:schemeClr val="accent5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第一场：飞组 对 花组</a:t>
            </a:r>
            <a:endParaRPr lang="zh-CN" altLang="en-US" sz="1600" b="1" spc="300" dirty="0">
              <a:solidFill>
                <a:schemeClr val="accent5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0" y="4379912"/>
            <a:ext cx="2124075" cy="2478088"/>
          </a:xfrm>
          <a:prstGeom prst="rect">
            <a:avLst/>
          </a:prstGeom>
        </p:spPr>
      </p:pic>
      <p:pic>
        <p:nvPicPr>
          <p:cNvPr id="4" name="图片 7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372101"/>
            <a:ext cx="9144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图片 108"/>
          <p:cNvPicPr>
            <a:picLocks noChangeAspect="1"/>
          </p:cNvPicPr>
          <p:nvPr/>
        </p:nvPicPr>
        <p:blipFill rotWithShape="1">
          <a:blip r:embed="rId3" cstate="email">
            <a:grayscl/>
          </a:blip>
          <a:srcRect/>
          <a:stretch>
            <a:fillRect/>
          </a:stretch>
        </p:blipFill>
        <p:spPr>
          <a:xfrm flipH="1">
            <a:off x="6965923" y="-9560"/>
            <a:ext cx="2190241" cy="2381251"/>
          </a:xfrm>
          <a:prstGeom prst="rect">
            <a:avLst/>
          </a:prstGeom>
        </p:spPr>
      </p:pic>
      <p:sp>
        <p:nvSpPr>
          <p:cNvPr id="58" name="矩形 57"/>
          <p:cNvSpPr/>
          <p:nvPr/>
        </p:nvSpPr>
        <p:spPr>
          <a:xfrm>
            <a:off x="187037" y="2899030"/>
            <a:ext cx="895696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1</a:t>
            </a: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、根据所给汉字，说出一句含有该汉字的古诗。同样的诗句不允许重复使用。</a:t>
            </a:r>
            <a:endParaRPr lang="en-US" altLang="zh-CN" sz="20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说正确比赛继续，错误比赛结束。</a:t>
            </a:r>
            <a:endParaRPr lang="en-US" altLang="zh-CN" sz="20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2</a:t>
            </a: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、以参赛组为单位，组内任意一人可以代表本组作答。</a:t>
            </a:r>
            <a:endParaRPr lang="en-US" altLang="zh-CN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3</a:t>
            </a: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、两组交替进行，直至比赛结束</a:t>
            </a: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。胜利方得一百分，另一方得六十分。</a:t>
            </a:r>
            <a:endParaRPr lang="en-US" altLang="zh-CN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</a:t>
            </a:r>
            <a:r>
              <a:rPr lang="zh-CN" altLang="en-US" sz="24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提醒：</a:t>
            </a:r>
            <a:r>
              <a:rPr lang="zh-CN" altLang="en-US" sz="24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观众不允许抢答，每次扣抢答观众所在班级二十分。</a:t>
            </a:r>
            <a:endParaRPr lang="zh-CN" altLang="en-US" sz="24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第三轮：飞花令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81891" y="2091271"/>
            <a:ext cx="83646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b="1" spc="300" dirty="0" smtClean="0">
                <a:solidFill>
                  <a:schemeClr val="accent5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云</a:t>
            </a:r>
            <a:endParaRPr lang="zh-CN" altLang="en-US" sz="4000" b="1" spc="300" dirty="0">
              <a:solidFill>
                <a:schemeClr val="accent5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0" y="4379912"/>
            <a:ext cx="2124075" cy="2478088"/>
          </a:xfrm>
          <a:prstGeom prst="rect">
            <a:avLst/>
          </a:prstGeom>
        </p:spPr>
      </p:pic>
      <p:pic>
        <p:nvPicPr>
          <p:cNvPr id="4" name="图片 7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372101"/>
            <a:ext cx="9144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图片 108"/>
          <p:cNvPicPr>
            <a:picLocks noChangeAspect="1"/>
          </p:cNvPicPr>
          <p:nvPr/>
        </p:nvPicPr>
        <p:blipFill rotWithShape="1">
          <a:blip r:embed="rId3" cstate="email">
            <a:grayscl/>
          </a:blip>
          <a:srcRect/>
          <a:stretch>
            <a:fillRect/>
          </a:stretch>
        </p:blipFill>
        <p:spPr>
          <a:xfrm flipH="1">
            <a:off x="6965923" y="-9560"/>
            <a:ext cx="2190241" cy="2381251"/>
          </a:xfrm>
          <a:prstGeom prst="rect">
            <a:avLst/>
          </a:prstGeom>
        </p:spPr>
      </p:pic>
      <p:sp>
        <p:nvSpPr>
          <p:cNvPr id="58" name="矩形 57"/>
          <p:cNvSpPr/>
          <p:nvPr/>
        </p:nvSpPr>
        <p:spPr>
          <a:xfrm>
            <a:off x="187037" y="2899030"/>
            <a:ext cx="895696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1</a:t>
            </a: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、根据所给汉字，说出一句含有该汉字的古诗。同样的诗句不允许重复使用。</a:t>
            </a:r>
            <a:endParaRPr lang="en-US" altLang="zh-CN" sz="20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说正确比赛继续，错误比赛结束。</a:t>
            </a:r>
            <a:endParaRPr lang="en-US" altLang="zh-CN" sz="20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2</a:t>
            </a: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、以参赛组为单位，组内任意一人可以代表本组作答。</a:t>
            </a:r>
            <a:endParaRPr lang="en-US" altLang="zh-CN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3</a:t>
            </a: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、两组交替进行，直至比赛结束</a:t>
            </a: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。胜利方得一百分，另一方得六十分。</a:t>
            </a:r>
            <a:endParaRPr lang="en-US" altLang="zh-CN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</a:t>
            </a:r>
            <a:r>
              <a:rPr lang="zh-CN" altLang="en-US" sz="24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提醒：</a:t>
            </a:r>
            <a:r>
              <a:rPr lang="zh-CN" altLang="en-US" sz="24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观众不允许抢答，每次扣抢答观众所在班级二十分。</a:t>
            </a:r>
            <a:endParaRPr lang="zh-CN" altLang="en-US" sz="24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第三轮：飞花令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81891" y="2091271"/>
            <a:ext cx="83646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300" dirty="0" smtClean="0">
                <a:solidFill>
                  <a:schemeClr val="accent5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第二场：花组 对 令组</a:t>
            </a:r>
            <a:endParaRPr lang="zh-CN" altLang="en-US" sz="1600" b="1" spc="300" dirty="0">
              <a:solidFill>
                <a:schemeClr val="accent5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0" y="4379912"/>
            <a:ext cx="2124075" cy="2478088"/>
          </a:xfrm>
          <a:prstGeom prst="rect">
            <a:avLst/>
          </a:prstGeom>
        </p:spPr>
      </p:pic>
      <p:pic>
        <p:nvPicPr>
          <p:cNvPr id="4" name="图片 7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372101"/>
            <a:ext cx="9144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图片 108"/>
          <p:cNvPicPr>
            <a:picLocks noChangeAspect="1"/>
          </p:cNvPicPr>
          <p:nvPr/>
        </p:nvPicPr>
        <p:blipFill rotWithShape="1">
          <a:blip r:embed="rId3" cstate="email">
            <a:grayscl/>
          </a:blip>
          <a:srcRect/>
          <a:stretch>
            <a:fillRect/>
          </a:stretch>
        </p:blipFill>
        <p:spPr>
          <a:xfrm flipH="1">
            <a:off x="6965923" y="-9560"/>
            <a:ext cx="2190241" cy="2381251"/>
          </a:xfrm>
          <a:prstGeom prst="rect">
            <a:avLst/>
          </a:prstGeom>
        </p:spPr>
      </p:pic>
      <p:sp>
        <p:nvSpPr>
          <p:cNvPr id="58" name="矩形 57"/>
          <p:cNvSpPr/>
          <p:nvPr/>
        </p:nvSpPr>
        <p:spPr>
          <a:xfrm>
            <a:off x="187037" y="2899030"/>
            <a:ext cx="895696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1</a:t>
            </a: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、根据所给汉字，说出一句含有该汉字的古诗。同样的诗句不允许重复使用。</a:t>
            </a:r>
            <a:endParaRPr lang="en-US" altLang="zh-CN" sz="20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说正确比赛继续，错误比赛结束。</a:t>
            </a:r>
            <a:endParaRPr lang="en-US" altLang="zh-CN" sz="20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2</a:t>
            </a: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、以参赛组为单位，组内任意一人可以代表本组作答。</a:t>
            </a:r>
            <a:endParaRPr lang="en-US" altLang="zh-CN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3</a:t>
            </a: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、两组交替进行，直至比赛结束</a:t>
            </a: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。胜利方得一百分，另一方得六十分。</a:t>
            </a:r>
            <a:endParaRPr lang="en-US" altLang="zh-CN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</a:t>
            </a:r>
            <a:r>
              <a:rPr lang="zh-CN" altLang="en-US" sz="24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提醒：</a:t>
            </a:r>
            <a:r>
              <a:rPr lang="zh-CN" altLang="en-US" sz="24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观众不允许抢答，每次扣抢答观众所在班级二十分。</a:t>
            </a:r>
            <a:endParaRPr lang="zh-CN" altLang="en-US" sz="24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第三轮：飞花令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81891" y="2091271"/>
            <a:ext cx="83646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b="1" spc="300" dirty="0" smtClean="0">
                <a:solidFill>
                  <a:schemeClr val="accent5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雨</a:t>
            </a:r>
            <a:endParaRPr lang="zh-CN" altLang="en-US" sz="4000" b="1" spc="300" dirty="0">
              <a:solidFill>
                <a:schemeClr val="accent5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0" y="4379912"/>
            <a:ext cx="2124075" cy="2478088"/>
          </a:xfrm>
          <a:prstGeom prst="rect">
            <a:avLst/>
          </a:prstGeom>
        </p:spPr>
      </p:pic>
      <p:pic>
        <p:nvPicPr>
          <p:cNvPr id="4" name="图片 7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372101"/>
            <a:ext cx="9144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图片 108"/>
          <p:cNvPicPr>
            <a:picLocks noChangeAspect="1"/>
          </p:cNvPicPr>
          <p:nvPr/>
        </p:nvPicPr>
        <p:blipFill rotWithShape="1">
          <a:blip r:embed="rId3" cstate="email">
            <a:grayscl/>
          </a:blip>
          <a:srcRect/>
          <a:stretch>
            <a:fillRect/>
          </a:stretch>
        </p:blipFill>
        <p:spPr>
          <a:xfrm flipH="1">
            <a:off x="6965923" y="-9560"/>
            <a:ext cx="2190241" cy="2381251"/>
          </a:xfrm>
          <a:prstGeom prst="rect">
            <a:avLst/>
          </a:prstGeom>
        </p:spPr>
      </p:pic>
      <p:sp>
        <p:nvSpPr>
          <p:cNvPr id="58" name="矩形 57"/>
          <p:cNvSpPr/>
          <p:nvPr/>
        </p:nvSpPr>
        <p:spPr>
          <a:xfrm>
            <a:off x="187037" y="2899030"/>
            <a:ext cx="895696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1</a:t>
            </a: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、根据所给汉字，说出一句含有该汉字的古诗。同样的诗句不允许重复使用。</a:t>
            </a:r>
            <a:endParaRPr lang="en-US" altLang="zh-CN" sz="20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说正确比赛继续，错误比赛结束。</a:t>
            </a:r>
            <a:endParaRPr lang="en-US" altLang="zh-CN" sz="20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2</a:t>
            </a: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、以参赛组为单位，组内任意一人可以代表本组作答。</a:t>
            </a:r>
            <a:endParaRPr lang="en-US" altLang="zh-CN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3</a:t>
            </a: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、两组交替进行，直至比赛结束</a:t>
            </a: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。胜利方得一百分，另一方得六十分。</a:t>
            </a:r>
            <a:endParaRPr lang="en-US" altLang="zh-CN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</a:t>
            </a:r>
            <a:r>
              <a:rPr lang="zh-CN" altLang="en-US" sz="24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提醒：</a:t>
            </a:r>
            <a:r>
              <a:rPr lang="zh-CN" altLang="en-US" sz="24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观众不允许抢答，每次扣抢答观众所在班级二十分。</a:t>
            </a:r>
            <a:endParaRPr lang="zh-CN" altLang="en-US" sz="24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第三轮：飞花令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81891" y="2091271"/>
            <a:ext cx="83646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300" dirty="0" smtClean="0">
                <a:solidFill>
                  <a:schemeClr val="accent5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第三场：令组 对 飞组</a:t>
            </a:r>
            <a:endParaRPr lang="zh-CN" altLang="en-US" sz="1600" b="1" spc="300" dirty="0">
              <a:solidFill>
                <a:schemeClr val="accent5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0" y="4379912"/>
            <a:ext cx="2124075" cy="2478088"/>
          </a:xfrm>
          <a:prstGeom prst="rect">
            <a:avLst/>
          </a:prstGeom>
        </p:spPr>
      </p:pic>
      <p:pic>
        <p:nvPicPr>
          <p:cNvPr id="4" name="图片 7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372101"/>
            <a:ext cx="9144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图片 108"/>
          <p:cNvPicPr>
            <a:picLocks noChangeAspect="1"/>
          </p:cNvPicPr>
          <p:nvPr/>
        </p:nvPicPr>
        <p:blipFill rotWithShape="1">
          <a:blip r:embed="rId3" cstate="email">
            <a:grayscl/>
          </a:blip>
          <a:srcRect/>
          <a:stretch>
            <a:fillRect/>
          </a:stretch>
        </p:blipFill>
        <p:spPr>
          <a:xfrm flipH="1">
            <a:off x="6965923" y="-9560"/>
            <a:ext cx="2190241" cy="2381251"/>
          </a:xfrm>
          <a:prstGeom prst="rect">
            <a:avLst/>
          </a:prstGeom>
        </p:spPr>
      </p:pic>
      <p:sp>
        <p:nvSpPr>
          <p:cNvPr id="58" name="矩形 57"/>
          <p:cNvSpPr/>
          <p:nvPr/>
        </p:nvSpPr>
        <p:spPr>
          <a:xfrm>
            <a:off x="187037" y="2899030"/>
            <a:ext cx="895696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1</a:t>
            </a: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、根据所给汉字，说出一句含有该汉字的古诗。同样的诗句不允许重复使用。</a:t>
            </a:r>
            <a:endParaRPr lang="en-US" altLang="zh-CN" sz="20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说正确比赛继续，错误比赛结束。</a:t>
            </a:r>
            <a:endParaRPr lang="en-US" altLang="zh-CN" sz="20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2</a:t>
            </a: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、以参赛组为单位，组内任意一人可以代表本组作答。</a:t>
            </a:r>
            <a:endParaRPr lang="en-US" altLang="zh-CN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3</a:t>
            </a: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、两组交替进行，直至比赛结束</a:t>
            </a: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。胜利方得一百分，另一方得六十分。</a:t>
            </a:r>
            <a:endParaRPr lang="en-US" altLang="zh-CN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</a:t>
            </a:r>
            <a:r>
              <a:rPr lang="zh-CN" altLang="en-US" sz="24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提醒：</a:t>
            </a:r>
            <a:r>
              <a:rPr lang="zh-CN" altLang="en-US" sz="24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观众不允许抢答，每次扣抢答观众所在班级二十分。</a:t>
            </a:r>
            <a:endParaRPr lang="zh-CN" altLang="en-US" sz="24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第三轮：飞花令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81891" y="2091271"/>
            <a:ext cx="83646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b="1" spc="300" dirty="0" smtClean="0">
                <a:solidFill>
                  <a:schemeClr val="accent5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山</a:t>
            </a:r>
            <a:endParaRPr lang="zh-CN" altLang="en-US" sz="4000" b="1" spc="300" dirty="0">
              <a:solidFill>
                <a:schemeClr val="accent5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" cstate="email">
            <a:grayscl/>
          </a:blip>
          <a:srcRect/>
          <a:stretch>
            <a:fillRect/>
          </a:stretch>
        </p:blipFill>
        <p:spPr>
          <a:xfrm>
            <a:off x="-574158" y="3315848"/>
            <a:ext cx="7797918" cy="3542157"/>
          </a:xfrm>
          <a:prstGeom prst="rect">
            <a:avLst/>
          </a:prstGeom>
        </p:spPr>
      </p:pic>
      <p:pic>
        <p:nvPicPr>
          <p:cNvPr id="4" name="图片 7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372101"/>
            <a:ext cx="9144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组合 34"/>
          <p:cNvGrpSpPr/>
          <p:nvPr/>
        </p:nvGrpSpPr>
        <p:grpSpPr>
          <a:xfrm>
            <a:off x="774399" y="723714"/>
            <a:ext cx="430887" cy="434519"/>
            <a:chOff x="11165604" y="552138"/>
            <a:chExt cx="585614" cy="590550"/>
          </a:xfrm>
        </p:grpSpPr>
        <p:sp>
          <p:nvSpPr>
            <p:cNvPr id="36" name="Freeform 5"/>
            <p:cNvSpPr/>
            <p:nvPr/>
          </p:nvSpPr>
          <p:spPr bwMode="auto">
            <a:xfrm>
              <a:off x="11175884" y="552138"/>
              <a:ext cx="573204" cy="590550"/>
            </a:xfrm>
            <a:custGeom>
              <a:avLst/>
              <a:gdLst>
                <a:gd name="T0" fmla="*/ 279 w 291"/>
                <a:gd name="T1" fmla="*/ 117 h 300"/>
                <a:gd name="T2" fmla="*/ 274 w 291"/>
                <a:gd name="T3" fmla="*/ 101 h 300"/>
                <a:gd name="T4" fmla="*/ 269 w 291"/>
                <a:gd name="T5" fmla="*/ 84 h 300"/>
                <a:gd name="T6" fmla="*/ 254 w 291"/>
                <a:gd name="T7" fmla="*/ 63 h 300"/>
                <a:gd name="T8" fmla="*/ 227 w 291"/>
                <a:gd name="T9" fmla="*/ 37 h 300"/>
                <a:gd name="T10" fmla="*/ 229 w 291"/>
                <a:gd name="T11" fmla="*/ 34 h 300"/>
                <a:gd name="T12" fmla="*/ 218 w 291"/>
                <a:gd name="T13" fmla="*/ 23 h 300"/>
                <a:gd name="T14" fmla="*/ 191 w 291"/>
                <a:gd name="T15" fmla="*/ 20 h 300"/>
                <a:gd name="T16" fmla="*/ 174 w 291"/>
                <a:gd name="T17" fmla="*/ 9 h 300"/>
                <a:gd name="T18" fmla="*/ 157 w 291"/>
                <a:gd name="T19" fmla="*/ 4 h 300"/>
                <a:gd name="T20" fmla="*/ 135 w 291"/>
                <a:gd name="T21" fmla="*/ 6 h 300"/>
                <a:gd name="T22" fmla="*/ 118 w 291"/>
                <a:gd name="T23" fmla="*/ 6 h 300"/>
                <a:gd name="T24" fmla="*/ 89 w 291"/>
                <a:gd name="T25" fmla="*/ 14 h 300"/>
                <a:gd name="T26" fmla="*/ 58 w 291"/>
                <a:gd name="T27" fmla="*/ 31 h 300"/>
                <a:gd name="T28" fmla="*/ 46 w 291"/>
                <a:gd name="T29" fmla="*/ 40 h 300"/>
                <a:gd name="T30" fmla="*/ 35 w 291"/>
                <a:gd name="T31" fmla="*/ 45 h 300"/>
                <a:gd name="T32" fmla="*/ 22 w 291"/>
                <a:gd name="T33" fmla="*/ 65 h 300"/>
                <a:gd name="T34" fmla="*/ 10 w 291"/>
                <a:gd name="T35" fmla="*/ 93 h 300"/>
                <a:gd name="T36" fmla="*/ 5 w 291"/>
                <a:gd name="T37" fmla="*/ 103 h 300"/>
                <a:gd name="T38" fmla="*/ 4 w 291"/>
                <a:gd name="T39" fmla="*/ 133 h 300"/>
                <a:gd name="T40" fmla="*/ 16 w 291"/>
                <a:gd name="T41" fmla="*/ 172 h 300"/>
                <a:gd name="T42" fmla="*/ 17 w 291"/>
                <a:gd name="T43" fmla="*/ 182 h 300"/>
                <a:gd name="T44" fmla="*/ 18 w 291"/>
                <a:gd name="T45" fmla="*/ 187 h 300"/>
                <a:gd name="T46" fmla="*/ 21 w 291"/>
                <a:gd name="T47" fmla="*/ 193 h 300"/>
                <a:gd name="T48" fmla="*/ 54 w 291"/>
                <a:gd name="T49" fmla="*/ 227 h 300"/>
                <a:gd name="T50" fmla="*/ 83 w 291"/>
                <a:gd name="T51" fmla="*/ 244 h 300"/>
                <a:gd name="T52" fmla="*/ 107 w 291"/>
                <a:gd name="T53" fmla="*/ 263 h 300"/>
                <a:gd name="T54" fmla="*/ 116 w 291"/>
                <a:gd name="T55" fmla="*/ 265 h 300"/>
                <a:gd name="T56" fmla="*/ 113 w 291"/>
                <a:gd name="T57" fmla="*/ 273 h 300"/>
                <a:gd name="T58" fmla="*/ 130 w 291"/>
                <a:gd name="T59" fmla="*/ 281 h 300"/>
                <a:gd name="T60" fmla="*/ 124 w 291"/>
                <a:gd name="T61" fmla="*/ 287 h 300"/>
                <a:gd name="T62" fmla="*/ 150 w 291"/>
                <a:gd name="T63" fmla="*/ 293 h 300"/>
                <a:gd name="T64" fmla="*/ 185 w 291"/>
                <a:gd name="T65" fmla="*/ 289 h 300"/>
                <a:gd name="T66" fmla="*/ 210 w 291"/>
                <a:gd name="T67" fmla="*/ 273 h 300"/>
                <a:gd name="T68" fmla="*/ 246 w 291"/>
                <a:gd name="T69" fmla="*/ 252 h 300"/>
                <a:gd name="T70" fmla="*/ 268 w 291"/>
                <a:gd name="T71" fmla="*/ 223 h 300"/>
                <a:gd name="T72" fmla="*/ 274 w 291"/>
                <a:gd name="T73" fmla="*/ 196 h 300"/>
                <a:gd name="T74" fmla="*/ 280 w 291"/>
                <a:gd name="T75" fmla="*/ 183 h 300"/>
                <a:gd name="T76" fmla="*/ 284 w 291"/>
                <a:gd name="T77" fmla="*/ 15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1" h="300">
                  <a:moveTo>
                    <a:pt x="284" y="135"/>
                  </a:moveTo>
                  <a:cubicBezTo>
                    <a:pt x="285" y="127"/>
                    <a:pt x="282" y="123"/>
                    <a:pt x="279" y="117"/>
                  </a:cubicBezTo>
                  <a:cubicBezTo>
                    <a:pt x="285" y="110"/>
                    <a:pt x="273" y="107"/>
                    <a:pt x="274" y="100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78" y="93"/>
                    <a:pt x="269" y="89"/>
                    <a:pt x="269" y="84"/>
                  </a:cubicBezTo>
                  <a:cubicBezTo>
                    <a:pt x="266" y="81"/>
                    <a:pt x="268" y="71"/>
                    <a:pt x="260" y="73"/>
                  </a:cubicBezTo>
                  <a:cubicBezTo>
                    <a:pt x="260" y="68"/>
                    <a:pt x="258" y="66"/>
                    <a:pt x="254" y="63"/>
                  </a:cubicBezTo>
                  <a:cubicBezTo>
                    <a:pt x="246" y="57"/>
                    <a:pt x="241" y="41"/>
                    <a:pt x="229" y="40"/>
                  </a:cubicBezTo>
                  <a:cubicBezTo>
                    <a:pt x="228" y="39"/>
                    <a:pt x="227" y="38"/>
                    <a:pt x="227" y="37"/>
                  </a:cubicBezTo>
                  <a:cubicBezTo>
                    <a:pt x="228" y="37"/>
                    <a:pt x="228" y="36"/>
                    <a:pt x="229" y="36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6" y="33"/>
                    <a:pt x="224" y="32"/>
                    <a:pt x="221" y="31"/>
                  </a:cubicBezTo>
                  <a:cubicBezTo>
                    <a:pt x="223" y="29"/>
                    <a:pt x="221" y="24"/>
                    <a:pt x="218" y="23"/>
                  </a:cubicBezTo>
                  <a:cubicBezTo>
                    <a:pt x="213" y="22"/>
                    <a:pt x="212" y="22"/>
                    <a:pt x="206" y="21"/>
                  </a:cubicBezTo>
                  <a:cubicBezTo>
                    <a:pt x="202" y="17"/>
                    <a:pt x="196" y="19"/>
                    <a:pt x="191" y="20"/>
                  </a:cubicBezTo>
                  <a:cubicBezTo>
                    <a:pt x="189" y="14"/>
                    <a:pt x="182" y="16"/>
                    <a:pt x="178" y="14"/>
                  </a:cubicBezTo>
                  <a:cubicBezTo>
                    <a:pt x="176" y="12"/>
                    <a:pt x="174" y="11"/>
                    <a:pt x="174" y="9"/>
                  </a:cubicBezTo>
                  <a:cubicBezTo>
                    <a:pt x="168" y="9"/>
                    <a:pt x="164" y="6"/>
                    <a:pt x="157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3" y="0"/>
                    <a:pt x="148" y="6"/>
                    <a:pt x="144" y="1"/>
                  </a:cubicBezTo>
                  <a:cubicBezTo>
                    <a:pt x="140" y="2"/>
                    <a:pt x="139" y="5"/>
                    <a:pt x="135" y="6"/>
                  </a:cubicBezTo>
                  <a:cubicBezTo>
                    <a:pt x="132" y="7"/>
                    <a:pt x="126" y="9"/>
                    <a:pt x="124" y="4"/>
                  </a:cubicBezTo>
                  <a:cubicBezTo>
                    <a:pt x="122" y="4"/>
                    <a:pt x="119" y="4"/>
                    <a:pt x="118" y="6"/>
                  </a:cubicBezTo>
                  <a:cubicBezTo>
                    <a:pt x="114" y="2"/>
                    <a:pt x="112" y="11"/>
                    <a:pt x="107" y="6"/>
                  </a:cubicBezTo>
                  <a:cubicBezTo>
                    <a:pt x="103" y="16"/>
                    <a:pt x="96" y="9"/>
                    <a:pt x="89" y="14"/>
                  </a:cubicBezTo>
                  <a:cubicBezTo>
                    <a:pt x="84" y="23"/>
                    <a:pt x="74" y="15"/>
                    <a:pt x="69" y="25"/>
                  </a:cubicBezTo>
                  <a:cubicBezTo>
                    <a:pt x="64" y="22"/>
                    <a:pt x="63" y="35"/>
                    <a:pt x="58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8"/>
                    <a:pt x="47" y="32"/>
                    <a:pt x="46" y="40"/>
                  </a:cubicBezTo>
                  <a:cubicBezTo>
                    <a:pt x="40" y="40"/>
                    <a:pt x="38" y="39"/>
                    <a:pt x="34" y="43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9"/>
                    <a:pt x="32" y="53"/>
                    <a:pt x="27" y="53"/>
                  </a:cubicBezTo>
                  <a:cubicBezTo>
                    <a:pt x="24" y="57"/>
                    <a:pt x="20" y="61"/>
                    <a:pt x="22" y="65"/>
                  </a:cubicBezTo>
                  <a:cubicBezTo>
                    <a:pt x="9" y="69"/>
                    <a:pt x="20" y="87"/>
                    <a:pt x="8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96"/>
                    <a:pt x="8" y="102"/>
                    <a:pt x="3" y="99"/>
                  </a:cubicBezTo>
                  <a:cubicBezTo>
                    <a:pt x="2" y="101"/>
                    <a:pt x="4" y="102"/>
                    <a:pt x="5" y="103"/>
                  </a:cubicBezTo>
                  <a:cubicBezTo>
                    <a:pt x="2" y="109"/>
                    <a:pt x="6" y="114"/>
                    <a:pt x="8" y="121"/>
                  </a:cubicBezTo>
                  <a:cubicBezTo>
                    <a:pt x="5" y="124"/>
                    <a:pt x="0" y="128"/>
                    <a:pt x="4" y="133"/>
                  </a:cubicBezTo>
                  <a:cubicBezTo>
                    <a:pt x="12" y="137"/>
                    <a:pt x="0" y="147"/>
                    <a:pt x="8" y="149"/>
                  </a:cubicBezTo>
                  <a:cubicBezTo>
                    <a:pt x="5" y="159"/>
                    <a:pt x="14" y="166"/>
                    <a:pt x="16" y="172"/>
                  </a:cubicBezTo>
                  <a:cubicBezTo>
                    <a:pt x="13" y="175"/>
                    <a:pt x="17" y="180"/>
                    <a:pt x="16" y="183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5"/>
                    <a:pt x="19" y="186"/>
                    <a:pt x="18" y="187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6" y="202"/>
                    <a:pt x="38" y="205"/>
                    <a:pt x="43" y="215"/>
                  </a:cubicBezTo>
                  <a:cubicBezTo>
                    <a:pt x="51" y="215"/>
                    <a:pt x="47" y="225"/>
                    <a:pt x="54" y="227"/>
                  </a:cubicBezTo>
                  <a:cubicBezTo>
                    <a:pt x="64" y="224"/>
                    <a:pt x="62" y="237"/>
                    <a:pt x="71" y="236"/>
                  </a:cubicBezTo>
                  <a:cubicBezTo>
                    <a:pt x="72" y="243"/>
                    <a:pt x="83" y="237"/>
                    <a:pt x="83" y="244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92" y="253"/>
                    <a:pt x="104" y="253"/>
                    <a:pt x="107" y="263"/>
                  </a:cubicBezTo>
                  <a:cubicBezTo>
                    <a:pt x="110" y="261"/>
                    <a:pt x="115" y="259"/>
                    <a:pt x="117" y="263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19" y="273"/>
                    <a:pt x="114" y="269"/>
                    <a:pt x="113" y="273"/>
                  </a:cubicBezTo>
                  <a:cubicBezTo>
                    <a:pt x="116" y="275"/>
                    <a:pt x="120" y="278"/>
                    <a:pt x="122" y="275"/>
                  </a:cubicBezTo>
                  <a:cubicBezTo>
                    <a:pt x="124" y="278"/>
                    <a:pt x="127" y="278"/>
                    <a:pt x="130" y="281"/>
                  </a:cubicBezTo>
                  <a:cubicBezTo>
                    <a:pt x="132" y="283"/>
                    <a:pt x="135" y="277"/>
                    <a:pt x="137" y="282"/>
                  </a:cubicBezTo>
                  <a:cubicBezTo>
                    <a:pt x="133" y="285"/>
                    <a:pt x="130" y="285"/>
                    <a:pt x="124" y="287"/>
                  </a:cubicBezTo>
                  <a:cubicBezTo>
                    <a:pt x="126" y="287"/>
                    <a:pt x="130" y="289"/>
                    <a:pt x="130" y="287"/>
                  </a:cubicBezTo>
                  <a:cubicBezTo>
                    <a:pt x="135" y="291"/>
                    <a:pt x="145" y="288"/>
                    <a:pt x="150" y="293"/>
                  </a:cubicBezTo>
                  <a:cubicBezTo>
                    <a:pt x="154" y="294"/>
                    <a:pt x="156" y="293"/>
                    <a:pt x="157" y="290"/>
                  </a:cubicBezTo>
                  <a:cubicBezTo>
                    <a:pt x="168" y="300"/>
                    <a:pt x="174" y="285"/>
                    <a:pt x="185" y="289"/>
                  </a:cubicBezTo>
                  <a:cubicBezTo>
                    <a:pt x="195" y="289"/>
                    <a:pt x="191" y="272"/>
                    <a:pt x="202" y="279"/>
                  </a:cubicBezTo>
                  <a:cubicBezTo>
                    <a:pt x="205" y="274"/>
                    <a:pt x="211" y="281"/>
                    <a:pt x="210" y="273"/>
                  </a:cubicBezTo>
                  <a:cubicBezTo>
                    <a:pt x="212" y="269"/>
                    <a:pt x="216" y="270"/>
                    <a:pt x="219" y="270"/>
                  </a:cubicBezTo>
                  <a:cubicBezTo>
                    <a:pt x="225" y="260"/>
                    <a:pt x="237" y="259"/>
                    <a:pt x="246" y="252"/>
                  </a:cubicBezTo>
                  <a:cubicBezTo>
                    <a:pt x="245" y="245"/>
                    <a:pt x="253" y="244"/>
                    <a:pt x="253" y="237"/>
                  </a:cubicBezTo>
                  <a:cubicBezTo>
                    <a:pt x="260" y="234"/>
                    <a:pt x="260" y="225"/>
                    <a:pt x="268" y="223"/>
                  </a:cubicBezTo>
                  <a:cubicBezTo>
                    <a:pt x="267" y="218"/>
                    <a:pt x="269" y="210"/>
                    <a:pt x="270" y="205"/>
                  </a:cubicBezTo>
                  <a:cubicBezTo>
                    <a:pt x="273" y="203"/>
                    <a:pt x="270" y="197"/>
                    <a:pt x="274" y="196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81" y="194"/>
                    <a:pt x="274" y="185"/>
                    <a:pt x="280" y="183"/>
                  </a:cubicBezTo>
                  <a:cubicBezTo>
                    <a:pt x="280" y="179"/>
                    <a:pt x="280" y="171"/>
                    <a:pt x="284" y="169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79" y="151"/>
                    <a:pt x="291" y="143"/>
                    <a:pt x="284" y="13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1165604" y="602937"/>
              <a:ext cx="585614" cy="4572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一</a:t>
              </a:r>
              <a:endParaRPr lang="zh-CN" altLang="en-US" sz="16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455051" y="1464565"/>
            <a:ext cx="430887" cy="434519"/>
            <a:chOff x="11165604" y="552138"/>
            <a:chExt cx="585614" cy="590550"/>
          </a:xfrm>
        </p:grpSpPr>
        <p:sp>
          <p:nvSpPr>
            <p:cNvPr id="55" name="Freeform 5"/>
            <p:cNvSpPr/>
            <p:nvPr/>
          </p:nvSpPr>
          <p:spPr bwMode="auto">
            <a:xfrm>
              <a:off x="11175884" y="552138"/>
              <a:ext cx="573204" cy="590550"/>
            </a:xfrm>
            <a:custGeom>
              <a:avLst/>
              <a:gdLst>
                <a:gd name="T0" fmla="*/ 279 w 291"/>
                <a:gd name="T1" fmla="*/ 117 h 300"/>
                <a:gd name="T2" fmla="*/ 274 w 291"/>
                <a:gd name="T3" fmla="*/ 101 h 300"/>
                <a:gd name="T4" fmla="*/ 269 w 291"/>
                <a:gd name="T5" fmla="*/ 84 h 300"/>
                <a:gd name="T6" fmla="*/ 254 w 291"/>
                <a:gd name="T7" fmla="*/ 63 h 300"/>
                <a:gd name="T8" fmla="*/ 227 w 291"/>
                <a:gd name="T9" fmla="*/ 37 h 300"/>
                <a:gd name="T10" fmla="*/ 229 w 291"/>
                <a:gd name="T11" fmla="*/ 34 h 300"/>
                <a:gd name="T12" fmla="*/ 218 w 291"/>
                <a:gd name="T13" fmla="*/ 23 h 300"/>
                <a:gd name="T14" fmla="*/ 191 w 291"/>
                <a:gd name="T15" fmla="*/ 20 h 300"/>
                <a:gd name="T16" fmla="*/ 174 w 291"/>
                <a:gd name="T17" fmla="*/ 9 h 300"/>
                <a:gd name="T18" fmla="*/ 157 w 291"/>
                <a:gd name="T19" fmla="*/ 4 h 300"/>
                <a:gd name="T20" fmla="*/ 135 w 291"/>
                <a:gd name="T21" fmla="*/ 6 h 300"/>
                <a:gd name="T22" fmla="*/ 118 w 291"/>
                <a:gd name="T23" fmla="*/ 6 h 300"/>
                <a:gd name="T24" fmla="*/ 89 w 291"/>
                <a:gd name="T25" fmla="*/ 14 h 300"/>
                <a:gd name="T26" fmla="*/ 58 w 291"/>
                <a:gd name="T27" fmla="*/ 31 h 300"/>
                <a:gd name="T28" fmla="*/ 46 w 291"/>
                <a:gd name="T29" fmla="*/ 40 h 300"/>
                <a:gd name="T30" fmla="*/ 35 w 291"/>
                <a:gd name="T31" fmla="*/ 45 h 300"/>
                <a:gd name="T32" fmla="*/ 22 w 291"/>
                <a:gd name="T33" fmla="*/ 65 h 300"/>
                <a:gd name="T34" fmla="*/ 10 w 291"/>
                <a:gd name="T35" fmla="*/ 93 h 300"/>
                <a:gd name="T36" fmla="*/ 5 w 291"/>
                <a:gd name="T37" fmla="*/ 103 h 300"/>
                <a:gd name="T38" fmla="*/ 4 w 291"/>
                <a:gd name="T39" fmla="*/ 133 h 300"/>
                <a:gd name="T40" fmla="*/ 16 w 291"/>
                <a:gd name="T41" fmla="*/ 172 h 300"/>
                <a:gd name="T42" fmla="*/ 17 w 291"/>
                <a:gd name="T43" fmla="*/ 182 h 300"/>
                <a:gd name="T44" fmla="*/ 18 w 291"/>
                <a:gd name="T45" fmla="*/ 187 h 300"/>
                <a:gd name="T46" fmla="*/ 21 w 291"/>
                <a:gd name="T47" fmla="*/ 193 h 300"/>
                <a:gd name="T48" fmla="*/ 54 w 291"/>
                <a:gd name="T49" fmla="*/ 227 h 300"/>
                <a:gd name="T50" fmla="*/ 83 w 291"/>
                <a:gd name="T51" fmla="*/ 244 h 300"/>
                <a:gd name="T52" fmla="*/ 107 w 291"/>
                <a:gd name="T53" fmla="*/ 263 h 300"/>
                <a:gd name="T54" fmla="*/ 116 w 291"/>
                <a:gd name="T55" fmla="*/ 265 h 300"/>
                <a:gd name="T56" fmla="*/ 113 w 291"/>
                <a:gd name="T57" fmla="*/ 273 h 300"/>
                <a:gd name="T58" fmla="*/ 130 w 291"/>
                <a:gd name="T59" fmla="*/ 281 h 300"/>
                <a:gd name="T60" fmla="*/ 124 w 291"/>
                <a:gd name="T61" fmla="*/ 287 h 300"/>
                <a:gd name="T62" fmla="*/ 150 w 291"/>
                <a:gd name="T63" fmla="*/ 293 h 300"/>
                <a:gd name="T64" fmla="*/ 185 w 291"/>
                <a:gd name="T65" fmla="*/ 289 h 300"/>
                <a:gd name="T66" fmla="*/ 210 w 291"/>
                <a:gd name="T67" fmla="*/ 273 h 300"/>
                <a:gd name="T68" fmla="*/ 246 w 291"/>
                <a:gd name="T69" fmla="*/ 252 h 300"/>
                <a:gd name="T70" fmla="*/ 268 w 291"/>
                <a:gd name="T71" fmla="*/ 223 h 300"/>
                <a:gd name="T72" fmla="*/ 274 w 291"/>
                <a:gd name="T73" fmla="*/ 196 h 300"/>
                <a:gd name="T74" fmla="*/ 280 w 291"/>
                <a:gd name="T75" fmla="*/ 183 h 300"/>
                <a:gd name="T76" fmla="*/ 284 w 291"/>
                <a:gd name="T77" fmla="*/ 15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1" h="300">
                  <a:moveTo>
                    <a:pt x="284" y="135"/>
                  </a:moveTo>
                  <a:cubicBezTo>
                    <a:pt x="285" y="127"/>
                    <a:pt x="282" y="123"/>
                    <a:pt x="279" y="117"/>
                  </a:cubicBezTo>
                  <a:cubicBezTo>
                    <a:pt x="285" y="110"/>
                    <a:pt x="273" y="107"/>
                    <a:pt x="274" y="100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78" y="93"/>
                    <a:pt x="269" y="89"/>
                    <a:pt x="269" y="84"/>
                  </a:cubicBezTo>
                  <a:cubicBezTo>
                    <a:pt x="266" y="81"/>
                    <a:pt x="268" y="71"/>
                    <a:pt x="260" y="73"/>
                  </a:cubicBezTo>
                  <a:cubicBezTo>
                    <a:pt x="260" y="68"/>
                    <a:pt x="258" y="66"/>
                    <a:pt x="254" y="63"/>
                  </a:cubicBezTo>
                  <a:cubicBezTo>
                    <a:pt x="246" y="57"/>
                    <a:pt x="241" y="41"/>
                    <a:pt x="229" y="40"/>
                  </a:cubicBezTo>
                  <a:cubicBezTo>
                    <a:pt x="228" y="39"/>
                    <a:pt x="227" y="38"/>
                    <a:pt x="227" y="37"/>
                  </a:cubicBezTo>
                  <a:cubicBezTo>
                    <a:pt x="228" y="37"/>
                    <a:pt x="228" y="36"/>
                    <a:pt x="229" y="36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6" y="33"/>
                    <a:pt x="224" y="32"/>
                    <a:pt x="221" y="31"/>
                  </a:cubicBezTo>
                  <a:cubicBezTo>
                    <a:pt x="223" y="29"/>
                    <a:pt x="221" y="24"/>
                    <a:pt x="218" y="23"/>
                  </a:cubicBezTo>
                  <a:cubicBezTo>
                    <a:pt x="213" y="22"/>
                    <a:pt x="212" y="22"/>
                    <a:pt x="206" y="21"/>
                  </a:cubicBezTo>
                  <a:cubicBezTo>
                    <a:pt x="202" y="17"/>
                    <a:pt x="196" y="19"/>
                    <a:pt x="191" y="20"/>
                  </a:cubicBezTo>
                  <a:cubicBezTo>
                    <a:pt x="189" y="14"/>
                    <a:pt x="182" y="16"/>
                    <a:pt x="178" y="14"/>
                  </a:cubicBezTo>
                  <a:cubicBezTo>
                    <a:pt x="176" y="12"/>
                    <a:pt x="174" y="11"/>
                    <a:pt x="174" y="9"/>
                  </a:cubicBezTo>
                  <a:cubicBezTo>
                    <a:pt x="168" y="9"/>
                    <a:pt x="164" y="6"/>
                    <a:pt x="157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3" y="0"/>
                    <a:pt x="148" y="6"/>
                    <a:pt x="144" y="1"/>
                  </a:cubicBezTo>
                  <a:cubicBezTo>
                    <a:pt x="140" y="2"/>
                    <a:pt x="139" y="5"/>
                    <a:pt x="135" y="6"/>
                  </a:cubicBezTo>
                  <a:cubicBezTo>
                    <a:pt x="132" y="7"/>
                    <a:pt x="126" y="9"/>
                    <a:pt x="124" y="4"/>
                  </a:cubicBezTo>
                  <a:cubicBezTo>
                    <a:pt x="122" y="4"/>
                    <a:pt x="119" y="4"/>
                    <a:pt x="118" y="6"/>
                  </a:cubicBezTo>
                  <a:cubicBezTo>
                    <a:pt x="114" y="2"/>
                    <a:pt x="112" y="11"/>
                    <a:pt x="107" y="6"/>
                  </a:cubicBezTo>
                  <a:cubicBezTo>
                    <a:pt x="103" y="16"/>
                    <a:pt x="96" y="9"/>
                    <a:pt x="89" y="14"/>
                  </a:cubicBezTo>
                  <a:cubicBezTo>
                    <a:pt x="84" y="23"/>
                    <a:pt x="74" y="15"/>
                    <a:pt x="69" y="25"/>
                  </a:cubicBezTo>
                  <a:cubicBezTo>
                    <a:pt x="64" y="22"/>
                    <a:pt x="63" y="35"/>
                    <a:pt x="58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8"/>
                    <a:pt x="47" y="32"/>
                    <a:pt x="46" y="40"/>
                  </a:cubicBezTo>
                  <a:cubicBezTo>
                    <a:pt x="40" y="40"/>
                    <a:pt x="38" y="39"/>
                    <a:pt x="34" y="43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9"/>
                    <a:pt x="32" y="53"/>
                    <a:pt x="27" y="53"/>
                  </a:cubicBezTo>
                  <a:cubicBezTo>
                    <a:pt x="24" y="57"/>
                    <a:pt x="20" y="61"/>
                    <a:pt x="22" y="65"/>
                  </a:cubicBezTo>
                  <a:cubicBezTo>
                    <a:pt x="9" y="69"/>
                    <a:pt x="20" y="87"/>
                    <a:pt x="8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96"/>
                    <a:pt x="8" y="102"/>
                    <a:pt x="3" y="99"/>
                  </a:cubicBezTo>
                  <a:cubicBezTo>
                    <a:pt x="2" y="101"/>
                    <a:pt x="4" y="102"/>
                    <a:pt x="5" y="103"/>
                  </a:cubicBezTo>
                  <a:cubicBezTo>
                    <a:pt x="2" y="109"/>
                    <a:pt x="6" y="114"/>
                    <a:pt x="8" y="121"/>
                  </a:cubicBezTo>
                  <a:cubicBezTo>
                    <a:pt x="5" y="124"/>
                    <a:pt x="0" y="128"/>
                    <a:pt x="4" y="133"/>
                  </a:cubicBezTo>
                  <a:cubicBezTo>
                    <a:pt x="12" y="137"/>
                    <a:pt x="0" y="147"/>
                    <a:pt x="8" y="149"/>
                  </a:cubicBezTo>
                  <a:cubicBezTo>
                    <a:pt x="5" y="159"/>
                    <a:pt x="14" y="166"/>
                    <a:pt x="16" y="172"/>
                  </a:cubicBezTo>
                  <a:cubicBezTo>
                    <a:pt x="13" y="175"/>
                    <a:pt x="17" y="180"/>
                    <a:pt x="16" y="183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5"/>
                    <a:pt x="19" y="186"/>
                    <a:pt x="18" y="187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6" y="202"/>
                    <a:pt x="38" y="205"/>
                    <a:pt x="43" y="215"/>
                  </a:cubicBezTo>
                  <a:cubicBezTo>
                    <a:pt x="51" y="215"/>
                    <a:pt x="47" y="225"/>
                    <a:pt x="54" y="227"/>
                  </a:cubicBezTo>
                  <a:cubicBezTo>
                    <a:pt x="64" y="224"/>
                    <a:pt x="62" y="237"/>
                    <a:pt x="71" y="236"/>
                  </a:cubicBezTo>
                  <a:cubicBezTo>
                    <a:pt x="72" y="243"/>
                    <a:pt x="83" y="237"/>
                    <a:pt x="83" y="244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92" y="253"/>
                    <a:pt x="104" y="253"/>
                    <a:pt x="107" y="263"/>
                  </a:cubicBezTo>
                  <a:cubicBezTo>
                    <a:pt x="110" y="261"/>
                    <a:pt x="115" y="259"/>
                    <a:pt x="117" y="263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19" y="273"/>
                    <a:pt x="114" y="269"/>
                    <a:pt x="113" y="273"/>
                  </a:cubicBezTo>
                  <a:cubicBezTo>
                    <a:pt x="116" y="275"/>
                    <a:pt x="120" y="278"/>
                    <a:pt x="122" y="275"/>
                  </a:cubicBezTo>
                  <a:cubicBezTo>
                    <a:pt x="124" y="278"/>
                    <a:pt x="127" y="278"/>
                    <a:pt x="130" y="281"/>
                  </a:cubicBezTo>
                  <a:cubicBezTo>
                    <a:pt x="132" y="283"/>
                    <a:pt x="135" y="277"/>
                    <a:pt x="137" y="282"/>
                  </a:cubicBezTo>
                  <a:cubicBezTo>
                    <a:pt x="133" y="285"/>
                    <a:pt x="130" y="285"/>
                    <a:pt x="124" y="287"/>
                  </a:cubicBezTo>
                  <a:cubicBezTo>
                    <a:pt x="126" y="287"/>
                    <a:pt x="130" y="289"/>
                    <a:pt x="130" y="287"/>
                  </a:cubicBezTo>
                  <a:cubicBezTo>
                    <a:pt x="135" y="291"/>
                    <a:pt x="145" y="288"/>
                    <a:pt x="150" y="293"/>
                  </a:cubicBezTo>
                  <a:cubicBezTo>
                    <a:pt x="154" y="294"/>
                    <a:pt x="156" y="293"/>
                    <a:pt x="157" y="290"/>
                  </a:cubicBezTo>
                  <a:cubicBezTo>
                    <a:pt x="168" y="300"/>
                    <a:pt x="174" y="285"/>
                    <a:pt x="185" y="289"/>
                  </a:cubicBezTo>
                  <a:cubicBezTo>
                    <a:pt x="195" y="289"/>
                    <a:pt x="191" y="272"/>
                    <a:pt x="202" y="279"/>
                  </a:cubicBezTo>
                  <a:cubicBezTo>
                    <a:pt x="205" y="274"/>
                    <a:pt x="211" y="281"/>
                    <a:pt x="210" y="273"/>
                  </a:cubicBezTo>
                  <a:cubicBezTo>
                    <a:pt x="212" y="269"/>
                    <a:pt x="216" y="270"/>
                    <a:pt x="219" y="270"/>
                  </a:cubicBezTo>
                  <a:cubicBezTo>
                    <a:pt x="225" y="260"/>
                    <a:pt x="237" y="259"/>
                    <a:pt x="246" y="252"/>
                  </a:cubicBezTo>
                  <a:cubicBezTo>
                    <a:pt x="245" y="245"/>
                    <a:pt x="253" y="244"/>
                    <a:pt x="253" y="237"/>
                  </a:cubicBezTo>
                  <a:cubicBezTo>
                    <a:pt x="260" y="234"/>
                    <a:pt x="260" y="225"/>
                    <a:pt x="268" y="223"/>
                  </a:cubicBezTo>
                  <a:cubicBezTo>
                    <a:pt x="267" y="218"/>
                    <a:pt x="269" y="210"/>
                    <a:pt x="270" y="205"/>
                  </a:cubicBezTo>
                  <a:cubicBezTo>
                    <a:pt x="273" y="203"/>
                    <a:pt x="270" y="197"/>
                    <a:pt x="274" y="196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81" y="194"/>
                    <a:pt x="274" y="185"/>
                    <a:pt x="280" y="183"/>
                  </a:cubicBezTo>
                  <a:cubicBezTo>
                    <a:pt x="280" y="179"/>
                    <a:pt x="280" y="171"/>
                    <a:pt x="284" y="169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79" y="151"/>
                    <a:pt x="291" y="143"/>
                    <a:pt x="284" y="13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11165604" y="602937"/>
              <a:ext cx="585614" cy="4572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二</a:t>
              </a:r>
              <a:endParaRPr lang="zh-CN" altLang="en-US" sz="16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6135705" y="2205417"/>
            <a:ext cx="430887" cy="434519"/>
            <a:chOff x="11165604" y="552138"/>
            <a:chExt cx="585614" cy="590550"/>
          </a:xfrm>
        </p:grpSpPr>
        <p:sp>
          <p:nvSpPr>
            <p:cNvPr id="95" name="Freeform 5"/>
            <p:cNvSpPr/>
            <p:nvPr/>
          </p:nvSpPr>
          <p:spPr bwMode="auto">
            <a:xfrm>
              <a:off x="11175884" y="552138"/>
              <a:ext cx="573204" cy="590550"/>
            </a:xfrm>
            <a:custGeom>
              <a:avLst/>
              <a:gdLst>
                <a:gd name="T0" fmla="*/ 279 w 291"/>
                <a:gd name="T1" fmla="*/ 117 h 300"/>
                <a:gd name="T2" fmla="*/ 274 w 291"/>
                <a:gd name="T3" fmla="*/ 101 h 300"/>
                <a:gd name="T4" fmla="*/ 269 w 291"/>
                <a:gd name="T5" fmla="*/ 84 h 300"/>
                <a:gd name="T6" fmla="*/ 254 w 291"/>
                <a:gd name="T7" fmla="*/ 63 h 300"/>
                <a:gd name="T8" fmla="*/ 227 w 291"/>
                <a:gd name="T9" fmla="*/ 37 h 300"/>
                <a:gd name="T10" fmla="*/ 229 w 291"/>
                <a:gd name="T11" fmla="*/ 34 h 300"/>
                <a:gd name="T12" fmla="*/ 218 w 291"/>
                <a:gd name="T13" fmla="*/ 23 h 300"/>
                <a:gd name="T14" fmla="*/ 191 w 291"/>
                <a:gd name="T15" fmla="*/ 20 h 300"/>
                <a:gd name="T16" fmla="*/ 174 w 291"/>
                <a:gd name="T17" fmla="*/ 9 h 300"/>
                <a:gd name="T18" fmla="*/ 157 w 291"/>
                <a:gd name="T19" fmla="*/ 4 h 300"/>
                <a:gd name="T20" fmla="*/ 135 w 291"/>
                <a:gd name="T21" fmla="*/ 6 h 300"/>
                <a:gd name="T22" fmla="*/ 118 w 291"/>
                <a:gd name="T23" fmla="*/ 6 h 300"/>
                <a:gd name="T24" fmla="*/ 89 w 291"/>
                <a:gd name="T25" fmla="*/ 14 h 300"/>
                <a:gd name="T26" fmla="*/ 58 w 291"/>
                <a:gd name="T27" fmla="*/ 31 h 300"/>
                <a:gd name="T28" fmla="*/ 46 w 291"/>
                <a:gd name="T29" fmla="*/ 40 h 300"/>
                <a:gd name="T30" fmla="*/ 35 w 291"/>
                <a:gd name="T31" fmla="*/ 45 h 300"/>
                <a:gd name="T32" fmla="*/ 22 w 291"/>
                <a:gd name="T33" fmla="*/ 65 h 300"/>
                <a:gd name="T34" fmla="*/ 10 w 291"/>
                <a:gd name="T35" fmla="*/ 93 h 300"/>
                <a:gd name="T36" fmla="*/ 5 w 291"/>
                <a:gd name="T37" fmla="*/ 103 h 300"/>
                <a:gd name="T38" fmla="*/ 4 w 291"/>
                <a:gd name="T39" fmla="*/ 133 h 300"/>
                <a:gd name="T40" fmla="*/ 16 w 291"/>
                <a:gd name="T41" fmla="*/ 172 h 300"/>
                <a:gd name="T42" fmla="*/ 17 w 291"/>
                <a:gd name="T43" fmla="*/ 182 h 300"/>
                <a:gd name="T44" fmla="*/ 18 w 291"/>
                <a:gd name="T45" fmla="*/ 187 h 300"/>
                <a:gd name="T46" fmla="*/ 21 w 291"/>
                <a:gd name="T47" fmla="*/ 193 h 300"/>
                <a:gd name="T48" fmla="*/ 54 w 291"/>
                <a:gd name="T49" fmla="*/ 227 h 300"/>
                <a:gd name="T50" fmla="*/ 83 w 291"/>
                <a:gd name="T51" fmla="*/ 244 h 300"/>
                <a:gd name="T52" fmla="*/ 107 w 291"/>
                <a:gd name="T53" fmla="*/ 263 h 300"/>
                <a:gd name="T54" fmla="*/ 116 w 291"/>
                <a:gd name="T55" fmla="*/ 265 h 300"/>
                <a:gd name="T56" fmla="*/ 113 w 291"/>
                <a:gd name="T57" fmla="*/ 273 h 300"/>
                <a:gd name="T58" fmla="*/ 130 w 291"/>
                <a:gd name="T59" fmla="*/ 281 h 300"/>
                <a:gd name="T60" fmla="*/ 124 w 291"/>
                <a:gd name="T61" fmla="*/ 287 h 300"/>
                <a:gd name="T62" fmla="*/ 150 w 291"/>
                <a:gd name="T63" fmla="*/ 293 h 300"/>
                <a:gd name="T64" fmla="*/ 185 w 291"/>
                <a:gd name="T65" fmla="*/ 289 h 300"/>
                <a:gd name="T66" fmla="*/ 210 w 291"/>
                <a:gd name="T67" fmla="*/ 273 h 300"/>
                <a:gd name="T68" fmla="*/ 246 w 291"/>
                <a:gd name="T69" fmla="*/ 252 h 300"/>
                <a:gd name="T70" fmla="*/ 268 w 291"/>
                <a:gd name="T71" fmla="*/ 223 h 300"/>
                <a:gd name="T72" fmla="*/ 274 w 291"/>
                <a:gd name="T73" fmla="*/ 196 h 300"/>
                <a:gd name="T74" fmla="*/ 280 w 291"/>
                <a:gd name="T75" fmla="*/ 183 h 300"/>
                <a:gd name="T76" fmla="*/ 284 w 291"/>
                <a:gd name="T77" fmla="*/ 15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1" h="300">
                  <a:moveTo>
                    <a:pt x="284" y="135"/>
                  </a:moveTo>
                  <a:cubicBezTo>
                    <a:pt x="285" y="127"/>
                    <a:pt x="282" y="123"/>
                    <a:pt x="279" y="117"/>
                  </a:cubicBezTo>
                  <a:cubicBezTo>
                    <a:pt x="285" y="110"/>
                    <a:pt x="273" y="107"/>
                    <a:pt x="274" y="100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78" y="93"/>
                    <a:pt x="269" y="89"/>
                    <a:pt x="269" y="84"/>
                  </a:cubicBezTo>
                  <a:cubicBezTo>
                    <a:pt x="266" y="81"/>
                    <a:pt x="268" y="71"/>
                    <a:pt x="260" y="73"/>
                  </a:cubicBezTo>
                  <a:cubicBezTo>
                    <a:pt x="260" y="68"/>
                    <a:pt x="258" y="66"/>
                    <a:pt x="254" y="63"/>
                  </a:cubicBezTo>
                  <a:cubicBezTo>
                    <a:pt x="246" y="57"/>
                    <a:pt x="241" y="41"/>
                    <a:pt x="229" y="40"/>
                  </a:cubicBezTo>
                  <a:cubicBezTo>
                    <a:pt x="228" y="39"/>
                    <a:pt x="227" y="38"/>
                    <a:pt x="227" y="37"/>
                  </a:cubicBezTo>
                  <a:cubicBezTo>
                    <a:pt x="228" y="37"/>
                    <a:pt x="228" y="36"/>
                    <a:pt x="229" y="36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6" y="33"/>
                    <a:pt x="224" y="32"/>
                    <a:pt x="221" y="31"/>
                  </a:cubicBezTo>
                  <a:cubicBezTo>
                    <a:pt x="223" y="29"/>
                    <a:pt x="221" y="24"/>
                    <a:pt x="218" y="23"/>
                  </a:cubicBezTo>
                  <a:cubicBezTo>
                    <a:pt x="213" y="22"/>
                    <a:pt x="212" y="22"/>
                    <a:pt x="206" y="21"/>
                  </a:cubicBezTo>
                  <a:cubicBezTo>
                    <a:pt x="202" y="17"/>
                    <a:pt x="196" y="19"/>
                    <a:pt x="191" y="20"/>
                  </a:cubicBezTo>
                  <a:cubicBezTo>
                    <a:pt x="189" y="14"/>
                    <a:pt x="182" y="16"/>
                    <a:pt x="178" y="14"/>
                  </a:cubicBezTo>
                  <a:cubicBezTo>
                    <a:pt x="176" y="12"/>
                    <a:pt x="174" y="11"/>
                    <a:pt x="174" y="9"/>
                  </a:cubicBezTo>
                  <a:cubicBezTo>
                    <a:pt x="168" y="9"/>
                    <a:pt x="164" y="6"/>
                    <a:pt x="157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3" y="0"/>
                    <a:pt x="148" y="6"/>
                    <a:pt x="144" y="1"/>
                  </a:cubicBezTo>
                  <a:cubicBezTo>
                    <a:pt x="140" y="2"/>
                    <a:pt x="139" y="5"/>
                    <a:pt x="135" y="6"/>
                  </a:cubicBezTo>
                  <a:cubicBezTo>
                    <a:pt x="132" y="7"/>
                    <a:pt x="126" y="9"/>
                    <a:pt x="124" y="4"/>
                  </a:cubicBezTo>
                  <a:cubicBezTo>
                    <a:pt x="122" y="4"/>
                    <a:pt x="119" y="4"/>
                    <a:pt x="118" y="6"/>
                  </a:cubicBezTo>
                  <a:cubicBezTo>
                    <a:pt x="114" y="2"/>
                    <a:pt x="112" y="11"/>
                    <a:pt x="107" y="6"/>
                  </a:cubicBezTo>
                  <a:cubicBezTo>
                    <a:pt x="103" y="16"/>
                    <a:pt x="96" y="9"/>
                    <a:pt x="89" y="14"/>
                  </a:cubicBezTo>
                  <a:cubicBezTo>
                    <a:pt x="84" y="23"/>
                    <a:pt x="74" y="15"/>
                    <a:pt x="69" y="25"/>
                  </a:cubicBezTo>
                  <a:cubicBezTo>
                    <a:pt x="64" y="22"/>
                    <a:pt x="63" y="35"/>
                    <a:pt x="58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8"/>
                    <a:pt x="47" y="32"/>
                    <a:pt x="46" y="40"/>
                  </a:cubicBezTo>
                  <a:cubicBezTo>
                    <a:pt x="40" y="40"/>
                    <a:pt x="38" y="39"/>
                    <a:pt x="34" y="43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9"/>
                    <a:pt x="32" y="53"/>
                    <a:pt x="27" y="53"/>
                  </a:cubicBezTo>
                  <a:cubicBezTo>
                    <a:pt x="24" y="57"/>
                    <a:pt x="20" y="61"/>
                    <a:pt x="22" y="65"/>
                  </a:cubicBezTo>
                  <a:cubicBezTo>
                    <a:pt x="9" y="69"/>
                    <a:pt x="20" y="87"/>
                    <a:pt x="8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96"/>
                    <a:pt x="8" y="102"/>
                    <a:pt x="3" y="99"/>
                  </a:cubicBezTo>
                  <a:cubicBezTo>
                    <a:pt x="2" y="101"/>
                    <a:pt x="4" y="102"/>
                    <a:pt x="5" y="103"/>
                  </a:cubicBezTo>
                  <a:cubicBezTo>
                    <a:pt x="2" y="109"/>
                    <a:pt x="6" y="114"/>
                    <a:pt x="8" y="121"/>
                  </a:cubicBezTo>
                  <a:cubicBezTo>
                    <a:pt x="5" y="124"/>
                    <a:pt x="0" y="128"/>
                    <a:pt x="4" y="133"/>
                  </a:cubicBezTo>
                  <a:cubicBezTo>
                    <a:pt x="12" y="137"/>
                    <a:pt x="0" y="147"/>
                    <a:pt x="8" y="149"/>
                  </a:cubicBezTo>
                  <a:cubicBezTo>
                    <a:pt x="5" y="159"/>
                    <a:pt x="14" y="166"/>
                    <a:pt x="16" y="172"/>
                  </a:cubicBezTo>
                  <a:cubicBezTo>
                    <a:pt x="13" y="175"/>
                    <a:pt x="17" y="180"/>
                    <a:pt x="16" y="183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5"/>
                    <a:pt x="19" y="186"/>
                    <a:pt x="18" y="187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6" y="202"/>
                    <a:pt x="38" y="205"/>
                    <a:pt x="43" y="215"/>
                  </a:cubicBezTo>
                  <a:cubicBezTo>
                    <a:pt x="51" y="215"/>
                    <a:pt x="47" y="225"/>
                    <a:pt x="54" y="227"/>
                  </a:cubicBezTo>
                  <a:cubicBezTo>
                    <a:pt x="64" y="224"/>
                    <a:pt x="62" y="237"/>
                    <a:pt x="71" y="236"/>
                  </a:cubicBezTo>
                  <a:cubicBezTo>
                    <a:pt x="72" y="243"/>
                    <a:pt x="83" y="237"/>
                    <a:pt x="83" y="244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92" y="253"/>
                    <a:pt x="104" y="253"/>
                    <a:pt x="107" y="263"/>
                  </a:cubicBezTo>
                  <a:cubicBezTo>
                    <a:pt x="110" y="261"/>
                    <a:pt x="115" y="259"/>
                    <a:pt x="117" y="263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19" y="273"/>
                    <a:pt x="114" y="269"/>
                    <a:pt x="113" y="273"/>
                  </a:cubicBezTo>
                  <a:cubicBezTo>
                    <a:pt x="116" y="275"/>
                    <a:pt x="120" y="278"/>
                    <a:pt x="122" y="275"/>
                  </a:cubicBezTo>
                  <a:cubicBezTo>
                    <a:pt x="124" y="278"/>
                    <a:pt x="127" y="278"/>
                    <a:pt x="130" y="281"/>
                  </a:cubicBezTo>
                  <a:cubicBezTo>
                    <a:pt x="132" y="283"/>
                    <a:pt x="135" y="277"/>
                    <a:pt x="137" y="282"/>
                  </a:cubicBezTo>
                  <a:cubicBezTo>
                    <a:pt x="133" y="285"/>
                    <a:pt x="130" y="285"/>
                    <a:pt x="124" y="287"/>
                  </a:cubicBezTo>
                  <a:cubicBezTo>
                    <a:pt x="126" y="287"/>
                    <a:pt x="130" y="289"/>
                    <a:pt x="130" y="287"/>
                  </a:cubicBezTo>
                  <a:cubicBezTo>
                    <a:pt x="135" y="291"/>
                    <a:pt x="145" y="288"/>
                    <a:pt x="150" y="293"/>
                  </a:cubicBezTo>
                  <a:cubicBezTo>
                    <a:pt x="154" y="294"/>
                    <a:pt x="156" y="293"/>
                    <a:pt x="157" y="290"/>
                  </a:cubicBezTo>
                  <a:cubicBezTo>
                    <a:pt x="168" y="300"/>
                    <a:pt x="174" y="285"/>
                    <a:pt x="185" y="289"/>
                  </a:cubicBezTo>
                  <a:cubicBezTo>
                    <a:pt x="195" y="289"/>
                    <a:pt x="191" y="272"/>
                    <a:pt x="202" y="279"/>
                  </a:cubicBezTo>
                  <a:cubicBezTo>
                    <a:pt x="205" y="274"/>
                    <a:pt x="211" y="281"/>
                    <a:pt x="210" y="273"/>
                  </a:cubicBezTo>
                  <a:cubicBezTo>
                    <a:pt x="212" y="269"/>
                    <a:pt x="216" y="270"/>
                    <a:pt x="219" y="270"/>
                  </a:cubicBezTo>
                  <a:cubicBezTo>
                    <a:pt x="225" y="260"/>
                    <a:pt x="237" y="259"/>
                    <a:pt x="246" y="252"/>
                  </a:cubicBezTo>
                  <a:cubicBezTo>
                    <a:pt x="245" y="245"/>
                    <a:pt x="253" y="244"/>
                    <a:pt x="253" y="237"/>
                  </a:cubicBezTo>
                  <a:cubicBezTo>
                    <a:pt x="260" y="234"/>
                    <a:pt x="260" y="225"/>
                    <a:pt x="268" y="223"/>
                  </a:cubicBezTo>
                  <a:cubicBezTo>
                    <a:pt x="267" y="218"/>
                    <a:pt x="269" y="210"/>
                    <a:pt x="270" y="205"/>
                  </a:cubicBezTo>
                  <a:cubicBezTo>
                    <a:pt x="273" y="203"/>
                    <a:pt x="270" y="197"/>
                    <a:pt x="274" y="196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81" y="194"/>
                    <a:pt x="274" y="185"/>
                    <a:pt x="280" y="183"/>
                  </a:cubicBezTo>
                  <a:cubicBezTo>
                    <a:pt x="280" y="179"/>
                    <a:pt x="280" y="171"/>
                    <a:pt x="284" y="169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79" y="151"/>
                    <a:pt x="291" y="143"/>
                    <a:pt x="284" y="13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11165604" y="602937"/>
              <a:ext cx="585614" cy="4572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三</a:t>
              </a:r>
              <a:endParaRPr lang="zh-CN" altLang="en-US" sz="16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pic>
        <p:nvPicPr>
          <p:cNvPr id="109" name="图片 108"/>
          <p:cNvPicPr>
            <a:picLocks noChangeAspect="1"/>
          </p:cNvPicPr>
          <p:nvPr/>
        </p:nvPicPr>
        <p:blipFill rotWithShape="1">
          <a:blip r:embed="rId3" cstate="email">
            <a:grayscl/>
          </a:blip>
          <a:srcRect/>
          <a:stretch>
            <a:fillRect/>
          </a:stretch>
        </p:blipFill>
        <p:spPr>
          <a:xfrm flipH="1">
            <a:off x="6965923" y="-9560"/>
            <a:ext cx="2190241" cy="23812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-1" y="0"/>
            <a:ext cx="1962149" cy="6858000"/>
            <a:chOff x="-4" y="-5244506"/>
            <a:chExt cx="3138334" cy="10968934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-4" y="2987954"/>
              <a:ext cx="3138334" cy="273647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-2" y="-5244506"/>
              <a:ext cx="3138332" cy="5142330"/>
            </a:xfrm>
            <a:prstGeom prst="rect">
              <a:avLst/>
            </a:prstGeom>
          </p:spPr>
        </p:pic>
      </p:grpSp>
      <p:sp>
        <p:nvSpPr>
          <p:cNvPr id="35" name="矩形 34"/>
          <p:cNvSpPr/>
          <p:nvPr/>
        </p:nvSpPr>
        <p:spPr>
          <a:xfrm>
            <a:off x="581890" y="2387012"/>
            <a:ext cx="8562109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小 荷 才 露 尖 尖 角</a:t>
            </a:r>
            <a:r>
              <a:rPr lang="zh-CN" altLang="en-US" sz="2800" b="1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，</a:t>
            </a:r>
            <a:r>
              <a:rPr lang="zh-CN" altLang="en-US" sz="2800" b="1" u="sng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</a:t>
            </a:r>
            <a:r>
              <a:rPr lang="zh-CN" altLang="en-US" sz="2800" b="1" u="sng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　　　　　　</a:t>
            </a:r>
            <a:r>
              <a:rPr lang="zh-CN" altLang="en-US" sz="2800" b="1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。</a:t>
            </a:r>
            <a:endParaRPr lang="zh-CN" altLang="en-US" sz="2800" b="1" dirty="0">
              <a:solidFill>
                <a:srgbClr val="00B0F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第一轮：必答</a:t>
            </a:r>
            <a:r>
              <a:rPr lang="zh-CN" altLang="en-US" sz="28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（参赛选手轮流作答）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891" y="3493802"/>
            <a:ext cx="85621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根据上半句，接出下半句。</a:t>
            </a:r>
            <a:r>
              <a:rPr lang="zh-CN" altLang="en-US" sz="16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正确得十分，错误（包括不完整）不得分。</a:t>
            </a: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</a:t>
            </a:r>
            <a:r>
              <a:rPr lang="zh-CN" altLang="en-US" sz="20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提醒：</a:t>
            </a:r>
            <a:r>
              <a:rPr lang="zh-CN" altLang="en-US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观众抢答，本题作废。连续抢答，每次扣抢答观众所在班级十分。</a:t>
            </a:r>
            <a:endParaRPr lang="zh-CN" altLang="en-US" sz="28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-1" y="0"/>
            <a:ext cx="1962149" cy="6858000"/>
            <a:chOff x="-4" y="-5244506"/>
            <a:chExt cx="3138334" cy="10968934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-4" y="2987954"/>
              <a:ext cx="3138334" cy="273647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-2" y="-5244506"/>
              <a:ext cx="3138332" cy="5142330"/>
            </a:xfrm>
            <a:prstGeom prst="rect">
              <a:avLst/>
            </a:prstGeom>
          </p:spPr>
        </p:pic>
      </p:grpSp>
      <p:sp>
        <p:nvSpPr>
          <p:cNvPr id="35" name="矩形 34"/>
          <p:cNvSpPr/>
          <p:nvPr/>
        </p:nvSpPr>
        <p:spPr>
          <a:xfrm>
            <a:off x="581890" y="2387012"/>
            <a:ext cx="8562109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小 荷 才 露 尖 尖 角</a:t>
            </a:r>
            <a:r>
              <a:rPr lang="zh-CN" altLang="en-US" sz="2800" b="1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，</a:t>
            </a:r>
            <a:r>
              <a:rPr lang="zh-CN" altLang="en-US" sz="2800" b="1" u="sng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</a:t>
            </a:r>
            <a:r>
              <a:rPr lang="zh-CN" altLang="en-US" sz="2800" b="1" u="sng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　　　　　　</a:t>
            </a:r>
            <a:r>
              <a:rPr lang="zh-CN" altLang="en-US" sz="2800" b="1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。</a:t>
            </a:r>
            <a:endParaRPr lang="zh-CN" altLang="en-US" sz="2800" b="1" dirty="0">
              <a:solidFill>
                <a:srgbClr val="00B0F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第一轮：必答</a:t>
            </a:r>
            <a:r>
              <a:rPr lang="zh-CN" altLang="en-US" sz="28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（参赛选手轮流作答）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891" y="3493802"/>
            <a:ext cx="85621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根据上半句，接出下半句。</a:t>
            </a:r>
            <a:r>
              <a:rPr lang="zh-CN" altLang="en-US" sz="16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正确得十分，错误（包括不完整）不得分。</a:t>
            </a: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</a:t>
            </a:r>
            <a:r>
              <a:rPr lang="zh-CN" altLang="en-US" sz="20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提醒：</a:t>
            </a:r>
            <a:r>
              <a:rPr lang="zh-CN" altLang="en-US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观众抢答，本题作废。连续抢答，每次扣抢答观众所在班级十分。</a:t>
            </a:r>
            <a:endParaRPr lang="zh-CN" altLang="en-US" sz="28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-1" y="0"/>
            <a:ext cx="1962149" cy="6858000"/>
            <a:chOff x="-4" y="-5244506"/>
            <a:chExt cx="3138334" cy="10968934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-4" y="2987954"/>
              <a:ext cx="3138334" cy="273647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-2" y="-5244506"/>
              <a:ext cx="3138332" cy="5142330"/>
            </a:xfrm>
            <a:prstGeom prst="rect">
              <a:avLst/>
            </a:prstGeom>
          </p:spPr>
        </p:pic>
      </p:grpSp>
      <p:sp>
        <p:nvSpPr>
          <p:cNvPr id="35" name="矩形 34"/>
          <p:cNvSpPr/>
          <p:nvPr/>
        </p:nvSpPr>
        <p:spPr>
          <a:xfrm>
            <a:off x="581890" y="2387012"/>
            <a:ext cx="8562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阳春布德泽，</a:t>
            </a:r>
            <a:r>
              <a:rPr lang="zh-CN" altLang="en-US" sz="2800" b="1" u="sng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</a:t>
            </a:r>
            <a:r>
              <a:rPr lang="zh-CN" altLang="en-US" sz="2800" b="1" u="sng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　　　　　　</a:t>
            </a:r>
            <a:r>
              <a:rPr lang="zh-CN" altLang="en-US" sz="2800" b="1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。</a:t>
            </a:r>
            <a:endParaRPr lang="zh-CN" altLang="en-US" sz="2800" b="1" dirty="0">
              <a:solidFill>
                <a:srgbClr val="00B0F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第一轮：必答</a:t>
            </a:r>
            <a:r>
              <a:rPr lang="zh-CN" altLang="en-US" sz="28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（参赛选手轮流作答）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891" y="3493802"/>
            <a:ext cx="85621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根据上半句，接出下半句。</a:t>
            </a:r>
            <a:r>
              <a:rPr lang="zh-CN" altLang="en-US" sz="16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正确得十分，错误（包括不完整）不得分。</a:t>
            </a: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</a:t>
            </a:r>
            <a:r>
              <a:rPr lang="zh-CN" altLang="en-US" sz="20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提醒：</a:t>
            </a:r>
            <a:r>
              <a:rPr lang="zh-CN" altLang="en-US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观众抢答，本题作废。连续抢答，每次扣抢答观众所在班级十分。</a:t>
            </a:r>
            <a:endParaRPr lang="zh-CN" altLang="en-US" sz="28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-1" y="0"/>
            <a:ext cx="1962149" cy="6858000"/>
            <a:chOff x="-4" y="-5244506"/>
            <a:chExt cx="3138334" cy="10968934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-4" y="2987954"/>
              <a:ext cx="3138334" cy="273647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-2" y="-5244506"/>
              <a:ext cx="3138332" cy="5142330"/>
            </a:xfrm>
            <a:prstGeom prst="rect">
              <a:avLst/>
            </a:prstGeom>
          </p:spPr>
        </p:pic>
      </p:grpSp>
      <p:sp>
        <p:nvSpPr>
          <p:cNvPr id="35" name="矩形 34"/>
          <p:cNvSpPr/>
          <p:nvPr/>
        </p:nvSpPr>
        <p:spPr>
          <a:xfrm>
            <a:off x="581890" y="2387012"/>
            <a:ext cx="8562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常恐秋节至，</a:t>
            </a:r>
            <a:r>
              <a:rPr lang="zh-CN" altLang="en-US" sz="2800" b="1" u="sng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</a:t>
            </a:r>
            <a:r>
              <a:rPr lang="zh-CN" altLang="en-US" sz="2800" b="1" u="sng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　　　　　　</a:t>
            </a:r>
            <a:r>
              <a:rPr lang="zh-CN" altLang="en-US" sz="2800" b="1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。</a:t>
            </a:r>
            <a:endParaRPr lang="zh-CN" altLang="en-US" sz="2800" b="1" dirty="0">
              <a:solidFill>
                <a:srgbClr val="00B0F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第一轮：必答</a:t>
            </a:r>
            <a:r>
              <a:rPr lang="zh-CN" altLang="en-US" sz="28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（参赛选手轮流作答）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891" y="3493802"/>
            <a:ext cx="85621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根据上半句，接出下半句。</a:t>
            </a:r>
            <a:r>
              <a:rPr lang="zh-CN" altLang="en-US" sz="16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正确得十分，错误（包括不完整）不得分。</a:t>
            </a: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</a:t>
            </a:r>
            <a:r>
              <a:rPr lang="zh-CN" altLang="en-US" sz="20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提醒：</a:t>
            </a:r>
            <a:r>
              <a:rPr lang="zh-CN" altLang="en-US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观众抢答，本题作废。连续抢答，每次扣抢答观众所在班级十分。</a:t>
            </a:r>
            <a:endParaRPr lang="zh-CN" altLang="en-US" sz="28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-1" y="0"/>
            <a:ext cx="1962149" cy="6858000"/>
            <a:chOff x="-4" y="-5244506"/>
            <a:chExt cx="3138334" cy="10968934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-4" y="2987954"/>
              <a:ext cx="3138334" cy="273647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-2" y="-5244506"/>
              <a:ext cx="3138332" cy="5142330"/>
            </a:xfrm>
            <a:prstGeom prst="rect">
              <a:avLst/>
            </a:prstGeom>
          </p:spPr>
        </p:pic>
      </p:grpSp>
      <p:sp>
        <p:nvSpPr>
          <p:cNvPr id="35" name="矩形 34"/>
          <p:cNvSpPr/>
          <p:nvPr/>
        </p:nvSpPr>
        <p:spPr>
          <a:xfrm>
            <a:off x="581890" y="2387012"/>
            <a:ext cx="8562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百川东到海，</a:t>
            </a:r>
            <a:r>
              <a:rPr lang="zh-CN" altLang="en-US" sz="2800" b="1" u="sng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</a:t>
            </a:r>
            <a:r>
              <a:rPr lang="zh-CN" altLang="en-US" sz="2800" b="1" u="sng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　　　　　　</a:t>
            </a:r>
            <a:r>
              <a:rPr lang="zh-CN" altLang="en-US" sz="2800" b="1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。</a:t>
            </a:r>
            <a:endParaRPr lang="zh-CN" altLang="en-US" sz="2800" b="1" dirty="0">
              <a:solidFill>
                <a:srgbClr val="00B0F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第一轮：必答</a:t>
            </a:r>
            <a:r>
              <a:rPr lang="zh-CN" altLang="en-US" sz="28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（参赛选手轮流作答）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891" y="3493802"/>
            <a:ext cx="85621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根据上半句，接出下半句。</a:t>
            </a:r>
            <a:r>
              <a:rPr lang="zh-CN" altLang="en-US" sz="16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正确得十分，错误（包括不完整）不得分。</a:t>
            </a: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</a:t>
            </a:r>
            <a:r>
              <a:rPr lang="zh-CN" altLang="en-US" sz="20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提醒：</a:t>
            </a:r>
            <a:r>
              <a:rPr lang="zh-CN" altLang="en-US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观众抢答，本题作废。连续抢答，每次扣抢答观众所在班级十分。</a:t>
            </a:r>
            <a:endParaRPr lang="zh-CN" altLang="en-US" sz="28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-1" y="0"/>
            <a:ext cx="1962149" cy="6858000"/>
            <a:chOff x="-4" y="-5244506"/>
            <a:chExt cx="3138334" cy="10968934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-4" y="2987954"/>
              <a:ext cx="3138334" cy="273647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-2" y="-5244506"/>
              <a:ext cx="3138332" cy="5142330"/>
            </a:xfrm>
            <a:prstGeom prst="rect">
              <a:avLst/>
            </a:prstGeom>
          </p:spPr>
        </p:pic>
      </p:grpSp>
      <p:sp>
        <p:nvSpPr>
          <p:cNvPr id="35" name="矩形 34"/>
          <p:cNvSpPr/>
          <p:nvPr/>
        </p:nvSpPr>
        <p:spPr>
          <a:xfrm>
            <a:off x="581890" y="2387012"/>
            <a:ext cx="8562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天苍苍，野茫茫，</a:t>
            </a:r>
            <a:r>
              <a:rPr lang="zh-CN" altLang="en-US" sz="2800" b="1" u="sng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</a:t>
            </a:r>
            <a:r>
              <a:rPr lang="zh-CN" altLang="en-US" sz="2800" b="1" u="sng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　　　　　　</a:t>
            </a:r>
            <a:r>
              <a:rPr lang="zh-CN" altLang="en-US" sz="2800" b="1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。</a:t>
            </a:r>
            <a:endParaRPr lang="zh-CN" altLang="en-US" sz="2800" b="1" dirty="0">
              <a:solidFill>
                <a:srgbClr val="00B0F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第一轮：必答</a:t>
            </a:r>
            <a:r>
              <a:rPr lang="zh-CN" altLang="en-US" sz="28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（参赛选手轮流作答）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891" y="3493802"/>
            <a:ext cx="85621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根据上半句，接出下半句。</a:t>
            </a:r>
            <a:r>
              <a:rPr lang="zh-CN" altLang="en-US" sz="16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正确得十分，错误（包括不完整）不得分。</a:t>
            </a: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</a:t>
            </a:r>
            <a:r>
              <a:rPr lang="zh-CN" altLang="en-US" sz="20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提醒：</a:t>
            </a:r>
            <a:r>
              <a:rPr lang="zh-CN" altLang="en-US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观众抢答，本题作废。连续抢答，每次扣抢答观众所在班级十分。</a:t>
            </a:r>
            <a:endParaRPr lang="zh-CN" altLang="en-US" sz="28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-1" y="0"/>
            <a:ext cx="1962149" cy="6858000"/>
            <a:chOff x="-4" y="-5244506"/>
            <a:chExt cx="3138334" cy="10968934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-4" y="2987954"/>
              <a:ext cx="3138334" cy="273647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-2" y="-5244506"/>
              <a:ext cx="3138332" cy="5142330"/>
            </a:xfrm>
            <a:prstGeom prst="rect">
              <a:avLst/>
            </a:prstGeom>
          </p:spPr>
        </p:pic>
      </p:grpSp>
      <p:sp>
        <p:nvSpPr>
          <p:cNvPr id="35" name="矩形 34"/>
          <p:cNvSpPr/>
          <p:nvPr/>
        </p:nvSpPr>
        <p:spPr>
          <a:xfrm>
            <a:off x="581890" y="2387012"/>
            <a:ext cx="8562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白毛浮绿水，</a:t>
            </a:r>
            <a:r>
              <a:rPr lang="zh-CN" altLang="en-US" sz="2800" b="1" u="sng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</a:t>
            </a:r>
            <a:r>
              <a:rPr lang="zh-CN" altLang="en-US" sz="2800" b="1" u="sng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　　　　　　</a:t>
            </a:r>
            <a:r>
              <a:rPr lang="zh-CN" altLang="en-US" sz="2800" b="1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。</a:t>
            </a:r>
            <a:endParaRPr lang="zh-CN" altLang="en-US" sz="2800" b="1" dirty="0">
              <a:solidFill>
                <a:srgbClr val="00B0F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第一轮：必答</a:t>
            </a:r>
            <a:r>
              <a:rPr lang="zh-CN" altLang="en-US" sz="28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（参赛选手轮流作答）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891" y="3493802"/>
            <a:ext cx="85621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根据上半句，接出下半句。</a:t>
            </a:r>
            <a:r>
              <a:rPr lang="zh-CN" altLang="en-US" sz="16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正确得十分，错误（包括不完整）不得分。</a:t>
            </a: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</a:t>
            </a:r>
            <a:r>
              <a:rPr lang="zh-CN" altLang="en-US" sz="20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提醒：</a:t>
            </a:r>
            <a:r>
              <a:rPr lang="zh-CN" altLang="en-US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观众抢答，本题作废。连续抢答，每次扣抢答观众所在班级十分。</a:t>
            </a:r>
            <a:endParaRPr lang="zh-CN" altLang="en-US" sz="28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-1" y="0"/>
            <a:ext cx="1962149" cy="6858000"/>
            <a:chOff x="-4" y="-5244506"/>
            <a:chExt cx="3138334" cy="10968934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-4" y="2987954"/>
              <a:ext cx="3138334" cy="273647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-2" y="-5244506"/>
              <a:ext cx="3138332" cy="5142330"/>
            </a:xfrm>
            <a:prstGeom prst="rect">
              <a:avLst/>
            </a:prstGeom>
          </p:spPr>
        </p:pic>
      </p:grpSp>
      <p:sp>
        <p:nvSpPr>
          <p:cNvPr id="35" name="矩形 34"/>
          <p:cNvSpPr/>
          <p:nvPr/>
        </p:nvSpPr>
        <p:spPr>
          <a:xfrm>
            <a:off x="581890" y="2387012"/>
            <a:ext cx="8562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过江千尺浪，</a:t>
            </a:r>
            <a:r>
              <a:rPr lang="zh-CN" altLang="en-US" sz="2800" b="1" u="sng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</a:t>
            </a:r>
            <a:r>
              <a:rPr lang="zh-CN" altLang="en-US" sz="2800" b="1" u="sng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　　　　　　</a:t>
            </a:r>
            <a:r>
              <a:rPr lang="zh-CN" altLang="en-US" sz="2800" b="1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。</a:t>
            </a:r>
            <a:endParaRPr lang="zh-CN" altLang="en-US" sz="2800" b="1" dirty="0">
              <a:solidFill>
                <a:srgbClr val="00B0F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第一轮：必答</a:t>
            </a:r>
            <a:r>
              <a:rPr lang="zh-CN" altLang="en-US" sz="28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（参赛选手轮流作答）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891" y="3493802"/>
            <a:ext cx="85621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根据上半句，接出下半句。</a:t>
            </a:r>
            <a:r>
              <a:rPr lang="zh-CN" altLang="en-US" sz="16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正确得十分，错误（包括不完整）不得分。</a:t>
            </a: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</a:t>
            </a:r>
            <a:r>
              <a:rPr lang="zh-CN" altLang="en-US" sz="20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提醒：</a:t>
            </a:r>
            <a:r>
              <a:rPr lang="zh-CN" altLang="en-US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观众抢答，本题作废。连续抢答，每次扣抢答观众所在班级十分。</a:t>
            </a:r>
            <a:endParaRPr lang="zh-CN" altLang="en-US" sz="28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-1" y="0"/>
            <a:ext cx="1962149" cy="6858000"/>
            <a:chOff x="-4" y="-5244506"/>
            <a:chExt cx="3138334" cy="10968934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-4" y="2987954"/>
              <a:ext cx="3138334" cy="273647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-2" y="-5244506"/>
              <a:ext cx="3138332" cy="5142330"/>
            </a:xfrm>
            <a:prstGeom prst="rect">
              <a:avLst/>
            </a:prstGeom>
          </p:spPr>
        </p:pic>
      </p:grpSp>
      <p:sp>
        <p:nvSpPr>
          <p:cNvPr id="35" name="矩形 34"/>
          <p:cNvSpPr/>
          <p:nvPr/>
        </p:nvSpPr>
        <p:spPr>
          <a:xfrm>
            <a:off x="581891" y="2899030"/>
            <a:ext cx="8562109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1</a:t>
            </a: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、根据上半句，接出下半句。</a:t>
            </a:r>
            <a:r>
              <a:rPr lang="zh-CN" altLang="en-US" sz="16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正确得十分，错误（包括不完整）不得分。</a:t>
            </a: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2</a:t>
            </a: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、根据下半</a:t>
            </a:r>
            <a:r>
              <a:rPr lang="zh-CN" altLang="en-US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句，接</a:t>
            </a: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出上半</a:t>
            </a:r>
            <a:r>
              <a:rPr lang="zh-CN" altLang="en-US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句。</a:t>
            </a:r>
            <a:r>
              <a:rPr lang="zh-CN" altLang="en-US" sz="16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正确得十分，错误（包括不完整）不得分</a:t>
            </a:r>
            <a:r>
              <a:rPr lang="zh-CN" altLang="en-US" sz="16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。</a:t>
            </a: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3</a:t>
            </a: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、根据诗句，说出作者和诗题。</a:t>
            </a:r>
            <a:r>
              <a:rPr lang="zh-CN" altLang="en-US" sz="16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说出一项得十分，说出两项得二十分，说错不得分。</a:t>
            </a: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</a:t>
            </a:r>
            <a:r>
              <a:rPr lang="zh-CN" altLang="en-US" sz="20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提醒：</a:t>
            </a:r>
            <a:r>
              <a:rPr lang="zh-CN" altLang="en-US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观众抢答，本题作废。连续抢答，每次扣抢答观众所在班级十分。</a:t>
            </a:r>
            <a:endParaRPr lang="zh-CN" altLang="en-US" sz="28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第一轮：必答</a:t>
            </a:r>
            <a:r>
              <a:rPr lang="zh-CN" altLang="en-US" sz="28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（参赛选手轮流作答）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-1" y="0"/>
            <a:ext cx="1962149" cy="6858000"/>
            <a:chOff x="-4" y="-5244506"/>
            <a:chExt cx="3138334" cy="10968934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-4" y="2987954"/>
              <a:ext cx="3138334" cy="273647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-2" y="-5244506"/>
              <a:ext cx="3138332" cy="5142330"/>
            </a:xfrm>
            <a:prstGeom prst="rect">
              <a:avLst/>
            </a:prstGeom>
          </p:spPr>
        </p:pic>
      </p:grpSp>
      <p:sp>
        <p:nvSpPr>
          <p:cNvPr id="35" name="矩形 34"/>
          <p:cNvSpPr/>
          <p:nvPr/>
        </p:nvSpPr>
        <p:spPr>
          <a:xfrm>
            <a:off x="581890" y="2387012"/>
            <a:ext cx="8562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碧玉妆成一树高，</a:t>
            </a:r>
            <a:r>
              <a:rPr lang="zh-CN" altLang="en-US" sz="2800" b="1" u="sng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</a:t>
            </a:r>
            <a:r>
              <a:rPr lang="zh-CN" altLang="en-US" sz="2800" b="1" u="sng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　　　　　　</a:t>
            </a:r>
            <a:r>
              <a:rPr lang="zh-CN" altLang="en-US" sz="2800" b="1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。</a:t>
            </a:r>
            <a:endParaRPr lang="zh-CN" altLang="en-US" sz="2800" b="1" dirty="0">
              <a:solidFill>
                <a:srgbClr val="00B0F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第一轮：必答</a:t>
            </a:r>
            <a:r>
              <a:rPr lang="zh-CN" altLang="en-US" sz="28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（参赛选手轮流作答）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891" y="3493802"/>
            <a:ext cx="85621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根据上半句，接出下半句。</a:t>
            </a:r>
            <a:r>
              <a:rPr lang="zh-CN" altLang="en-US" sz="16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正确得十分，错误（包括不完整）不得分。</a:t>
            </a: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</a:t>
            </a:r>
            <a:r>
              <a:rPr lang="zh-CN" altLang="en-US" sz="20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提醒：</a:t>
            </a:r>
            <a:r>
              <a:rPr lang="zh-CN" altLang="en-US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观众抢答，本题作废。连续抢答，每次扣抢答观众所在班级十分。</a:t>
            </a:r>
            <a:endParaRPr lang="zh-CN" altLang="en-US" sz="28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-1" y="0"/>
            <a:ext cx="1962149" cy="6858000"/>
            <a:chOff x="-4" y="-5244506"/>
            <a:chExt cx="3138334" cy="10968934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-4" y="2987954"/>
              <a:ext cx="3138334" cy="273647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-2" y="-5244506"/>
              <a:ext cx="3138332" cy="5142330"/>
            </a:xfrm>
            <a:prstGeom prst="rect">
              <a:avLst/>
            </a:prstGeom>
          </p:spPr>
        </p:pic>
      </p:grpSp>
      <p:sp>
        <p:nvSpPr>
          <p:cNvPr id="35" name="矩形 34"/>
          <p:cNvSpPr/>
          <p:nvPr/>
        </p:nvSpPr>
        <p:spPr>
          <a:xfrm>
            <a:off x="581890" y="2387012"/>
            <a:ext cx="8562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儿童相见不相识，</a:t>
            </a:r>
            <a:r>
              <a:rPr lang="zh-CN" altLang="en-US" sz="2800" b="1" u="sng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</a:t>
            </a:r>
            <a:r>
              <a:rPr lang="zh-CN" altLang="en-US" sz="2800" b="1" u="sng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　　　　　　</a:t>
            </a:r>
            <a:r>
              <a:rPr lang="zh-CN" altLang="en-US" sz="2800" b="1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。</a:t>
            </a:r>
            <a:endParaRPr lang="zh-CN" altLang="en-US" sz="2800" b="1" dirty="0">
              <a:solidFill>
                <a:srgbClr val="00B0F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第一轮：必答</a:t>
            </a:r>
            <a:r>
              <a:rPr lang="zh-CN" altLang="en-US" sz="28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（参赛选手轮流作答）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891" y="3493802"/>
            <a:ext cx="85621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根据上半句，接出下半句。</a:t>
            </a:r>
            <a:r>
              <a:rPr lang="zh-CN" altLang="en-US" sz="16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正确得十分，错误（包括不完整）不得分。</a:t>
            </a: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</a:t>
            </a:r>
            <a:r>
              <a:rPr lang="zh-CN" altLang="en-US" sz="20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提醒：</a:t>
            </a:r>
            <a:r>
              <a:rPr lang="zh-CN" altLang="en-US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观众抢答，本题作废。连续抢答，每次扣抢答观众所在班级十分。</a:t>
            </a:r>
            <a:endParaRPr lang="zh-CN" altLang="en-US" sz="28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-1" y="0"/>
            <a:ext cx="1962149" cy="6858000"/>
            <a:chOff x="-4" y="-5244506"/>
            <a:chExt cx="3138334" cy="10968934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-4" y="2987954"/>
              <a:ext cx="3138334" cy="273647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-2" y="-5244506"/>
              <a:ext cx="3138332" cy="5142330"/>
            </a:xfrm>
            <a:prstGeom prst="rect">
              <a:avLst/>
            </a:prstGeom>
          </p:spPr>
        </p:pic>
      </p:grpSp>
      <p:sp>
        <p:nvSpPr>
          <p:cNvPr id="35" name="矩形 34"/>
          <p:cNvSpPr/>
          <p:nvPr/>
        </p:nvSpPr>
        <p:spPr>
          <a:xfrm>
            <a:off x="581890" y="2387012"/>
            <a:ext cx="8562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黄河远上白云间，</a:t>
            </a:r>
            <a:r>
              <a:rPr lang="zh-CN" altLang="en-US" sz="2800" b="1" u="sng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</a:t>
            </a:r>
            <a:r>
              <a:rPr lang="zh-CN" altLang="en-US" sz="2800" b="1" u="sng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　　　　　　</a:t>
            </a:r>
            <a:r>
              <a:rPr lang="zh-CN" altLang="en-US" sz="2800" b="1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。</a:t>
            </a:r>
            <a:endParaRPr lang="zh-CN" altLang="en-US" sz="2800" b="1" dirty="0">
              <a:solidFill>
                <a:srgbClr val="00B0F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第一轮：必答</a:t>
            </a:r>
            <a:r>
              <a:rPr lang="zh-CN" altLang="en-US" sz="28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（参赛选手轮流作答）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891" y="3493802"/>
            <a:ext cx="85621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根据上半句，接出下半句。</a:t>
            </a:r>
            <a:r>
              <a:rPr lang="zh-CN" altLang="en-US" sz="16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正确得十分，错误（包括不完整）不得分。</a:t>
            </a: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</a:t>
            </a:r>
            <a:r>
              <a:rPr lang="zh-CN" altLang="en-US" sz="20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提醒：</a:t>
            </a:r>
            <a:r>
              <a:rPr lang="zh-CN" altLang="en-US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观众抢答，本题作废。连续抢答，每次扣抢答观众所在班级十分。</a:t>
            </a:r>
            <a:endParaRPr lang="zh-CN" altLang="en-US" sz="28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-1" y="0"/>
            <a:ext cx="1962149" cy="6858000"/>
            <a:chOff x="-4" y="-5244506"/>
            <a:chExt cx="3138334" cy="10968934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-4" y="2987954"/>
              <a:ext cx="3138334" cy="273647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-2" y="-5244506"/>
              <a:ext cx="3138332" cy="5142330"/>
            </a:xfrm>
            <a:prstGeom prst="rect">
              <a:avLst/>
            </a:prstGeom>
          </p:spPr>
        </p:pic>
      </p:grpSp>
      <p:sp>
        <p:nvSpPr>
          <p:cNvPr id="35" name="矩形 34"/>
          <p:cNvSpPr/>
          <p:nvPr/>
        </p:nvSpPr>
        <p:spPr>
          <a:xfrm>
            <a:off x="581890" y="2387012"/>
            <a:ext cx="8562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白日依山尽，</a:t>
            </a:r>
            <a:r>
              <a:rPr lang="zh-CN" altLang="en-US" sz="2800" b="1" u="sng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</a:t>
            </a:r>
            <a:r>
              <a:rPr lang="zh-CN" altLang="en-US" sz="2800" b="1" u="sng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　　　　　　</a:t>
            </a:r>
            <a:r>
              <a:rPr lang="zh-CN" altLang="en-US" sz="2800" b="1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。</a:t>
            </a:r>
            <a:endParaRPr lang="zh-CN" altLang="en-US" sz="2800" b="1" dirty="0">
              <a:solidFill>
                <a:srgbClr val="00B0F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第一轮：必答</a:t>
            </a:r>
            <a:r>
              <a:rPr lang="zh-CN" altLang="en-US" sz="28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（参赛选手轮流作答）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891" y="3493802"/>
            <a:ext cx="85621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根据上半句，接出下半句。</a:t>
            </a:r>
            <a:r>
              <a:rPr lang="zh-CN" altLang="en-US" sz="16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正确得十分，错误（包括不完整）不得分。</a:t>
            </a: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</a:t>
            </a:r>
            <a:r>
              <a:rPr lang="zh-CN" altLang="en-US" sz="20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提醒：</a:t>
            </a:r>
            <a:r>
              <a:rPr lang="zh-CN" altLang="en-US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观众抢答，本题作废。连续抢答，每次扣抢答观众所在班级十分。</a:t>
            </a:r>
            <a:endParaRPr lang="zh-CN" altLang="en-US" sz="28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-1" y="0"/>
            <a:ext cx="1962149" cy="6858000"/>
            <a:chOff x="-4" y="-5244506"/>
            <a:chExt cx="3138334" cy="10968934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-4" y="2987954"/>
              <a:ext cx="3138334" cy="273647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-2" y="-5244506"/>
              <a:ext cx="3138332" cy="5142330"/>
            </a:xfrm>
            <a:prstGeom prst="rect">
              <a:avLst/>
            </a:prstGeom>
          </p:spPr>
        </p:pic>
      </p:grpSp>
      <p:sp>
        <p:nvSpPr>
          <p:cNvPr id="35" name="矩形 34"/>
          <p:cNvSpPr/>
          <p:nvPr/>
        </p:nvSpPr>
        <p:spPr>
          <a:xfrm>
            <a:off x="581890" y="2387012"/>
            <a:ext cx="8562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夜来风雨声，</a:t>
            </a:r>
            <a:r>
              <a:rPr lang="zh-CN" altLang="en-US" sz="2800" b="1" u="sng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</a:t>
            </a:r>
            <a:r>
              <a:rPr lang="zh-CN" altLang="en-US" sz="2800" b="1" u="sng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　　　　　　</a:t>
            </a:r>
            <a:r>
              <a:rPr lang="zh-CN" altLang="en-US" sz="2800" b="1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。</a:t>
            </a:r>
            <a:endParaRPr lang="zh-CN" altLang="en-US" sz="2800" b="1" dirty="0">
              <a:solidFill>
                <a:srgbClr val="00B0F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第一轮：必答</a:t>
            </a:r>
            <a:r>
              <a:rPr lang="zh-CN" altLang="en-US" sz="28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（参赛选手轮流作答）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891" y="3493802"/>
            <a:ext cx="85621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根据上半句，接出下半句。</a:t>
            </a:r>
            <a:r>
              <a:rPr lang="zh-CN" altLang="en-US" sz="16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正确得十分，错误（包括不完整）不得分。</a:t>
            </a: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</a:t>
            </a:r>
            <a:r>
              <a:rPr lang="zh-CN" altLang="en-US" sz="20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提醒：</a:t>
            </a:r>
            <a:r>
              <a:rPr lang="zh-CN" altLang="en-US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观众抢答，本题作废。连续抢答，每次扣抢答观众所在班级十分。</a:t>
            </a:r>
            <a:endParaRPr lang="zh-CN" altLang="en-US" sz="28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-1" y="0"/>
            <a:ext cx="1962149" cy="6858000"/>
            <a:chOff x="-4" y="-5244506"/>
            <a:chExt cx="3138334" cy="10968934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-4" y="2987954"/>
              <a:ext cx="3138334" cy="273647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-2" y="-5244506"/>
              <a:ext cx="3138332" cy="5142330"/>
            </a:xfrm>
            <a:prstGeom prst="rect">
              <a:avLst/>
            </a:prstGeom>
          </p:spPr>
        </p:pic>
      </p:grpSp>
      <p:sp>
        <p:nvSpPr>
          <p:cNvPr id="35" name="矩形 34"/>
          <p:cNvSpPr/>
          <p:nvPr/>
        </p:nvSpPr>
        <p:spPr>
          <a:xfrm>
            <a:off x="581890" y="2387012"/>
            <a:ext cx="8562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醉卧沙场君莫笑，</a:t>
            </a:r>
            <a:r>
              <a:rPr lang="zh-CN" altLang="en-US" sz="2800" b="1" u="sng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</a:t>
            </a:r>
            <a:r>
              <a:rPr lang="zh-CN" altLang="en-US" sz="2800" b="1" u="sng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　　　　　　</a:t>
            </a:r>
            <a:r>
              <a:rPr lang="zh-CN" altLang="en-US" sz="2800" b="1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？</a:t>
            </a:r>
            <a:endParaRPr lang="zh-CN" altLang="en-US" sz="2800" b="1" dirty="0">
              <a:solidFill>
                <a:srgbClr val="00B0F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第一轮：必答</a:t>
            </a:r>
            <a:r>
              <a:rPr lang="zh-CN" altLang="en-US" sz="28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（参赛选手轮流作答）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891" y="3493802"/>
            <a:ext cx="85621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根据上半句，接出下半句。</a:t>
            </a:r>
            <a:r>
              <a:rPr lang="zh-CN" altLang="en-US" sz="16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正确得十分，错误（包括不完整）不得分。</a:t>
            </a: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</a:t>
            </a:r>
            <a:r>
              <a:rPr lang="zh-CN" altLang="en-US" sz="20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提醒：</a:t>
            </a:r>
            <a:r>
              <a:rPr lang="zh-CN" altLang="en-US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观众抢答，本题作废。连续抢答，每次扣抢答观众所在班级十分。</a:t>
            </a:r>
            <a:endParaRPr lang="zh-CN" altLang="en-US" sz="28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-1" y="0"/>
            <a:ext cx="1962149" cy="6858000"/>
            <a:chOff x="-4" y="-5244506"/>
            <a:chExt cx="3138334" cy="10968934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-4" y="2987954"/>
              <a:ext cx="3138334" cy="273647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-2" y="-5244506"/>
              <a:ext cx="3138332" cy="5142330"/>
            </a:xfrm>
            <a:prstGeom prst="rect">
              <a:avLst/>
            </a:prstGeom>
          </p:spPr>
        </p:pic>
      </p:grpSp>
      <p:sp>
        <p:nvSpPr>
          <p:cNvPr id="35" name="矩形 34"/>
          <p:cNvSpPr/>
          <p:nvPr/>
        </p:nvSpPr>
        <p:spPr>
          <a:xfrm>
            <a:off x="581890" y="2387012"/>
            <a:ext cx="8562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秦时明月汉时关，</a:t>
            </a:r>
            <a:r>
              <a:rPr lang="zh-CN" altLang="en-US" sz="2800" b="1" u="sng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</a:t>
            </a:r>
            <a:r>
              <a:rPr lang="zh-CN" altLang="en-US" sz="2800" b="1" u="sng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　　　　　　</a:t>
            </a:r>
            <a:r>
              <a:rPr lang="zh-CN" altLang="en-US" sz="2800" b="1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。</a:t>
            </a:r>
            <a:endParaRPr lang="zh-CN" altLang="en-US" sz="2800" b="1" dirty="0">
              <a:solidFill>
                <a:srgbClr val="00B0F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第一轮：必答</a:t>
            </a:r>
            <a:r>
              <a:rPr lang="zh-CN" altLang="en-US" sz="28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（参赛选手轮流作答）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891" y="3493802"/>
            <a:ext cx="85621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根据上半句，接出下半句。</a:t>
            </a:r>
            <a:r>
              <a:rPr lang="zh-CN" altLang="en-US" sz="16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正确得十分，错误（包括不完整）不得分。</a:t>
            </a: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</a:t>
            </a:r>
            <a:r>
              <a:rPr lang="zh-CN" altLang="en-US" sz="20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提醒：</a:t>
            </a:r>
            <a:r>
              <a:rPr lang="zh-CN" altLang="en-US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观众抢答，本题作废。连续抢答，每次扣抢答观众所在班级十分。</a:t>
            </a:r>
            <a:endParaRPr lang="zh-CN" altLang="en-US" sz="28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-1" y="0"/>
            <a:ext cx="1962149" cy="6858000"/>
            <a:chOff x="-4" y="-5244506"/>
            <a:chExt cx="3138334" cy="10968934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-4" y="2987954"/>
              <a:ext cx="3138334" cy="273647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-2" y="-5244506"/>
              <a:ext cx="3138332" cy="5142330"/>
            </a:xfrm>
            <a:prstGeom prst="rect">
              <a:avLst/>
            </a:prstGeom>
          </p:spPr>
        </p:pic>
      </p:grpSp>
      <p:sp>
        <p:nvSpPr>
          <p:cNvPr id="35" name="矩形 34"/>
          <p:cNvSpPr/>
          <p:nvPr/>
        </p:nvSpPr>
        <p:spPr>
          <a:xfrm>
            <a:off x="581890" y="2387012"/>
            <a:ext cx="8562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洛阳亲友如相问，</a:t>
            </a:r>
            <a:r>
              <a:rPr lang="zh-CN" altLang="en-US" sz="2800" b="1" u="sng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</a:t>
            </a:r>
            <a:r>
              <a:rPr lang="zh-CN" altLang="en-US" sz="2800" b="1" u="sng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　　　　　　</a:t>
            </a:r>
            <a:r>
              <a:rPr lang="zh-CN" altLang="en-US" sz="2800" b="1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。</a:t>
            </a:r>
            <a:endParaRPr lang="zh-CN" altLang="en-US" sz="2800" b="1" dirty="0">
              <a:solidFill>
                <a:srgbClr val="00B0F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第一轮：必答</a:t>
            </a:r>
            <a:r>
              <a:rPr lang="zh-CN" altLang="en-US" sz="28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（参赛选手轮流作答）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891" y="3493802"/>
            <a:ext cx="85621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根据上半句，接出下半句。</a:t>
            </a:r>
            <a:r>
              <a:rPr lang="zh-CN" altLang="en-US" sz="16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正确得十分，错误（包括不完整）不得分。</a:t>
            </a: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</a:t>
            </a:r>
            <a:r>
              <a:rPr lang="zh-CN" altLang="en-US" sz="20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提醒：</a:t>
            </a:r>
            <a:r>
              <a:rPr lang="zh-CN" altLang="en-US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观众抢答，本题作废。连续抢答，每次扣抢答观众所在班级十分。</a:t>
            </a:r>
            <a:endParaRPr lang="zh-CN" altLang="en-US" sz="28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-1" y="0"/>
            <a:ext cx="1962149" cy="6858000"/>
            <a:chOff x="-4" y="-5244506"/>
            <a:chExt cx="3138334" cy="10968934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-4" y="2987954"/>
              <a:ext cx="3138334" cy="273647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-2" y="-5244506"/>
              <a:ext cx="3138332" cy="5142330"/>
            </a:xfrm>
            <a:prstGeom prst="rect">
              <a:avLst/>
            </a:prstGeom>
          </p:spPr>
        </p:pic>
      </p:grpSp>
      <p:sp>
        <p:nvSpPr>
          <p:cNvPr id="35" name="矩形 34"/>
          <p:cNvSpPr/>
          <p:nvPr/>
        </p:nvSpPr>
        <p:spPr>
          <a:xfrm>
            <a:off x="581890" y="2387012"/>
            <a:ext cx="8562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返景（</a:t>
            </a:r>
            <a:r>
              <a:rPr lang="en-US" altLang="zh-CN" sz="2800" dirty="0" err="1">
                <a:solidFill>
                  <a:srgbClr val="00B0F0"/>
                </a:solidFill>
                <a:latin typeface="Kai GB Pinyin" panose="02010601030101010101" pitchFamily="2" charset="-122"/>
                <a:ea typeface="Kai GB Pinyin" panose="02010601030101010101" pitchFamily="2" charset="-122"/>
              </a:rPr>
              <a:t>yǐng</a:t>
            </a:r>
            <a:r>
              <a:rPr lang="zh-CN" altLang="en-US" sz="2800" b="1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）入深林，</a:t>
            </a:r>
            <a:r>
              <a:rPr lang="zh-CN" altLang="en-US" sz="2800" b="1" u="sng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</a:t>
            </a:r>
            <a:r>
              <a:rPr lang="zh-CN" altLang="en-US" sz="2800" b="1" u="sng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　　　　　　</a:t>
            </a:r>
            <a:r>
              <a:rPr lang="zh-CN" altLang="en-US" sz="2800" b="1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。</a:t>
            </a:r>
            <a:endParaRPr lang="zh-CN" altLang="en-US" sz="2800" b="1" dirty="0">
              <a:solidFill>
                <a:srgbClr val="00B0F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第一轮：必答</a:t>
            </a:r>
            <a:r>
              <a:rPr lang="zh-CN" altLang="en-US" sz="28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（参赛选手轮流作答）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891" y="3493802"/>
            <a:ext cx="85621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根据上半句，接出下半句。</a:t>
            </a:r>
            <a:r>
              <a:rPr lang="zh-CN" altLang="en-US" sz="16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正确得十分，错误（包括不完整）不得分。</a:t>
            </a: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</a:t>
            </a:r>
            <a:r>
              <a:rPr lang="zh-CN" altLang="en-US" sz="20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提醒：</a:t>
            </a:r>
            <a:r>
              <a:rPr lang="zh-CN" altLang="en-US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观众抢答，本题作废。连续抢答，每次扣抢答观众所在班级十分。</a:t>
            </a:r>
            <a:endParaRPr lang="zh-CN" altLang="en-US" sz="28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-1" y="0"/>
            <a:ext cx="1962149" cy="6858000"/>
            <a:chOff x="-4" y="-5244506"/>
            <a:chExt cx="3138334" cy="10968934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-4" y="2987954"/>
              <a:ext cx="3138334" cy="273647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-2" y="-5244506"/>
              <a:ext cx="3138332" cy="5142330"/>
            </a:xfrm>
            <a:prstGeom prst="rect">
              <a:avLst/>
            </a:prstGeom>
          </p:spPr>
        </p:pic>
      </p:grpSp>
      <p:sp>
        <p:nvSpPr>
          <p:cNvPr id="35" name="矩形 34"/>
          <p:cNvSpPr/>
          <p:nvPr/>
        </p:nvSpPr>
        <p:spPr>
          <a:xfrm>
            <a:off x="581890" y="2387012"/>
            <a:ext cx="8562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渭城朝雨浥轻尘，</a:t>
            </a:r>
            <a:r>
              <a:rPr lang="zh-CN" altLang="en-US" sz="2800" b="1" u="sng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</a:t>
            </a:r>
            <a:r>
              <a:rPr lang="zh-CN" altLang="en-US" sz="2800" b="1" u="sng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　　　　　　</a:t>
            </a:r>
            <a:r>
              <a:rPr lang="zh-CN" altLang="en-US" sz="2800" b="1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。</a:t>
            </a:r>
            <a:endParaRPr lang="zh-CN" altLang="en-US" sz="2800" b="1" dirty="0">
              <a:solidFill>
                <a:srgbClr val="00B0F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第一轮：必答</a:t>
            </a:r>
            <a:r>
              <a:rPr lang="zh-CN" altLang="en-US" sz="28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（参赛选手轮流作答）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891" y="3493802"/>
            <a:ext cx="85621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根据上半句，接出下半句。</a:t>
            </a:r>
            <a:r>
              <a:rPr lang="zh-CN" altLang="en-US" sz="16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正确得十分，错误（包括不完整）不得分。</a:t>
            </a: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</a:t>
            </a:r>
            <a:r>
              <a:rPr lang="zh-CN" altLang="en-US" sz="20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提醒：</a:t>
            </a:r>
            <a:r>
              <a:rPr lang="zh-CN" altLang="en-US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观众抢答，本题作废。连续抢答，每次扣抢答观众所在班级十分。</a:t>
            </a:r>
            <a:endParaRPr lang="zh-CN" altLang="en-US" sz="28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-1" y="0"/>
            <a:ext cx="1962149" cy="6858000"/>
            <a:chOff x="-4" y="-5244506"/>
            <a:chExt cx="3138334" cy="10968934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-4" y="2987954"/>
              <a:ext cx="3138334" cy="273647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-2" y="-5244506"/>
              <a:ext cx="3138332" cy="5142330"/>
            </a:xfrm>
            <a:prstGeom prst="rect">
              <a:avLst/>
            </a:prstGeom>
          </p:spPr>
        </p:pic>
      </p:grpSp>
      <p:sp>
        <p:nvSpPr>
          <p:cNvPr id="36" name="矩形 35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第一轮：必答</a:t>
            </a:r>
            <a:r>
              <a:rPr lang="zh-CN" altLang="en-US" sz="28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（参赛选手轮流作答）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891" y="3493802"/>
            <a:ext cx="85621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根据上半句，接出下半句。</a:t>
            </a:r>
            <a:r>
              <a:rPr lang="zh-CN" altLang="en-US" sz="16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正确得十分，错误（包括不完整）不得分。</a:t>
            </a: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</a:t>
            </a:r>
            <a:r>
              <a:rPr lang="zh-CN" altLang="en-US" sz="20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提醒：</a:t>
            </a:r>
            <a:r>
              <a:rPr lang="zh-CN" altLang="en-US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观众抢答，本题作废。连续抢答，每次扣抢答观众所在班级十分。</a:t>
            </a:r>
            <a:endParaRPr lang="zh-CN" altLang="en-US" sz="28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81890" y="2387012"/>
            <a:ext cx="8562109" cy="512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600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9×5</a:t>
            </a:r>
            <a:endParaRPr lang="zh-CN" altLang="en-US" sz="1600" dirty="0">
              <a:solidFill>
                <a:srgbClr val="00B0F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-1" y="0"/>
            <a:ext cx="1962149" cy="6858000"/>
            <a:chOff x="-4" y="-5244506"/>
            <a:chExt cx="3138334" cy="10968934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-4" y="2987954"/>
              <a:ext cx="3138334" cy="273647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-2" y="-5244506"/>
              <a:ext cx="3138332" cy="5142330"/>
            </a:xfrm>
            <a:prstGeom prst="rect">
              <a:avLst/>
            </a:prstGeom>
          </p:spPr>
        </p:pic>
      </p:grpSp>
      <p:sp>
        <p:nvSpPr>
          <p:cNvPr id="35" name="矩形 34"/>
          <p:cNvSpPr/>
          <p:nvPr/>
        </p:nvSpPr>
        <p:spPr>
          <a:xfrm>
            <a:off x="581890" y="2387012"/>
            <a:ext cx="8562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仙人垂两足，</a:t>
            </a:r>
            <a:r>
              <a:rPr lang="zh-CN" altLang="en-US" sz="2800" b="1" u="sng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</a:t>
            </a:r>
            <a:r>
              <a:rPr lang="zh-CN" altLang="en-US" sz="2800" b="1" u="sng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　　　　　　</a:t>
            </a:r>
            <a:r>
              <a:rPr lang="zh-CN" altLang="en-US" sz="2800" b="1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。</a:t>
            </a:r>
            <a:endParaRPr lang="zh-CN" altLang="en-US" sz="2800" b="1" dirty="0">
              <a:solidFill>
                <a:srgbClr val="00B0F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第一轮：必答</a:t>
            </a:r>
            <a:r>
              <a:rPr lang="zh-CN" altLang="en-US" sz="28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（参赛选手轮流作答）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891" y="3493802"/>
            <a:ext cx="85621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根据上半句，接出下半句。</a:t>
            </a:r>
            <a:r>
              <a:rPr lang="zh-CN" altLang="en-US" sz="16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正确得十分，错误（包括不完整）不得分。</a:t>
            </a: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</a:t>
            </a:r>
            <a:r>
              <a:rPr lang="zh-CN" altLang="en-US" sz="20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提醒：</a:t>
            </a:r>
            <a:r>
              <a:rPr lang="zh-CN" altLang="en-US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观众抢答，本题作废。连续抢答，每次扣抢答观众所在班级十分。</a:t>
            </a:r>
            <a:endParaRPr lang="zh-CN" altLang="en-US" sz="28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-1" y="0"/>
            <a:ext cx="1962149" cy="6858000"/>
            <a:chOff x="-4" y="-5244506"/>
            <a:chExt cx="3138334" cy="10968934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-4" y="2987954"/>
              <a:ext cx="3138334" cy="273647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-2" y="-5244506"/>
              <a:ext cx="3138332" cy="5142330"/>
            </a:xfrm>
            <a:prstGeom prst="rect">
              <a:avLst/>
            </a:prstGeom>
          </p:spPr>
        </p:pic>
      </p:grpSp>
      <p:sp>
        <p:nvSpPr>
          <p:cNvPr id="35" name="矩形 34"/>
          <p:cNvSpPr/>
          <p:nvPr/>
        </p:nvSpPr>
        <p:spPr>
          <a:xfrm>
            <a:off x="581890" y="2387012"/>
            <a:ext cx="8562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白兔捣药成，</a:t>
            </a:r>
            <a:r>
              <a:rPr lang="zh-CN" altLang="en-US" sz="2800" b="1" u="sng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</a:t>
            </a:r>
            <a:r>
              <a:rPr lang="zh-CN" altLang="en-US" sz="2800" b="1" u="sng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　　　　　　</a:t>
            </a:r>
            <a:r>
              <a:rPr lang="zh-CN" altLang="en-US" sz="2800" b="1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。</a:t>
            </a:r>
            <a:endParaRPr lang="zh-CN" altLang="en-US" sz="2800" b="1" dirty="0">
              <a:solidFill>
                <a:srgbClr val="00B0F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第一轮：必答</a:t>
            </a:r>
            <a:r>
              <a:rPr lang="zh-CN" altLang="en-US" sz="28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（参赛选手轮流作答）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891" y="3493802"/>
            <a:ext cx="85621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根据上半句，接出下半句。</a:t>
            </a:r>
            <a:r>
              <a:rPr lang="zh-CN" altLang="en-US" sz="16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正确得十分，错误（包括不完整）不得分。</a:t>
            </a: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</a:t>
            </a:r>
            <a:r>
              <a:rPr lang="zh-CN" altLang="en-US" sz="20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提醒：</a:t>
            </a:r>
            <a:r>
              <a:rPr lang="zh-CN" altLang="en-US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观众抢答，本题作废。连续抢答，每次扣抢答观众所在班级十分。</a:t>
            </a:r>
            <a:endParaRPr lang="zh-CN" altLang="en-US" sz="28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-1" y="0"/>
            <a:ext cx="1962149" cy="6858000"/>
            <a:chOff x="-4" y="-5244506"/>
            <a:chExt cx="3138334" cy="10968934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-4" y="2987954"/>
              <a:ext cx="3138334" cy="273647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-2" y="-5244506"/>
              <a:ext cx="3138332" cy="5142330"/>
            </a:xfrm>
            <a:prstGeom prst="rect">
              <a:avLst/>
            </a:prstGeom>
          </p:spPr>
        </p:pic>
      </p:grpSp>
      <p:sp>
        <p:nvSpPr>
          <p:cNvPr id="35" name="矩形 34"/>
          <p:cNvSpPr/>
          <p:nvPr/>
        </p:nvSpPr>
        <p:spPr>
          <a:xfrm>
            <a:off x="581890" y="2387012"/>
            <a:ext cx="8562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李白乘舟将欲行，</a:t>
            </a:r>
            <a:r>
              <a:rPr lang="zh-CN" altLang="en-US" sz="2800" b="1" u="sng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</a:t>
            </a:r>
            <a:r>
              <a:rPr lang="zh-CN" altLang="en-US" sz="2800" b="1" u="sng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　　　　　　</a:t>
            </a:r>
            <a:r>
              <a:rPr lang="zh-CN" altLang="en-US" sz="2800" b="1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。</a:t>
            </a:r>
            <a:endParaRPr lang="zh-CN" altLang="en-US" sz="2800" b="1" dirty="0">
              <a:solidFill>
                <a:srgbClr val="00B0F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第一轮：必答</a:t>
            </a:r>
            <a:r>
              <a:rPr lang="zh-CN" altLang="en-US" sz="28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（参赛选手轮流作答）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891" y="3493802"/>
            <a:ext cx="85621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根据上半句，接出下半句。</a:t>
            </a:r>
            <a:r>
              <a:rPr lang="zh-CN" altLang="en-US" sz="16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正确得十分，错误（包括不完整）不得分。</a:t>
            </a: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</a:t>
            </a:r>
            <a:r>
              <a:rPr lang="zh-CN" altLang="en-US" sz="20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提醒：</a:t>
            </a:r>
            <a:r>
              <a:rPr lang="zh-CN" altLang="en-US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观众抢答，本题作废。连续抢答，每次扣抢答观众所在班级十分。</a:t>
            </a:r>
            <a:endParaRPr lang="zh-CN" altLang="en-US" sz="28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-1" y="0"/>
            <a:ext cx="1962149" cy="6858000"/>
            <a:chOff x="-4" y="-5244506"/>
            <a:chExt cx="3138334" cy="10968934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-4" y="2987954"/>
              <a:ext cx="3138334" cy="273647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-2" y="-5244506"/>
              <a:ext cx="3138332" cy="5142330"/>
            </a:xfrm>
            <a:prstGeom prst="rect">
              <a:avLst/>
            </a:prstGeom>
          </p:spPr>
        </p:pic>
      </p:grpSp>
      <p:sp>
        <p:nvSpPr>
          <p:cNvPr id="35" name="矩形 34"/>
          <p:cNvSpPr/>
          <p:nvPr/>
        </p:nvSpPr>
        <p:spPr>
          <a:xfrm>
            <a:off x="581890" y="2387012"/>
            <a:ext cx="8562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故人西辞黄鹤楼，</a:t>
            </a:r>
            <a:r>
              <a:rPr lang="zh-CN" altLang="en-US" sz="2800" b="1" u="sng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</a:t>
            </a:r>
            <a:r>
              <a:rPr lang="zh-CN" altLang="en-US" sz="2800" b="1" u="sng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　　　　　　</a:t>
            </a:r>
            <a:r>
              <a:rPr lang="zh-CN" altLang="en-US" sz="2800" b="1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。</a:t>
            </a:r>
            <a:endParaRPr lang="zh-CN" altLang="en-US" sz="2800" b="1" dirty="0">
              <a:solidFill>
                <a:srgbClr val="00B0F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第一轮：必答</a:t>
            </a:r>
            <a:r>
              <a:rPr lang="zh-CN" altLang="en-US" sz="28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（参赛选手轮流作答）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891" y="3493802"/>
            <a:ext cx="85621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根据上半句，接出下半句。</a:t>
            </a:r>
            <a:r>
              <a:rPr lang="zh-CN" altLang="en-US" sz="16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正确得十分，错误（包括不完整）不得分。</a:t>
            </a: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</a:t>
            </a:r>
            <a:r>
              <a:rPr lang="zh-CN" altLang="en-US" sz="20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提醒：</a:t>
            </a:r>
            <a:r>
              <a:rPr lang="zh-CN" altLang="en-US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观众抢答，本题作废。连续抢答，每次扣抢答观众所在班级十分。</a:t>
            </a:r>
            <a:endParaRPr lang="zh-CN" altLang="en-US" sz="28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-1" y="0"/>
            <a:ext cx="1962149" cy="6858000"/>
            <a:chOff x="-4" y="-5244506"/>
            <a:chExt cx="3138334" cy="10968934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-4" y="2987954"/>
              <a:ext cx="3138334" cy="273647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-2" y="-5244506"/>
              <a:ext cx="3138332" cy="5142330"/>
            </a:xfrm>
            <a:prstGeom prst="rect">
              <a:avLst/>
            </a:prstGeom>
          </p:spPr>
        </p:pic>
      </p:grpSp>
      <p:sp>
        <p:nvSpPr>
          <p:cNvPr id="35" name="矩形 34"/>
          <p:cNvSpPr/>
          <p:nvPr/>
        </p:nvSpPr>
        <p:spPr>
          <a:xfrm>
            <a:off x="581890" y="2387012"/>
            <a:ext cx="8562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两岸猿声啼不住，</a:t>
            </a:r>
            <a:r>
              <a:rPr lang="zh-CN" altLang="en-US" sz="2800" b="1" u="sng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</a:t>
            </a:r>
            <a:r>
              <a:rPr lang="zh-CN" altLang="en-US" sz="2800" b="1" u="sng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　　　　　　</a:t>
            </a:r>
            <a:r>
              <a:rPr lang="zh-CN" altLang="en-US" sz="2800" b="1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。</a:t>
            </a:r>
            <a:endParaRPr lang="zh-CN" altLang="en-US" sz="2800" b="1" dirty="0">
              <a:solidFill>
                <a:srgbClr val="00B0F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第一轮：必答</a:t>
            </a:r>
            <a:r>
              <a:rPr lang="zh-CN" altLang="en-US" sz="28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（参赛选手轮流作答）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891" y="3493802"/>
            <a:ext cx="85621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根据上半句，接出下半句。</a:t>
            </a:r>
            <a:r>
              <a:rPr lang="zh-CN" altLang="en-US" sz="16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正确得十分，错误（包括不完整）不得分。</a:t>
            </a: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</a:t>
            </a:r>
            <a:r>
              <a:rPr lang="zh-CN" altLang="en-US" sz="20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提醒：</a:t>
            </a:r>
            <a:r>
              <a:rPr lang="zh-CN" altLang="en-US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观众抢答，本题作废。连续抢答，每次扣抢答观众所在班级十分。</a:t>
            </a:r>
            <a:endParaRPr lang="zh-CN" altLang="en-US" sz="28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-1" y="0"/>
            <a:ext cx="1962149" cy="6858000"/>
            <a:chOff x="-4" y="-5244506"/>
            <a:chExt cx="3138334" cy="10968934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-4" y="2987954"/>
              <a:ext cx="3138334" cy="273647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-2" y="-5244506"/>
              <a:ext cx="3138332" cy="5142330"/>
            </a:xfrm>
            <a:prstGeom prst="rect">
              <a:avLst/>
            </a:prstGeom>
          </p:spPr>
        </p:pic>
      </p:grpSp>
      <p:sp>
        <p:nvSpPr>
          <p:cNvPr id="35" name="矩形 34"/>
          <p:cNvSpPr/>
          <p:nvPr/>
        </p:nvSpPr>
        <p:spPr>
          <a:xfrm>
            <a:off x="581890" y="2387012"/>
            <a:ext cx="8562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两岸青山相对出，</a:t>
            </a:r>
            <a:r>
              <a:rPr lang="zh-CN" altLang="en-US" sz="2800" b="1" u="sng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</a:t>
            </a:r>
            <a:r>
              <a:rPr lang="zh-CN" altLang="en-US" sz="2800" b="1" u="sng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　　　　　　</a:t>
            </a:r>
            <a:r>
              <a:rPr lang="zh-CN" altLang="en-US" sz="2800" b="1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。</a:t>
            </a:r>
            <a:endParaRPr lang="zh-CN" altLang="en-US" sz="2800" b="1" dirty="0">
              <a:solidFill>
                <a:srgbClr val="00B0F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第一轮：必答</a:t>
            </a:r>
            <a:r>
              <a:rPr lang="zh-CN" altLang="en-US" sz="28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（参赛选手轮流作答）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891" y="3493802"/>
            <a:ext cx="85621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根据上半句，接出下半句。</a:t>
            </a:r>
            <a:r>
              <a:rPr lang="zh-CN" altLang="en-US" sz="16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正确得十分，错误（包括不完整）不得分。</a:t>
            </a: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</a:t>
            </a:r>
            <a:r>
              <a:rPr lang="zh-CN" altLang="en-US" sz="20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提醒：</a:t>
            </a:r>
            <a:r>
              <a:rPr lang="zh-CN" altLang="en-US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观众抢答，本题作废。连续抢答，每次扣抢答观众所在班级十分。</a:t>
            </a:r>
            <a:endParaRPr lang="zh-CN" altLang="en-US" sz="28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-1" y="0"/>
            <a:ext cx="1962149" cy="6858000"/>
            <a:chOff x="-4" y="-5244506"/>
            <a:chExt cx="3138334" cy="10968934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-4" y="2987954"/>
              <a:ext cx="3138334" cy="273647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-2" y="-5244506"/>
              <a:ext cx="3138332" cy="5142330"/>
            </a:xfrm>
            <a:prstGeom prst="rect">
              <a:avLst/>
            </a:prstGeom>
          </p:spPr>
        </p:pic>
      </p:grpSp>
      <p:sp>
        <p:nvSpPr>
          <p:cNvPr id="35" name="矩形 34"/>
          <p:cNvSpPr/>
          <p:nvPr/>
        </p:nvSpPr>
        <p:spPr>
          <a:xfrm>
            <a:off x="581890" y="2387012"/>
            <a:ext cx="8562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千里黄云白日曛，</a:t>
            </a:r>
            <a:r>
              <a:rPr lang="zh-CN" altLang="en-US" sz="2800" b="1" u="sng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</a:t>
            </a:r>
            <a:r>
              <a:rPr lang="zh-CN" altLang="en-US" sz="2800" b="1" u="sng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　　　　　　</a:t>
            </a:r>
            <a:r>
              <a:rPr lang="zh-CN" altLang="en-US" sz="2800" b="1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。</a:t>
            </a:r>
            <a:endParaRPr lang="zh-CN" altLang="en-US" sz="2800" b="1" dirty="0">
              <a:solidFill>
                <a:srgbClr val="00B0F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第一轮：必答</a:t>
            </a:r>
            <a:r>
              <a:rPr lang="zh-CN" altLang="en-US" sz="28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（参赛选手轮流作答）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891" y="3493802"/>
            <a:ext cx="85621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根据上半句，接出下半句。</a:t>
            </a:r>
            <a:r>
              <a:rPr lang="zh-CN" altLang="en-US" sz="16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正确得十分，错误（包括不完整）不得分。</a:t>
            </a: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</a:t>
            </a:r>
            <a:r>
              <a:rPr lang="zh-CN" altLang="en-US" sz="20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提醒：</a:t>
            </a:r>
            <a:r>
              <a:rPr lang="zh-CN" altLang="en-US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观众抢答，本题作废。连续抢答，每次扣抢答观众所在班级十分。</a:t>
            </a:r>
            <a:endParaRPr lang="zh-CN" altLang="en-US" sz="28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-1" y="0"/>
            <a:ext cx="1962149" cy="6858000"/>
            <a:chOff x="-4" y="-5244506"/>
            <a:chExt cx="3138334" cy="10968934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-4" y="2987954"/>
              <a:ext cx="3138334" cy="273647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-2" y="-5244506"/>
              <a:ext cx="3138332" cy="5142330"/>
            </a:xfrm>
            <a:prstGeom prst="rect">
              <a:avLst/>
            </a:prstGeom>
          </p:spPr>
        </p:pic>
      </p:grpSp>
      <p:sp>
        <p:nvSpPr>
          <p:cNvPr id="35" name="矩形 34"/>
          <p:cNvSpPr/>
          <p:nvPr/>
        </p:nvSpPr>
        <p:spPr>
          <a:xfrm>
            <a:off x="581890" y="2387012"/>
            <a:ext cx="8562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野径云俱黑，</a:t>
            </a:r>
            <a:r>
              <a:rPr lang="zh-CN" altLang="en-US" sz="2800" b="1" u="sng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</a:t>
            </a:r>
            <a:r>
              <a:rPr lang="zh-CN" altLang="en-US" sz="2800" b="1" u="sng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　　　　　　</a:t>
            </a:r>
            <a:r>
              <a:rPr lang="zh-CN" altLang="en-US" sz="2800" b="1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。</a:t>
            </a:r>
            <a:endParaRPr lang="zh-CN" altLang="en-US" sz="2800" b="1" dirty="0">
              <a:solidFill>
                <a:srgbClr val="00B0F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第一轮：必答</a:t>
            </a:r>
            <a:r>
              <a:rPr lang="zh-CN" altLang="en-US" sz="28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（参赛选手轮流作答）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891" y="3493802"/>
            <a:ext cx="85621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根据上半句，接出下半句。</a:t>
            </a:r>
            <a:r>
              <a:rPr lang="zh-CN" altLang="en-US" sz="16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正确得十分，错误（包括不完整）不得分。</a:t>
            </a: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</a:t>
            </a:r>
            <a:r>
              <a:rPr lang="zh-CN" altLang="en-US" sz="20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提醒：</a:t>
            </a:r>
            <a:r>
              <a:rPr lang="zh-CN" altLang="en-US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观众抢答，本题作废。连续抢答，每次扣抢答观众所在班级十分。</a:t>
            </a:r>
            <a:endParaRPr lang="zh-CN" altLang="en-US" sz="28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-1" y="0"/>
            <a:ext cx="1962149" cy="6858000"/>
            <a:chOff x="-4" y="-5244506"/>
            <a:chExt cx="3138334" cy="10968934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-4" y="2987954"/>
              <a:ext cx="3138334" cy="273647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-2" y="-5244506"/>
              <a:ext cx="3138332" cy="5142330"/>
            </a:xfrm>
            <a:prstGeom prst="rect">
              <a:avLst/>
            </a:prstGeom>
          </p:spPr>
        </p:pic>
      </p:grpSp>
      <p:sp>
        <p:nvSpPr>
          <p:cNvPr id="35" name="矩形 34"/>
          <p:cNvSpPr/>
          <p:nvPr/>
        </p:nvSpPr>
        <p:spPr>
          <a:xfrm>
            <a:off x="581890" y="2387012"/>
            <a:ext cx="8562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晓看红湿处，</a:t>
            </a:r>
            <a:r>
              <a:rPr lang="zh-CN" altLang="en-US" sz="2800" b="1" u="sng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</a:t>
            </a:r>
            <a:r>
              <a:rPr lang="zh-CN" altLang="en-US" sz="2800" b="1" u="sng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　　　　　　</a:t>
            </a:r>
            <a:r>
              <a:rPr lang="zh-CN" altLang="en-US" sz="2800" b="1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。</a:t>
            </a:r>
            <a:endParaRPr lang="zh-CN" altLang="en-US" sz="2800" b="1" dirty="0">
              <a:solidFill>
                <a:srgbClr val="00B0F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第一轮：必答</a:t>
            </a:r>
            <a:r>
              <a:rPr lang="zh-CN" altLang="en-US" sz="28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（参赛选手轮流作答）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891" y="3493802"/>
            <a:ext cx="85621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根据上半句，接出下半句。</a:t>
            </a:r>
            <a:r>
              <a:rPr lang="zh-CN" altLang="en-US" sz="16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正确得十分，错误（包括不完整）不得分。</a:t>
            </a: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</a:t>
            </a:r>
            <a:r>
              <a:rPr lang="zh-CN" altLang="en-US" sz="20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提醒：</a:t>
            </a:r>
            <a:r>
              <a:rPr lang="zh-CN" altLang="en-US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观众抢答，本题作废。连续抢答，每次扣抢答观众所在班级十分。</a:t>
            </a:r>
            <a:endParaRPr lang="zh-CN" altLang="en-US" sz="28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-1" y="0"/>
            <a:ext cx="1962149" cy="6858000"/>
            <a:chOff x="-4" y="-5244506"/>
            <a:chExt cx="3138334" cy="10968934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-4" y="2987954"/>
              <a:ext cx="3138334" cy="273647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-2" y="-5244506"/>
              <a:ext cx="3138332" cy="5142330"/>
            </a:xfrm>
            <a:prstGeom prst="rect">
              <a:avLst/>
            </a:prstGeom>
          </p:spPr>
        </p:pic>
      </p:grpSp>
      <p:sp>
        <p:nvSpPr>
          <p:cNvPr id="35" name="矩形 34"/>
          <p:cNvSpPr/>
          <p:nvPr/>
        </p:nvSpPr>
        <p:spPr>
          <a:xfrm>
            <a:off x="581890" y="2387012"/>
            <a:ext cx="8562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迟日江山丽，</a:t>
            </a:r>
            <a:r>
              <a:rPr lang="zh-CN" altLang="en-US" sz="2800" b="1" u="sng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</a:t>
            </a:r>
            <a:r>
              <a:rPr lang="zh-CN" altLang="en-US" sz="2800" b="1" u="sng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　　　　　　</a:t>
            </a:r>
            <a:r>
              <a:rPr lang="zh-CN" altLang="en-US" sz="2800" b="1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。</a:t>
            </a:r>
            <a:endParaRPr lang="zh-CN" altLang="en-US" sz="2800" b="1" dirty="0">
              <a:solidFill>
                <a:srgbClr val="00B0F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第一轮：必答</a:t>
            </a:r>
            <a:r>
              <a:rPr lang="zh-CN" altLang="en-US" sz="28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（参赛选手轮流作答）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891" y="3493802"/>
            <a:ext cx="85621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根据上半句，接出下半句。</a:t>
            </a:r>
            <a:r>
              <a:rPr lang="zh-CN" altLang="en-US" sz="16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正确得十分，错误（包括不完整）不得分。</a:t>
            </a: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</a:t>
            </a:r>
            <a:r>
              <a:rPr lang="zh-CN" altLang="en-US" sz="20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提醒：</a:t>
            </a:r>
            <a:r>
              <a:rPr lang="zh-CN" altLang="en-US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观众抢答，本题作废。连续抢答，每次扣抢答观众所在班级十分。</a:t>
            </a:r>
            <a:endParaRPr lang="zh-CN" altLang="en-US" sz="28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65404" y="-65405"/>
            <a:ext cx="1962149" cy="6858000"/>
            <a:chOff x="-4" y="-5244506"/>
            <a:chExt cx="3138334" cy="10968934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-4" y="2987954"/>
              <a:ext cx="3138334" cy="273647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-2" y="-5244506"/>
              <a:ext cx="3138332" cy="5142330"/>
            </a:xfrm>
            <a:prstGeom prst="rect">
              <a:avLst/>
            </a:prstGeom>
          </p:spPr>
        </p:pic>
      </p:grpSp>
      <p:sp>
        <p:nvSpPr>
          <p:cNvPr id="35" name="矩形 34"/>
          <p:cNvSpPr/>
          <p:nvPr/>
        </p:nvSpPr>
        <p:spPr>
          <a:xfrm>
            <a:off x="581890" y="2387012"/>
            <a:ext cx="8562109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草 长 莺 飞 二 月 天</a:t>
            </a:r>
            <a:r>
              <a:rPr lang="zh-CN" altLang="en-US" sz="2800" b="1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，</a:t>
            </a:r>
            <a:r>
              <a:rPr lang="zh-CN" altLang="en-US" sz="2800" b="1" u="sng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</a:t>
            </a:r>
            <a:r>
              <a:rPr lang="zh-CN" altLang="en-US" sz="2800" b="1" u="sng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　　　　</a:t>
            </a:r>
            <a:r>
              <a:rPr lang="zh-CN" altLang="en-US" sz="2800" b="1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。</a:t>
            </a:r>
            <a:endParaRPr lang="zh-CN" altLang="en-US" sz="2800" b="1" dirty="0">
              <a:solidFill>
                <a:srgbClr val="00B0F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第一轮：必答</a:t>
            </a:r>
            <a:r>
              <a:rPr lang="zh-CN" altLang="en-US" sz="28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（参赛选手轮流作答）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891" y="3493802"/>
            <a:ext cx="85621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根据上半句，接出下半句。</a:t>
            </a:r>
            <a:r>
              <a:rPr lang="zh-CN" altLang="en-US" sz="16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正确得十分，错误（包括不完整）不得分。</a:t>
            </a: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</a:t>
            </a:r>
            <a:r>
              <a:rPr lang="zh-CN" altLang="en-US" sz="20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提醒：</a:t>
            </a:r>
            <a:r>
              <a:rPr lang="zh-CN" altLang="en-US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观众抢答，本题作废。连续抢答，每次扣抢答观众所在班级十分。</a:t>
            </a:r>
            <a:endParaRPr lang="zh-CN" altLang="en-US" sz="28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-1" y="0"/>
            <a:ext cx="1962149" cy="6858000"/>
            <a:chOff x="-4" y="-5244506"/>
            <a:chExt cx="3138334" cy="10968934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-4" y="2987954"/>
              <a:ext cx="3138334" cy="273647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-2" y="-5244506"/>
              <a:ext cx="3138332" cy="5142330"/>
            </a:xfrm>
            <a:prstGeom prst="rect">
              <a:avLst/>
            </a:prstGeom>
          </p:spPr>
        </p:pic>
      </p:grpSp>
      <p:sp>
        <p:nvSpPr>
          <p:cNvPr id="35" name="矩形 34"/>
          <p:cNvSpPr/>
          <p:nvPr/>
        </p:nvSpPr>
        <p:spPr>
          <a:xfrm>
            <a:off x="581890" y="2387012"/>
            <a:ext cx="8562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桃花一簇开无主，</a:t>
            </a:r>
            <a:r>
              <a:rPr lang="zh-CN" altLang="en-US" sz="2800" b="1" u="sng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</a:t>
            </a:r>
            <a:r>
              <a:rPr lang="zh-CN" altLang="en-US" sz="2800" b="1" u="sng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　　　　　　</a:t>
            </a:r>
            <a:r>
              <a:rPr lang="zh-CN" altLang="en-US" sz="2800" b="1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。</a:t>
            </a:r>
            <a:endParaRPr lang="zh-CN" altLang="en-US" sz="2800" b="1" dirty="0">
              <a:solidFill>
                <a:srgbClr val="00B0F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第一轮：必答</a:t>
            </a:r>
            <a:r>
              <a:rPr lang="zh-CN" altLang="en-US" sz="28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（参赛选手轮流作答）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891" y="3493802"/>
            <a:ext cx="85621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根据上半句，接出下半句。</a:t>
            </a:r>
            <a:r>
              <a:rPr lang="zh-CN" altLang="en-US" sz="16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正确得十分，错误（包括不完整）不得分。</a:t>
            </a: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</a:t>
            </a:r>
            <a:r>
              <a:rPr lang="zh-CN" altLang="en-US" sz="20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提醒：</a:t>
            </a:r>
            <a:r>
              <a:rPr lang="zh-CN" altLang="en-US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观众抢答，本题作废。连续抢答，每次扣抢答观众所在班级十分。</a:t>
            </a:r>
            <a:endParaRPr lang="zh-CN" altLang="en-US" sz="28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-1" y="0"/>
            <a:ext cx="1962149" cy="6858000"/>
            <a:chOff x="-4" y="-5244506"/>
            <a:chExt cx="3138334" cy="10968934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-4" y="2987954"/>
              <a:ext cx="3138334" cy="273647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-2" y="-5244506"/>
              <a:ext cx="3138332" cy="5142330"/>
            </a:xfrm>
            <a:prstGeom prst="rect">
              <a:avLst/>
            </a:prstGeom>
          </p:spPr>
        </p:pic>
      </p:grpSp>
      <p:sp>
        <p:nvSpPr>
          <p:cNvPr id="35" name="矩形 34"/>
          <p:cNvSpPr/>
          <p:nvPr/>
        </p:nvSpPr>
        <p:spPr>
          <a:xfrm>
            <a:off x="581890" y="2387012"/>
            <a:ext cx="8562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最是一年春好处，</a:t>
            </a:r>
            <a:r>
              <a:rPr lang="zh-CN" altLang="en-US" sz="2800" b="1" u="sng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</a:t>
            </a:r>
            <a:r>
              <a:rPr lang="zh-CN" altLang="en-US" sz="2800" b="1" u="sng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　　　　　　</a:t>
            </a:r>
            <a:r>
              <a:rPr lang="zh-CN" altLang="en-US" sz="2800" b="1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。</a:t>
            </a:r>
            <a:endParaRPr lang="zh-CN" altLang="en-US" sz="2800" b="1" dirty="0">
              <a:solidFill>
                <a:srgbClr val="00B0F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第一轮：必答</a:t>
            </a:r>
            <a:r>
              <a:rPr lang="zh-CN" altLang="en-US" sz="28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（参赛选手轮流作答）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891" y="3493802"/>
            <a:ext cx="85621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根据上半句，接出下半句。</a:t>
            </a:r>
            <a:r>
              <a:rPr lang="zh-CN" altLang="en-US" sz="16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正确得十分，错误（包括不完整）不得分。</a:t>
            </a: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</a:t>
            </a:r>
            <a:r>
              <a:rPr lang="zh-CN" altLang="en-US" sz="20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提醒：</a:t>
            </a:r>
            <a:r>
              <a:rPr lang="zh-CN" altLang="en-US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观众抢答，本题作废。连续抢答，每次扣抢答观众所在班级十分。</a:t>
            </a:r>
            <a:endParaRPr lang="zh-CN" altLang="en-US" sz="28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-1" y="0"/>
            <a:ext cx="1962149" cy="6858000"/>
            <a:chOff x="-4" y="-5244506"/>
            <a:chExt cx="3138334" cy="10968934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-4" y="2987954"/>
              <a:ext cx="3138334" cy="273647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-2" y="-5244506"/>
              <a:ext cx="3138332" cy="5142330"/>
            </a:xfrm>
            <a:prstGeom prst="rect">
              <a:avLst/>
            </a:prstGeom>
          </p:spPr>
        </p:pic>
      </p:grpSp>
      <p:sp>
        <p:nvSpPr>
          <p:cNvPr id="35" name="矩形 34"/>
          <p:cNvSpPr/>
          <p:nvPr/>
        </p:nvSpPr>
        <p:spPr>
          <a:xfrm>
            <a:off x="581890" y="2387012"/>
            <a:ext cx="8562109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一 水 护 田 将 绿 绕</a:t>
            </a:r>
            <a:r>
              <a:rPr lang="zh-CN" altLang="en-US" sz="2800" b="1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，</a:t>
            </a:r>
            <a:r>
              <a:rPr lang="zh-CN" altLang="en-US" sz="2800" b="1" u="sng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</a:t>
            </a:r>
            <a:r>
              <a:rPr lang="zh-CN" altLang="en-US" sz="2800" b="1" u="sng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　　　　　　</a:t>
            </a:r>
            <a:r>
              <a:rPr lang="zh-CN" altLang="en-US" sz="2800" b="1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。</a:t>
            </a:r>
            <a:endParaRPr lang="zh-CN" altLang="en-US" sz="2800" b="1" dirty="0">
              <a:solidFill>
                <a:srgbClr val="00B0F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第一轮：必答</a:t>
            </a:r>
            <a:r>
              <a:rPr lang="zh-CN" altLang="en-US" sz="28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（参赛选手轮流作答）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891" y="3493802"/>
            <a:ext cx="85621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根据上半句，接出下半句。</a:t>
            </a:r>
            <a:r>
              <a:rPr lang="zh-CN" altLang="en-US" sz="16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正确得十分，错误（包括不完整）不得分。</a:t>
            </a: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</a:t>
            </a:r>
            <a:r>
              <a:rPr lang="zh-CN" altLang="en-US" sz="20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提醒：</a:t>
            </a:r>
            <a:r>
              <a:rPr lang="zh-CN" altLang="en-US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观众抢答，本题作废。连续抢答，每次扣抢答观众所在班级十分。</a:t>
            </a:r>
            <a:endParaRPr lang="zh-CN" altLang="en-US" sz="28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-1" y="0"/>
            <a:ext cx="1962149" cy="6858000"/>
            <a:chOff x="-4" y="-5244506"/>
            <a:chExt cx="3138334" cy="10968934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-4" y="2987954"/>
              <a:ext cx="3138334" cy="273647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-2" y="-5244506"/>
              <a:ext cx="3138332" cy="5142330"/>
            </a:xfrm>
            <a:prstGeom prst="rect">
              <a:avLst/>
            </a:prstGeom>
          </p:spPr>
        </p:pic>
      </p:grpSp>
      <p:sp>
        <p:nvSpPr>
          <p:cNvPr id="35" name="矩形 34"/>
          <p:cNvSpPr/>
          <p:nvPr/>
        </p:nvSpPr>
        <p:spPr>
          <a:xfrm>
            <a:off x="581890" y="2387012"/>
            <a:ext cx="8562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西塞山前白鹭飞，</a:t>
            </a:r>
            <a:r>
              <a:rPr lang="zh-CN" altLang="en-US" sz="2800" b="1" u="sng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</a:t>
            </a:r>
            <a:r>
              <a:rPr lang="zh-CN" altLang="en-US" sz="2800" b="1" u="sng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　　　　　　</a:t>
            </a:r>
            <a:r>
              <a:rPr lang="zh-CN" altLang="en-US" sz="2800" b="1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。</a:t>
            </a:r>
            <a:endParaRPr lang="zh-CN" altLang="en-US" sz="2800" b="1" dirty="0">
              <a:solidFill>
                <a:srgbClr val="00B0F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第一轮：必答</a:t>
            </a:r>
            <a:r>
              <a:rPr lang="zh-CN" altLang="en-US" sz="28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（参赛选手轮流作答）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891" y="3493802"/>
            <a:ext cx="85621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根据上半句，接出下半句。</a:t>
            </a:r>
            <a:r>
              <a:rPr lang="zh-CN" altLang="en-US" sz="16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正确得十分，错误（包括不完整）不得分。</a:t>
            </a: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</a:t>
            </a:r>
            <a:r>
              <a:rPr lang="zh-CN" altLang="en-US" sz="20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提醒：</a:t>
            </a:r>
            <a:r>
              <a:rPr lang="zh-CN" altLang="en-US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观众抢答，本题作废。连续抢答，每次扣抢答观众所在班级十分。</a:t>
            </a:r>
            <a:endParaRPr lang="zh-CN" altLang="en-US" sz="28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-1" y="0"/>
            <a:ext cx="1962149" cy="6858000"/>
            <a:chOff x="-4" y="-5244506"/>
            <a:chExt cx="3138334" cy="10968934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-4" y="2987954"/>
              <a:ext cx="3138334" cy="273647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-2" y="-5244506"/>
              <a:ext cx="3138332" cy="5142330"/>
            </a:xfrm>
            <a:prstGeom prst="rect">
              <a:avLst/>
            </a:prstGeom>
          </p:spPr>
        </p:pic>
      </p:grpSp>
      <p:sp>
        <p:nvSpPr>
          <p:cNvPr id="35" name="矩形 34"/>
          <p:cNvSpPr/>
          <p:nvPr/>
        </p:nvSpPr>
        <p:spPr>
          <a:xfrm>
            <a:off x="581890" y="2387012"/>
            <a:ext cx="8562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九曲黄河万里沙，</a:t>
            </a:r>
            <a:r>
              <a:rPr lang="zh-CN" altLang="en-US" sz="2800" b="1" u="sng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</a:t>
            </a:r>
            <a:r>
              <a:rPr lang="zh-CN" altLang="en-US" sz="2800" b="1" u="sng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　　　　　　</a:t>
            </a:r>
            <a:r>
              <a:rPr lang="zh-CN" altLang="en-US" sz="2800" b="1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。</a:t>
            </a:r>
            <a:endParaRPr lang="zh-CN" altLang="en-US" sz="2800" b="1" dirty="0">
              <a:solidFill>
                <a:srgbClr val="00B0F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第一轮：必答</a:t>
            </a:r>
            <a:r>
              <a:rPr lang="zh-CN" altLang="en-US" sz="28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（参赛选手轮流作答）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891" y="3493802"/>
            <a:ext cx="85621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根据上半句，接出下半句。</a:t>
            </a:r>
            <a:r>
              <a:rPr lang="zh-CN" altLang="en-US" sz="16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正确得十分，错误（包括不完整）不得分。</a:t>
            </a: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</a:t>
            </a:r>
            <a:r>
              <a:rPr lang="zh-CN" altLang="en-US" sz="20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提醒：</a:t>
            </a:r>
            <a:r>
              <a:rPr lang="zh-CN" altLang="en-US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观众抢答，本题作废。连续抢答，每次扣抢答观众所在班级十分。</a:t>
            </a:r>
            <a:endParaRPr lang="zh-CN" altLang="en-US" sz="28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-1" y="0"/>
            <a:ext cx="1962149" cy="6858000"/>
            <a:chOff x="-4" y="-5244506"/>
            <a:chExt cx="3138334" cy="10968934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-4" y="2987954"/>
              <a:ext cx="3138334" cy="273647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-2" y="-5244506"/>
              <a:ext cx="3138332" cy="5142330"/>
            </a:xfrm>
            <a:prstGeom prst="rect">
              <a:avLst/>
            </a:prstGeom>
          </p:spPr>
        </p:pic>
      </p:grpSp>
      <p:sp>
        <p:nvSpPr>
          <p:cNvPr id="35" name="矩形 34"/>
          <p:cNvSpPr/>
          <p:nvPr/>
        </p:nvSpPr>
        <p:spPr>
          <a:xfrm>
            <a:off x="581890" y="2387012"/>
            <a:ext cx="8562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远芳侵古道，</a:t>
            </a:r>
            <a:r>
              <a:rPr lang="zh-CN" altLang="en-US" sz="2800" b="1" u="sng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</a:t>
            </a:r>
            <a:r>
              <a:rPr lang="zh-CN" altLang="en-US" sz="2800" b="1" u="sng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　　　　　　</a:t>
            </a:r>
            <a:r>
              <a:rPr lang="zh-CN" altLang="en-US" sz="2800" b="1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。</a:t>
            </a:r>
            <a:endParaRPr lang="zh-CN" altLang="en-US" sz="2800" b="1" dirty="0">
              <a:solidFill>
                <a:srgbClr val="00B0F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第一轮：必答</a:t>
            </a:r>
            <a:r>
              <a:rPr lang="zh-CN" altLang="en-US" sz="28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（参赛选手轮流作答）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891" y="3493802"/>
            <a:ext cx="85621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根据上半句，接出下半句。</a:t>
            </a:r>
            <a:r>
              <a:rPr lang="zh-CN" altLang="en-US" sz="16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正确得十分，错误（包括不完整）不得分。</a:t>
            </a: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</a:t>
            </a:r>
            <a:r>
              <a:rPr lang="zh-CN" altLang="en-US" sz="20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提醒：</a:t>
            </a:r>
            <a:r>
              <a:rPr lang="zh-CN" altLang="en-US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观众抢答，本题作废。连续抢答，每次扣抢答观众所在班级十分。</a:t>
            </a:r>
            <a:endParaRPr lang="zh-CN" altLang="en-US" sz="28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-1" y="0"/>
            <a:ext cx="1962149" cy="6858000"/>
            <a:chOff x="-4" y="-5244506"/>
            <a:chExt cx="3138334" cy="10968934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-4" y="2987954"/>
              <a:ext cx="3138334" cy="273647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-2" y="-5244506"/>
              <a:ext cx="3138332" cy="5142330"/>
            </a:xfrm>
            <a:prstGeom prst="rect">
              <a:avLst/>
            </a:prstGeom>
          </p:spPr>
        </p:pic>
      </p:grpSp>
      <p:sp>
        <p:nvSpPr>
          <p:cNvPr id="35" name="矩形 34"/>
          <p:cNvSpPr/>
          <p:nvPr/>
        </p:nvSpPr>
        <p:spPr>
          <a:xfrm>
            <a:off x="581890" y="2387012"/>
            <a:ext cx="8562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蓬头稚子学垂纶，</a:t>
            </a:r>
            <a:r>
              <a:rPr lang="zh-CN" altLang="en-US" sz="2800" b="1" u="sng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</a:t>
            </a:r>
            <a:r>
              <a:rPr lang="zh-CN" altLang="en-US" sz="2800" b="1" u="sng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　　　　　　</a:t>
            </a:r>
            <a:r>
              <a:rPr lang="zh-CN" altLang="en-US" sz="2800" b="1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。</a:t>
            </a:r>
            <a:endParaRPr lang="zh-CN" altLang="en-US" sz="2800" b="1" dirty="0">
              <a:solidFill>
                <a:srgbClr val="00B0F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第一轮：必答</a:t>
            </a:r>
            <a:r>
              <a:rPr lang="zh-CN" altLang="en-US" sz="28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（参赛选手轮流作答）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891" y="3493802"/>
            <a:ext cx="85621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根据上半句，接出下半句。</a:t>
            </a:r>
            <a:r>
              <a:rPr lang="zh-CN" altLang="en-US" sz="16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正确得十分，错误（包括不完整）不得分。</a:t>
            </a: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</a:t>
            </a:r>
            <a:r>
              <a:rPr lang="zh-CN" altLang="en-US" sz="20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提醒：</a:t>
            </a:r>
            <a:r>
              <a:rPr lang="zh-CN" altLang="en-US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观众抢答，本题作废。连续抢答，每次扣抢答观众所在班级十分。</a:t>
            </a:r>
            <a:endParaRPr lang="zh-CN" altLang="en-US" sz="28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-1" y="0"/>
            <a:ext cx="1962149" cy="6858000"/>
            <a:chOff x="-4" y="-5244506"/>
            <a:chExt cx="3138334" cy="10968934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-4" y="2987954"/>
              <a:ext cx="3138334" cy="273647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-2" y="-5244506"/>
              <a:ext cx="3138332" cy="5142330"/>
            </a:xfrm>
            <a:prstGeom prst="rect">
              <a:avLst/>
            </a:prstGeom>
          </p:spPr>
        </p:pic>
      </p:grpSp>
      <p:sp>
        <p:nvSpPr>
          <p:cNvPr id="35" name="矩形 34"/>
          <p:cNvSpPr/>
          <p:nvPr/>
        </p:nvSpPr>
        <p:spPr>
          <a:xfrm>
            <a:off x="581890" y="2387012"/>
            <a:ext cx="8562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采得百花成蜜后，</a:t>
            </a:r>
            <a:r>
              <a:rPr lang="zh-CN" altLang="en-US" sz="2800" b="1" u="sng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</a:t>
            </a:r>
            <a:r>
              <a:rPr lang="zh-CN" altLang="en-US" sz="2800" b="1" u="sng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　　　　　　</a:t>
            </a:r>
            <a:r>
              <a:rPr lang="zh-CN" altLang="en-US" sz="2800" b="1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。</a:t>
            </a:r>
            <a:endParaRPr lang="zh-CN" altLang="en-US" sz="2800" b="1" dirty="0">
              <a:solidFill>
                <a:srgbClr val="00B0F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第一轮：必答</a:t>
            </a:r>
            <a:r>
              <a:rPr lang="zh-CN" altLang="en-US" sz="28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（参赛选手轮流作答）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891" y="3493802"/>
            <a:ext cx="85621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根据上半句，接出下半句。</a:t>
            </a:r>
            <a:r>
              <a:rPr lang="zh-CN" altLang="en-US" sz="16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正确得十分，错误（包括不完整）不得分。</a:t>
            </a: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</a:t>
            </a:r>
            <a:r>
              <a:rPr lang="zh-CN" altLang="en-US" sz="20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提醒：</a:t>
            </a:r>
            <a:r>
              <a:rPr lang="zh-CN" altLang="en-US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观众抢答，本题作废。连续抢答，每次扣抢答观众所在班级十分。</a:t>
            </a:r>
            <a:endParaRPr lang="zh-CN" altLang="en-US" sz="28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-1" y="0"/>
            <a:ext cx="1962149" cy="6858000"/>
            <a:chOff x="-4" y="-5244506"/>
            <a:chExt cx="3138334" cy="10968934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-4" y="2987954"/>
              <a:ext cx="3138334" cy="273647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-2" y="-5244506"/>
              <a:ext cx="3138332" cy="5142330"/>
            </a:xfrm>
            <a:prstGeom prst="rect">
              <a:avLst/>
            </a:prstGeom>
          </p:spPr>
        </p:pic>
      </p:grpSp>
      <p:sp>
        <p:nvSpPr>
          <p:cNvPr id="35" name="矩形 34"/>
          <p:cNvSpPr/>
          <p:nvPr/>
        </p:nvSpPr>
        <p:spPr>
          <a:xfrm>
            <a:off x="581890" y="2387012"/>
            <a:ext cx="8562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江上往来人，</a:t>
            </a:r>
            <a:r>
              <a:rPr lang="zh-CN" altLang="en-US" sz="2800" b="1" u="sng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</a:t>
            </a:r>
            <a:r>
              <a:rPr lang="zh-CN" altLang="en-US" sz="2800" b="1" u="sng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　　　　　　</a:t>
            </a:r>
            <a:r>
              <a:rPr lang="zh-CN" altLang="en-US" sz="2800" b="1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。</a:t>
            </a:r>
            <a:endParaRPr lang="zh-CN" altLang="en-US" sz="2800" b="1" dirty="0">
              <a:solidFill>
                <a:srgbClr val="00B0F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第一轮：必答</a:t>
            </a:r>
            <a:r>
              <a:rPr lang="zh-CN" altLang="en-US" sz="28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（参赛选手轮流作答）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891" y="3493802"/>
            <a:ext cx="85621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根据上半句，接出下半句。</a:t>
            </a:r>
            <a:r>
              <a:rPr lang="zh-CN" altLang="en-US" sz="16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正确得十分，错误（包括不完整）不得分。</a:t>
            </a: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</a:t>
            </a:r>
            <a:r>
              <a:rPr lang="zh-CN" altLang="en-US" sz="20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提醒：</a:t>
            </a:r>
            <a:r>
              <a:rPr lang="zh-CN" altLang="en-US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观众抢答，本题作废。连续抢答，每次扣抢答观众所在班级十分。</a:t>
            </a:r>
            <a:endParaRPr lang="zh-CN" altLang="en-US" sz="28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-1" y="0"/>
            <a:ext cx="1962149" cy="6858000"/>
            <a:chOff x="-4" y="-5244506"/>
            <a:chExt cx="3138334" cy="10968934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-4" y="2987954"/>
              <a:ext cx="3138334" cy="273647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-2" y="-5244506"/>
              <a:ext cx="3138332" cy="5142330"/>
            </a:xfrm>
            <a:prstGeom prst="rect">
              <a:avLst/>
            </a:prstGeom>
          </p:spPr>
        </p:pic>
      </p:grpSp>
      <p:sp>
        <p:nvSpPr>
          <p:cNvPr id="36" name="矩形 35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第一轮：必答</a:t>
            </a:r>
            <a:r>
              <a:rPr lang="zh-CN" altLang="en-US" sz="28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（参赛选手轮流作答）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891" y="3493802"/>
            <a:ext cx="85621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根据下半句，接出上半句。</a:t>
            </a:r>
            <a:r>
              <a:rPr lang="zh-CN" altLang="en-US" sz="16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正确得十分，错误（包括不完整）不得分。</a:t>
            </a: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</a:t>
            </a:r>
            <a:r>
              <a:rPr lang="zh-CN" altLang="en-US" sz="20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提醒：</a:t>
            </a:r>
            <a:r>
              <a:rPr lang="zh-CN" altLang="en-US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观众抢答，本题作废。连续抢答，每次扣抢答观众所在班级十分。</a:t>
            </a:r>
            <a:endParaRPr lang="zh-CN" altLang="en-US" sz="28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81890" y="2387012"/>
            <a:ext cx="8562109" cy="512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600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9×2</a:t>
            </a:r>
            <a:endParaRPr lang="zh-CN" altLang="en-US" sz="1600" dirty="0">
              <a:solidFill>
                <a:srgbClr val="00B0F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-1" y="0"/>
            <a:ext cx="1962149" cy="6858000"/>
            <a:chOff x="-4" y="-5244506"/>
            <a:chExt cx="3138334" cy="10968934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-4" y="2987954"/>
              <a:ext cx="3138334" cy="273647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-2" y="-5244506"/>
              <a:ext cx="3138332" cy="5142330"/>
            </a:xfrm>
            <a:prstGeom prst="rect">
              <a:avLst/>
            </a:prstGeom>
          </p:spPr>
        </p:pic>
      </p:grpSp>
      <p:sp>
        <p:nvSpPr>
          <p:cNvPr id="35" name="矩形 34"/>
          <p:cNvSpPr/>
          <p:nvPr/>
        </p:nvSpPr>
        <p:spPr>
          <a:xfrm>
            <a:off x="581890" y="2387012"/>
            <a:ext cx="8562109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牧 童 骑 黄 牛</a:t>
            </a:r>
            <a:r>
              <a:rPr lang="zh-CN" altLang="en-US" sz="2800" b="1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，</a:t>
            </a:r>
            <a:r>
              <a:rPr lang="zh-CN" altLang="en-US" sz="2800" b="1" u="sng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</a:t>
            </a:r>
            <a:r>
              <a:rPr lang="zh-CN" altLang="en-US" sz="2800" b="1" u="sng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　　　　</a:t>
            </a:r>
            <a:r>
              <a:rPr lang="zh-CN" altLang="en-US" sz="2800" b="1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。</a:t>
            </a:r>
            <a:endParaRPr lang="zh-CN" altLang="en-US" sz="2800" b="1" dirty="0">
              <a:solidFill>
                <a:srgbClr val="00B0F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第一轮：必答</a:t>
            </a:r>
            <a:r>
              <a:rPr lang="zh-CN" altLang="en-US" sz="28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（参赛选手轮流作答）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891" y="3493802"/>
            <a:ext cx="85621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根据上半句，接出下半句。</a:t>
            </a:r>
            <a:r>
              <a:rPr lang="zh-CN" altLang="en-US" sz="16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正确得十分，错误（包括不完整）不得分。</a:t>
            </a: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</a:t>
            </a:r>
            <a:r>
              <a:rPr lang="zh-CN" altLang="en-US" sz="20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提醒：</a:t>
            </a:r>
            <a:r>
              <a:rPr lang="zh-CN" altLang="en-US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观众抢答，本题作废。连续抢答，每次扣抢答观众所在班级十分。</a:t>
            </a:r>
            <a:endParaRPr lang="zh-CN" altLang="en-US" sz="28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-1" y="0"/>
            <a:ext cx="1962149" cy="6858000"/>
            <a:chOff x="-4" y="-5244506"/>
            <a:chExt cx="3138334" cy="10968934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-4" y="2987954"/>
              <a:ext cx="3138334" cy="273647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-2" y="-5244506"/>
              <a:ext cx="3138332" cy="5142330"/>
            </a:xfrm>
            <a:prstGeom prst="rect">
              <a:avLst/>
            </a:prstGeom>
          </p:spPr>
        </p:pic>
      </p:grpSp>
      <p:sp>
        <p:nvSpPr>
          <p:cNvPr id="35" name="矩形 34"/>
          <p:cNvSpPr/>
          <p:nvPr/>
        </p:nvSpPr>
        <p:spPr>
          <a:xfrm>
            <a:off x="581890" y="2387012"/>
            <a:ext cx="8562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u="sng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</a:t>
            </a:r>
            <a:r>
              <a:rPr lang="zh-CN" altLang="en-US" sz="2800" b="1" u="sng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　　　　　　</a:t>
            </a:r>
            <a:r>
              <a:rPr lang="zh-CN" altLang="en-US" sz="2800" b="1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，莲叶何田田</a:t>
            </a:r>
            <a:r>
              <a:rPr lang="zh-CN" altLang="en-US" sz="2800" b="1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。</a:t>
            </a:r>
            <a:endParaRPr lang="zh-CN" altLang="en-US" sz="2800" b="1" dirty="0">
              <a:solidFill>
                <a:srgbClr val="00B0F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第一轮：必答</a:t>
            </a:r>
            <a:r>
              <a:rPr lang="zh-CN" altLang="en-US" sz="28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（参赛选手轮流作答）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891" y="3493802"/>
            <a:ext cx="85621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根据下半句，接出上半句。</a:t>
            </a:r>
            <a:r>
              <a:rPr lang="zh-CN" altLang="en-US" sz="16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正确得十分，错误（包括不完整）不得分。</a:t>
            </a: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</a:t>
            </a:r>
            <a:r>
              <a:rPr lang="zh-CN" altLang="en-US" sz="20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提醒：</a:t>
            </a:r>
            <a:r>
              <a:rPr lang="zh-CN" altLang="en-US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观众抢答，本题作废。连续抢答，每次扣抢答观众所在班级十分。</a:t>
            </a:r>
            <a:endParaRPr lang="zh-CN" altLang="en-US" sz="28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-1" y="0"/>
            <a:ext cx="1962149" cy="6858000"/>
            <a:chOff x="-4" y="-5244506"/>
            <a:chExt cx="3138334" cy="10968934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-4" y="2987954"/>
              <a:ext cx="3138334" cy="273647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-2" y="-5244506"/>
              <a:ext cx="3138332" cy="5142330"/>
            </a:xfrm>
            <a:prstGeom prst="rect">
              <a:avLst/>
            </a:prstGeom>
          </p:spPr>
        </p:pic>
      </p:grpSp>
      <p:sp>
        <p:nvSpPr>
          <p:cNvPr id="35" name="矩形 34"/>
          <p:cNvSpPr/>
          <p:nvPr/>
        </p:nvSpPr>
        <p:spPr>
          <a:xfrm>
            <a:off x="581890" y="2387012"/>
            <a:ext cx="8562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u="sng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</a:t>
            </a:r>
            <a:r>
              <a:rPr lang="zh-CN" altLang="en-US" sz="2800" b="1" u="sng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　　　　　　</a:t>
            </a:r>
            <a:r>
              <a:rPr lang="zh-CN" altLang="en-US" sz="2800" b="1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，老大徒伤悲</a:t>
            </a:r>
            <a:r>
              <a:rPr lang="zh-CN" altLang="en-US" sz="2800" b="1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。</a:t>
            </a:r>
            <a:endParaRPr lang="zh-CN" altLang="en-US" sz="2800" b="1" dirty="0">
              <a:solidFill>
                <a:srgbClr val="00B0F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第一轮：必答</a:t>
            </a:r>
            <a:r>
              <a:rPr lang="zh-CN" altLang="en-US" sz="28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（参赛选手轮流作答）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891" y="3493802"/>
            <a:ext cx="85621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根据下半句，接出上半句。</a:t>
            </a:r>
            <a:r>
              <a:rPr lang="zh-CN" altLang="en-US" sz="16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正确得十分，错误（包括不完整）不得分。</a:t>
            </a: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</a:t>
            </a:r>
            <a:r>
              <a:rPr lang="zh-CN" altLang="en-US" sz="20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提醒：</a:t>
            </a:r>
            <a:r>
              <a:rPr lang="zh-CN" altLang="en-US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观众抢答，本题作废。连续抢答，每次扣抢答观众所在班级十分。</a:t>
            </a:r>
            <a:endParaRPr lang="zh-CN" altLang="en-US" sz="28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-1" y="0"/>
            <a:ext cx="1962149" cy="6858000"/>
            <a:chOff x="-4" y="-5244506"/>
            <a:chExt cx="3138334" cy="10968934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-4" y="2987954"/>
              <a:ext cx="3138334" cy="273647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-2" y="-5244506"/>
              <a:ext cx="3138332" cy="5142330"/>
            </a:xfrm>
            <a:prstGeom prst="rect">
              <a:avLst/>
            </a:prstGeom>
          </p:spPr>
        </p:pic>
      </p:grpSp>
      <p:sp>
        <p:nvSpPr>
          <p:cNvPr id="35" name="矩形 34"/>
          <p:cNvSpPr/>
          <p:nvPr/>
        </p:nvSpPr>
        <p:spPr>
          <a:xfrm>
            <a:off x="581890" y="2387012"/>
            <a:ext cx="8562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u="sng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</a:t>
            </a:r>
            <a:r>
              <a:rPr lang="zh-CN" altLang="en-US" sz="2800" b="1" u="sng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　　　　　　</a:t>
            </a:r>
            <a:r>
              <a:rPr lang="zh-CN" altLang="en-US" sz="2800" b="1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，入竹万竿斜</a:t>
            </a:r>
            <a:r>
              <a:rPr lang="zh-CN" altLang="en-US" sz="2800" b="1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。</a:t>
            </a:r>
            <a:endParaRPr lang="zh-CN" altLang="en-US" sz="2800" b="1" dirty="0">
              <a:solidFill>
                <a:srgbClr val="00B0F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第一轮：必答</a:t>
            </a:r>
            <a:r>
              <a:rPr lang="zh-CN" altLang="en-US" sz="28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（参赛选手轮流作答）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891" y="3493802"/>
            <a:ext cx="85621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根据下半句，接出上半句。</a:t>
            </a:r>
            <a:r>
              <a:rPr lang="zh-CN" altLang="en-US" sz="16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正确得十分，错误（包括不完整）不得分。</a:t>
            </a: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</a:t>
            </a:r>
            <a:r>
              <a:rPr lang="zh-CN" altLang="en-US" sz="20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提醒：</a:t>
            </a:r>
            <a:r>
              <a:rPr lang="zh-CN" altLang="en-US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观众抢答，本题作废。连续抢答，每次扣抢答观众所在班级十分。</a:t>
            </a:r>
            <a:endParaRPr lang="zh-CN" altLang="en-US" sz="28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-1" y="0"/>
            <a:ext cx="1962149" cy="6858000"/>
            <a:chOff x="-4" y="-5244506"/>
            <a:chExt cx="3138334" cy="10968934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-4" y="2987954"/>
              <a:ext cx="3138334" cy="273647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-2" y="-5244506"/>
              <a:ext cx="3138332" cy="5142330"/>
            </a:xfrm>
            <a:prstGeom prst="rect">
              <a:avLst/>
            </a:prstGeom>
          </p:spPr>
        </p:pic>
      </p:grpSp>
      <p:sp>
        <p:nvSpPr>
          <p:cNvPr id="35" name="矩形 34"/>
          <p:cNvSpPr/>
          <p:nvPr/>
        </p:nvSpPr>
        <p:spPr>
          <a:xfrm>
            <a:off x="581890" y="2387012"/>
            <a:ext cx="8562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u="sng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</a:t>
            </a:r>
            <a:r>
              <a:rPr lang="zh-CN" altLang="en-US" sz="2800" b="1" u="sng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　　　　　　</a:t>
            </a:r>
            <a:r>
              <a:rPr lang="zh-CN" altLang="en-US" sz="2800" b="1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，乡音无改鬓毛衰</a:t>
            </a:r>
            <a:r>
              <a:rPr lang="zh-CN" altLang="en-US" sz="2800" b="1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。</a:t>
            </a:r>
            <a:endParaRPr lang="zh-CN" altLang="en-US" sz="2800" b="1" dirty="0">
              <a:solidFill>
                <a:srgbClr val="00B0F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第一轮：必答</a:t>
            </a:r>
            <a:r>
              <a:rPr lang="zh-CN" altLang="en-US" sz="28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（参赛选手轮流作答）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891" y="3493802"/>
            <a:ext cx="85621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根据下半句，接出上半句。</a:t>
            </a:r>
            <a:r>
              <a:rPr lang="zh-CN" altLang="en-US" sz="16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正确得十分，错误（包括不完整）不得分。</a:t>
            </a: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</a:t>
            </a:r>
            <a:r>
              <a:rPr lang="zh-CN" altLang="en-US" sz="20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提醒：</a:t>
            </a:r>
            <a:r>
              <a:rPr lang="zh-CN" altLang="en-US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观众抢答，本题作废。连续抢答，每次扣抢答观众所在班级十分。</a:t>
            </a:r>
            <a:endParaRPr lang="zh-CN" altLang="en-US" sz="28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-1" y="0"/>
            <a:ext cx="1962149" cy="6858000"/>
            <a:chOff x="-4" y="-5244506"/>
            <a:chExt cx="3138334" cy="10968934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-4" y="2987954"/>
              <a:ext cx="3138334" cy="273647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-2" y="-5244506"/>
              <a:ext cx="3138332" cy="5142330"/>
            </a:xfrm>
            <a:prstGeom prst="rect">
              <a:avLst/>
            </a:prstGeom>
          </p:spPr>
        </p:pic>
      </p:grpSp>
      <p:sp>
        <p:nvSpPr>
          <p:cNvPr id="35" name="矩形 34"/>
          <p:cNvSpPr/>
          <p:nvPr/>
        </p:nvSpPr>
        <p:spPr>
          <a:xfrm>
            <a:off x="581890" y="2387012"/>
            <a:ext cx="8562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u="sng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</a:t>
            </a:r>
            <a:r>
              <a:rPr lang="zh-CN" altLang="en-US" sz="2800" b="1" u="sng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　　　　　　</a:t>
            </a:r>
            <a:r>
              <a:rPr lang="zh-CN" altLang="en-US" sz="2800" b="1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，一片孤城万仞山</a:t>
            </a:r>
            <a:r>
              <a:rPr lang="zh-CN" altLang="en-US" sz="2800" b="1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。</a:t>
            </a:r>
            <a:endParaRPr lang="zh-CN" altLang="en-US" sz="2800" b="1" dirty="0">
              <a:solidFill>
                <a:srgbClr val="00B0F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第一轮：必答</a:t>
            </a:r>
            <a:r>
              <a:rPr lang="zh-CN" altLang="en-US" sz="28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（参赛选手轮流作答）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891" y="3493802"/>
            <a:ext cx="85621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根据下半句，接出上半句。</a:t>
            </a:r>
            <a:r>
              <a:rPr lang="zh-CN" altLang="en-US" sz="16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正确得十分，错误（包括不完整）不得分。</a:t>
            </a: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</a:t>
            </a:r>
            <a:r>
              <a:rPr lang="zh-CN" altLang="en-US" sz="20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提醒：</a:t>
            </a:r>
            <a:r>
              <a:rPr lang="zh-CN" altLang="en-US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观众抢答，本题作废。连续抢答，每次扣抢答观众所在班级十分。</a:t>
            </a:r>
            <a:endParaRPr lang="zh-CN" altLang="en-US" sz="28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-1" y="0"/>
            <a:ext cx="1962149" cy="6858000"/>
            <a:chOff x="-4" y="-5244506"/>
            <a:chExt cx="3138334" cy="10968934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-4" y="2987954"/>
              <a:ext cx="3138334" cy="273647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-2" y="-5244506"/>
              <a:ext cx="3138332" cy="5142330"/>
            </a:xfrm>
            <a:prstGeom prst="rect">
              <a:avLst/>
            </a:prstGeom>
          </p:spPr>
        </p:pic>
      </p:grpSp>
      <p:sp>
        <p:nvSpPr>
          <p:cNvPr id="35" name="矩形 34"/>
          <p:cNvSpPr/>
          <p:nvPr/>
        </p:nvSpPr>
        <p:spPr>
          <a:xfrm>
            <a:off x="581890" y="2387012"/>
            <a:ext cx="8562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u="sng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</a:t>
            </a:r>
            <a:r>
              <a:rPr lang="zh-CN" altLang="en-US" sz="2800" b="1" u="sng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　　　　　　</a:t>
            </a:r>
            <a:r>
              <a:rPr lang="zh-CN" altLang="en-US" sz="2800" b="1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，欲饮琵琶马上催</a:t>
            </a:r>
            <a:r>
              <a:rPr lang="zh-CN" altLang="en-US" sz="2800" b="1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。</a:t>
            </a:r>
            <a:endParaRPr lang="zh-CN" altLang="en-US" sz="2800" b="1" dirty="0">
              <a:solidFill>
                <a:srgbClr val="00B0F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第一轮：必答</a:t>
            </a:r>
            <a:r>
              <a:rPr lang="zh-CN" altLang="en-US" sz="28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（参赛选手轮流作答）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891" y="3493802"/>
            <a:ext cx="85621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根据下半句，接出上半句。</a:t>
            </a:r>
            <a:r>
              <a:rPr lang="zh-CN" altLang="en-US" sz="16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正确得十分，错误（包括不完整）不得分。</a:t>
            </a: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</a:t>
            </a:r>
            <a:r>
              <a:rPr lang="zh-CN" altLang="en-US" sz="20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提醒：</a:t>
            </a:r>
            <a:r>
              <a:rPr lang="zh-CN" altLang="en-US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观众抢答，本题作废。连续抢答，每次扣抢答观众所在班级十分。</a:t>
            </a:r>
            <a:endParaRPr lang="zh-CN" altLang="en-US" sz="28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-1" y="0"/>
            <a:ext cx="1962149" cy="6858000"/>
            <a:chOff x="-4" y="-5244506"/>
            <a:chExt cx="3138334" cy="10968934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-4" y="2987954"/>
              <a:ext cx="3138334" cy="273647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-2" y="-5244506"/>
              <a:ext cx="3138332" cy="5142330"/>
            </a:xfrm>
            <a:prstGeom prst="rect">
              <a:avLst/>
            </a:prstGeom>
          </p:spPr>
        </p:pic>
      </p:grpSp>
      <p:sp>
        <p:nvSpPr>
          <p:cNvPr id="35" name="矩形 34"/>
          <p:cNvSpPr/>
          <p:nvPr/>
        </p:nvSpPr>
        <p:spPr>
          <a:xfrm>
            <a:off x="581890" y="2387012"/>
            <a:ext cx="8562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u="sng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</a:t>
            </a:r>
            <a:r>
              <a:rPr lang="zh-CN" altLang="en-US" sz="2800" b="1" u="sng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　　　　　　</a:t>
            </a:r>
            <a:r>
              <a:rPr lang="zh-CN" altLang="en-US" sz="2800" b="1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，不教胡马度阴山</a:t>
            </a:r>
            <a:r>
              <a:rPr lang="zh-CN" altLang="en-US" sz="2800" b="1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。</a:t>
            </a:r>
            <a:endParaRPr lang="zh-CN" altLang="en-US" sz="2800" b="1" dirty="0">
              <a:solidFill>
                <a:srgbClr val="00B0F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第一轮：必答</a:t>
            </a:r>
            <a:r>
              <a:rPr lang="zh-CN" altLang="en-US" sz="28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（参赛选手轮流作答）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891" y="3493802"/>
            <a:ext cx="85621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根据下半句，接出上半句。</a:t>
            </a:r>
            <a:r>
              <a:rPr lang="zh-CN" altLang="en-US" sz="16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正确得十分，错误（包括不完整）不得分。</a:t>
            </a: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</a:t>
            </a:r>
            <a:r>
              <a:rPr lang="zh-CN" altLang="en-US" sz="20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提醒：</a:t>
            </a:r>
            <a:r>
              <a:rPr lang="zh-CN" altLang="en-US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观众抢答，本题作废。连续抢答，每次扣抢答观众所在班级十分。</a:t>
            </a:r>
            <a:endParaRPr lang="zh-CN" altLang="en-US" sz="28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-1" y="0"/>
            <a:ext cx="1962149" cy="6858000"/>
            <a:chOff x="-4" y="-5244506"/>
            <a:chExt cx="3138334" cy="10968934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-4" y="2987954"/>
              <a:ext cx="3138334" cy="273647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-2" y="-5244506"/>
              <a:ext cx="3138332" cy="5142330"/>
            </a:xfrm>
            <a:prstGeom prst="rect">
              <a:avLst/>
            </a:prstGeom>
          </p:spPr>
        </p:pic>
      </p:grpSp>
      <p:sp>
        <p:nvSpPr>
          <p:cNvPr id="35" name="矩形 34"/>
          <p:cNvSpPr/>
          <p:nvPr/>
        </p:nvSpPr>
        <p:spPr>
          <a:xfrm>
            <a:off x="581890" y="2387012"/>
            <a:ext cx="8562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u="sng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</a:t>
            </a:r>
            <a:r>
              <a:rPr lang="zh-CN" altLang="en-US" sz="2800" b="1" u="sng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　　　　　　</a:t>
            </a:r>
            <a:r>
              <a:rPr lang="zh-CN" altLang="en-US" sz="2800" b="1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，平明送客楚山孤</a:t>
            </a:r>
            <a:r>
              <a:rPr lang="zh-CN" altLang="en-US" sz="2800" b="1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。</a:t>
            </a:r>
            <a:endParaRPr lang="zh-CN" altLang="en-US" sz="2800" b="1" dirty="0">
              <a:solidFill>
                <a:srgbClr val="00B0F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第一轮：必答</a:t>
            </a:r>
            <a:r>
              <a:rPr lang="zh-CN" altLang="en-US" sz="28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（参赛选手轮流作答）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891" y="3493802"/>
            <a:ext cx="85621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根据下半句，接出上半句。</a:t>
            </a:r>
            <a:r>
              <a:rPr lang="zh-CN" altLang="en-US" sz="16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正确得十分，错误（包括不完整）不得分。</a:t>
            </a: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</a:t>
            </a:r>
            <a:r>
              <a:rPr lang="zh-CN" altLang="en-US" sz="20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提醒：</a:t>
            </a:r>
            <a:r>
              <a:rPr lang="zh-CN" altLang="en-US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观众抢答，本题作废。连续抢答，每次扣抢答观众所在班级十分。</a:t>
            </a:r>
            <a:endParaRPr lang="zh-CN" altLang="en-US" sz="28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-1" y="0"/>
            <a:ext cx="1962149" cy="6858000"/>
            <a:chOff x="-4" y="-5244506"/>
            <a:chExt cx="3138334" cy="10968934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-4" y="2987954"/>
              <a:ext cx="3138334" cy="273647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-2" y="-5244506"/>
              <a:ext cx="3138332" cy="5142330"/>
            </a:xfrm>
            <a:prstGeom prst="rect">
              <a:avLst/>
            </a:prstGeom>
          </p:spPr>
        </p:pic>
      </p:grpSp>
      <p:sp>
        <p:nvSpPr>
          <p:cNvPr id="35" name="矩形 34"/>
          <p:cNvSpPr/>
          <p:nvPr/>
        </p:nvSpPr>
        <p:spPr>
          <a:xfrm>
            <a:off x="581890" y="2387012"/>
            <a:ext cx="8562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u="sng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</a:t>
            </a:r>
            <a:r>
              <a:rPr lang="zh-CN" altLang="en-US" sz="2800" b="1" u="sng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　　　　　　</a:t>
            </a:r>
            <a:r>
              <a:rPr lang="zh-CN" altLang="en-US" sz="2800" b="1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，西出阳关无故人</a:t>
            </a:r>
            <a:r>
              <a:rPr lang="zh-CN" altLang="en-US" sz="2800" b="1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。</a:t>
            </a:r>
            <a:endParaRPr lang="zh-CN" altLang="en-US" sz="2800" b="1" dirty="0">
              <a:solidFill>
                <a:srgbClr val="00B0F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第一轮：必答</a:t>
            </a:r>
            <a:r>
              <a:rPr lang="zh-CN" altLang="en-US" sz="28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（参赛选手轮流作答）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891" y="3493802"/>
            <a:ext cx="85621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根据下半句，接出上半句。</a:t>
            </a:r>
            <a:r>
              <a:rPr lang="zh-CN" altLang="en-US" sz="16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正确得十分，错误（包括不完整）不得分。</a:t>
            </a: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</a:t>
            </a:r>
            <a:r>
              <a:rPr lang="zh-CN" altLang="en-US" sz="20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提醒：</a:t>
            </a:r>
            <a:r>
              <a:rPr lang="zh-CN" altLang="en-US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观众抢答，本题作废。连续抢答，每次扣抢答观众所在班级十分。</a:t>
            </a:r>
            <a:endParaRPr lang="zh-CN" altLang="en-US" sz="28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-1" y="0"/>
            <a:ext cx="1962149" cy="6858000"/>
            <a:chOff x="-4" y="-5244506"/>
            <a:chExt cx="3138334" cy="10968934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-4" y="2987954"/>
              <a:ext cx="3138334" cy="273647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-2" y="-5244506"/>
              <a:ext cx="3138332" cy="5142330"/>
            </a:xfrm>
            <a:prstGeom prst="rect">
              <a:avLst/>
            </a:prstGeom>
          </p:spPr>
        </p:pic>
      </p:grpSp>
      <p:sp>
        <p:nvSpPr>
          <p:cNvPr id="35" name="矩形 34"/>
          <p:cNvSpPr/>
          <p:nvPr/>
        </p:nvSpPr>
        <p:spPr>
          <a:xfrm>
            <a:off x="581890" y="2387012"/>
            <a:ext cx="8562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u="sng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</a:t>
            </a:r>
            <a:r>
              <a:rPr lang="zh-CN" altLang="en-US" sz="2800" b="1" u="sng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　　　　　　</a:t>
            </a:r>
            <a:r>
              <a:rPr lang="zh-CN" altLang="en-US" sz="2800" b="1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，遍插茱萸少一人</a:t>
            </a:r>
            <a:r>
              <a:rPr lang="zh-CN" altLang="en-US" sz="2800" b="1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。</a:t>
            </a:r>
            <a:endParaRPr lang="zh-CN" altLang="en-US" sz="2800" b="1" dirty="0">
              <a:solidFill>
                <a:srgbClr val="00B0F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第一轮：必答</a:t>
            </a:r>
            <a:r>
              <a:rPr lang="zh-CN" altLang="en-US" sz="28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（参赛选手轮流作答）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891" y="3493802"/>
            <a:ext cx="85621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根据下半句，接出上半句。</a:t>
            </a:r>
            <a:r>
              <a:rPr lang="zh-CN" altLang="en-US" sz="16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正确得十分，错误（包括不完整）不得分。</a:t>
            </a: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</a:t>
            </a:r>
            <a:r>
              <a:rPr lang="zh-CN" altLang="en-US" sz="20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提醒：</a:t>
            </a:r>
            <a:r>
              <a:rPr lang="zh-CN" altLang="en-US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观众抢答，本题作废。连续抢答，每次扣抢答观众所在班级十分。</a:t>
            </a:r>
            <a:endParaRPr lang="zh-CN" altLang="en-US" sz="28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-1" y="0"/>
            <a:ext cx="1962149" cy="6858000"/>
            <a:chOff x="-4" y="-5244506"/>
            <a:chExt cx="3138334" cy="10968934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-4" y="2987954"/>
              <a:ext cx="3138334" cy="273647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-2" y="-5244506"/>
              <a:ext cx="3138332" cy="5142330"/>
            </a:xfrm>
            <a:prstGeom prst="rect">
              <a:avLst/>
            </a:prstGeom>
          </p:spPr>
        </p:pic>
      </p:grpSp>
      <p:sp>
        <p:nvSpPr>
          <p:cNvPr id="35" name="矩形 34"/>
          <p:cNvSpPr/>
          <p:nvPr/>
        </p:nvSpPr>
        <p:spPr>
          <a:xfrm>
            <a:off x="581890" y="2387012"/>
            <a:ext cx="8562109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乡 村 四 月 闲 人 少</a:t>
            </a:r>
            <a:r>
              <a:rPr lang="zh-CN" altLang="en-US" sz="2800" b="1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，</a:t>
            </a:r>
            <a:r>
              <a:rPr lang="zh-CN" altLang="en-US" sz="2800" b="1" u="sng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　　　　　</a:t>
            </a:r>
            <a:r>
              <a:rPr lang="zh-CN" altLang="en-US" sz="2800" b="1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。</a:t>
            </a:r>
            <a:endParaRPr lang="zh-CN" altLang="en-US" sz="2800" b="1" dirty="0">
              <a:solidFill>
                <a:srgbClr val="00B0F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第一轮：必答</a:t>
            </a:r>
            <a:r>
              <a:rPr lang="zh-CN" altLang="en-US" sz="28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（参赛选手轮流作答）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891" y="3493802"/>
            <a:ext cx="85621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根据上半句，接出下半句。</a:t>
            </a:r>
            <a:r>
              <a:rPr lang="zh-CN" altLang="en-US" sz="16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正确得十分，错误（包括不完整）不得分。</a:t>
            </a: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</a:t>
            </a:r>
            <a:r>
              <a:rPr lang="zh-CN" altLang="en-US" sz="20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提醒：</a:t>
            </a:r>
            <a:r>
              <a:rPr lang="zh-CN" altLang="en-US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观众抢答，本题作废。连续抢答，每次扣抢答观众所在班级十分。</a:t>
            </a:r>
            <a:endParaRPr lang="zh-CN" altLang="en-US" sz="28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-1" y="0"/>
            <a:ext cx="1962149" cy="6858000"/>
            <a:chOff x="-4" y="-5244506"/>
            <a:chExt cx="3138334" cy="10968934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-4" y="2987954"/>
              <a:ext cx="3138334" cy="273647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-2" y="-5244506"/>
              <a:ext cx="3138332" cy="5142330"/>
            </a:xfrm>
            <a:prstGeom prst="rect">
              <a:avLst/>
            </a:prstGeom>
          </p:spPr>
        </p:pic>
      </p:grpSp>
      <p:sp>
        <p:nvSpPr>
          <p:cNvPr id="35" name="矩形 34"/>
          <p:cNvSpPr/>
          <p:nvPr/>
        </p:nvSpPr>
        <p:spPr>
          <a:xfrm>
            <a:off x="581890" y="2387012"/>
            <a:ext cx="8562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u="sng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</a:t>
            </a:r>
            <a:r>
              <a:rPr lang="zh-CN" altLang="en-US" sz="2800" b="1" u="sng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　　　　　　</a:t>
            </a:r>
            <a:r>
              <a:rPr lang="zh-CN" altLang="en-US" sz="2800" b="1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，遥看瀑布挂前川</a:t>
            </a:r>
            <a:r>
              <a:rPr lang="zh-CN" altLang="en-US" sz="2800" b="1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。</a:t>
            </a:r>
            <a:endParaRPr lang="zh-CN" altLang="en-US" sz="2800" b="1" dirty="0">
              <a:solidFill>
                <a:srgbClr val="00B0F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第一轮：必答</a:t>
            </a:r>
            <a:r>
              <a:rPr lang="zh-CN" altLang="en-US" sz="28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（参赛选手轮流作答）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891" y="3493802"/>
            <a:ext cx="85621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根据下半句，接出上半句。</a:t>
            </a:r>
            <a:r>
              <a:rPr lang="zh-CN" altLang="en-US" sz="16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正确得十分，错误（包括不完整）不得分。</a:t>
            </a: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</a:t>
            </a:r>
            <a:r>
              <a:rPr lang="zh-CN" altLang="en-US" sz="20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提醒：</a:t>
            </a:r>
            <a:r>
              <a:rPr lang="zh-CN" altLang="en-US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观众抢答，本题作废。连续抢答，每次扣抢答观众所在班级十分。</a:t>
            </a:r>
            <a:endParaRPr lang="zh-CN" altLang="en-US" sz="28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-1" y="0"/>
            <a:ext cx="1962149" cy="6858000"/>
            <a:chOff x="-4" y="-5244506"/>
            <a:chExt cx="3138334" cy="10968934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-4" y="2987954"/>
              <a:ext cx="3138334" cy="273647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-2" y="-5244506"/>
              <a:ext cx="3138332" cy="5142330"/>
            </a:xfrm>
            <a:prstGeom prst="rect">
              <a:avLst/>
            </a:prstGeom>
          </p:spPr>
        </p:pic>
      </p:grpSp>
      <p:sp>
        <p:nvSpPr>
          <p:cNvPr id="35" name="矩形 34"/>
          <p:cNvSpPr/>
          <p:nvPr/>
        </p:nvSpPr>
        <p:spPr>
          <a:xfrm>
            <a:off x="581890" y="2387012"/>
            <a:ext cx="8562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u="sng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</a:t>
            </a:r>
            <a:r>
              <a:rPr lang="zh-CN" altLang="en-US" sz="2800" b="1" u="sng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　　　　　　</a:t>
            </a:r>
            <a:r>
              <a:rPr lang="zh-CN" altLang="en-US" sz="2800" b="1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，唯见长江天际流</a:t>
            </a:r>
            <a:r>
              <a:rPr lang="zh-CN" altLang="en-US" sz="2800" b="1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。</a:t>
            </a:r>
            <a:endParaRPr lang="zh-CN" altLang="en-US" sz="2800" b="1" dirty="0">
              <a:solidFill>
                <a:srgbClr val="00B0F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第一轮：必答</a:t>
            </a:r>
            <a:r>
              <a:rPr lang="zh-CN" altLang="en-US" sz="28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（参赛选手轮流作答）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891" y="3493802"/>
            <a:ext cx="85621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根据下半句，接出上半句。</a:t>
            </a:r>
            <a:r>
              <a:rPr lang="zh-CN" altLang="en-US" sz="16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正确得十分，错误（包括不完整）不得分。</a:t>
            </a: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</a:t>
            </a:r>
            <a:r>
              <a:rPr lang="zh-CN" altLang="en-US" sz="20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提醒：</a:t>
            </a:r>
            <a:r>
              <a:rPr lang="zh-CN" altLang="en-US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观众抢答，本题作废。连续抢答，每次扣抢答观众所在班级十分。</a:t>
            </a:r>
            <a:endParaRPr lang="zh-CN" altLang="en-US" sz="28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-1" y="0"/>
            <a:ext cx="1962149" cy="6858000"/>
            <a:chOff x="-4" y="-5244506"/>
            <a:chExt cx="3138334" cy="10968934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-4" y="2987954"/>
              <a:ext cx="3138334" cy="273647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-2" y="-5244506"/>
              <a:ext cx="3138332" cy="5142330"/>
            </a:xfrm>
            <a:prstGeom prst="rect">
              <a:avLst/>
            </a:prstGeom>
          </p:spPr>
        </p:pic>
      </p:grpSp>
      <p:sp>
        <p:nvSpPr>
          <p:cNvPr id="35" name="矩形 34"/>
          <p:cNvSpPr/>
          <p:nvPr/>
        </p:nvSpPr>
        <p:spPr>
          <a:xfrm>
            <a:off x="581890" y="2387012"/>
            <a:ext cx="8562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u="sng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</a:t>
            </a:r>
            <a:r>
              <a:rPr lang="zh-CN" altLang="en-US" sz="2800" b="1" u="sng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　　　　　　</a:t>
            </a:r>
            <a:r>
              <a:rPr lang="zh-CN" altLang="en-US" sz="2800" b="1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，天下谁人不识君</a:t>
            </a:r>
            <a:r>
              <a:rPr lang="zh-CN" altLang="en-US" sz="2800" b="1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。</a:t>
            </a:r>
            <a:endParaRPr lang="zh-CN" altLang="en-US" sz="2800" b="1" dirty="0">
              <a:solidFill>
                <a:srgbClr val="00B0F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第一轮：必答</a:t>
            </a:r>
            <a:r>
              <a:rPr lang="zh-CN" altLang="en-US" sz="28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（参赛选手轮流作答）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891" y="3493802"/>
            <a:ext cx="85621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根据下半句，接出上半句。</a:t>
            </a:r>
            <a:r>
              <a:rPr lang="zh-CN" altLang="en-US" sz="16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正确得十分，错误（包括不完整）不得分。</a:t>
            </a: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</a:t>
            </a:r>
            <a:r>
              <a:rPr lang="zh-CN" altLang="en-US" sz="20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提醒：</a:t>
            </a:r>
            <a:r>
              <a:rPr lang="zh-CN" altLang="en-US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观众抢答，本题作废。连续抢答，每次扣抢答观众所在班级十分。</a:t>
            </a:r>
            <a:endParaRPr lang="zh-CN" altLang="en-US" sz="28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-1" y="0"/>
            <a:ext cx="1962149" cy="6858000"/>
            <a:chOff x="-4" y="-5244506"/>
            <a:chExt cx="3138334" cy="10968934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-4" y="2987954"/>
              <a:ext cx="3138334" cy="273647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-2" y="-5244506"/>
              <a:ext cx="3138332" cy="5142330"/>
            </a:xfrm>
            <a:prstGeom prst="rect">
              <a:avLst/>
            </a:prstGeom>
          </p:spPr>
        </p:pic>
      </p:grpSp>
      <p:sp>
        <p:nvSpPr>
          <p:cNvPr id="35" name="矩形 34"/>
          <p:cNvSpPr/>
          <p:nvPr/>
        </p:nvSpPr>
        <p:spPr>
          <a:xfrm>
            <a:off x="581890" y="2387012"/>
            <a:ext cx="8562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u="sng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</a:t>
            </a:r>
            <a:r>
              <a:rPr lang="zh-CN" altLang="en-US" sz="2800" b="1" u="sng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　　　　　　</a:t>
            </a:r>
            <a:r>
              <a:rPr lang="zh-CN" altLang="en-US" sz="2800" b="1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，夜半钟声到客船</a:t>
            </a:r>
            <a:r>
              <a:rPr lang="zh-CN" altLang="en-US" sz="2800" b="1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。</a:t>
            </a:r>
            <a:endParaRPr lang="zh-CN" altLang="en-US" sz="2800" b="1" dirty="0">
              <a:solidFill>
                <a:srgbClr val="00B0F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第一轮：必答</a:t>
            </a:r>
            <a:r>
              <a:rPr lang="zh-CN" altLang="en-US" sz="28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（参赛选手轮流作答）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891" y="3493802"/>
            <a:ext cx="85621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根据下半句，接出上半句。</a:t>
            </a:r>
            <a:r>
              <a:rPr lang="zh-CN" altLang="en-US" sz="16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正确得十分，错误（包括不完整）不得分。</a:t>
            </a: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</a:t>
            </a:r>
            <a:r>
              <a:rPr lang="zh-CN" altLang="en-US" sz="20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提醒：</a:t>
            </a:r>
            <a:r>
              <a:rPr lang="zh-CN" altLang="en-US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观众抢答，本题作废。连续抢答，每次扣抢答观众所在班级十分。</a:t>
            </a:r>
            <a:endParaRPr lang="zh-CN" altLang="en-US" sz="28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-1" y="0"/>
            <a:ext cx="1962149" cy="6858000"/>
            <a:chOff x="-4" y="-5244506"/>
            <a:chExt cx="3138334" cy="10968934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-4" y="2987954"/>
              <a:ext cx="3138334" cy="273647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-2" y="-5244506"/>
              <a:ext cx="3138332" cy="5142330"/>
            </a:xfrm>
            <a:prstGeom prst="rect">
              <a:avLst/>
            </a:prstGeom>
          </p:spPr>
        </p:pic>
      </p:grpSp>
      <p:sp>
        <p:nvSpPr>
          <p:cNvPr id="35" name="矩形 34"/>
          <p:cNvSpPr/>
          <p:nvPr/>
        </p:nvSpPr>
        <p:spPr>
          <a:xfrm>
            <a:off x="581890" y="2387012"/>
            <a:ext cx="8562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u="sng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</a:t>
            </a:r>
            <a:r>
              <a:rPr lang="zh-CN" altLang="en-US" sz="2800" b="1" u="sng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　　　　　　</a:t>
            </a:r>
            <a:r>
              <a:rPr lang="zh-CN" altLang="en-US" sz="2800" b="1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，野渡</a:t>
            </a:r>
            <a:r>
              <a:rPr lang="zh-CN" altLang="en-US" sz="2800" b="1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无人舟自横</a:t>
            </a:r>
            <a:r>
              <a:rPr lang="zh-CN" altLang="en-US" sz="2800" b="1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。</a:t>
            </a:r>
            <a:endParaRPr lang="zh-CN" altLang="en-US" sz="2800" b="1" dirty="0">
              <a:solidFill>
                <a:srgbClr val="00B0F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第一轮：必答</a:t>
            </a:r>
            <a:r>
              <a:rPr lang="zh-CN" altLang="en-US" sz="28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（参赛选手轮流作答）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891" y="3493802"/>
            <a:ext cx="85621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根据下半句，接出上半句。</a:t>
            </a:r>
            <a:r>
              <a:rPr lang="zh-CN" altLang="en-US" sz="16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正确得十分，错误（包括不完整）不得分。</a:t>
            </a: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</a:t>
            </a:r>
            <a:r>
              <a:rPr lang="zh-CN" altLang="en-US" sz="20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提醒：</a:t>
            </a:r>
            <a:r>
              <a:rPr lang="zh-CN" altLang="en-US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观众抢答，本题作废。连续抢答，每次扣抢答观众所在班级十分。</a:t>
            </a:r>
            <a:endParaRPr lang="zh-CN" altLang="en-US" sz="28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-1" y="0"/>
            <a:ext cx="1962149" cy="6858000"/>
            <a:chOff x="-4" y="-5244506"/>
            <a:chExt cx="3138334" cy="10968934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-4" y="2987954"/>
              <a:ext cx="3138334" cy="273647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-2" y="-5244506"/>
              <a:ext cx="3138332" cy="5142330"/>
            </a:xfrm>
            <a:prstGeom prst="rect">
              <a:avLst/>
            </a:prstGeom>
          </p:spPr>
        </p:pic>
      </p:grpSp>
      <p:sp>
        <p:nvSpPr>
          <p:cNvPr id="35" name="矩形 34"/>
          <p:cNvSpPr/>
          <p:nvPr/>
        </p:nvSpPr>
        <p:spPr>
          <a:xfrm>
            <a:off x="581890" y="2387012"/>
            <a:ext cx="8562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u="sng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</a:t>
            </a:r>
            <a:r>
              <a:rPr lang="zh-CN" altLang="en-US" sz="2800" b="1" u="sng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　　　　　　</a:t>
            </a:r>
            <a:r>
              <a:rPr lang="zh-CN" altLang="en-US" sz="2800" b="1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，草色遥看近却无</a:t>
            </a:r>
            <a:r>
              <a:rPr lang="zh-CN" altLang="en-US" sz="2800" b="1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。</a:t>
            </a:r>
            <a:endParaRPr lang="zh-CN" altLang="en-US" sz="2800" b="1" dirty="0">
              <a:solidFill>
                <a:srgbClr val="00B0F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第一轮：必答</a:t>
            </a:r>
            <a:r>
              <a:rPr lang="zh-CN" altLang="en-US" sz="28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（参赛选手轮流作答）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891" y="3493802"/>
            <a:ext cx="85621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根据下半句，接出上半句。</a:t>
            </a:r>
            <a:r>
              <a:rPr lang="zh-CN" altLang="en-US" sz="16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正确得十分，错误（包括不完整）不得分。</a:t>
            </a: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</a:t>
            </a:r>
            <a:r>
              <a:rPr lang="zh-CN" altLang="en-US" sz="20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提醒：</a:t>
            </a:r>
            <a:r>
              <a:rPr lang="zh-CN" altLang="en-US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观众抢答，本题作废。连续抢答，每次扣抢答观众所在班级十分。</a:t>
            </a:r>
            <a:endParaRPr lang="zh-CN" altLang="en-US" sz="28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-1" y="0"/>
            <a:ext cx="1962149" cy="6858000"/>
            <a:chOff x="-4" y="-5244506"/>
            <a:chExt cx="3138334" cy="10968934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-4" y="2987954"/>
              <a:ext cx="3138334" cy="273647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-2" y="-5244506"/>
              <a:ext cx="3138332" cy="5142330"/>
            </a:xfrm>
            <a:prstGeom prst="rect">
              <a:avLst/>
            </a:prstGeom>
          </p:spPr>
        </p:pic>
      </p:grpSp>
      <p:sp>
        <p:nvSpPr>
          <p:cNvPr id="35" name="矩形 34"/>
          <p:cNvSpPr/>
          <p:nvPr/>
        </p:nvSpPr>
        <p:spPr>
          <a:xfrm>
            <a:off x="581890" y="2387012"/>
            <a:ext cx="8562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u="sng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</a:t>
            </a:r>
            <a:r>
              <a:rPr lang="zh-CN" altLang="en-US" sz="2800" b="1" u="sng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　　　　　　</a:t>
            </a:r>
            <a:r>
              <a:rPr lang="zh-CN" altLang="en-US" sz="2800" b="1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，潭面无风镜未磨</a:t>
            </a:r>
            <a:r>
              <a:rPr lang="zh-CN" altLang="en-US" sz="2800" b="1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。</a:t>
            </a:r>
            <a:endParaRPr lang="zh-CN" altLang="en-US" sz="2800" b="1" dirty="0">
              <a:solidFill>
                <a:srgbClr val="00B0F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第一轮：必答</a:t>
            </a:r>
            <a:r>
              <a:rPr lang="zh-CN" altLang="en-US" sz="28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（参赛选手轮流作答）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891" y="3493802"/>
            <a:ext cx="85621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根据下半句，接出上半句。</a:t>
            </a:r>
            <a:r>
              <a:rPr lang="zh-CN" altLang="en-US" sz="16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正确得十分，错误（包括不完整）不得分。</a:t>
            </a: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</a:t>
            </a:r>
            <a:r>
              <a:rPr lang="zh-CN" altLang="en-US" sz="20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提醒：</a:t>
            </a:r>
            <a:r>
              <a:rPr lang="zh-CN" altLang="en-US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观众抢答，本题作废。连续抢答，每次扣抢答观众所在班级十分。</a:t>
            </a:r>
            <a:endParaRPr lang="zh-CN" altLang="en-US" sz="28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-1" y="0"/>
            <a:ext cx="1962149" cy="6858000"/>
            <a:chOff x="-4" y="-5244506"/>
            <a:chExt cx="3138334" cy="10968934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-4" y="2987954"/>
              <a:ext cx="3138334" cy="273647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-2" y="-5244506"/>
              <a:ext cx="3138332" cy="5142330"/>
            </a:xfrm>
            <a:prstGeom prst="rect">
              <a:avLst/>
            </a:prstGeom>
          </p:spPr>
        </p:pic>
      </p:grpSp>
      <p:sp>
        <p:nvSpPr>
          <p:cNvPr id="35" name="矩形 34"/>
          <p:cNvSpPr/>
          <p:nvPr/>
        </p:nvSpPr>
        <p:spPr>
          <a:xfrm>
            <a:off x="581890" y="2387012"/>
            <a:ext cx="8562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u="sng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</a:t>
            </a:r>
            <a:r>
              <a:rPr lang="zh-CN" altLang="en-US" sz="2800" b="1" u="sng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　　　　　　</a:t>
            </a:r>
            <a:r>
              <a:rPr lang="zh-CN" altLang="en-US" sz="2800" b="1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，总把新桃换旧符</a:t>
            </a:r>
            <a:r>
              <a:rPr lang="zh-CN" altLang="en-US" sz="2800" b="1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。</a:t>
            </a:r>
            <a:endParaRPr lang="zh-CN" altLang="en-US" sz="2800" b="1" dirty="0">
              <a:solidFill>
                <a:srgbClr val="00B0F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第一轮：必答</a:t>
            </a:r>
            <a:r>
              <a:rPr lang="zh-CN" altLang="en-US" sz="28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（参赛选手轮流作答）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891" y="3493802"/>
            <a:ext cx="85621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根据下半句，接出上半句。</a:t>
            </a:r>
            <a:r>
              <a:rPr lang="zh-CN" altLang="en-US" sz="16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正确得十分，错误（包括不完整）不得分。</a:t>
            </a: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</a:t>
            </a:r>
            <a:r>
              <a:rPr lang="zh-CN" altLang="en-US" sz="20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提醒：</a:t>
            </a:r>
            <a:r>
              <a:rPr lang="zh-CN" altLang="en-US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观众抢答，本题作废。连续抢答，每次扣抢答观众所在班级十分。</a:t>
            </a:r>
            <a:endParaRPr lang="zh-CN" altLang="en-US" sz="28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-1" y="0"/>
            <a:ext cx="1962149" cy="6858000"/>
            <a:chOff x="-4" y="-5244506"/>
            <a:chExt cx="3138334" cy="10968934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-4" y="2987954"/>
              <a:ext cx="3138334" cy="273647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-2" y="-5244506"/>
              <a:ext cx="3138332" cy="5142330"/>
            </a:xfrm>
            <a:prstGeom prst="rect">
              <a:avLst/>
            </a:prstGeom>
          </p:spPr>
        </p:pic>
      </p:grpSp>
      <p:sp>
        <p:nvSpPr>
          <p:cNvPr id="36" name="矩形 35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第一轮：必答</a:t>
            </a:r>
            <a:r>
              <a:rPr lang="zh-CN" altLang="en-US" sz="28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（参赛选手轮流作答）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891" y="3493802"/>
            <a:ext cx="85621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根据诗句，说出作者和诗题。</a:t>
            </a:r>
            <a:r>
              <a:rPr lang="zh-CN" altLang="en-US" sz="16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说出一项得十分，说出两项得二十分，说错不得分。</a:t>
            </a:r>
            <a:endParaRPr lang="en-US" altLang="zh-CN" sz="16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</a:t>
            </a:r>
            <a:r>
              <a:rPr lang="zh-CN" altLang="en-US" sz="20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提醒：</a:t>
            </a:r>
            <a:r>
              <a:rPr lang="zh-CN" altLang="en-US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观众抢答，本题作废。连续抢答，每次扣抢答观众所在班级十分。</a:t>
            </a:r>
            <a:endParaRPr lang="zh-CN" altLang="en-US" sz="28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81890" y="2387012"/>
            <a:ext cx="8562109" cy="512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600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9×1</a:t>
            </a:r>
            <a:endParaRPr lang="zh-CN" altLang="en-US" sz="1600" dirty="0">
              <a:solidFill>
                <a:srgbClr val="00B0F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-1" y="0"/>
            <a:ext cx="1962149" cy="6858000"/>
            <a:chOff x="-4" y="-5244506"/>
            <a:chExt cx="3138334" cy="10968934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-4" y="2987954"/>
              <a:ext cx="3138334" cy="273647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-2" y="-5244506"/>
              <a:ext cx="3138332" cy="5142330"/>
            </a:xfrm>
            <a:prstGeom prst="rect">
              <a:avLst/>
            </a:prstGeom>
          </p:spPr>
        </p:pic>
      </p:grpSp>
      <p:sp>
        <p:nvSpPr>
          <p:cNvPr id="35" name="矩形 34"/>
          <p:cNvSpPr/>
          <p:nvPr/>
        </p:nvSpPr>
        <p:spPr>
          <a:xfrm>
            <a:off x="581890" y="2387012"/>
            <a:ext cx="8562109" cy="828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羌笛何须怨杨柳，春风不度玉门关。</a:t>
            </a:r>
            <a:endParaRPr lang="zh-CN" altLang="en-US" sz="2800" b="1" dirty="0">
              <a:solidFill>
                <a:srgbClr val="00B0F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第一轮：必答</a:t>
            </a:r>
            <a:r>
              <a:rPr lang="zh-CN" altLang="en-US" sz="28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（参赛选手轮流作答）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891" y="3493802"/>
            <a:ext cx="85621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根据诗句，说出作者和诗题。</a:t>
            </a:r>
            <a:r>
              <a:rPr lang="zh-CN" altLang="en-US" sz="16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说出一项得十分，说出两项得二十分，说错不得分。</a:t>
            </a:r>
            <a:endParaRPr lang="en-US" altLang="zh-CN" sz="16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</a:t>
            </a:r>
            <a:r>
              <a:rPr lang="zh-CN" altLang="en-US" sz="20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提醒：</a:t>
            </a:r>
            <a:r>
              <a:rPr lang="zh-CN" altLang="en-US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观众抢答，本题作废。连续抢答，每次扣抢答观众所在班级十分。</a:t>
            </a:r>
            <a:endParaRPr lang="zh-CN" altLang="en-US" sz="28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-1" y="0"/>
            <a:ext cx="1962149" cy="6858000"/>
            <a:chOff x="-4" y="-5244506"/>
            <a:chExt cx="3138334" cy="10968934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-4" y="2987954"/>
              <a:ext cx="3138334" cy="273647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-2" y="-5244506"/>
              <a:ext cx="3138332" cy="5142330"/>
            </a:xfrm>
            <a:prstGeom prst="rect">
              <a:avLst/>
            </a:prstGeom>
          </p:spPr>
        </p:pic>
      </p:grpSp>
      <p:sp>
        <p:nvSpPr>
          <p:cNvPr id="35" name="矩形 34"/>
          <p:cNvSpPr/>
          <p:nvPr/>
        </p:nvSpPr>
        <p:spPr>
          <a:xfrm>
            <a:off x="581890" y="2387012"/>
            <a:ext cx="8562109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春 色 满 园 关 不 住</a:t>
            </a:r>
            <a:r>
              <a:rPr lang="zh-CN" altLang="en-US" sz="2800" b="1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，</a:t>
            </a:r>
            <a:r>
              <a:rPr lang="zh-CN" altLang="en-US" sz="2800" b="1" u="sng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</a:t>
            </a:r>
            <a:r>
              <a:rPr lang="zh-CN" altLang="en-US" sz="2800" b="1" u="sng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　　　　　　</a:t>
            </a:r>
            <a:r>
              <a:rPr lang="zh-CN" altLang="en-US" sz="2800" b="1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。</a:t>
            </a:r>
            <a:endParaRPr lang="zh-CN" altLang="en-US" sz="2800" b="1" dirty="0">
              <a:solidFill>
                <a:srgbClr val="00B0F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第一轮：必答</a:t>
            </a:r>
            <a:r>
              <a:rPr lang="zh-CN" altLang="en-US" sz="28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（参赛选手轮流作答）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891" y="3493802"/>
            <a:ext cx="85621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根据上半句，接出下半句。</a:t>
            </a:r>
            <a:r>
              <a:rPr lang="zh-CN" altLang="en-US" sz="16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正确得十分，错误（包括不完整）不得分。</a:t>
            </a: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</a:t>
            </a:r>
            <a:r>
              <a:rPr lang="zh-CN" altLang="en-US" sz="20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提醒：</a:t>
            </a:r>
            <a:r>
              <a:rPr lang="zh-CN" altLang="en-US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观众抢答，本题作废。连续抢答，每次扣抢答观众所在班级十分。</a:t>
            </a:r>
            <a:endParaRPr lang="zh-CN" altLang="en-US" sz="28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-1" y="0"/>
            <a:ext cx="1962149" cy="6858000"/>
            <a:chOff x="-4" y="-5244506"/>
            <a:chExt cx="3138334" cy="10968934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-4" y="2987954"/>
              <a:ext cx="3138334" cy="273647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-2" y="-5244506"/>
              <a:ext cx="3138332" cy="5142330"/>
            </a:xfrm>
            <a:prstGeom prst="rect">
              <a:avLst/>
            </a:prstGeom>
          </p:spPr>
        </p:pic>
      </p:grpSp>
      <p:sp>
        <p:nvSpPr>
          <p:cNvPr id="35" name="矩形 34"/>
          <p:cNvSpPr/>
          <p:nvPr/>
        </p:nvSpPr>
        <p:spPr>
          <a:xfrm>
            <a:off x="581890" y="2387012"/>
            <a:ext cx="8562109" cy="828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洛阳亲友如相问，一片冰心在玉壶。</a:t>
            </a:r>
            <a:endParaRPr lang="zh-CN" altLang="en-US" sz="2800" b="1" dirty="0">
              <a:solidFill>
                <a:srgbClr val="00B0F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第一轮：必答</a:t>
            </a:r>
            <a:r>
              <a:rPr lang="zh-CN" altLang="en-US" sz="28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（参赛选手轮流作答）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891" y="3493802"/>
            <a:ext cx="85621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根据诗句，说出作者和诗题。</a:t>
            </a:r>
            <a:r>
              <a:rPr lang="zh-CN" altLang="en-US" sz="16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说出一项得十分，说出两项得二十分，说错不得分。</a:t>
            </a:r>
            <a:endParaRPr lang="en-US" altLang="zh-CN" sz="16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</a:t>
            </a:r>
            <a:r>
              <a:rPr lang="zh-CN" altLang="en-US" sz="20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提醒：</a:t>
            </a:r>
            <a:r>
              <a:rPr lang="zh-CN" altLang="en-US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观众抢答，本题作废。连续抢答，每次扣抢答观众所在班级十分。</a:t>
            </a:r>
            <a:endParaRPr lang="zh-CN" altLang="en-US" sz="28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-1" y="0"/>
            <a:ext cx="1962149" cy="6858000"/>
            <a:chOff x="-4" y="-5244506"/>
            <a:chExt cx="3138334" cy="10968934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-4" y="2987954"/>
              <a:ext cx="3138334" cy="273647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-2" y="-5244506"/>
              <a:ext cx="3138332" cy="5142330"/>
            </a:xfrm>
            <a:prstGeom prst="rect">
              <a:avLst/>
            </a:prstGeom>
          </p:spPr>
        </p:pic>
      </p:grpSp>
      <p:sp>
        <p:nvSpPr>
          <p:cNvPr id="35" name="矩形 34"/>
          <p:cNvSpPr/>
          <p:nvPr/>
        </p:nvSpPr>
        <p:spPr>
          <a:xfrm>
            <a:off x="581890" y="2387012"/>
            <a:ext cx="8562109" cy="828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莫愁前路无知己，天下谁人不识君。</a:t>
            </a:r>
            <a:endParaRPr lang="zh-CN" altLang="en-US" sz="2800" b="1" dirty="0">
              <a:solidFill>
                <a:srgbClr val="00B0F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第一轮：必答</a:t>
            </a:r>
            <a:r>
              <a:rPr lang="zh-CN" altLang="en-US" sz="28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（参赛选手轮流作答）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891" y="3493802"/>
            <a:ext cx="85621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根据诗句，说出作者和诗题。</a:t>
            </a:r>
            <a:r>
              <a:rPr lang="zh-CN" altLang="en-US" sz="16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说出一项得十分，说出两项得二十分，说错不得分。</a:t>
            </a:r>
            <a:endParaRPr lang="en-US" altLang="zh-CN" sz="16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</a:t>
            </a:r>
            <a:r>
              <a:rPr lang="zh-CN" altLang="en-US" sz="20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提醒：</a:t>
            </a:r>
            <a:r>
              <a:rPr lang="zh-CN" altLang="en-US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观众抢答，本题作废。连续抢答，每次扣抢答观众所在班级十分。</a:t>
            </a:r>
            <a:endParaRPr lang="zh-CN" altLang="en-US" sz="28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-1" y="0"/>
            <a:ext cx="1962149" cy="6858000"/>
            <a:chOff x="-4" y="-5244506"/>
            <a:chExt cx="3138334" cy="10968934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-4" y="2987954"/>
              <a:ext cx="3138334" cy="273647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-2" y="-5244506"/>
              <a:ext cx="3138332" cy="5142330"/>
            </a:xfrm>
            <a:prstGeom prst="rect">
              <a:avLst/>
            </a:prstGeom>
          </p:spPr>
        </p:pic>
      </p:grpSp>
      <p:sp>
        <p:nvSpPr>
          <p:cNvPr id="35" name="矩形 34"/>
          <p:cNvSpPr/>
          <p:nvPr/>
        </p:nvSpPr>
        <p:spPr>
          <a:xfrm>
            <a:off x="581890" y="2387012"/>
            <a:ext cx="8562109" cy="828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桃花一簇开无主，可爱深红爱浅红。</a:t>
            </a:r>
            <a:endParaRPr lang="zh-CN" altLang="en-US" sz="2800" b="1" dirty="0">
              <a:solidFill>
                <a:srgbClr val="00B0F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第一轮：必答</a:t>
            </a:r>
            <a:r>
              <a:rPr lang="zh-CN" altLang="en-US" sz="28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（参赛选手轮流作答）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891" y="3493802"/>
            <a:ext cx="85621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根据诗句，说出作者和诗题。</a:t>
            </a:r>
            <a:r>
              <a:rPr lang="zh-CN" altLang="en-US" sz="16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说出一项得十分，说出两项得二十分，说错不得分。</a:t>
            </a:r>
            <a:endParaRPr lang="en-US" altLang="zh-CN" sz="16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</a:t>
            </a:r>
            <a:r>
              <a:rPr lang="zh-CN" altLang="en-US" sz="20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提醒：</a:t>
            </a:r>
            <a:r>
              <a:rPr lang="zh-CN" altLang="en-US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观众抢答，本题作废。连续抢答，每次扣抢答观众所在班级十分。</a:t>
            </a:r>
            <a:endParaRPr lang="zh-CN" altLang="en-US" sz="28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-1" y="0"/>
            <a:ext cx="1962149" cy="6858000"/>
            <a:chOff x="-4" y="-5244506"/>
            <a:chExt cx="3138334" cy="10968934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-4" y="2987954"/>
              <a:ext cx="3138334" cy="273647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-2" y="-5244506"/>
              <a:ext cx="3138332" cy="5142330"/>
            </a:xfrm>
            <a:prstGeom prst="rect">
              <a:avLst/>
            </a:prstGeom>
          </p:spPr>
        </p:pic>
      </p:grpSp>
      <p:sp>
        <p:nvSpPr>
          <p:cNvPr id="35" name="矩形 34"/>
          <p:cNvSpPr/>
          <p:nvPr/>
        </p:nvSpPr>
        <p:spPr>
          <a:xfrm>
            <a:off x="581890" y="2387012"/>
            <a:ext cx="8562109" cy="828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最是一年春好处，绝胜烟柳满皇都。</a:t>
            </a:r>
            <a:endParaRPr lang="zh-CN" altLang="en-US" sz="2800" b="1" dirty="0">
              <a:solidFill>
                <a:srgbClr val="00B0F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第一轮：必答</a:t>
            </a:r>
            <a:r>
              <a:rPr lang="zh-CN" altLang="en-US" sz="28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（参赛选手轮流作答）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891" y="3493802"/>
            <a:ext cx="85621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根据诗句，说出作者和诗题。</a:t>
            </a:r>
            <a:r>
              <a:rPr lang="zh-CN" altLang="en-US" sz="16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说出一项得十分，说出两项得二十分，说错不得分。</a:t>
            </a:r>
            <a:endParaRPr lang="en-US" altLang="zh-CN" sz="16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</a:t>
            </a:r>
            <a:r>
              <a:rPr lang="zh-CN" altLang="en-US" sz="20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提醒：</a:t>
            </a:r>
            <a:r>
              <a:rPr lang="zh-CN" altLang="en-US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观众抢答，本题作废。连续抢答，每次扣抢答观众所在班级十分。</a:t>
            </a:r>
            <a:endParaRPr lang="zh-CN" altLang="en-US" sz="28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-1" y="0"/>
            <a:ext cx="1962149" cy="6858000"/>
            <a:chOff x="-4" y="-5244506"/>
            <a:chExt cx="3138334" cy="10968934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-4" y="2987954"/>
              <a:ext cx="3138334" cy="273647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-2" y="-5244506"/>
              <a:ext cx="3138332" cy="5142330"/>
            </a:xfrm>
            <a:prstGeom prst="rect">
              <a:avLst/>
            </a:prstGeom>
          </p:spPr>
        </p:pic>
      </p:grpSp>
      <p:sp>
        <p:nvSpPr>
          <p:cNvPr id="35" name="矩形 34"/>
          <p:cNvSpPr/>
          <p:nvPr/>
        </p:nvSpPr>
        <p:spPr>
          <a:xfrm>
            <a:off x="581890" y="2387012"/>
            <a:ext cx="8562109" cy="828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九曲黄河万里沙，浪淘风簸自天涯。</a:t>
            </a:r>
            <a:endParaRPr lang="zh-CN" altLang="en-US" sz="2800" b="1" dirty="0">
              <a:solidFill>
                <a:srgbClr val="00B0F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第一轮：必答</a:t>
            </a:r>
            <a:r>
              <a:rPr lang="zh-CN" altLang="en-US" sz="28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（参赛选手轮流作答）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891" y="3493802"/>
            <a:ext cx="85621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根据诗句，说出作者和诗题。</a:t>
            </a:r>
            <a:r>
              <a:rPr lang="zh-CN" altLang="en-US" sz="16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说出一项得十分，说出两项得二十分，说错不得分。</a:t>
            </a:r>
            <a:endParaRPr lang="en-US" altLang="zh-CN" sz="16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</a:t>
            </a:r>
            <a:r>
              <a:rPr lang="zh-CN" altLang="en-US" sz="20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提醒：</a:t>
            </a:r>
            <a:r>
              <a:rPr lang="zh-CN" altLang="en-US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观众抢答，本题作废。连续抢答，每次扣抢答观众所在班级十分。</a:t>
            </a:r>
            <a:endParaRPr lang="zh-CN" altLang="en-US" sz="28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-1" y="0"/>
            <a:ext cx="1962149" cy="6858000"/>
            <a:chOff x="-4" y="-5244506"/>
            <a:chExt cx="3138334" cy="10968934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-4" y="2987954"/>
              <a:ext cx="3138334" cy="273647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-2" y="-5244506"/>
              <a:ext cx="3138332" cy="5142330"/>
            </a:xfrm>
            <a:prstGeom prst="rect">
              <a:avLst/>
            </a:prstGeom>
          </p:spPr>
        </p:pic>
      </p:grpSp>
      <p:sp>
        <p:nvSpPr>
          <p:cNvPr id="35" name="矩形 34"/>
          <p:cNvSpPr/>
          <p:nvPr/>
        </p:nvSpPr>
        <p:spPr>
          <a:xfrm>
            <a:off x="581890" y="2387012"/>
            <a:ext cx="8562109" cy="828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姑苏城外寒山寺，夜半钟声到客船。</a:t>
            </a:r>
            <a:endParaRPr lang="zh-CN" altLang="en-US" sz="2800" b="1" dirty="0">
              <a:solidFill>
                <a:srgbClr val="00B0F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第一轮：必答</a:t>
            </a:r>
            <a:r>
              <a:rPr lang="zh-CN" altLang="en-US" sz="28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（参赛选手轮流作答）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891" y="3493802"/>
            <a:ext cx="85621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根据诗句，说出作者和诗题。</a:t>
            </a:r>
            <a:r>
              <a:rPr lang="zh-CN" altLang="en-US" sz="16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说出一项得十分，说出两项得二十分，说错不得分。</a:t>
            </a:r>
            <a:endParaRPr lang="en-US" altLang="zh-CN" sz="16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</a:t>
            </a:r>
            <a:r>
              <a:rPr lang="zh-CN" altLang="en-US" sz="20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提醒：</a:t>
            </a:r>
            <a:r>
              <a:rPr lang="zh-CN" altLang="en-US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观众抢答，本题作废。连续抢答，每次扣抢答观众所在班级十分。</a:t>
            </a:r>
            <a:endParaRPr lang="zh-CN" altLang="en-US" sz="28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-1" y="0"/>
            <a:ext cx="1962149" cy="6858000"/>
            <a:chOff x="-4" y="-5244506"/>
            <a:chExt cx="3138334" cy="10968934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-4" y="2987954"/>
              <a:ext cx="3138334" cy="273647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-2" y="-5244506"/>
              <a:ext cx="3138332" cy="5142330"/>
            </a:xfrm>
            <a:prstGeom prst="rect">
              <a:avLst/>
            </a:prstGeom>
          </p:spPr>
        </p:pic>
      </p:grpSp>
      <p:sp>
        <p:nvSpPr>
          <p:cNvPr id="35" name="矩形 34"/>
          <p:cNvSpPr/>
          <p:nvPr/>
        </p:nvSpPr>
        <p:spPr>
          <a:xfrm>
            <a:off x="581890" y="2387012"/>
            <a:ext cx="8562109" cy="828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借问酒家何处有，牧童遥指杏花村。</a:t>
            </a:r>
            <a:endParaRPr lang="zh-CN" altLang="en-US" sz="2800" b="1" dirty="0">
              <a:solidFill>
                <a:srgbClr val="00B0F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第一轮：必答</a:t>
            </a:r>
            <a:r>
              <a:rPr lang="zh-CN" altLang="en-US" sz="28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（参赛选手轮流作答）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891" y="3493802"/>
            <a:ext cx="85621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根据诗句，说出作者和诗题。</a:t>
            </a:r>
            <a:r>
              <a:rPr lang="zh-CN" altLang="en-US" sz="16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说出一项得十分，说出两项得二十分，说错不得分。</a:t>
            </a:r>
            <a:endParaRPr lang="en-US" altLang="zh-CN" sz="16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</a:t>
            </a:r>
            <a:r>
              <a:rPr lang="zh-CN" altLang="en-US" sz="20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提醒：</a:t>
            </a:r>
            <a:r>
              <a:rPr lang="zh-CN" altLang="en-US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观众抢答，本题作废。连续抢答，每次扣抢答观众所在班级十分。</a:t>
            </a:r>
            <a:endParaRPr lang="zh-CN" altLang="en-US" sz="28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-1" y="0"/>
            <a:ext cx="1962149" cy="6858000"/>
            <a:chOff x="-4" y="-5244506"/>
            <a:chExt cx="3138334" cy="10968934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-4" y="2987954"/>
              <a:ext cx="3138334" cy="273647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-2" y="-5244506"/>
              <a:ext cx="3138332" cy="5142330"/>
            </a:xfrm>
            <a:prstGeom prst="rect">
              <a:avLst/>
            </a:prstGeom>
          </p:spPr>
        </p:pic>
      </p:grpSp>
      <p:sp>
        <p:nvSpPr>
          <p:cNvPr id="35" name="矩形 34"/>
          <p:cNvSpPr/>
          <p:nvPr/>
        </p:nvSpPr>
        <p:spPr>
          <a:xfrm>
            <a:off x="581890" y="2387012"/>
            <a:ext cx="8562109" cy="828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飞流直下三千尺，疑是银河落九天。</a:t>
            </a:r>
            <a:endParaRPr lang="zh-CN" altLang="en-US" sz="2800" b="1" dirty="0">
              <a:solidFill>
                <a:srgbClr val="00B0F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第一轮：必答</a:t>
            </a:r>
            <a:r>
              <a:rPr lang="zh-CN" altLang="en-US" sz="28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（参赛选手轮流作答）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891" y="3493802"/>
            <a:ext cx="85621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根据诗句，说出作者和诗题。</a:t>
            </a:r>
            <a:r>
              <a:rPr lang="zh-CN" altLang="en-US" sz="16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说出一项得十分，说出两项得二十分，说错不得分。</a:t>
            </a:r>
            <a:endParaRPr lang="en-US" altLang="zh-CN" sz="16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</a:t>
            </a:r>
            <a:r>
              <a:rPr lang="zh-CN" altLang="en-US" sz="20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提醒：</a:t>
            </a:r>
            <a:r>
              <a:rPr lang="zh-CN" altLang="en-US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观众抢答，本题作废。连续抢答，每次扣抢答观众所在班级十分。</a:t>
            </a:r>
            <a:endParaRPr lang="zh-CN" altLang="en-US" sz="28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0" y="4379912"/>
            <a:ext cx="2124075" cy="247808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6572249" y="4756973"/>
            <a:ext cx="2571751" cy="2101028"/>
          </a:xfrm>
          <a:prstGeom prst="rect">
            <a:avLst/>
          </a:prstGeom>
        </p:spPr>
      </p:pic>
      <p:pic>
        <p:nvPicPr>
          <p:cNvPr id="9" name="图片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372101"/>
            <a:ext cx="9144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/>
          <p:nvPr/>
        </p:nvSpPr>
        <p:spPr>
          <a:xfrm>
            <a:off x="581891" y="2899030"/>
            <a:ext cx="856210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1</a:t>
            </a: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、根据上半句，接出下半句。</a:t>
            </a: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正确得十分，错误（包括不完整）扣十分。</a:t>
            </a:r>
            <a:endParaRPr lang="en-US" altLang="zh-CN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2</a:t>
            </a: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、根据下半</a:t>
            </a:r>
            <a:r>
              <a:rPr lang="zh-CN" altLang="en-US" sz="20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句，接</a:t>
            </a: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出上半</a:t>
            </a:r>
            <a:r>
              <a:rPr lang="zh-CN" altLang="en-US" sz="20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句。</a:t>
            </a:r>
            <a:r>
              <a:rPr lang="zh-CN" altLang="en-US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</a:t>
            </a: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）</a:t>
            </a:r>
            <a:r>
              <a:rPr lang="zh-CN" altLang="en-US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扣十分</a:t>
            </a: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。</a:t>
            </a:r>
            <a:endParaRPr lang="en-US" altLang="zh-CN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3</a:t>
            </a: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、根据诗句，说出作者和诗题。</a:t>
            </a: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说出一项得十分，说错一项扣十分。</a:t>
            </a:r>
            <a:endParaRPr lang="en-US" altLang="zh-CN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</a:t>
            </a:r>
            <a:r>
              <a:rPr lang="zh-CN" altLang="en-US" sz="24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提醒：</a:t>
            </a:r>
            <a:r>
              <a:rPr lang="zh-CN" altLang="en-US" sz="24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观众抢答，每次扣抢答观众所在班级十分。</a:t>
            </a:r>
            <a:endParaRPr lang="zh-CN" altLang="en-US" sz="24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第二轮：抢答</a:t>
            </a:r>
            <a:r>
              <a:rPr lang="zh-CN" altLang="en-US" sz="28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（参赛选手举手抢答）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0" y="4379912"/>
            <a:ext cx="2124075" cy="247808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6572249" y="4756973"/>
            <a:ext cx="2571751" cy="2101028"/>
          </a:xfrm>
          <a:prstGeom prst="rect">
            <a:avLst/>
          </a:prstGeom>
        </p:spPr>
      </p:pic>
      <p:pic>
        <p:nvPicPr>
          <p:cNvPr id="9" name="图片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372101"/>
            <a:ext cx="9144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矩形 20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第二轮：抢答</a:t>
            </a:r>
            <a:r>
              <a:rPr lang="zh-CN" altLang="en-US" sz="28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（参赛选手举手抢答）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81890" y="3508780"/>
            <a:ext cx="856210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1</a:t>
            </a: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、根据上半句，接出下半句。</a:t>
            </a: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正确得十分，错误（包括不完整）扣十分。</a:t>
            </a:r>
            <a:endParaRPr lang="en-US" altLang="zh-CN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2</a:t>
            </a: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、根据下半</a:t>
            </a:r>
            <a:r>
              <a:rPr lang="zh-CN" altLang="en-US" sz="20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句，接</a:t>
            </a: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出上半</a:t>
            </a:r>
            <a:r>
              <a:rPr lang="zh-CN" altLang="en-US" sz="20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句。</a:t>
            </a:r>
            <a:r>
              <a:rPr lang="zh-CN" altLang="en-US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</a:t>
            </a: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）</a:t>
            </a:r>
            <a:r>
              <a:rPr lang="zh-CN" altLang="en-US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扣</a:t>
            </a: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十分。</a:t>
            </a:r>
            <a:endParaRPr lang="en-US" altLang="zh-CN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特别提醒：</a:t>
            </a:r>
            <a:r>
              <a:rPr lang="zh-CN" altLang="en-US" sz="24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观众抢答，每次扣抢答观众所在班级十分。</a:t>
            </a:r>
            <a:endParaRPr lang="zh-CN" altLang="en-US" sz="24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-1" y="0"/>
            <a:ext cx="1962149" cy="6858000"/>
            <a:chOff x="-4" y="-5244506"/>
            <a:chExt cx="3138334" cy="10968934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-4" y="2987954"/>
              <a:ext cx="3138334" cy="273647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-2" y="-5244506"/>
              <a:ext cx="3138332" cy="5142330"/>
            </a:xfrm>
            <a:prstGeom prst="rect">
              <a:avLst/>
            </a:prstGeom>
          </p:spPr>
        </p:pic>
      </p:grpSp>
      <p:sp>
        <p:nvSpPr>
          <p:cNvPr id="35" name="矩形 34"/>
          <p:cNvSpPr/>
          <p:nvPr/>
        </p:nvSpPr>
        <p:spPr>
          <a:xfrm>
            <a:off x="581890" y="2387012"/>
            <a:ext cx="8562109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山 外 青 山 楼 外 楼</a:t>
            </a:r>
            <a:r>
              <a:rPr lang="zh-CN" altLang="en-US" sz="2800" b="1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，</a:t>
            </a:r>
            <a:r>
              <a:rPr lang="zh-CN" altLang="en-US" sz="2800" b="1" u="sng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</a:t>
            </a:r>
            <a:r>
              <a:rPr lang="zh-CN" altLang="en-US" sz="2800" b="1" u="sng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　　　　　　</a:t>
            </a:r>
            <a:r>
              <a:rPr lang="zh-CN" altLang="en-US" sz="2800" b="1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。</a:t>
            </a:r>
            <a:endParaRPr lang="zh-CN" altLang="en-US" sz="2800" b="1" dirty="0">
              <a:solidFill>
                <a:srgbClr val="00B0F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第一轮：必答</a:t>
            </a:r>
            <a:r>
              <a:rPr lang="zh-CN" altLang="en-US" sz="28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（参赛选手轮流作答）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891" y="3493802"/>
            <a:ext cx="85621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根据上半句，接出下半句。</a:t>
            </a:r>
            <a:r>
              <a:rPr lang="zh-CN" altLang="en-US" sz="16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正确得十分，错误（包括不完整）不得分。</a:t>
            </a: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</a:t>
            </a:r>
            <a:r>
              <a:rPr lang="zh-CN" altLang="en-US" sz="20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提醒：</a:t>
            </a:r>
            <a:r>
              <a:rPr lang="zh-CN" altLang="en-US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观众抢答，本题作废。连续抢答，每次扣抢答观众所在班级十分。</a:t>
            </a:r>
            <a:endParaRPr lang="zh-CN" altLang="en-US" sz="28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0" y="4379912"/>
            <a:ext cx="2124075" cy="247808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6572249" y="4756973"/>
            <a:ext cx="2571751" cy="2101028"/>
          </a:xfrm>
          <a:prstGeom prst="rect">
            <a:avLst/>
          </a:prstGeom>
        </p:spPr>
      </p:pic>
      <p:pic>
        <p:nvPicPr>
          <p:cNvPr id="9" name="图片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372101"/>
            <a:ext cx="9144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矩形 20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第二轮：抢答</a:t>
            </a:r>
            <a:r>
              <a:rPr lang="zh-CN" altLang="en-US" sz="28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（参赛选手举手抢答）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81890" y="3508780"/>
            <a:ext cx="856210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1</a:t>
            </a: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、根据上半句，接出下半句。</a:t>
            </a: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正确得十分，错误（包括不完整）扣十分。</a:t>
            </a:r>
            <a:endParaRPr lang="en-US" altLang="zh-CN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2</a:t>
            </a: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、根据下半</a:t>
            </a:r>
            <a:r>
              <a:rPr lang="zh-CN" altLang="en-US" sz="20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句，接</a:t>
            </a: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出上半</a:t>
            </a:r>
            <a:r>
              <a:rPr lang="zh-CN" altLang="en-US" sz="20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句。</a:t>
            </a:r>
            <a:r>
              <a:rPr lang="zh-CN" altLang="en-US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</a:t>
            </a: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）</a:t>
            </a:r>
            <a:r>
              <a:rPr lang="zh-CN" altLang="en-US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扣</a:t>
            </a: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十分。</a:t>
            </a:r>
            <a:endParaRPr lang="en-US" altLang="zh-CN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特别提醒：</a:t>
            </a:r>
            <a:r>
              <a:rPr lang="zh-CN" altLang="en-US" sz="24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观众抢答，每次扣抢答观众所在班级十分。</a:t>
            </a:r>
            <a:endParaRPr lang="zh-CN" altLang="en-US" sz="24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890" y="2387012"/>
            <a:ext cx="8562109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遗 民 泪 尽 胡 尘 里</a:t>
            </a:r>
            <a:r>
              <a:rPr lang="zh-CN" altLang="en-US" sz="2800" b="1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，</a:t>
            </a:r>
            <a:r>
              <a:rPr lang="zh-CN" altLang="en-US" sz="2800" b="1" u="sng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</a:t>
            </a:r>
            <a:r>
              <a:rPr lang="zh-CN" altLang="en-US" sz="2800" b="1" u="sng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　　　　　　</a:t>
            </a:r>
            <a:r>
              <a:rPr lang="zh-CN" altLang="en-US" sz="2800" b="1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。</a:t>
            </a:r>
            <a:endParaRPr lang="zh-CN" altLang="en-US" sz="2800" b="1" dirty="0">
              <a:solidFill>
                <a:srgbClr val="00B0F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0" y="4379912"/>
            <a:ext cx="2124075" cy="247808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6572249" y="4756973"/>
            <a:ext cx="2571751" cy="2101028"/>
          </a:xfrm>
          <a:prstGeom prst="rect">
            <a:avLst/>
          </a:prstGeom>
        </p:spPr>
      </p:pic>
      <p:pic>
        <p:nvPicPr>
          <p:cNvPr id="9" name="图片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372101"/>
            <a:ext cx="9144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矩形 20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第二轮：抢答</a:t>
            </a:r>
            <a:r>
              <a:rPr lang="zh-CN" altLang="en-US" sz="28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（参赛选手举手抢答）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81890" y="3508780"/>
            <a:ext cx="856210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1</a:t>
            </a: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、根据上半句，接出下半句。</a:t>
            </a: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正确得十分，错误（包括不完整）扣十分。</a:t>
            </a:r>
            <a:endParaRPr lang="en-US" altLang="zh-CN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2</a:t>
            </a: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、根据下半</a:t>
            </a:r>
            <a:r>
              <a:rPr lang="zh-CN" altLang="en-US" sz="20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句，接</a:t>
            </a: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出上半</a:t>
            </a:r>
            <a:r>
              <a:rPr lang="zh-CN" altLang="en-US" sz="20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句。</a:t>
            </a:r>
            <a:r>
              <a:rPr lang="zh-CN" altLang="en-US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</a:t>
            </a: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）</a:t>
            </a:r>
            <a:r>
              <a:rPr lang="zh-CN" altLang="en-US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扣</a:t>
            </a: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十分。</a:t>
            </a:r>
            <a:endParaRPr lang="en-US" altLang="zh-CN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特别提醒：</a:t>
            </a:r>
            <a:r>
              <a:rPr lang="zh-CN" altLang="en-US" sz="24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观众抢答，每次扣抢答观众所在班级十分。</a:t>
            </a:r>
            <a:endParaRPr lang="zh-CN" altLang="en-US" sz="24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890" y="2387012"/>
            <a:ext cx="8562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儿童相见不相识，</a:t>
            </a:r>
            <a:r>
              <a:rPr lang="zh-CN" altLang="en-US" sz="2800" b="1" u="sng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</a:t>
            </a:r>
            <a:r>
              <a:rPr lang="zh-CN" altLang="en-US" sz="2800" b="1" u="sng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　　　　　　</a:t>
            </a:r>
            <a:r>
              <a:rPr lang="zh-CN" altLang="en-US" sz="2800" b="1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。</a:t>
            </a:r>
            <a:endParaRPr lang="zh-CN" altLang="en-US" sz="2800" b="1" dirty="0">
              <a:solidFill>
                <a:srgbClr val="00B0F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0" y="4379912"/>
            <a:ext cx="2124075" cy="247808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6572249" y="4756973"/>
            <a:ext cx="2571751" cy="2101028"/>
          </a:xfrm>
          <a:prstGeom prst="rect">
            <a:avLst/>
          </a:prstGeom>
        </p:spPr>
      </p:pic>
      <p:pic>
        <p:nvPicPr>
          <p:cNvPr id="9" name="图片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372101"/>
            <a:ext cx="9144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矩形 20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第二轮：抢答</a:t>
            </a:r>
            <a:r>
              <a:rPr lang="zh-CN" altLang="en-US" sz="28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（参赛选手举手抢答）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81890" y="3508780"/>
            <a:ext cx="856210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1</a:t>
            </a: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、根据上半句，接出下半句。</a:t>
            </a: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正确得十分，错误（包括不完整）扣十分。</a:t>
            </a:r>
            <a:endParaRPr lang="en-US" altLang="zh-CN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2</a:t>
            </a: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、根据下半</a:t>
            </a:r>
            <a:r>
              <a:rPr lang="zh-CN" altLang="en-US" sz="20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句，接</a:t>
            </a: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出上半</a:t>
            </a:r>
            <a:r>
              <a:rPr lang="zh-CN" altLang="en-US" sz="20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句。</a:t>
            </a:r>
            <a:r>
              <a:rPr lang="zh-CN" altLang="en-US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</a:t>
            </a: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）</a:t>
            </a:r>
            <a:r>
              <a:rPr lang="zh-CN" altLang="en-US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扣</a:t>
            </a: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十分。</a:t>
            </a:r>
            <a:endParaRPr lang="en-US" altLang="zh-CN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特别提醒：</a:t>
            </a:r>
            <a:r>
              <a:rPr lang="zh-CN" altLang="en-US" sz="24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观众抢答，每次扣抢答观众所在班级十分。</a:t>
            </a:r>
            <a:endParaRPr lang="zh-CN" altLang="en-US" sz="24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81890" y="2387012"/>
            <a:ext cx="8562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u="sng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</a:t>
            </a:r>
            <a:r>
              <a:rPr lang="zh-CN" altLang="en-US" sz="2800" b="1" u="sng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　　　　　　</a:t>
            </a:r>
            <a:r>
              <a:rPr lang="zh-CN" altLang="en-US" sz="2800" b="1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，花落知多少。</a:t>
            </a:r>
            <a:endParaRPr lang="zh-CN" altLang="en-US" sz="2800" b="1" dirty="0">
              <a:solidFill>
                <a:srgbClr val="00B0F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0" y="4379912"/>
            <a:ext cx="2124075" cy="247808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6572249" y="4756973"/>
            <a:ext cx="2571751" cy="2101028"/>
          </a:xfrm>
          <a:prstGeom prst="rect">
            <a:avLst/>
          </a:prstGeom>
        </p:spPr>
      </p:pic>
      <p:pic>
        <p:nvPicPr>
          <p:cNvPr id="9" name="图片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372101"/>
            <a:ext cx="9144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矩形 20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第二轮：抢答</a:t>
            </a:r>
            <a:r>
              <a:rPr lang="zh-CN" altLang="en-US" sz="28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（参赛选手举手抢答）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81890" y="3508780"/>
            <a:ext cx="856210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1</a:t>
            </a: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、根据上半句，接出下半句。</a:t>
            </a: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正确得十分，错误（包括不完整）扣十分。</a:t>
            </a:r>
            <a:endParaRPr lang="en-US" altLang="zh-CN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2</a:t>
            </a: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、根据下半</a:t>
            </a:r>
            <a:r>
              <a:rPr lang="zh-CN" altLang="en-US" sz="20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句，接</a:t>
            </a: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出上半</a:t>
            </a:r>
            <a:r>
              <a:rPr lang="zh-CN" altLang="en-US" sz="20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句。</a:t>
            </a:r>
            <a:r>
              <a:rPr lang="zh-CN" altLang="en-US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</a:t>
            </a: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）</a:t>
            </a:r>
            <a:r>
              <a:rPr lang="zh-CN" altLang="en-US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扣</a:t>
            </a: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十分。</a:t>
            </a:r>
            <a:endParaRPr lang="en-US" altLang="zh-CN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特别提醒：</a:t>
            </a:r>
            <a:r>
              <a:rPr lang="zh-CN" altLang="en-US" sz="24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观众抢答，每次扣抢答观众所在班级十分。</a:t>
            </a:r>
            <a:endParaRPr lang="zh-CN" altLang="en-US" sz="24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890" y="2387012"/>
            <a:ext cx="8562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羌笛何须怨杨柳，</a:t>
            </a:r>
            <a:r>
              <a:rPr lang="zh-CN" altLang="en-US" sz="2800" b="1" u="sng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</a:t>
            </a:r>
            <a:r>
              <a:rPr lang="zh-CN" altLang="en-US" sz="2800" b="1" u="sng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　　　　　　</a:t>
            </a:r>
            <a:r>
              <a:rPr lang="zh-CN" altLang="en-US" sz="2800" b="1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。</a:t>
            </a:r>
            <a:endParaRPr lang="zh-CN" altLang="en-US" sz="2800" b="1" dirty="0">
              <a:solidFill>
                <a:srgbClr val="00B0F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0" y="4379912"/>
            <a:ext cx="2124075" cy="247808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6572249" y="4756973"/>
            <a:ext cx="2571751" cy="2101028"/>
          </a:xfrm>
          <a:prstGeom prst="rect">
            <a:avLst/>
          </a:prstGeom>
        </p:spPr>
      </p:pic>
      <p:pic>
        <p:nvPicPr>
          <p:cNvPr id="9" name="图片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372101"/>
            <a:ext cx="9144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矩形 20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第二轮：抢答</a:t>
            </a:r>
            <a:r>
              <a:rPr lang="zh-CN" altLang="en-US" sz="28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（参赛选手举手抢答）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81890" y="3508780"/>
            <a:ext cx="856210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1</a:t>
            </a: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、根据上半句，接出下半句。</a:t>
            </a: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正确得十分，错误（包括不完整）扣十分。</a:t>
            </a:r>
            <a:endParaRPr lang="en-US" altLang="zh-CN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2</a:t>
            </a: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、根据下半</a:t>
            </a:r>
            <a:r>
              <a:rPr lang="zh-CN" altLang="en-US" sz="20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句，接</a:t>
            </a: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出上半</a:t>
            </a:r>
            <a:r>
              <a:rPr lang="zh-CN" altLang="en-US" sz="20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句。</a:t>
            </a:r>
            <a:r>
              <a:rPr lang="zh-CN" altLang="en-US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</a:t>
            </a: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）</a:t>
            </a:r>
            <a:r>
              <a:rPr lang="zh-CN" altLang="en-US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扣</a:t>
            </a: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十分。</a:t>
            </a:r>
            <a:endParaRPr lang="en-US" altLang="zh-CN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特别提醒：</a:t>
            </a:r>
            <a:r>
              <a:rPr lang="zh-CN" altLang="en-US" sz="24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观众抢答，每次扣抢答观众所在班级十分。</a:t>
            </a:r>
            <a:endParaRPr lang="zh-CN" altLang="en-US" sz="24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81890" y="2387012"/>
            <a:ext cx="8562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u="sng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</a:t>
            </a:r>
            <a:r>
              <a:rPr lang="zh-CN" altLang="en-US" sz="2800" b="1" u="sng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　　　　　　</a:t>
            </a:r>
            <a:r>
              <a:rPr lang="zh-CN" altLang="en-US" sz="2800" b="1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，疑是银河落九天。</a:t>
            </a:r>
            <a:endParaRPr lang="zh-CN" altLang="en-US" sz="2800" b="1" dirty="0">
              <a:solidFill>
                <a:srgbClr val="00B0F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0" y="4379912"/>
            <a:ext cx="2124075" cy="247808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6572249" y="4756973"/>
            <a:ext cx="2571751" cy="2101028"/>
          </a:xfrm>
          <a:prstGeom prst="rect">
            <a:avLst/>
          </a:prstGeom>
        </p:spPr>
      </p:pic>
      <p:pic>
        <p:nvPicPr>
          <p:cNvPr id="9" name="图片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372101"/>
            <a:ext cx="9144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矩形 20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第二轮：抢答</a:t>
            </a:r>
            <a:r>
              <a:rPr lang="zh-CN" altLang="en-US" sz="28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（参赛选手举手抢答）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81890" y="3508780"/>
            <a:ext cx="856210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1</a:t>
            </a: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、根据上半句，接出下半句。</a:t>
            </a: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正确得十分，错误（包括不完整）扣十分。</a:t>
            </a:r>
            <a:endParaRPr lang="en-US" altLang="zh-CN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2</a:t>
            </a: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、根据下半</a:t>
            </a:r>
            <a:r>
              <a:rPr lang="zh-CN" altLang="en-US" sz="20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句，接</a:t>
            </a: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出上半</a:t>
            </a:r>
            <a:r>
              <a:rPr lang="zh-CN" altLang="en-US" sz="20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句。</a:t>
            </a:r>
            <a:r>
              <a:rPr lang="zh-CN" altLang="en-US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</a:t>
            </a: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）</a:t>
            </a:r>
            <a:r>
              <a:rPr lang="zh-CN" altLang="en-US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扣</a:t>
            </a: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十分。</a:t>
            </a:r>
            <a:endParaRPr lang="en-US" altLang="zh-CN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特别提醒：</a:t>
            </a:r>
            <a:r>
              <a:rPr lang="zh-CN" altLang="en-US" sz="24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观众抢答，每次扣抢答观众所在班级十分。</a:t>
            </a:r>
            <a:endParaRPr lang="zh-CN" altLang="en-US" sz="24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890" y="2387012"/>
            <a:ext cx="8562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桃花潭水深千尺，</a:t>
            </a:r>
            <a:r>
              <a:rPr lang="zh-CN" altLang="en-US" sz="2800" b="1" u="sng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</a:t>
            </a:r>
            <a:r>
              <a:rPr lang="zh-CN" altLang="en-US" sz="2800" b="1" u="sng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　　　　　　</a:t>
            </a:r>
            <a:r>
              <a:rPr lang="zh-CN" altLang="en-US" sz="2800" b="1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。</a:t>
            </a:r>
            <a:endParaRPr lang="zh-CN" altLang="en-US" sz="2800" b="1" dirty="0">
              <a:solidFill>
                <a:srgbClr val="00B0F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0" y="4379912"/>
            <a:ext cx="2124075" cy="247808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6572249" y="4756973"/>
            <a:ext cx="2571751" cy="2101028"/>
          </a:xfrm>
          <a:prstGeom prst="rect">
            <a:avLst/>
          </a:prstGeom>
        </p:spPr>
      </p:pic>
      <p:pic>
        <p:nvPicPr>
          <p:cNvPr id="9" name="图片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372101"/>
            <a:ext cx="9144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矩形 20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第二轮：抢答</a:t>
            </a:r>
            <a:r>
              <a:rPr lang="zh-CN" altLang="en-US" sz="28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（参赛选手举手抢答）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81890" y="3508780"/>
            <a:ext cx="856210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1</a:t>
            </a: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、根据上半句，接出下半句。</a:t>
            </a: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正确得十分，错误（包括不完整）扣十分。</a:t>
            </a:r>
            <a:endParaRPr lang="en-US" altLang="zh-CN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2</a:t>
            </a: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、根据下半</a:t>
            </a:r>
            <a:r>
              <a:rPr lang="zh-CN" altLang="en-US" sz="20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句，接</a:t>
            </a: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出上半</a:t>
            </a:r>
            <a:r>
              <a:rPr lang="zh-CN" altLang="en-US" sz="20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句。</a:t>
            </a:r>
            <a:r>
              <a:rPr lang="zh-CN" altLang="en-US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</a:t>
            </a: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）</a:t>
            </a:r>
            <a:r>
              <a:rPr lang="zh-CN" altLang="en-US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扣</a:t>
            </a: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十分。</a:t>
            </a:r>
            <a:endParaRPr lang="en-US" altLang="zh-CN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特别提醒：</a:t>
            </a:r>
            <a:r>
              <a:rPr lang="zh-CN" altLang="en-US" sz="24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观众抢答，每次扣抢答观众所在班级十分。</a:t>
            </a:r>
            <a:endParaRPr lang="zh-CN" altLang="en-US" sz="24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890" y="2387012"/>
            <a:ext cx="8562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窗含西岭千秋雪，</a:t>
            </a:r>
            <a:r>
              <a:rPr lang="zh-CN" altLang="en-US" sz="2800" b="1" u="sng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</a:t>
            </a:r>
            <a:r>
              <a:rPr lang="zh-CN" altLang="en-US" sz="2800" b="1" u="sng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　　　　　　</a:t>
            </a:r>
            <a:r>
              <a:rPr lang="zh-CN" altLang="en-US" sz="2800" b="1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。</a:t>
            </a:r>
            <a:endParaRPr lang="zh-CN" altLang="en-US" sz="2800" b="1" dirty="0">
              <a:solidFill>
                <a:srgbClr val="00B0F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0" y="4379912"/>
            <a:ext cx="2124075" cy="247808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6572249" y="4756973"/>
            <a:ext cx="2571751" cy="2101028"/>
          </a:xfrm>
          <a:prstGeom prst="rect">
            <a:avLst/>
          </a:prstGeom>
        </p:spPr>
      </p:pic>
      <p:pic>
        <p:nvPicPr>
          <p:cNvPr id="9" name="图片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372101"/>
            <a:ext cx="9144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矩形 20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第二轮：抢答</a:t>
            </a:r>
            <a:r>
              <a:rPr lang="zh-CN" altLang="en-US" sz="28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（参赛选手举手抢答）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81890" y="3508780"/>
            <a:ext cx="856210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1</a:t>
            </a: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、根据上半句，接出下半句。</a:t>
            </a: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正确得十分，错误（包括不完整）扣十分。</a:t>
            </a:r>
            <a:endParaRPr lang="en-US" altLang="zh-CN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2</a:t>
            </a: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、根据下半</a:t>
            </a:r>
            <a:r>
              <a:rPr lang="zh-CN" altLang="en-US" sz="20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句，接</a:t>
            </a: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出上半</a:t>
            </a:r>
            <a:r>
              <a:rPr lang="zh-CN" altLang="en-US" sz="20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句。</a:t>
            </a:r>
            <a:r>
              <a:rPr lang="zh-CN" altLang="en-US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</a:t>
            </a: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）</a:t>
            </a:r>
            <a:r>
              <a:rPr lang="zh-CN" altLang="en-US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扣</a:t>
            </a: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十分。</a:t>
            </a:r>
            <a:endParaRPr lang="en-US" altLang="zh-CN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特别提醒：</a:t>
            </a:r>
            <a:r>
              <a:rPr lang="zh-CN" altLang="en-US" sz="24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观众抢答，每次扣抢答观众所在班级十分。</a:t>
            </a:r>
            <a:endParaRPr lang="zh-CN" altLang="en-US" sz="24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81890" y="2387012"/>
            <a:ext cx="8562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u="sng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</a:t>
            </a:r>
            <a:r>
              <a:rPr lang="zh-CN" altLang="en-US" sz="2800" b="1" u="sng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　　　　　　</a:t>
            </a:r>
            <a:r>
              <a:rPr lang="zh-CN" altLang="en-US" sz="2800" b="1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，江枫渔火对愁眠。</a:t>
            </a:r>
            <a:endParaRPr lang="zh-CN" altLang="en-US" sz="2800" b="1" dirty="0">
              <a:solidFill>
                <a:srgbClr val="00B0F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0" y="4379912"/>
            <a:ext cx="2124075" cy="247808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6572249" y="4756973"/>
            <a:ext cx="2571751" cy="2101028"/>
          </a:xfrm>
          <a:prstGeom prst="rect">
            <a:avLst/>
          </a:prstGeom>
        </p:spPr>
      </p:pic>
      <p:pic>
        <p:nvPicPr>
          <p:cNvPr id="9" name="图片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372101"/>
            <a:ext cx="9144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矩形 20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第二轮：抢答</a:t>
            </a:r>
            <a:r>
              <a:rPr lang="zh-CN" altLang="en-US" sz="28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（参赛选手举手抢答）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81890" y="3508780"/>
            <a:ext cx="856210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1</a:t>
            </a: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、根据上半句，接出下半句。</a:t>
            </a: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正确得十分，错误（包括不完整）扣十分。</a:t>
            </a:r>
            <a:endParaRPr lang="en-US" altLang="zh-CN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2</a:t>
            </a: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、根据下半</a:t>
            </a:r>
            <a:r>
              <a:rPr lang="zh-CN" altLang="en-US" sz="20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句，接</a:t>
            </a: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出上半</a:t>
            </a:r>
            <a:r>
              <a:rPr lang="zh-CN" altLang="en-US" sz="20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句。</a:t>
            </a:r>
            <a:r>
              <a:rPr lang="zh-CN" altLang="en-US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</a:t>
            </a: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）</a:t>
            </a:r>
            <a:r>
              <a:rPr lang="zh-CN" altLang="en-US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扣</a:t>
            </a: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十分。</a:t>
            </a:r>
            <a:endParaRPr lang="en-US" altLang="zh-CN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特别提醒：</a:t>
            </a:r>
            <a:r>
              <a:rPr lang="zh-CN" altLang="en-US" sz="24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观众抢答，每次扣抢答观众所在班级十分。</a:t>
            </a:r>
            <a:endParaRPr lang="zh-CN" altLang="en-US" sz="24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890" y="2387012"/>
            <a:ext cx="8562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春潮带雨晚来急，</a:t>
            </a:r>
            <a:r>
              <a:rPr lang="zh-CN" altLang="en-US" sz="2800" b="1" u="sng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</a:t>
            </a:r>
            <a:r>
              <a:rPr lang="zh-CN" altLang="en-US" sz="2800" b="1" u="sng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　　　　　　</a:t>
            </a:r>
            <a:r>
              <a:rPr lang="zh-CN" altLang="en-US" sz="2800" b="1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。</a:t>
            </a:r>
            <a:endParaRPr lang="zh-CN" altLang="en-US" sz="2800" b="1" dirty="0">
              <a:solidFill>
                <a:srgbClr val="00B0F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0" y="4379912"/>
            <a:ext cx="2124075" cy="247808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6572249" y="4756973"/>
            <a:ext cx="2571751" cy="2101028"/>
          </a:xfrm>
          <a:prstGeom prst="rect">
            <a:avLst/>
          </a:prstGeom>
        </p:spPr>
      </p:pic>
      <p:pic>
        <p:nvPicPr>
          <p:cNvPr id="9" name="图片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372101"/>
            <a:ext cx="9144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矩形 20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第二轮：抢答</a:t>
            </a:r>
            <a:r>
              <a:rPr lang="zh-CN" altLang="en-US" sz="28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（参赛选手举手抢答）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81890" y="3508780"/>
            <a:ext cx="856210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1</a:t>
            </a: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、根据上半句，接出下半句。</a:t>
            </a: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正确得十分，错误（包括不完整）扣十分。</a:t>
            </a:r>
            <a:endParaRPr lang="en-US" altLang="zh-CN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2</a:t>
            </a: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、根据下半</a:t>
            </a:r>
            <a:r>
              <a:rPr lang="zh-CN" altLang="en-US" sz="20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句，接</a:t>
            </a: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出上半</a:t>
            </a:r>
            <a:r>
              <a:rPr lang="zh-CN" altLang="en-US" sz="20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句。</a:t>
            </a:r>
            <a:r>
              <a:rPr lang="zh-CN" altLang="en-US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</a:t>
            </a: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）</a:t>
            </a:r>
            <a:r>
              <a:rPr lang="zh-CN" altLang="en-US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扣</a:t>
            </a: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十分。</a:t>
            </a:r>
            <a:endParaRPr lang="en-US" altLang="zh-CN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特别提醒：</a:t>
            </a:r>
            <a:r>
              <a:rPr lang="zh-CN" altLang="en-US" sz="24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观众抢答，每次扣抢答观众所在班级十分。</a:t>
            </a:r>
            <a:endParaRPr lang="zh-CN" altLang="en-US" sz="24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890" y="2387012"/>
            <a:ext cx="8562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最是一年春好处，</a:t>
            </a:r>
            <a:r>
              <a:rPr lang="zh-CN" altLang="en-US" sz="2800" b="1" u="sng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</a:t>
            </a:r>
            <a:r>
              <a:rPr lang="zh-CN" altLang="en-US" sz="2800" b="1" u="sng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　　　　　　</a:t>
            </a:r>
            <a:r>
              <a:rPr lang="zh-CN" altLang="en-US" sz="2800" b="1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。</a:t>
            </a:r>
            <a:endParaRPr lang="zh-CN" altLang="en-US" sz="2800" b="1" dirty="0">
              <a:solidFill>
                <a:srgbClr val="00B0F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-1" y="0"/>
            <a:ext cx="1962149" cy="6858000"/>
            <a:chOff x="-4" y="-5244506"/>
            <a:chExt cx="3138334" cy="10968934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-4" y="2987954"/>
              <a:ext cx="3138334" cy="273647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-2" y="-5244506"/>
              <a:ext cx="3138332" cy="5142330"/>
            </a:xfrm>
            <a:prstGeom prst="rect">
              <a:avLst/>
            </a:prstGeom>
          </p:spPr>
        </p:pic>
      </p:grpSp>
      <p:sp>
        <p:nvSpPr>
          <p:cNvPr id="35" name="矩形 34"/>
          <p:cNvSpPr/>
          <p:nvPr/>
        </p:nvSpPr>
        <p:spPr>
          <a:xfrm>
            <a:off x="581890" y="2387012"/>
            <a:ext cx="8562109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半 亩 方 塘 一 鉴 开，</a:t>
            </a:r>
            <a:r>
              <a:rPr lang="zh-CN" altLang="en-US" sz="2800" b="1" u="sng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</a:t>
            </a:r>
            <a:r>
              <a:rPr lang="zh-CN" altLang="en-US" sz="2800" b="1" u="sng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　　　　　　</a:t>
            </a:r>
            <a:r>
              <a:rPr lang="zh-CN" altLang="en-US" sz="2800" b="1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。</a:t>
            </a:r>
            <a:endParaRPr lang="zh-CN" altLang="en-US" sz="2800" b="1" dirty="0">
              <a:solidFill>
                <a:srgbClr val="00B0F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第一轮：必答</a:t>
            </a:r>
            <a:r>
              <a:rPr lang="zh-CN" altLang="en-US" sz="28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（参赛选手轮流作答）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891" y="3493802"/>
            <a:ext cx="85621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根据上半句，接出下半句。</a:t>
            </a:r>
            <a:r>
              <a:rPr lang="zh-CN" altLang="en-US" sz="16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正确得十分，错误（包括不完整）不得分。</a:t>
            </a: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endParaRPr lang="en-US" altLang="zh-CN" sz="16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</a:t>
            </a:r>
            <a:r>
              <a:rPr lang="zh-CN" altLang="en-US" sz="20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提醒：</a:t>
            </a:r>
            <a:r>
              <a:rPr lang="zh-CN" altLang="en-US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观众抢答，本题作废。连续抢答，每次扣抢答观众所在班级十分。</a:t>
            </a:r>
            <a:endParaRPr lang="zh-CN" altLang="en-US" sz="28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0" y="4379912"/>
            <a:ext cx="2124075" cy="247808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6572249" y="4756973"/>
            <a:ext cx="2571751" cy="2101028"/>
          </a:xfrm>
          <a:prstGeom prst="rect">
            <a:avLst/>
          </a:prstGeom>
        </p:spPr>
      </p:pic>
      <p:pic>
        <p:nvPicPr>
          <p:cNvPr id="9" name="图片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372101"/>
            <a:ext cx="9144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矩形 20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第二轮：抢答</a:t>
            </a:r>
            <a:r>
              <a:rPr lang="zh-CN" altLang="en-US" sz="28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（参赛选手举手抢答）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81890" y="3508780"/>
            <a:ext cx="856210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1</a:t>
            </a: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、根据上半句，接出下半句。</a:t>
            </a: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正确得十分，错误（包括不完整）扣十分。</a:t>
            </a:r>
            <a:endParaRPr lang="en-US" altLang="zh-CN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2</a:t>
            </a: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、根据下半</a:t>
            </a:r>
            <a:r>
              <a:rPr lang="zh-CN" altLang="en-US" sz="20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句，接</a:t>
            </a: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出上半</a:t>
            </a:r>
            <a:r>
              <a:rPr lang="zh-CN" altLang="en-US" sz="20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句。</a:t>
            </a:r>
            <a:r>
              <a:rPr lang="zh-CN" altLang="en-US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</a:t>
            </a: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）</a:t>
            </a:r>
            <a:r>
              <a:rPr lang="zh-CN" altLang="en-US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扣</a:t>
            </a: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十分。</a:t>
            </a:r>
            <a:endParaRPr lang="en-US" altLang="zh-CN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特别提醒：</a:t>
            </a:r>
            <a:r>
              <a:rPr lang="zh-CN" altLang="en-US" sz="24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观众抢答，每次扣抢答观众所在班级十分。</a:t>
            </a:r>
            <a:endParaRPr lang="zh-CN" altLang="en-US" sz="24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890" y="2387012"/>
            <a:ext cx="8562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南朝四百八十寺，</a:t>
            </a:r>
            <a:r>
              <a:rPr lang="zh-CN" altLang="en-US" sz="2800" b="1" u="sng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</a:t>
            </a:r>
            <a:r>
              <a:rPr lang="zh-CN" altLang="en-US" sz="2800" b="1" u="sng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　　　　　　</a:t>
            </a:r>
            <a:r>
              <a:rPr lang="zh-CN" altLang="en-US" sz="2800" b="1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。</a:t>
            </a:r>
            <a:endParaRPr lang="zh-CN" altLang="en-US" sz="2800" b="1" dirty="0">
              <a:solidFill>
                <a:srgbClr val="00B0F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0" y="4379912"/>
            <a:ext cx="2124075" cy="247808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6572249" y="4756973"/>
            <a:ext cx="2571751" cy="2101028"/>
          </a:xfrm>
          <a:prstGeom prst="rect">
            <a:avLst/>
          </a:prstGeom>
        </p:spPr>
      </p:pic>
      <p:pic>
        <p:nvPicPr>
          <p:cNvPr id="9" name="图片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372101"/>
            <a:ext cx="9144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矩形 20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第二轮：抢答</a:t>
            </a:r>
            <a:r>
              <a:rPr lang="zh-CN" altLang="en-US" sz="28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（参赛选手举手抢答）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81890" y="3508780"/>
            <a:ext cx="856210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1</a:t>
            </a: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、根据上半句，接出下半句。</a:t>
            </a: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正确得十分，错误（包括不完整）扣十分。</a:t>
            </a:r>
            <a:endParaRPr lang="en-US" altLang="zh-CN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2</a:t>
            </a: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、根据下半</a:t>
            </a:r>
            <a:r>
              <a:rPr lang="zh-CN" altLang="en-US" sz="20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句，接</a:t>
            </a: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出上半</a:t>
            </a:r>
            <a:r>
              <a:rPr lang="zh-CN" altLang="en-US" sz="20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句。</a:t>
            </a:r>
            <a:r>
              <a:rPr lang="zh-CN" altLang="en-US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</a:t>
            </a: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）</a:t>
            </a:r>
            <a:r>
              <a:rPr lang="zh-CN" altLang="en-US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扣</a:t>
            </a: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十分。</a:t>
            </a:r>
            <a:endParaRPr lang="en-US" altLang="zh-CN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特别提醒：</a:t>
            </a:r>
            <a:r>
              <a:rPr lang="zh-CN" altLang="en-US" sz="24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观众抢答，每次扣抢答观众所在班级十分。</a:t>
            </a:r>
            <a:endParaRPr lang="zh-CN" altLang="en-US" sz="24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81890" y="2387012"/>
            <a:ext cx="8562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u="sng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</a:t>
            </a:r>
            <a:r>
              <a:rPr lang="zh-CN" altLang="en-US" sz="2800" b="1" u="sng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　　　　　　</a:t>
            </a:r>
            <a:r>
              <a:rPr lang="zh-CN" altLang="en-US" sz="2800" b="1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，路上行人欲断魂。</a:t>
            </a:r>
            <a:endParaRPr lang="zh-CN" altLang="en-US" sz="2800" b="1" dirty="0">
              <a:solidFill>
                <a:srgbClr val="00B0F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0" y="4379912"/>
            <a:ext cx="2124075" cy="247808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6572249" y="4756973"/>
            <a:ext cx="2571751" cy="2101028"/>
          </a:xfrm>
          <a:prstGeom prst="rect">
            <a:avLst/>
          </a:prstGeom>
        </p:spPr>
      </p:pic>
      <p:pic>
        <p:nvPicPr>
          <p:cNvPr id="9" name="图片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372101"/>
            <a:ext cx="9144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矩形 20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第二轮：抢答</a:t>
            </a:r>
            <a:r>
              <a:rPr lang="zh-CN" altLang="en-US" sz="28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（参赛选手举手抢答）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81890" y="3508780"/>
            <a:ext cx="856210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1</a:t>
            </a: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、根据上半句，接出下半句。</a:t>
            </a: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正确得十分，错误（包括不完整）扣十分。</a:t>
            </a:r>
            <a:endParaRPr lang="en-US" altLang="zh-CN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2</a:t>
            </a: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、根据下半</a:t>
            </a:r>
            <a:r>
              <a:rPr lang="zh-CN" altLang="en-US" sz="20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句，接</a:t>
            </a: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出上半</a:t>
            </a:r>
            <a:r>
              <a:rPr lang="zh-CN" altLang="en-US" sz="20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句。</a:t>
            </a:r>
            <a:r>
              <a:rPr lang="zh-CN" altLang="en-US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</a:t>
            </a: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）</a:t>
            </a:r>
            <a:r>
              <a:rPr lang="zh-CN" altLang="en-US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扣</a:t>
            </a: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十分。</a:t>
            </a:r>
            <a:endParaRPr lang="en-US" altLang="zh-CN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特别提醒：</a:t>
            </a:r>
            <a:r>
              <a:rPr lang="zh-CN" altLang="en-US" sz="24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观众抢答，每次扣抢答观众所在班级十分。</a:t>
            </a:r>
            <a:endParaRPr lang="zh-CN" altLang="en-US" sz="24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890" y="2387012"/>
            <a:ext cx="8562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千门万户曈曈日，</a:t>
            </a:r>
            <a:r>
              <a:rPr lang="zh-CN" altLang="en-US" sz="2800" b="1" u="sng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</a:t>
            </a:r>
            <a:r>
              <a:rPr lang="zh-CN" altLang="en-US" sz="2800" b="1" u="sng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　　　　　　</a:t>
            </a:r>
            <a:r>
              <a:rPr lang="zh-CN" altLang="en-US" sz="2800" b="1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。</a:t>
            </a:r>
            <a:endParaRPr lang="zh-CN" altLang="en-US" sz="2800" b="1" dirty="0">
              <a:solidFill>
                <a:srgbClr val="00B0F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0" y="4379912"/>
            <a:ext cx="2124075" cy="247808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6572249" y="4756973"/>
            <a:ext cx="2571751" cy="2101028"/>
          </a:xfrm>
          <a:prstGeom prst="rect">
            <a:avLst/>
          </a:prstGeom>
        </p:spPr>
      </p:pic>
      <p:pic>
        <p:nvPicPr>
          <p:cNvPr id="9" name="图片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372101"/>
            <a:ext cx="9144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矩形 20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第二轮：抢答</a:t>
            </a:r>
            <a:r>
              <a:rPr lang="zh-CN" altLang="en-US" sz="28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（参赛选手举手抢答）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81890" y="3508780"/>
            <a:ext cx="856210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1</a:t>
            </a: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、根据上半句，接出下半句。</a:t>
            </a: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正确得十分，错误（包括不完整）扣十分。</a:t>
            </a:r>
            <a:endParaRPr lang="en-US" altLang="zh-CN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2</a:t>
            </a: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、根据下半</a:t>
            </a:r>
            <a:r>
              <a:rPr lang="zh-CN" altLang="en-US" sz="20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句，接</a:t>
            </a: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出上半</a:t>
            </a:r>
            <a:r>
              <a:rPr lang="zh-CN" altLang="en-US" sz="20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句。</a:t>
            </a:r>
            <a:r>
              <a:rPr lang="zh-CN" altLang="en-US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</a:t>
            </a: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）</a:t>
            </a:r>
            <a:r>
              <a:rPr lang="zh-CN" altLang="en-US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扣</a:t>
            </a: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十分。</a:t>
            </a:r>
            <a:endParaRPr lang="en-US" altLang="zh-CN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特别提醒：</a:t>
            </a:r>
            <a:r>
              <a:rPr lang="zh-CN" altLang="en-US" sz="24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观众抢答，每次扣抢答观众所在班级十分。</a:t>
            </a:r>
            <a:endParaRPr lang="zh-CN" altLang="en-US" sz="24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81890" y="2387012"/>
            <a:ext cx="8562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u="sng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</a:t>
            </a:r>
            <a:r>
              <a:rPr lang="zh-CN" altLang="en-US" sz="2800" b="1" u="sng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　　　　　　</a:t>
            </a:r>
            <a:r>
              <a:rPr lang="zh-CN" altLang="en-US" sz="2800" b="1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，莲叶何田田。</a:t>
            </a:r>
            <a:endParaRPr lang="zh-CN" altLang="en-US" sz="2800" b="1" dirty="0">
              <a:solidFill>
                <a:srgbClr val="00B0F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0" y="4379912"/>
            <a:ext cx="2124075" cy="247808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6572249" y="4756973"/>
            <a:ext cx="2571751" cy="2101028"/>
          </a:xfrm>
          <a:prstGeom prst="rect">
            <a:avLst/>
          </a:prstGeom>
        </p:spPr>
      </p:pic>
      <p:pic>
        <p:nvPicPr>
          <p:cNvPr id="9" name="图片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372101"/>
            <a:ext cx="9144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矩形 20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第二轮：抢答</a:t>
            </a:r>
            <a:r>
              <a:rPr lang="zh-CN" altLang="en-US" sz="28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（参赛选手举手抢答）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81890" y="3508780"/>
            <a:ext cx="856210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1</a:t>
            </a: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、根据上半句，接出下半句。</a:t>
            </a: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正确得十分，错误（包括不完整）扣十分。</a:t>
            </a:r>
            <a:endParaRPr lang="en-US" altLang="zh-CN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2</a:t>
            </a: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、根据下半</a:t>
            </a:r>
            <a:r>
              <a:rPr lang="zh-CN" altLang="en-US" sz="20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句，接</a:t>
            </a: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出上半</a:t>
            </a:r>
            <a:r>
              <a:rPr lang="zh-CN" altLang="en-US" sz="20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句。</a:t>
            </a:r>
            <a:r>
              <a:rPr lang="zh-CN" altLang="en-US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</a:t>
            </a: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）</a:t>
            </a:r>
            <a:r>
              <a:rPr lang="zh-CN" altLang="en-US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扣</a:t>
            </a: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十分。</a:t>
            </a:r>
            <a:endParaRPr lang="en-US" altLang="zh-CN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特别提醒：</a:t>
            </a:r>
            <a:r>
              <a:rPr lang="zh-CN" altLang="en-US" sz="24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观众抢答，每次扣抢答观众所在班级十分。</a:t>
            </a:r>
            <a:endParaRPr lang="zh-CN" altLang="en-US" sz="24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890" y="2387012"/>
            <a:ext cx="8562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远上寒山石径斜（</a:t>
            </a:r>
            <a:r>
              <a:rPr lang="en-US" altLang="zh-CN" sz="2800" dirty="0" err="1">
                <a:solidFill>
                  <a:srgbClr val="00B0F0"/>
                </a:solidFill>
                <a:latin typeface="Kai GB Pinyin" panose="02010601030101010101" pitchFamily="2" charset="-122"/>
                <a:ea typeface="Kai GB Pinyin" panose="02010601030101010101" pitchFamily="2" charset="-122"/>
              </a:rPr>
              <a:t>xiá</a:t>
            </a:r>
            <a:r>
              <a:rPr lang="zh-CN" altLang="en-US" sz="2800" b="1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），</a:t>
            </a:r>
            <a:r>
              <a:rPr lang="zh-CN" altLang="en-US" sz="2800" b="1" u="sng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</a:t>
            </a:r>
            <a:r>
              <a:rPr lang="zh-CN" altLang="en-US" sz="2800" b="1" u="sng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　　　　　　</a:t>
            </a:r>
            <a:r>
              <a:rPr lang="zh-CN" altLang="en-US" sz="2800" b="1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。</a:t>
            </a:r>
            <a:endParaRPr lang="zh-CN" altLang="en-US" sz="2800" b="1" dirty="0">
              <a:solidFill>
                <a:srgbClr val="00B0F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0" y="4379912"/>
            <a:ext cx="2124075" cy="247808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6572249" y="4756973"/>
            <a:ext cx="2571751" cy="2101028"/>
          </a:xfrm>
          <a:prstGeom prst="rect">
            <a:avLst/>
          </a:prstGeom>
        </p:spPr>
      </p:pic>
      <p:pic>
        <p:nvPicPr>
          <p:cNvPr id="9" name="图片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372101"/>
            <a:ext cx="9144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矩形 20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第二轮：抢答</a:t>
            </a:r>
            <a:r>
              <a:rPr lang="zh-CN" altLang="en-US" sz="28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（参赛选手举手抢答）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81890" y="3508780"/>
            <a:ext cx="856210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1</a:t>
            </a: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、根据上半句，接出下半句。</a:t>
            </a: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正确得十分，错误（包括不完整）扣十分。</a:t>
            </a:r>
            <a:endParaRPr lang="en-US" altLang="zh-CN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2</a:t>
            </a: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、根据下半</a:t>
            </a:r>
            <a:r>
              <a:rPr lang="zh-CN" altLang="en-US" sz="20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句，接</a:t>
            </a: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出上半</a:t>
            </a:r>
            <a:r>
              <a:rPr lang="zh-CN" altLang="en-US" sz="20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句。</a:t>
            </a:r>
            <a:r>
              <a:rPr lang="zh-CN" altLang="en-US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</a:t>
            </a: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）</a:t>
            </a:r>
            <a:r>
              <a:rPr lang="zh-CN" altLang="en-US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扣</a:t>
            </a: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十分。</a:t>
            </a:r>
            <a:endParaRPr lang="en-US" altLang="zh-CN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特别提醒：</a:t>
            </a:r>
            <a:r>
              <a:rPr lang="zh-CN" altLang="en-US" sz="24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观众抢答，每次扣抢答观众所在班级十分。</a:t>
            </a:r>
            <a:endParaRPr lang="zh-CN" altLang="en-US" sz="24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890" y="2387012"/>
            <a:ext cx="8562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日出江花红胜火，</a:t>
            </a:r>
            <a:r>
              <a:rPr lang="zh-CN" altLang="en-US" sz="2800" b="1" u="sng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</a:t>
            </a:r>
            <a:r>
              <a:rPr lang="zh-CN" altLang="en-US" sz="2800" b="1" u="sng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　　　　　　</a:t>
            </a:r>
            <a:r>
              <a:rPr lang="zh-CN" altLang="en-US" sz="2800" b="1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。</a:t>
            </a:r>
            <a:endParaRPr lang="zh-CN" altLang="en-US" sz="2800" b="1" dirty="0">
              <a:solidFill>
                <a:srgbClr val="00B0F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0" y="4379912"/>
            <a:ext cx="2124075" cy="247808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6572249" y="4756973"/>
            <a:ext cx="2571751" cy="2101028"/>
          </a:xfrm>
          <a:prstGeom prst="rect">
            <a:avLst/>
          </a:prstGeom>
        </p:spPr>
      </p:pic>
      <p:pic>
        <p:nvPicPr>
          <p:cNvPr id="9" name="图片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372101"/>
            <a:ext cx="9144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矩形 20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第二轮：抢答</a:t>
            </a:r>
            <a:r>
              <a:rPr lang="zh-CN" altLang="en-US" sz="28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（参赛选手举手抢答）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81890" y="3508780"/>
            <a:ext cx="856210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1</a:t>
            </a: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、根据上半句，接出下半句。</a:t>
            </a: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正确得十分，错误（包括不完整）扣十分。</a:t>
            </a:r>
            <a:endParaRPr lang="en-US" altLang="zh-CN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2</a:t>
            </a: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、根据下半</a:t>
            </a:r>
            <a:r>
              <a:rPr lang="zh-CN" altLang="en-US" sz="20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句，接</a:t>
            </a: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出上半</a:t>
            </a:r>
            <a:r>
              <a:rPr lang="zh-CN" altLang="en-US" sz="20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句。</a:t>
            </a:r>
            <a:r>
              <a:rPr lang="zh-CN" altLang="en-US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</a:t>
            </a: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）</a:t>
            </a:r>
            <a:r>
              <a:rPr lang="zh-CN" altLang="en-US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扣</a:t>
            </a: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十分。</a:t>
            </a:r>
            <a:endParaRPr lang="en-US" altLang="zh-CN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特别提醒：</a:t>
            </a:r>
            <a:r>
              <a:rPr lang="zh-CN" altLang="en-US" sz="24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观众抢答，每次扣抢答观众所在班级十分。</a:t>
            </a:r>
            <a:endParaRPr lang="zh-CN" altLang="en-US" sz="24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81890" y="2387012"/>
            <a:ext cx="8562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u="sng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</a:t>
            </a:r>
            <a:r>
              <a:rPr lang="zh-CN" altLang="en-US" sz="2800" b="1" u="sng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　　　　　　</a:t>
            </a:r>
            <a:r>
              <a:rPr lang="zh-CN" altLang="en-US" sz="2800" b="1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，能开二月花。</a:t>
            </a:r>
            <a:endParaRPr lang="zh-CN" altLang="en-US" sz="2800" b="1" dirty="0">
              <a:solidFill>
                <a:srgbClr val="00B0F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0" y="4379912"/>
            <a:ext cx="2124075" cy="247808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6572249" y="4756973"/>
            <a:ext cx="2571751" cy="2101028"/>
          </a:xfrm>
          <a:prstGeom prst="rect">
            <a:avLst/>
          </a:prstGeom>
        </p:spPr>
      </p:pic>
      <p:pic>
        <p:nvPicPr>
          <p:cNvPr id="9" name="图片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372101"/>
            <a:ext cx="9144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矩形 20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第二轮：抢答</a:t>
            </a:r>
            <a:r>
              <a:rPr lang="zh-CN" altLang="en-US" sz="28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（参赛选手举手抢答）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81890" y="3508780"/>
            <a:ext cx="856210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1</a:t>
            </a: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、根据上半句，接出下半句。</a:t>
            </a: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正确得十分，错误（包括不完整）扣十分。</a:t>
            </a:r>
            <a:endParaRPr lang="en-US" altLang="zh-CN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2</a:t>
            </a: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、根据下半</a:t>
            </a:r>
            <a:r>
              <a:rPr lang="zh-CN" altLang="en-US" sz="20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句，接</a:t>
            </a: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出上半</a:t>
            </a:r>
            <a:r>
              <a:rPr lang="zh-CN" altLang="en-US" sz="20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句。</a:t>
            </a:r>
            <a:r>
              <a:rPr lang="zh-CN" altLang="en-US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</a:t>
            </a: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）</a:t>
            </a:r>
            <a:r>
              <a:rPr lang="zh-CN" altLang="en-US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扣</a:t>
            </a: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十分。</a:t>
            </a:r>
            <a:endParaRPr lang="en-US" altLang="zh-CN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特别提醒：</a:t>
            </a:r>
            <a:r>
              <a:rPr lang="zh-CN" altLang="en-US" sz="24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观众抢答，每次扣抢答观众所在班级十分。</a:t>
            </a:r>
            <a:endParaRPr lang="zh-CN" altLang="en-US" sz="24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890" y="2387012"/>
            <a:ext cx="8562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谁知盘中餐，</a:t>
            </a:r>
            <a:r>
              <a:rPr lang="zh-CN" altLang="en-US" sz="2800" b="1" u="sng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</a:t>
            </a:r>
            <a:r>
              <a:rPr lang="zh-CN" altLang="en-US" sz="2800" b="1" u="sng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　　　　　　</a:t>
            </a:r>
            <a:r>
              <a:rPr lang="zh-CN" altLang="en-US" sz="2800" b="1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。</a:t>
            </a:r>
            <a:endParaRPr lang="zh-CN" altLang="en-US" sz="2800" b="1" dirty="0">
              <a:solidFill>
                <a:srgbClr val="00B0F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0" y="4379912"/>
            <a:ext cx="2124075" cy="247808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6572249" y="4756973"/>
            <a:ext cx="2571751" cy="2101028"/>
          </a:xfrm>
          <a:prstGeom prst="rect">
            <a:avLst/>
          </a:prstGeom>
        </p:spPr>
      </p:pic>
      <p:pic>
        <p:nvPicPr>
          <p:cNvPr id="9" name="图片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372101"/>
            <a:ext cx="9144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矩形 20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第二轮：抢答</a:t>
            </a:r>
            <a:r>
              <a:rPr lang="zh-CN" altLang="en-US" sz="28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（参赛选手举手抢答）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81890" y="3508780"/>
            <a:ext cx="856210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1</a:t>
            </a: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、根据上半句，接出下半句。</a:t>
            </a: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正确得十分，错误（包括不完整）扣十分。</a:t>
            </a:r>
            <a:endParaRPr lang="en-US" altLang="zh-CN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2</a:t>
            </a: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、根据下半</a:t>
            </a:r>
            <a:r>
              <a:rPr lang="zh-CN" altLang="en-US" sz="20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句，接</a:t>
            </a: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出上半</a:t>
            </a:r>
            <a:r>
              <a:rPr lang="zh-CN" altLang="en-US" sz="20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句。</a:t>
            </a:r>
            <a:r>
              <a:rPr lang="zh-CN" altLang="en-US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</a:t>
            </a: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）</a:t>
            </a:r>
            <a:r>
              <a:rPr lang="zh-CN" altLang="en-US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扣</a:t>
            </a: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十分。</a:t>
            </a:r>
            <a:endParaRPr lang="en-US" altLang="zh-CN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特别提醒：</a:t>
            </a:r>
            <a:r>
              <a:rPr lang="zh-CN" altLang="en-US" sz="24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观众抢答，每次扣抢答观众所在班级十分。</a:t>
            </a:r>
            <a:endParaRPr lang="zh-CN" altLang="en-US" sz="24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81890" y="2387012"/>
            <a:ext cx="8562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u="sng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</a:t>
            </a:r>
            <a:r>
              <a:rPr lang="zh-CN" altLang="en-US" sz="2800" b="1" u="sng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　　　　　　</a:t>
            </a:r>
            <a:r>
              <a:rPr lang="zh-CN" altLang="en-US" sz="2800" b="1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，黄河入海流。</a:t>
            </a:r>
            <a:endParaRPr lang="zh-CN" altLang="en-US" sz="2800" b="1" dirty="0">
              <a:solidFill>
                <a:srgbClr val="00B0F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0" y="4379912"/>
            <a:ext cx="2124075" cy="247808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6572249" y="4756973"/>
            <a:ext cx="2571751" cy="2101028"/>
          </a:xfrm>
          <a:prstGeom prst="rect">
            <a:avLst/>
          </a:prstGeom>
        </p:spPr>
      </p:pic>
      <p:pic>
        <p:nvPicPr>
          <p:cNvPr id="9" name="图片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372101"/>
            <a:ext cx="9144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矩形 20"/>
          <p:cNvSpPr/>
          <p:nvPr/>
        </p:nvSpPr>
        <p:spPr>
          <a:xfrm>
            <a:off x="581891" y="925219"/>
            <a:ext cx="8364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第二轮：抢答</a:t>
            </a:r>
            <a:r>
              <a:rPr lang="zh-CN" altLang="en-US" sz="2800" b="1" spc="3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（参赛选手举手抢答）</a:t>
            </a:r>
            <a:endParaRPr lang="zh-CN" altLang="en-US" sz="2800" b="1" spc="3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81890" y="3508780"/>
            <a:ext cx="856210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1</a:t>
            </a: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、根据上半句，接出下半句。</a:t>
            </a: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正确得十分，错误（包括不完整）扣十分。</a:t>
            </a:r>
            <a:endParaRPr lang="en-US" altLang="zh-CN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2</a:t>
            </a: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、根据下半</a:t>
            </a:r>
            <a:r>
              <a:rPr lang="zh-CN" altLang="en-US" sz="20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句，接</a:t>
            </a:r>
            <a:r>
              <a:rPr lang="zh-CN" altLang="en-US" sz="20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出上半</a:t>
            </a:r>
            <a:r>
              <a:rPr lang="zh-CN" altLang="en-US" sz="20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句。</a:t>
            </a:r>
            <a:r>
              <a:rPr lang="zh-CN" altLang="en-US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正确得十分，错误（包括不完整</a:t>
            </a: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）</a:t>
            </a:r>
            <a:r>
              <a:rPr lang="zh-CN" altLang="en-US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扣</a:t>
            </a:r>
            <a:r>
              <a:rPr lang="zh-CN" altLang="en-US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十分。</a:t>
            </a:r>
            <a:endParaRPr lang="en-US" altLang="zh-CN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特别提醒：</a:t>
            </a:r>
            <a:r>
              <a:rPr lang="zh-CN" altLang="en-US" sz="2400" dirty="0" smtClean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观众抢答，每次扣抢答观众所在班级十分。</a:t>
            </a:r>
            <a:endParaRPr lang="zh-CN" altLang="en-US" sz="2400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890" y="2387012"/>
            <a:ext cx="8562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莫愁前路无知己，</a:t>
            </a:r>
            <a:r>
              <a:rPr lang="zh-CN" altLang="en-US" sz="2800" b="1" u="sng" dirty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</a:t>
            </a:r>
            <a:r>
              <a:rPr lang="zh-CN" altLang="en-US" sz="2800" b="1" u="sng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　　　　　　　</a:t>
            </a:r>
            <a:r>
              <a:rPr lang="zh-CN" altLang="en-US" sz="2800" b="1" dirty="0" smtClean="0">
                <a:solidFill>
                  <a:srgbClr val="00B0F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。</a:t>
            </a:r>
            <a:endParaRPr lang="zh-CN" altLang="en-US" sz="2800" b="1" dirty="0">
              <a:solidFill>
                <a:srgbClr val="00B0F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第一PPT模板网-WWW.1PPT.COM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12173</Words>
  <Application>WPS 演示</Application>
  <PresentationFormat>全屏显示(4:3)</PresentationFormat>
  <Paragraphs>942</Paragraphs>
  <Slides>118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118</vt:i4>
      </vt:variant>
    </vt:vector>
  </HeadingPairs>
  <TitlesOfParts>
    <vt:vector size="129" baseType="lpstr">
      <vt:lpstr>Arial</vt:lpstr>
      <vt:lpstr>宋体</vt:lpstr>
      <vt:lpstr>Wingdings</vt:lpstr>
      <vt:lpstr>华文中宋</vt:lpstr>
      <vt:lpstr>方正清刻本悦宋简体</vt:lpstr>
      <vt:lpstr>Calibri</vt:lpstr>
      <vt:lpstr>微软雅黑</vt:lpstr>
      <vt:lpstr>Arial Unicode MS</vt:lpstr>
      <vt:lpstr>Calibri Light</vt:lpstr>
      <vt:lpstr>Kai GB Pinyin</vt:lpstr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合肥市虹桥小学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虹桥小学四年级古诗文擂台赛</dc:title>
  <dc:creator>黄坤</dc:creator>
  <dc:subject>爱经典诗文，传中华文明</dc:subject>
  <cp:lastModifiedBy>虹桥小学</cp:lastModifiedBy>
  <cp:revision>74</cp:revision>
  <dcterms:created xsi:type="dcterms:W3CDTF">2015-09-21T06:44:00Z</dcterms:created>
  <dcterms:modified xsi:type="dcterms:W3CDTF">2018-06-28T03:43:39Z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2052-10.1.0.7245</vt:lpwstr>
  </property>
</Properties>
</file>