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10"/>
  </p:handoutMasterIdLst>
  <p:sldIdLst>
    <p:sldId id="409" r:id="rId3"/>
    <p:sldId id="411" r:id="rId4"/>
    <p:sldId id="413" r:id="rId6"/>
    <p:sldId id="432" r:id="rId7"/>
    <p:sldId id="433" r:id="rId8"/>
    <p:sldId id="434" r:id="rId9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A9C2AE"/>
    <a:srgbClr val="B1CCB6"/>
    <a:srgbClr val="C2A081"/>
    <a:srgbClr val="F0D06B"/>
    <a:srgbClr val="FFFFFF"/>
    <a:srgbClr val="B4D2A7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93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jpeg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59896913f262b165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5400000">
            <a:off x="2708910" y="-2708275"/>
            <a:ext cx="6859270" cy="122764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2.png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-图片 6" descr="97b5ee1e2879609a0e486995b3c0c8e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11185" y="1824990"/>
            <a:ext cx="3684905" cy="47085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74115" y="2479040"/>
            <a:ext cx="69005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4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踔厉奋发，笃行不怠</a:t>
            </a:r>
            <a:endParaRPr sz="4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sz="4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4820" y="3926840"/>
            <a:ext cx="6339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记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春江幼儿园自主游戏组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及十四五“自发性游戏”课题组  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韩萍    2022.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9.1</a:t>
            </a:r>
            <a:endParaRPr 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-组合 2"/>
          <p:cNvGrpSpPr/>
          <p:nvPr>
            <p:custDataLst>
              <p:tags r:id="rId1"/>
            </p:custDataLst>
          </p:nvPr>
        </p:nvGrpSpPr>
        <p:grpSpPr>
          <a:xfrm>
            <a:off x="3637280" y="1231265"/>
            <a:ext cx="8702040" cy="3484473"/>
            <a:chOff x="3548970" y="2241096"/>
            <a:chExt cx="5386289" cy="2433681"/>
          </a:xfrm>
        </p:grpSpPr>
        <p:sp>
          <p:nvSpPr>
            <p:cNvPr id="23" name="PA-椭圆 22"/>
            <p:cNvSpPr/>
            <p:nvPr>
              <p:custDataLst>
                <p:tags r:id="rId2"/>
              </p:custDataLst>
            </p:nvPr>
          </p:nvSpPr>
          <p:spPr>
            <a:xfrm>
              <a:off x="3548970" y="2241096"/>
              <a:ext cx="465137" cy="463550"/>
            </a:xfrm>
            <a:prstGeom prst="ellipse">
              <a:avLst/>
            </a:prstGeom>
            <a:solidFill>
              <a:srgbClr val="F0D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noProof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壹</a:t>
              </a:r>
              <a:endParaRPr lang="zh-CN" altLang="en-US" sz="2400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27" name="PA-椭圆 26"/>
            <p:cNvSpPr/>
            <p:nvPr>
              <p:custDataLst>
                <p:tags r:id="rId3"/>
              </p:custDataLst>
            </p:nvPr>
          </p:nvSpPr>
          <p:spPr>
            <a:xfrm>
              <a:off x="3569015" y="3126727"/>
              <a:ext cx="465137" cy="465138"/>
            </a:xfrm>
            <a:prstGeom prst="ellipse">
              <a:avLst/>
            </a:prstGeom>
            <a:solidFill>
              <a:srgbClr val="CD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noProof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贰</a:t>
              </a:r>
              <a:endParaRPr lang="zh-CN" altLang="en-US" sz="2400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28" name="PA-椭圆 27"/>
            <p:cNvSpPr/>
            <p:nvPr>
              <p:custDataLst>
                <p:tags r:id="rId4"/>
              </p:custDataLst>
            </p:nvPr>
          </p:nvSpPr>
          <p:spPr>
            <a:xfrm>
              <a:off x="3548970" y="4014389"/>
              <a:ext cx="465137" cy="463550"/>
            </a:xfrm>
            <a:prstGeom prst="ellipse">
              <a:avLst/>
            </a:prstGeom>
            <a:solidFill>
              <a:srgbClr val="F0D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noProof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叁</a:t>
              </a:r>
              <a:endParaRPr lang="zh-CN" altLang="en-US" sz="2400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cxnSp>
          <p:nvCxnSpPr>
            <p:cNvPr id="30" name="PA-直接连接符 29"/>
            <p:cNvCxnSpPr/>
            <p:nvPr>
              <p:custDataLst>
                <p:tags r:id="rId5"/>
              </p:custDataLst>
            </p:nvPr>
          </p:nvCxnSpPr>
          <p:spPr>
            <a:xfrm>
              <a:off x="4168095" y="2265547"/>
              <a:ext cx="0" cy="2395537"/>
            </a:xfrm>
            <a:prstGeom prst="line">
              <a:avLst/>
            </a:prstGeom>
            <a:ln w="12700" cap="flat" cmpd="sng" algn="ctr">
              <a:solidFill>
                <a:srgbClr val="F0D06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PA-矩形 1"/>
            <p:cNvSpPr/>
            <p:nvPr>
              <p:custDataLst>
                <p:tags r:id="rId6"/>
              </p:custDataLst>
            </p:nvPr>
          </p:nvSpPr>
          <p:spPr>
            <a:xfrm>
              <a:off x="4247804" y="2249523"/>
              <a:ext cx="4523948" cy="122452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600" b="1" spc="300" noProof="1">
                  <a:solidFill>
                    <a:srgbClr val="1F3E12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Arial" panose="020B0604020202020204" pitchFamily="34" charset="0"/>
                </a:rPr>
                <a:t>篇章一：组长发言—经验分享</a:t>
              </a:r>
              <a:endParaRPr lang="zh-CN" altLang="en-US" sz="3600" b="1" spc="300" noProof="1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endParaRPr>
            </a:p>
            <a:p>
              <a:pPr>
                <a:defRPr/>
              </a:pPr>
              <a:endParaRPr lang="zh-CN" altLang="en-US" sz="3600" b="1" spc="300" noProof="1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endParaRPr>
            </a:p>
            <a:p>
              <a:pPr>
                <a:defRPr/>
              </a:pPr>
              <a:endParaRPr lang="zh-CN" altLang="en-US" sz="3600" b="1" spc="300" noProof="1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58" name="PA-矩形 57"/>
            <p:cNvSpPr/>
            <p:nvPr>
              <p:custDataLst>
                <p:tags r:id="rId7"/>
              </p:custDataLst>
            </p:nvPr>
          </p:nvSpPr>
          <p:spPr>
            <a:xfrm>
              <a:off x="4247804" y="3023441"/>
              <a:ext cx="4523555" cy="4506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l">
                <a:buClrTx/>
                <a:buSzTx/>
                <a:buFontTx/>
                <a:defRPr/>
              </a:pPr>
              <a:r>
                <a:rPr lang="zh-CN" altLang="en-US" sz="3600" b="1" spc="300" noProof="1">
                  <a:solidFill>
                    <a:srgbClr val="1F3E12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Arial" panose="020B0604020202020204" pitchFamily="34" charset="0"/>
                </a:rPr>
                <a:t>篇章二：自由畅谈—困惑与挑战</a:t>
              </a:r>
              <a:endParaRPr lang="zh-CN" altLang="en-US" sz="3600" b="1" spc="300" noProof="1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59" name="PA-矩形 58"/>
            <p:cNvSpPr/>
            <p:nvPr>
              <p:custDataLst>
                <p:tags r:id="rId8"/>
              </p:custDataLst>
            </p:nvPr>
          </p:nvSpPr>
          <p:spPr>
            <a:xfrm>
              <a:off x="4247804" y="4020888"/>
              <a:ext cx="4687455" cy="4506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l">
                <a:buClrTx/>
                <a:buSzTx/>
                <a:buFontTx/>
                <a:defRPr/>
              </a:pPr>
              <a:r>
                <a:rPr lang="zh-CN" altLang="en-US" sz="3600" b="1" spc="300" noProof="1">
                  <a:solidFill>
                    <a:srgbClr val="1F3E12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Arial" panose="020B0604020202020204" pitchFamily="34" charset="0"/>
                </a:rPr>
                <a:t>篇章三：计划交流—明晰方向</a:t>
              </a:r>
              <a:endParaRPr lang="zh-CN" altLang="en-US" sz="3600" b="1" spc="300" noProof="1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60" name="PA-矩形 59"/>
            <p:cNvSpPr/>
            <p:nvPr>
              <p:custDataLst>
                <p:tags r:id="rId9"/>
              </p:custDataLst>
            </p:nvPr>
          </p:nvSpPr>
          <p:spPr>
            <a:xfrm>
              <a:off x="4248038" y="4224174"/>
              <a:ext cx="2000752" cy="4506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l">
                <a:buClrTx/>
                <a:buSzTx/>
                <a:buFontTx/>
                <a:defRPr/>
              </a:pPr>
              <a:endParaRPr lang="zh-CN" altLang="en-US" sz="3600" b="1" spc="300" noProof="1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PA-矩形 23"/>
          <p:cNvSpPr/>
          <p:nvPr>
            <p:custDataLst>
              <p:tags r:id="rId10"/>
            </p:custDataLst>
          </p:nvPr>
        </p:nvSpPr>
        <p:spPr>
          <a:xfrm>
            <a:off x="1268906" y="2927031"/>
            <a:ext cx="2493990" cy="100419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zh-CN" altLang="en-US" sz="5400" dirty="0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目录</a:t>
            </a:r>
            <a:r>
              <a:rPr kumimoji="1" lang="en-US" altLang="zh-CN" sz="4400" dirty="0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endParaRPr kumimoji="1" lang="en-US" altLang="zh-CN" sz="4400" dirty="0">
              <a:solidFill>
                <a:srgbClr val="1F3E12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 algn="ctr"/>
            <a:r>
              <a:rPr lang="en-US" altLang="zh-CN" sz="2400" dirty="0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DIRECTORY</a:t>
            </a:r>
            <a:endParaRPr lang="en-US" altLang="zh-CN" sz="2400" dirty="0">
              <a:solidFill>
                <a:srgbClr val="1F3E12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bldLvl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-组合 3"/>
          <p:cNvGrpSpPr/>
          <p:nvPr>
            <p:custDataLst>
              <p:tags r:id="rId1"/>
            </p:custDataLst>
          </p:nvPr>
        </p:nvGrpSpPr>
        <p:grpSpPr>
          <a:xfrm>
            <a:off x="1879600" y="768350"/>
            <a:ext cx="8575040" cy="492125"/>
            <a:chOff x="3444" y="1131"/>
            <a:chExt cx="13504" cy="775"/>
          </a:xfrm>
        </p:grpSpPr>
        <p:sp>
          <p:nvSpPr>
            <p:cNvPr id="2" name="PA-文本框 8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682" y="1131"/>
              <a:ext cx="6448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1F3E12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Arial" panose="020B0604020202020204" pitchFamily="34" charset="0"/>
                </a:rPr>
                <a:t>组长发言——经验分享</a:t>
              </a:r>
              <a:endParaRPr lang="zh-CN" altLang="en-US" sz="3200" b="1" dirty="0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endParaRPr>
            </a:p>
          </p:txBody>
        </p:sp>
        <p:cxnSp>
          <p:nvCxnSpPr>
            <p:cNvPr id="3" name="PA-直接连接符 2"/>
            <p:cNvCxnSpPr/>
            <p:nvPr>
              <p:custDataLst>
                <p:tags r:id="rId3"/>
              </p:custDataLst>
            </p:nvPr>
          </p:nvCxnSpPr>
          <p:spPr>
            <a:xfrm flipV="1">
              <a:off x="3444" y="1471"/>
              <a:ext cx="3219" cy="18"/>
            </a:xfrm>
            <a:prstGeom prst="line">
              <a:avLst/>
            </a:prstGeom>
            <a:ln w="38100">
              <a:solidFill>
                <a:srgbClr val="A8C2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A-直接连接符 28"/>
            <p:cNvCxnSpPr/>
            <p:nvPr>
              <p:custDataLst>
                <p:tags r:id="rId4"/>
              </p:custDataLst>
            </p:nvPr>
          </p:nvCxnSpPr>
          <p:spPr>
            <a:xfrm flipV="1">
              <a:off x="13148" y="1489"/>
              <a:ext cx="3800" cy="58"/>
            </a:xfrm>
            <a:prstGeom prst="line">
              <a:avLst/>
            </a:prstGeom>
            <a:ln w="38100">
              <a:solidFill>
                <a:srgbClr val="A8C2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2171700" y="2011045"/>
            <a:ext cx="74371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谢丹：小班自发性游戏价值与支持策略研究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何叶：中班自发性游戏价值与支持策略研究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黄良燕：大班自发性游戏价值与支持策略研究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2" descr="IMG_25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14475" y="3484245"/>
            <a:ext cx="9326245" cy="2802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-组合 3"/>
          <p:cNvGrpSpPr/>
          <p:nvPr>
            <p:custDataLst>
              <p:tags r:id="rId1"/>
            </p:custDataLst>
          </p:nvPr>
        </p:nvGrpSpPr>
        <p:grpSpPr>
          <a:xfrm>
            <a:off x="1879600" y="768350"/>
            <a:ext cx="8575040" cy="492125"/>
            <a:chOff x="3444" y="1131"/>
            <a:chExt cx="13504" cy="775"/>
          </a:xfrm>
        </p:grpSpPr>
        <p:sp>
          <p:nvSpPr>
            <p:cNvPr id="2" name="PA-文本框 8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682" y="1131"/>
              <a:ext cx="6448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1F3E12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Arial" panose="020B0604020202020204" pitchFamily="34" charset="0"/>
                </a:rPr>
                <a:t>组长发言——经验分享</a:t>
              </a:r>
              <a:endParaRPr lang="zh-CN" altLang="en-US" sz="3200" b="1" dirty="0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endParaRPr>
            </a:p>
          </p:txBody>
        </p:sp>
        <p:cxnSp>
          <p:nvCxnSpPr>
            <p:cNvPr id="3" name="PA-直接连接符 2"/>
            <p:cNvCxnSpPr/>
            <p:nvPr>
              <p:custDataLst>
                <p:tags r:id="rId3"/>
              </p:custDataLst>
            </p:nvPr>
          </p:nvCxnSpPr>
          <p:spPr>
            <a:xfrm flipV="1">
              <a:off x="3444" y="1471"/>
              <a:ext cx="3219" cy="18"/>
            </a:xfrm>
            <a:prstGeom prst="line">
              <a:avLst/>
            </a:prstGeom>
            <a:ln w="38100">
              <a:solidFill>
                <a:srgbClr val="A8C2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A-直接连接符 28"/>
            <p:cNvCxnSpPr/>
            <p:nvPr>
              <p:custDataLst>
                <p:tags r:id="rId4"/>
              </p:custDataLst>
            </p:nvPr>
          </p:nvCxnSpPr>
          <p:spPr>
            <a:xfrm flipV="1">
              <a:off x="13148" y="1489"/>
              <a:ext cx="3800" cy="58"/>
            </a:xfrm>
            <a:prstGeom prst="line">
              <a:avLst/>
            </a:prstGeom>
            <a:ln w="38100">
              <a:solidFill>
                <a:srgbClr val="A8C2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2171700" y="2011045"/>
            <a:ext cx="74371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谢丹：小班自发性游戏价值与支持策略研究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何叶：中班自发性游戏价值与支持策略研究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黄良燕：大班自发性游戏价值与支持策略研究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60145" y="3794760"/>
            <a:ext cx="104832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3035"/>
            <a:r>
              <a:rPr lang="zh-CN" sz="2800" b="1">
                <a:ea typeface="宋体" panose="02010600030101010101" pitchFamily="2" charset="-122"/>
              </a:rPr>
              <a:t>话题：</a:t>
            </a:r>
            <a:r>
              <a:rPr lang="zh-CN" sz="2800" b="0">
                <a:latin typeface="Verdana" panose="020B0604030504040204" charset="0"/>
                <a:ea typeface="宋体" panose="02010600030101010101" pitchFamily="2" charset="-122"/>
              </a:rPr>
              <a:t>结合各组经验分享，谈谈你对不同年龄段、不同区域中自发性游戏组织的最大收获。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-组合 3"/>
          <p:cNvGrpSpPr/>
          <p:nvPr>
            <p:custDataLst>
              <p:tags r:id="rId1"/>
            </p:custDataLst>
          </p:nvPr>
        </p:nvGrpSpPr>
        <p:grpSpPr>
          <a:xfrm>
            <a:off x="2040255" y="800100"/>
            <a:ext cx="8575040" cy="492125"/>
            <a:chOff x="3444" y="1131"/>
            <a:chExt cx="13504" cy="775"/>
          </a:xfrm>
        </p:grpSpPr>
        <p:sp>
          <p:nvSpPr>
            <p:cNvPr id="2" name="PA-文本框 8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506" y="1131"/>
              <a:ext cx="7080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1F3E12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Arial" panose="020B0604020202020204" pitchFamily="34" charset="0"/>
                </a:rPr>
                <a:t>自由畅谈——困惑与挑战</a:t>
              </a:r>
              <a:endParaRPr lang="zh-CN" altLang="en-US" sz="3200" b="1" dirty="0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endParaRPr>
            </a:p>
          </p:txBody>
        </p:sp>
        <p:cxnSp>
          <p:nvCxnSpPr>
            <p:cNvPr id="3" name="PA-直接连接符 2"/>
            <p:cNvCxnSpPr/>
            <p:nvPr>
              <p:custDataLst>
                <p:tags r:id="rId3"/>
              </p:custDataLst>
            </p:nvPr>
          </p:nvCxnSpPr>
          <p:spPr>
            <a:xfrm flipV="1">
              <a:off x="3444" y="1471"/>
              <a:ext cx="3219" cy="18"/>
            </a:xfrm>
            <a:prstGeom prst="line">
              <a:avLst/>
            </a:prstGeom>
            <a:ln w="38100">
              <a:solidFill>
                <a:srgbClr val="A8C2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A-直接连接符 28"/>
            <p:cNvCxnSpPr/>
            <p:nvPr>
              <p:custDataLst>
                <p:tags r:id="rId4"/>
              </p:custDataLst>
            </p:nvPr>
          </p:nvCxnSpPr>
          <p:spPr>
            <a:xfrm flipV="1">
              <a:off x="13148" y="1489"/>
              <a:ext cx="3800" cy="58"/>
            </a:xfrm>
            <a:prstGeom prst="line">
              <a:avLst/>
            </a:prstGeom>
            <a:ln w="38100">
              <a:solidFill>
                <a:srgbClr val="A8C2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2171700" y="2011045"/>
            <a:ext cx="7437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60145" y="1764665"/>
            <a:ext cx="104832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3035"/>
            <a:r>
              <a:rPr lang="zh-CN" sz="2800" b="1">
                <a:ea typeface="宋体" panose="02010600030101010101" pitchFamily="2" charset="-122"/>
              </a:rPr>
              <a:t>话题：</a:t>
            </a:r>
            <a:r>
              <a:rPr lang="zh-CN" sz="2800">
                <a:ea typeface="宋体" panose="02010600030101010101" pitchFamily="2" charset="-122"/>
              </a:rPr>
              <a:t>思考当下我们在自发性游戏支持策略中我们可能存在的问题，下学期具体要研究什么？</a:t>
            </a:r>
            <a:endParaRPr lang="zh-CN" sz="280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5"/>
            </p:custDataLst>
          </p:nvPr>
        </p:nvGraphicFramePr>
        <p:xfrm>
          <a:off x="1588135" y="3037840"/>
          <a:ext cx="8774430" cy="317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215"/>
                <a:gridCol w="4387215"/>
              </a:tblGrid>
              <a:tr h="5372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困惑</a:t>
                      </a: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挑战</a:t>
                      </a:r>
                      <a:endParaRPr lang="zh-CN" altLang="en-US" sz="2400" b="1"/>
                    </a:p>
                  </a:txBody>
                  <a:tcPr/>
                </a:tc>
              </a:tr>
              <a:tr h="2640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徐媛媛：师幼互动</a:t>
                      </a:r>
                      <a:r>
                        <a:rPr lang="en-US" altLang="zh-CN"/>
                        <a:t>——</a:t>
                      </a:r>
                      <a:r>
                        <a:rPr lang="zh-CN" altLang="en-US"/>
                        <a:t>分享交流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谢丹：材料投放</a:t>
                      </a:r>
                      <a:r>
                        <a:rPr lang="en-US" altLang="zh-CN"/>
                        <a:t>——</a:t>
                      </a:r>
                      <a:r>
                        <a:rPr lang="zh-CN" altLang="en-US"/>
                        <a:t>空间布置促进幼儿更高层次发展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顾春娇：侧重一个区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陈英：主题下的自发性，幼儿自发的游戏内容可以成为一个课程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交流的内容</a:t>
                      </a:r>
                      <a:r>
                        <a:rPr lang="en-US" altLang="zh-CN"/>
                        <a:t>-</a:t>
                      </a:r>
                      <a:r>
                        <a:rPr lang="zh-CN" altLang="en-US"/>
                        <a:t>来源</a:t>
                      </a:r>
                      <a:r>
                        <a:rPr lang="en-US" altLang="zh-CN"/>
                        <a:t>-</a:t>
                      </a:r>
                      <a:r>
                        <a:rPr lang="zh-CN" altLang="en-US"/>
                        <a:t>如何回应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本文梳理：阶段性的呈现与支持的研究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-组合 3"/>
          <p:cNvGrpSpPr/>
          <p:nvPr>
            <p:custDataLst>
              <p:tags r:id="rId1"/>
            </p:custDataLst>
          </p:nvPr>
        </p:nvGrpSpPr>
        <p:grpSpPr>
          <a:xfrm>
            <a:off x="2040255" y="800100"/>
            <a:ext cx="8575040" cy="492125"/>
            <a:chOff x="3444" y="1131"/>
            <a:chExt cx="13504" cy="775"/>
          </a:xfrm>
        </p:grpSpPr>
        <p:sp>
          <p:nvSpPr>
            <p:cNvPr id="2" name="PA-文本框 8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506" y="1131"/>
              <a:ext cx="7080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1F3E12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Arial" panose="020B0604020202020204" pitchFamily="34" charset="0"/>
                </a:rPr>
                <a:t>计划交流——明晰方向</a:t>
              </a:r>
              <a:endParaRPr lang="zh-CN" altLang="en-US" sz="3200" b="1" dirty="0">
                <a:solidFill>
                  <a:srgbClr val="1F3E1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endParaRPr>
            </a:p>
          </p:txBody>
        </p:sp>
        <p:cxnSp>
          <p:nvCxnSpPr>
            <p:cNvPr id="3" name="PA-直接连接符 2"/>
            <p:cNvCxnSpPr/>
            <p:nvPr>
              <p:custDataLst>
                <p:tags r:id="rId3"/>
              </p:custDataLst>
            </p:nvPr>
          </p:nvCxnSpPr>
          <p:spPr>
            <a:xfrm flipV="1">
              <a:off x="3444" y="1471"/>
              <a:ext cx="3219" cy="18"/>
            </a:xfrm>
            <a:prstGeom prst="line">
              <a:avLst/>
            </a:prstGeom>
            <a:ln w="38100">
              <a:solidFill>
                <a:srgbClr val="A8C2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A-直接连接符 28"/>
            <p:cNvCxnSpPr/>
            <p:nvPr>
              <p:custDataLst>
                <p:tags r:id="rId4"/>
              </p:custDataLst>
            </p:nvPr>
          </p:nvCxnSpPr>
          <p:spPr>
            <a:xfrm flipV="1">
              <a:off x="13148" y="1489"/>
              <a:ext cx="3800" cy="58"/>
            </a:xfrm>
            <a:prstGeom prst="line">
              <a:avLst/>
            </a:prstGeom>
            <a:ln w="38100">
              <a:solidFill>
                <a:srgbClr val="A8C2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2171700" y="2011045"/>
            <a:ext cx="7437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60145" y="1764665"/>
            <a:ext cx="1048321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3035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✮自发性游戏研究目前状况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53035"/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53035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✮自发性游戏本学期的研究方向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153035"/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53035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✮自发性游戏本学期的研究目标及大致达成成果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153035"/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153035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✮具体展开的研究策略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153035"/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153035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✮具体活动分工及日常研究学习内容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9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PA" val="v5.2.9"/>
</p:tagLst>
</file>

<file path=ppt/tags/tag66.xml><?xml version="1.0" encoding="utf-8"?>
<p:tagLst xmlns:p="http://schemas.openxmlformats.org/presentationml/2006/main">
  <p:tag name="PA" val="v5.2.9"/>
</p:tagLst>
</file>

<file path=ppt/tags/tag67.xml><?xml version="1.0" encoding="utf-8"?>
<p:tagLst xmlns:p="http://schemas.openxmlformats.org/presentationml/2006/main">
  <p:tag name="PA" val="v5.2.9"/>
</p:tagLst>
</file>

<file path=ppt/tags/tag68.xml><?xml version="1.0" encoding="utf-8"?>
<p:tagLst xmlns:p="http://schemas.openxmlformats.org/presentationml/2006/main">
  <p:tag name="PA" val="v5.2.9"/>
</p:tagLst>
</file>

<file path=ppt/tags/tag69.xml><?xml version="1.0" encoding="utf-8"?>
<p:tagLst xmlns:p="http://schemas.openxmlformats.org/presentationml/2006/main">
  <p:tag name="PA" val="v5.2.9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9"/>
</p:tagLst>
</file>

<file path=ppt/tags/tag71.xml><?xml version="1.0" encoding="utf-8"?>
<p:tagLst xmlns:p="http://schemas.openxmlformats.org/presentationml/2006/main">
  <p:tag name="PA" val="v5.2.9"/>
</p:tagLst>
</file>

<file path=ppt/tags/tag72.xml><?xml version="1.0" encoding="utf-8"?>
<p:tagLst xmlns:p="http://schemas.openxmlformats.org/presentationml/2006/main">
  <p:tag name="PA" val="v5.2.9"/>
</p:tagLst>
</file>

<file path=ppt/tags/tag73.xml><?xml version="1.0" encoding="utf-8"?>
<p:tagLst xmlns:p="http://schemas.openxmlformats.org/presentationml/2006/main">
  <p:tag name="PA" val="v5.2.9"/>
</p:tagLst>
</file>

<file path=ppt/tags/tag74.xml><?xml version="1.0" encoding="utf-8"?>
<p:tagLst xmlns:p="http://schemas.openxmlformats.org/presentationml/2006/main">
  <p:tag name="PA" val="v5.2.9"/>
</p:tagLst>
</file>

<file path=ppt/tags/tag75.xml><?xml version="1.0" encoding="utf-8"?>
<p:tagLst xmlns:p="http://schemas.openxmlformats.org/presentationml/2006/main">
  <p:tag name="PA" val="v5.2.9"/>
</p:tagLst>
</file>

<file path=ppt/tags/tag76.xml><?xml version="1.0" encoding="utf-8"?>
<p:tagLst xmlns:p="http://schemas.openxmlformats.org/presentationml/2006/main">
  <p:tag name="PA" val="v5.2.9"/>
</p:tagLst>
</file>

<file path=ppt/tags/tag77.xml><?xml version="1.0" encoding="utf-8"?>
<p:tagLst xmlns:p="http://schemas.openxmlformats.org/presentationml/2006/main">
  <p:tag name="PA" val="v5.2.9"/>
</p:tagLst>
</file>

<file path=ppt/tags/tag78.xml><?xml version="1.0" encoding="utf-8"?>
<p:tagLst xmlns:p="http://schemas.openxmlformats.org/presentationml/2006/main">
  <p:tag name="PA" val="v5.2.9"/>
</p:tagLst>
</file>

<file path=ppt/tags/tag79.xml><?xml version="1.0" encoding="utf-8"?>
<p:tagLst xmlns:p="http://schemas.openxmlformats.org/presentationml/2006/main">
  <p:tag name="KSO_WM_UNIT_PLACING_PICTURE_USER_VIEWPORT" val="{&quot;height&quot;:1399,&quot;width&quot;:3994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PA" val="v5.2.9"/>
</p:tagLst>
</file>

<file path=ppt/tags/tag81.xml><?xml version="1.0" encoding="utf-8"?>
<p:tagLst xmlns:p="http://schemas.openxmlformats.org/presentationml/2006/main">
  <p:tag name="PA" val="v5.2.9"/>
</p:tagLst>
</file>

<file path=ppt/tags/tag82.xml><?xml version="1.0" encoding="utf-8"?>
<p:tagLst xmlns:p="http://schemas.openxmlformats.org/presentationml/2006/main">
  <p:tag name="PA" val="v5.2.9"/>
</p:tagLst>
</file>

<file path=ppt/tags/tag83.xml><?xml version="1.0" encoding="utf-8"?>
<p:tagLst xmlns:p="http://schemas.openxmlformats.org/presentationml/2006/main">
  <p:tag name="PA" val="v5.2.9"/>
</p:tagLst>
</file>

<file path=ppt/tags/tag84.xml><?xml version="1.0" encoding="utf-8"?>
<p:tagLst xmlns:p="http://schemas.openxmlformats.org/presentationml/2006/main">
  <p:tag name="PA" val="v5.2.9"/>
</p:tagLst>
</file>

<file path=ppt/tags/tag85.xml><?xml version="1.0" encoding="utf-8"?>
<p:tagLst xmlns:p="http://schemas.openxmlformats.org/presentationml/2006/main">
  <p:tag name="PA" val="v5.2.9"/>
</p:tagLst>
</file>

<file path=ppt/tags/tag86.xml><?xml version="1.0" encoding="utf-8"?>
<p:tagLst xmlns:p="http://schemas.openxmlformats.org/presentationml/2006/main">
  <p:tag name="PA" val="v5.2.9"/>
</p:tagLst>
</file>

<file path=ppt/tags/tag87.xml><?xml version="1.0" encoding="utf-8"?>
<p:tagLst xmlns:p="http://schemas.openxmlformats.org/presentationml/2006/main">
  <p:tag name="PA" val="v5.2.9"/>
</p:tagLst>
</file>

<file path=ppt/tags/tag88.xml><?xml version="1.0" encoding="utf-8"?>
<p:tagLst xmlns:p="http://schemas.openxmlformats.org/presentationml/2006/main">
  <p:tag name="KSO_WM_UNIT_TABLE_BEAUTIFY" val="smartTable{1d25d372-a77e-4eb9-81eb-e03ee5100824}"/>
  <p:tag name="TABLE_ENDDRAG_ORIGIN_RECT" val="690*250"/>
  <p:tag name="TABLE_ENDDRAG_RECT" val="125*239*690*250"/>
</p:tagLst>
</file>

<file path=ppt/tags/tag89.xml><?xml version="1.0" encoding="utf-8"?>
<p:tagLst xmlns:p="http://schemas.openxmlformats.org/presentationml/2006/main">
  <p:tag name="PA" val="v5.2.9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A" val="v5.2.9"/>
</p:tagLst>
</file>

<file path=ppt/tags/tag91.xml><?xml version="1.0" encoding="utf-8"?>
<p:tagLst xmlns:p="http://schemas.openxmlformats.org/presentationml/2006/main">
  <p:tag name="PA" val="v5.2.9"/>
</p:tagLst>
</file>

<file path=ppt/tags/tag92.xml><?xml version="1.0" encoding="utf-8"?>
<p:tagLst xmlns:p="http://schemas.openxmlformats.org/presentationml/2006/main">
  <p:tag name="PA" val="v5.2.9"/>
</p:tagLst>
</file>

<file path=ppt/tags/tag93.xml><?xml version="1.0" encoding="utf-8"?>
<p:tagLst xmlns:p="http://schemas.openxmlformats.org/presentationml/2006/main">
  <p:tag name="COMMONDATA" val="eyJoZGlkIjoiNWY3YzliOGVhMWExMTY4NWVkNmNhMGU4MTdiMmIyZDM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WPS 演示</Application>
  <PresentationFormat>宽屏</PresentationFormat>
  <Paragraphs>79</Paragraphs>
  <Slides>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Arial</vt:lpstr>
      <vt:lpstr>宋体</vt:lpstr>
      <vt:lpstr>Wingdings</vt:lpstr>
      <vt:lpstr>微软雅黑</vt:lpstr>
      <vt:lpstr>华文中宋</vt:lpstr>
      <vt:lpstr>Verdana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魔#镜</cp:lastModifiedBy>
  <cp:revision>113</cp:revision>
  <dcterms:created xsi:type="dcterms:W3CDTF">2019-06-19T02:08:00Z</dcterms:created>
  <dcterms:modified xsi:type="dcterms:W3CDTF">2022-09-01T06:25:05Z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6EF6C3BE573A4D03B2F648492B924068</vt:lpwstr>
  </property>
</Properties>
</file>