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256" r:id="rId2"/>
    <p:sldId id="407" r:id="rId3"/>
    <p:sldId id="257" r:id="rId4"/>
    <p:sldId id="328" r:id="rId5"/>
    <p:sldId id="362" r:id="rId6"/>
    <p:sldId id="363" r:id="rId7"/>
    <p:sldId id="269" r:id="rId8"/>
    <p:sldId id="285" r:id="rId9"/>
    <p:sldId id="270" r:id="rId10"/>
    <p:sldId id="394" r:id="rId11"/>
    <p:sldId id="395" r:id="rId12"/>
    <p:sldId id="286" r:id="rId13"/>
    <p:sldId id="268" r:id="rId14"/>
    <p:sldId id="279" r:id="rId15"/>
    <p:sldId id="271" r:id="rId16"/>
    <p:sldId id="267" r:id="rId17"/>
    <p:sldId id="277" r:id="rId18"/>
    <p:sldId id="280" r:id="rId19"/>
    <p:sldId id="281" r:id="rId20"/>
    <p:sldId id="272" r:id="rId21"/>
    <p:sldId id="282" r:id="rId22"/>
    <p:sldId id="26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29B"/>
    <a:srgbClr val="1D9EAD"/>
    <a:srgbClr val="A2C7B6"/>
    <a:srgbClr val="AE5952"/>
    <a:srgbClr val="3B2F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/>
    <p:restoredTop sz="97810"/>
  </p:normalViewPr>
  <p:slideViewPr>
    <p:cSldViewPr showGuides="1"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F03D0-1A26-4F7E-900A-26A3936DE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78EB0D-B59D-4217-B4FD-01281D6BD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C6192C-50CC-4050-8265-FDBF18B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D9AC3-0D55-4E2F-B7E7-5A438CA0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6815EE-5053-4849-ACA3-B0917A72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425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6A64E-330A-4D11-9884-B4EF8C0B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5DA9EF-4B4C-4408-A997-94038917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F6975-E818-44EC-933E-FA6E9CE4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E8B373-E819-4141-8D21-6A101687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FBC87-3D9F-4E81-9235-1210358B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7442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36CBE9-50E2-4028-A56B-20DAE1A33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4568FD-B634-4E92-ADBA-0C12399A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57E99-0CF3-455E-AFB5-6F40C925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BDED0-40D4-4F36-A288-BF7C1A6B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EF5B9-69F3-4CAF-BCEC-047A8609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814102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92EF49B-7FC9-4DAC-A56D-FEA8865A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405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92EF49B-7FC9-4DAC-A56D-FEA8865A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991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207AB-6E98-438C-9020-595FA47F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01E646-DEF4-4FCA-950F-FCE27214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197A69-A522-4246-9BD1-92DA8F27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EE0B01-A4C7-47B5-8208-FF179231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7BDB7-2A80-4038-81E9-C761528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78530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C49BC-DA4F-4885-A48C-68E884EE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B10605-8B2C-4D16-8DF7-6D6ED293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06BEDA-E447-4174-A9CB-94F4C78F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8C96B1-7595-4601-950E-79B003FB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EAED4-92AD-47D4-8161-635C4DE8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869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675C0-02BE-4CF0-919F-452B3639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3F9B9F-A350-4B81-A89D-5D4443946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08AB0F-9BA6-4536-9F13-172F3D816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45AD5D-F52A-4B45-A330-34E58414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74959A-60CB-49B2-AD44-094D793E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E7BA87-1A2E-43A2-9173-F4665486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2419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E7A85-0352-4995-8FA5-35B8A09D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9B4140-37F8-4F9A-95D9-545E8080C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56F82-987C-453B-977E-4B0D8537C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7651BE-8DD1-41FF-9F3D-0202D4299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2C4322-D4EE-4099-A638-F2C6D9F35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FC4C87-ABB9-4A2D-A94E-9E7B4A1E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607C85-1955-4070-8BFB-98C1E0FE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777645-8CA5-4431-9DEF-D6178F4E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0627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46A8F-6D87-4F69-BC60-7B92E8B8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DFB8B2-C378-4AB8-9FEE-C6A8AD20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9DDB9F-D61F-4CCD-A326-141C60DF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33A9E-55EE-4795-9AD1-D4FA52F4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715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542C99-E616-47ED-A387-785E342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C56CE1-2C0D-438E-9C75-7A455A92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85631E-75E1-4836-A4F8-F5F04276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2553430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0057A-4AB1-4D90-A914-CEF31DAB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594F7F-94B6-4B20-8ACF-1E63FC3D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980268-9A44-42D4-B554-723244F4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9E687-3853-418B-9090-583A55CF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4E9EEA-EAFF-49CB-8C2A-0956B7FC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00E695-25B4-49A1-B749-1661F029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6594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BF9F2-2FEC-490D-AB2C-A833BF26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FF71F2-F1B0-4F61-8512-DE722466F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47D2FE-1B50-4BAB-B41F-33E42F70C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957379-3923-4089-9363-E87A9EF6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F8C220-6E56-4B51-A46F-606B69E8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A0A9CE-DD1C-4382-B922-33D2250C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64963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04F133-0E37-425A-BB6A-2F69B19E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9B6E16-8E09-467D-AA3B-DCD47EE2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DBE35D-18A6-4E46-A8AF-071783DA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0B7D1E-B553-4B67-A4EA-158EB56E8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F7C5B4-FBC0-4423-9653-470A7FFF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Rockwell" panose="02060603020205020403" pitchFamily="18" charset="0"/>
                <a:ea typeface="方正姚体" panose="02010601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35DAC7-D61C-4EAB-A556-898E66141B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6" y="7924"/>
            <a:ext cx="9144000" cy="68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57313" y="2286000"/>
            <a:ext cx="6858000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全国青少儿播音主持等级考试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一级教程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第一课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4" descr="红果果绿泡泡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1274763"/>
            <a:ext cx="4292600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2" name=" 212"/>
          <p:cNvSpPr/>
          <p:nvPr/>
        </p:nvSpPr>
        <p:spPr>
          <a:xfrm>
            <a:off x="5595938" y="615950"/>
            <a:ext cx="2720975" cy="255905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291" name="文本框 6"/>
          <p:cNvSpPr txBox="1"/>
          <p:nvPr/>
        </p:nvSpPr>
        <p:spPr>
          <a:xfrm>
            <a:off x="5810250" y="1352550"/>
            <a:ext cx="2506663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1D9EAD"/>
                </a:solidFill>
                <a:latin typeface="华文琥珀" panose="02010800040101010101" charset="-122"/>
                <a:ea typeface="华文琥珀" panose="02010800040101010101" charset="-122"/>
              </a:rPr>
              <a:t>他们是谁？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56200" y="3362325"/>
            <a:ext cx="3416300" cy="1322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7030A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他们的声音好听不好听？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吹风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3" y="2100263"/>
            <a:ext cx="4511675" cy="357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4"/>
          <p:cNvSpPr txBox="1"/>
          <p:nvPr/>
        </p:nvSpPr>
        <p:spPr>
          <a:xfrm>
            <a:off x="3367088" y="1052513"/>
            <a:ext cx="3830637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>
                <a:solidFill>
                  <a:srgbClr val="52729B"/>
                </a:solidFill>
                <a:latin typeface="华文琥珀" panose="02010800040101010101" charset="-122"/>
                <a:ea typeface="华文琥珀" panose="02010800040101010101" charset="-122"/>
              </a:rPr>
              <a:t>热身小游戏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36969" y="2100579"/>
            <a:ext cx="1776730" cy="341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noProof="1">
                <a:ln w="25400" cmpd="sng">
                  <a:solidFill>
                    <a:srgbClr val="A38A6E"/>
                  </a:solidFill>
                  <a:prstDash val="solid"/>
                </a:ln>
                <a:blipFill>
                  <a:blip r:embed="rId3">
                    <a:alphaModFix amt="80000"/>
                  </a:blip>
                  <a:tile tx="0" ty="0" sx="47000" sy="49000" flip="none" algn="b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吹风车</a:t>
            </a:r>
            <a:endParaRPr lang="zh-CN" altLang="en-US" sz="7200" b="1" noProof="1">
              <a:ln w="25400" cmpd="sng">
                <a:solidFill>
                  <a:srgbClr val="A38A6E"/>
                </a:solidFill>
                <a:prstDash val="solid"/>
              </a:ln>
              <a:blipFill>
                <a:blip r:embed="rId3">
                  <a:alphaModFix amt="80000"/>
                </a:blip>
                <a:tile tx="0" ty="0" sx="47000" sy="49000" flip="none" algn="b"/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+mj-cs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j-cs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57250" y="1000125"/>
            <a:ext cx="2752725" cy="1214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这个怎么读？</a:t>
            </a:r>
          </a:p>
        </p:txBody>
      </p:sp>
      <p:pic>
        <p:nvPicPr>
          <p:cNvPr id="14339" name="图片 8" descr="QQ图片20160705163732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3" y="2351088"/>
            <a:ext cx="3167062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QQ图片20160726085742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1130300"/>
            <a:ext cx="3714750" cy="494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内容占位符 6" descr="a.png"/>
          <p:cNvPicPr>
            <a:picLocks noGrp="1" noChangeAspect="1"/>
          </p:cNvPicPr>
          <p:nvPr>
            <p:ph idx="1"/>
          </p:nvPr>
        </p:nvPicPr>
        <p:blipFill>
          <a:blip r:embed="rId2"/>
          <a:srcRect l="4726" t="11024" r="6497" b="29926"/>
          <a:stretch>
            <a:fillRect/>
          </a:stretch>
        </p:blipFill>
        <p:spPr>
          <a:xfrm>
            <a:off x="2143125" y="642938"/>
            <a:ext cx="5143500" cy="2133600"/>
          </a:xfrm>
          <a:ln/>
        </p:spPr>
      </p:pic>
      <p:sp>
        <p:nvSpPr>
          <p:cNvPr id="15362" name="TextBox 4"/>
          <p:cNvSpPr txBox="1"/>
          <p:nvPr/>
        </p:nvSpPr>
        <p:spPr>
          <a:xfrm>
            <a:off x="571500" y="3214688"/>
            <a:ext cx="6500813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学习方法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双手叉腰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双脚与肩同宽，调整站姿，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深吸一口气，将气沉到肚子里（像闻花香一样），迅速用吸的这口气发出一个长长的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a~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音，直到气息用尽。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（经常训练可增强气息）</a:t>
            </a:r>
          </a:p>
        </p:txBody>
      </p:sp>
      <p:pic>
        <p:nvPicPr>
          <p:cNvPr id="6" name="图片 5" descr="QQ图片20160708120349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214688"/>
            <a:ext cx="1768475" cy="235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爆炸形 1 6"/>
          <p:cNvSpPr/>
          <p:nvPr/>
        </p:nvSpPr>
        <p:spPr>
          <a:xfrm>
            <a:off x="2928938" y="1357313"/>
            <a:ext cx="5483225" cy="2605088"/>
          </a:xfrm>
          <a:prstGeom prst="irregularSeal1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6" name="TextBox 5"/>
          <p:cNvSpPr txBox="1"/>
          <p:nvPr/>
        </p:nvSpPr>
        <p:spPr>
          <a:xfrm>
            <a:off x="642938" y="1071563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latin typeface="Rockwell" panose="02060603020205020403" pitchFamily="18" charset="0"/>
                <a:ea typeface="方正姚体" panose="02010601030101010101" pitchFamily="2" charset="-122"/>
              </a:rPr>
              <a:t>赛</a:t>
            </a:r>
          </a:p>
        </p:txBody>
      </p:sp>
      <p:sp>
        <p:nvSpPr>
          <p:cNvPr id="16387" name="TextBox 7"/>
          <p:cNvSpPr txBox="1"/>
          <p:nvPr/>
        </p:nvSpPr>
        <p:spPr>
          <a:xfrm>
            <a:off x="714375" y="4643438"/>
            <a:ext cx="78581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比赛方法：两组各派一位组员进行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PK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，气息最长者获胜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30648" y="2071369"/>
            <a:ext cx="3579495" cy="10147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我要挑战！</a:t>
            </a:r>
          </a:p>
        </p:txBody>
      </p:sp>
      <p:pic>
        <p:nvPicPr>
          <p:cNvPr id="16389" name="图片 8" descr="图片1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071563"/>
            <a:ext cx="1866900" cy="157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 descr="QQ图片20160708132727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8" y="-714375"/>
            <a:ext cx="2305050" cy="307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4"/>
          <p:cNvSpPr txBox="1"/>
          <p:nvPr/>
        </p:nvSpPr>
        <p:spPr>
          <a:xfrm>
            <a:off x="1530350" y="2514600"/>
            <a:ext cx="62865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第三部分：公众礼仪训练</a:t>
            </a:r>
            <a:endParaRPr lang="zh-CN" altLang="en-US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/>
          <p:nvPr/>
        </p:nvSpPr>
        <p:spPr>
          <a:xfrm>
            <a:off x="2928938" y="928688"/>
            <a:ext cx="5900737" cy="535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训练内容：自我介绍</a:t>
            </a: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模版一：</a:t>
            </a: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大家好，我叫</a:t>
            </a:r>
            <a:r>
              <a:rPr lang="en-US" altLang="zh-CN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，很高兴认识大家，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谢谢！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要求：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、挺胸收腹，注意站姿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、保持微笑，面向观众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、找准中央，立定不动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、声音响亮，自信大方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Rockwell" panose="02060603020205020403" pitchFamily="18" charset="0"/>
              <a:ea typeface="方正姚体" panose="02010601030101010101" pitchFamily="2" charset="-122"/>
            </a:endParaRPr>
          </a:p>
          <a:p>
            <a:endParaRPr lang="en-US" altLang="zh-CN" sz="2000" dirty="0">
              <a:latin typeface="Rockwell" panose="02060603020205020403" pitchFamily="18" charset="0"/>
              <a:ea typeface="方正姚体" panose="02010601030101010101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Rockwell" panose="02060603020205020403" pitchFamily="18" charset="0"/>
              <a:ea typeface="方正姚体" panose="02010601030101010101" pitchFamily="2" charset="-122"/>
            </a:endParaRPr>
          </a:p>
          <a:p>
            <a:endParaRPr lang="zh-CN" altLang="en-US" dirty="0">
              <a:latin typeface="Rockwell" panose="02060603020205020403" pitchFamily="18" charset="0"/>
              <a:ea typeface="方正姚体" panose="02010601030101010101" pitchFamily="2" charset="-122"/>
            </a:endParaRPr>
          </a:p>
        </p:txBody>
      </p:sp>
      <p:pic>
        <p:nvPicPr>
          <p:cNvPr id="18434" name="图片 5" descr="102066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357438"/>
            <a:ext cx="3810000" cy="507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43125" y="714375"/>
            <a:ext cx="3857625" cy="50006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8" name="TextBox 6"/>
          <p:cNvSpPr txBox="1"/>
          <p:nvPr/>
        </p:nvSpPr>
        <p:spPr>
          <a:xfrm>
            <a:off x="2344738" y="927100"/>
            <a:ext cx="5275262" cy="2614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4400"/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站姿要求：男生站成小外八步，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4400"/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女生右脚后撤半步站成丁字步</a:t>
            </a:r>
            <a:endParaRPr lang="en-US" altLang="zh-CN" sz="2000" dirty="0">
              <a:latin typeface="Rockwell" panose="02060603020205020403" pitchFamily="18" charset="0"/>
              <a:ea typeface="方正姚体" panose="02010601030101010101" pitchFamily="2" charset="-122"/>
            </a:endParaRPr>
          </a:p>
          <a:p>
            <a:pPr defTabSz="914400"/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动作要领：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4400"/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小外八：双腿并拢，后脚跟合上，脚尖打开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4400"/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丁字步：双腿并拢，左脚或右脚向后撤半步，</a:t>
            </a:r>
          </a:p>
          <a:p>
            <a:pPr defTabSz="914400"/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后撤的脚中部与另一只脚脚跟重叠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defTabSz="914400"/>
            <a:endParaRPr lang="zh-CN" altLang="en-US" sz="2000" dirty="0">
              <a:latin typeface="Rockwell" panose="02060603020205020403" pitchFamily="18" charset="0"/>
              <a:ea typeface="方正姚体" panose="02010601030101010101" pitchFamily="2" charset="-122"/>
            </a:endParaRPr>
          </a:p>
        </p:txBody>
      </p:sp>
      <p:pic>
        <p:nvPicPr>
          <p:cNvPr id="19459" name="图片 7" descr="丁字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5" y="3757613"/>
            <a:ext cx="1854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0" descr="外八_meitu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25" y="3571875"/>
            <a:ext cx="1857375" cy="204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1785938" y="1071563"/>
            <a:ext cx="4143375" cy="2592388"/>
          </a:xfrm>
          <a:prstGeom prst="irregularSeal1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3" name="TextBox 5"/>
          <p:cNvSpPr txBox="1"/>
          <p:nvPr/>
        </p:nvSpPr>
        <p:spPr>
          <a:xfrm>
            <a:off x="1785938" y="4429125"/>
            <a:ext cx="51085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抢答：为什么要保持微笑面向观众？</a:t>
            </a:r>
          </a:p>
        </p:txBody>
      </p:sp>
      <p:sp>
        <p:nvSpPr>
          <p:cNvPr id="9" name="矩形 8"/>
          <p:cNvSpPr/>
          <p:nvPr/>
        </p:nvSpPr>
        <p:spPr>
          <a:xfrm>
            <a:off x="2643169" y="1785920"/>
            <a:ext cx="2492990" cy="10156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想一想</a:t>
            </a:r>
          </a:p>
        </p:txBody>
      </p:sp>
      <p:pic>
        <p:nvPicPr>
          <p:cNvPr id="20485" name="图片 7" descr="图片2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0"/>
            <a:ext cx="2036763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1571625" y="1214438"/>
            <a:ext cx="4143375" cy="2592388"/>
          </a:xfrm>
          <a:prstGeom prst="irregularSeal1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TextBox 4"/>
          <p:cNvSpPr txBox="1"/>
          <p:nvPr/>
        </p:nvSpPr>
        <p:spPr>
          <a:xfrm>
            <a:off x="928688" y="4572000"/>
            <a:ext cx="78581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训练方法：每组每次派一位同学依次上台展示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8860" y="2000239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练一练</a:t>
            </a:r>
          </a:p>
        </p:txBody>
      </p:sp>
      <p:pic>
        <p:nvPicPr>
          <p:cNvPr id="8" name="图片 7" descr="图片1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571500"/>
            <a:ext cx="2173287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1"/>
          <p:cNvSpPr txBox="1"/>
          <p:nvPr/>
        </p:nvSpPr>
        <p:spPr>
          <a:xfrm>
            <a:off x="4037013" y="1285875"/>
            <a:ext cx="1500187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pic>
        <p:nvPicPr>
          <p:cNvPr id="4098" name="图片 6" descr="647912d7321025bba144dfbf_副本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359650" y="4427538"/>
            <a:ext cx="1343025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5" descr="647912d7321025bba144dfbf_副本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54413" y="1231900"/>
            <a:ext cx="585787" cy="53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1839913" y="2006600"/>
            <a:ext cx="1952625" cy="1082675"/>
            <a:chOff x="1052068" y="2370667"/>
            <a:chExt cx="2941188" cy="1629832"/>
          </a:xfrm>
        </p:grpSpPr>
        <p:grpSp>
          <p:nvGrpSpPr>
            <p:cNvPr id="4101" name="组合 8"/>
            <p:cNvGrpSpPr/>
            <p:nvPr/>
          </p:nvGrpSpPr>
          <p:grpSpPr>
            <a:xfrm rot="5400000">
              <a:off x="1092200" y="3462867"/>
              <a:ext cx="905930" cy="169334"/>
              <a:chOff x="863600" y="2150533"/>
              <a:chExt cx="905930" cy="313851"/>
            </a:xfrm>
          </p:grpSpPr>
          <p:sp>
            <p:nvSpPr>
              <p:cNvPr id="5" name="等腰三角形 4"/>
              <p:cNvSpPr/>
              <p:nvPr>
                <p:custDataLst>
                  <p:tags r:id="rId29"/>
                </p:custDataLst>
              </p:nvPr>
            </p:nvSpPr>
            <p:spPr>
              <a:xfrm>
                <a:off x="863600" y="2150533"/>
                <a:ext cx="364067" cy="313851"/>
              </a:xfrm>
              <a:prstGeom prst="triangle">
                <a:avLst/>
              </a:prstGeom>
              <a:solidFill>
                <a:srgbClr val="E779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等腰三角形 5"/>
              <p:cNvSpPr/>
              <p:nvPr>
                <p:custDataLst>
                  <p:tags r:id="rId30"/>
                </p:custDataLst>
              </p:nvPr>
            </p:nvSpPr>
            <p:spPr>
              <a:xfrm>
                <a:off x="1227667" y="2150533"/>
                <a:ext cx="364067" cy="313851"/>
              </a:xfrm>
              <a:prstGeom prst="triangle">
                <a:avLst/>
              </a:prstGeom>
              <a:solidFill>
                <a:srgbClr val="B7DC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等腰三角形 6"/>
              <p:cNvSpPr/>
              <p:nvPr>
                <p:custDataLst>
                  <p:tags r:id="rId31"/>
                </p:custDataLst>
              </p:nvPr>
            </p:nvSpPr>
            <p:spPr>
              <a:xfrm flipV="1">
                <a:off x="1041396" y="2150533"/>
                <a:ext cx="364067" cy="313851"/>
              </a:xfrm>
              <a:prstGeom prst="triangle">
                <a:avLst/>
              </a:prstGeom>
              <a:solidFill>
                <a:srgbClr val="FFC9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等腰三角形 7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1405463" y="2150533"/>
                <a:ext cx="364067" cy="313851"/>
              </a:xfrm>
              <a:prstGeom prst="triangle">
                <a:avLst/>
              </a:prstGeom>
              <a:solidFill>
                <a:srgbClr val="F99C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06" name="文本框 9"/>
            <p:cNvSpPr txBox="1"/>
            <p:nvPr>
              <p:custDataLst>
                <p:tags r:id="rId25"/>
              </p:custDataLst>
            </p:nvPr>
          </p:nvSpPr>
          <p:spPr>
            <a:xfrm rot="-1497994">
              <a:off x="1636370" y="2826638"/>
              <a:ext cx="1976590" cy="476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口部操</a:t>
              </a:r>
            </a:p>
          </p:txBody>
        </p:sp>
        <p:cxnSp>
          <p:nvCxnSpPr>
            <p:cNvPr id="4107" name="直接连接符 11"/>
            <p:cNvCxnSpPr/>
            <p:nvPr>
              <p:custDataLst>
                <p:tags r:id="rId26"/>
              </p:custDataLst>
            </p:nvPr>
          </p:nvCxnSpPr>
          <p:spPr>
            <a:xfrm flipV="1">
              <a:off x="1686454" y="2370667"/>
              <a:ext cx="2074333" cy="982132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08" name="直接连接符 12"/>
            <p:cNvCxnSpPr/>
            <p:nvPr>
              <p:custDataLst>
                <p:tags r:id="rId27"/>
              </p:custDataLst>
            </p:nvPr>
          </p:nvCxnSpPr>
          <p:spPr>
            <a:xfrm flipV="1">
              <a:off x="1686454" y="2726267"/>
              <a:ext cx="2306802" cy="1092199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" name="文本框 13"/>
            <p:cNvSpPr txBox="1"/>
            <p:nvPr>
              <p:custDataLst>
                <p:tags r:id="rId28"/>
              </p:custDataLst>
            </p:nvPr>
          </p:nvSpPr>
          <p:spPr>
            <a:xfrm>
              <a:off x="1052068" y="3177657"/>
              <a:ext cx="382106" cy="739754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noProof="1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A</a:t>
              </a:r>
              <a:endParaRPr lang="en-US" altLang="zh-CN" sz="2400" noProof="1">
                <a:solidFill>
                  <a:srgbClr val="E779A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021263" y="2006600"/>
            <a:ext cx="2039937" cy="1082675"/>
            <a:chOff x="1052068" y="2370667"/>
            <a:chExt cx="3072067" cy="1629832"/>
          </a:xfrm>
        </p:grpSpPr>
        <p:grpSp>
          <p:nvGrpSpPr>
            <p:cNvPr id="4111" name="组合 107"/>
            <p:cNvGrpSpPr/>
            <p:nvPr/>
          </p:nvGrpSpPr>
          <p:grpSpPr>
            <a:xfrm rot="5400000">
              <a:off x="1092200" y="3462867"/>
              <a:ext cx="905930" cy="169334"/>
              <a:chOff x="863600" y="2150533"/>
              <a:chExt cx="905930" cy="313851"/>
            </a:xfrm>
          </p:grpSpPr>
          <p:sp>
            <p:nvSpPr>
              <p:cNvPr id="113" name="等腰三角形 112"/>
              <p:cNvSpPr/>
              <p:nvPr>
                <p:custDataLst>
                  <p:tags r:id="rId21"/>
                </p:custDataLst>
              </p:nvPr>
            </p:nvSpPr>
            <p:spPr>
              <a:xfrm>
                <a:off x="863600" y="2150533"/>
                <a:ext cx="364067" cy="313851"/>
              </a:xfrm>
              <a:prstGeom prst="triangle">
                <a:avLst/>
              </a:prstGeom>
              <a:solidFill>
                <a:srgbClr val="E779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等腰三角形 113"/>
              <p:cNvSpPr/>
              <p:nvPr>
                <p:custDataLst>
                  <p:tags r:id="rId22"/>
                </p:custDataLst>
              </p:nvPr>
            </p:nvSpPr>
            <p:spPr>
              <a:xfrm>
                <a:off x="1227667" y="2150533"/>
                <a:ext cx="364067" cy="313851"/>
              </a:xfrm>
              <a:prstGeom prst="triangle">
                <a:avLst/>
              </a:prstGeom>
              <a:solidFill>
                <a:srgbClr val="B7DC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等腰三角形 114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1041396" y="2150533"/>
                <a:ext cx="364067" cy="313851"/>
              </a:xfrm>
              <a:prstGeom prst="triangle">
                <a:avLst/>
              </a:prstGeom>
              <a:solidFill>
                <a:srgbClr val="FFC9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等腰三角形 115"/>
              <p:cNvSpPr/>
              <p:nvPr>
                <p:custDataLst>
                  <p:tags r:id="rId24"/>
                </p:custDataLst>
              </p:nvPr>
            </p:nvSpPr>
            <p:spPr>
              <a:xfrm flipV="1">
                <a:off x="1405463" y="2150533"/>
                <a:ext cx="364067" cy="313851"/>
              </a:xfrm>
              <a:prstGeom prst="triangle">
                <a:avLst/>
              </a:prstGeom>
              <a:solidFill>
                <a:srgbClr val="F99C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16" name="文本框 108"/>
            <p:cNvSpPr txBox="1"/>
            <p:nvPr>
              <p:custDataLst>
                <p:tags r:id="rId17"/>
              </p:custDataLst>
            </p:nvPr>
          </p:nvSpPr>
          <p:spPr>
            <a:xfrm rot="-1497994">
              <a:off x="1619164" y="2713362"/>
              <a:ext cx="2504971" cy="511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气息</a:t>
              </a:r>
            </a:p>
          </p:txBody>
        </p:sp>
        <p:cxnSp>
          <p:nvCxnSpPr>
            <p:cNvPr id="4117" name="直接连接符 109"/>
            <p:cNvCxnSpPr/>
            <p:nvPr>
              <p:custDataLst>
                <p:tags r:id="rId18"/>
              </p:custDataLst>
            </p:nvPr>
          </p:nvCxnSpPr>
          <p:spPr>
            <a:xfrm flipV="1">
              <a:off x="1686454" y="2370667"/>
              <a:ext cx="2074333" cy="982132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18" name="直接连接符 110"/>
            <p:cNvCxnSpPr/>
            <p:nvPr>
              <p:custDataLst>
                <p:tags r:id="rId19"/>
              </p:custDataLst>
            </p:nvPr>
          </p:nvCxnSpPr>
          <p:spPr>
            <a:xfrm flipV="1">
              <a:off x="1686454" y="2726267"/>
              <a:ext cx="2306802" cy="1092199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2" name="文本框 111"/>
            <p:cNvSpPr txBox="1"/>
            <p:nvPr>
              <p:custDataLst>
                <p:tags r:id="rId20"/>
              </p:custDataLst>
            </p:nvPr>
          </p:nvSpPr>
          <p:spPr>
            <a:xfrm>
              <a:off x="1052068" y="3129932"/>
              <a:ext cx="382106" cy="835206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75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noProof="1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B</a:t>
              </a:r>
              <a:endParaRPr lang="en-US" altLang="zh-CN" sz="2400" noProof="1">
                <a:solidFill>
                  <a:srgbClr val="E779A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839913" y="3587750"/>
            <a:ext cx="1952625" cy="1082675"/>
            <a:chOff x="1052068" y="2370667"/>
            <a:chExt cx="2941188" cy="1629832"/>
          </a:xfrm>
        </p:grpSpPr>
        <p:grpSp>
          <p:nvGrpSpPr>
            <p:cNvPr id="4121" name="组合 117"/>
            <p:cNvGrpSpPr/>
            <p:nvPr/>
          </p:nvGrpSpPr>
          <p:grpSpPr>
            <a:xfrm rot="5400000">
              <a:off x="1092200" y="3462867"/>
              <a:ext cx="905930" cy="169334"/>
              <a:chOff x="863600" y="2150533"/>
              <a:chExt cx="905930" cy="313851"/>
            </a:xfrm>
          </p:grpSpPr>
          <p:sp>
            <p:nvSpPr>
              <p:cNvPr id="123" name="等腰三角形 1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863600" y="2150533"/>
                <a:ext cx="364067" cy="313851"/>
              </a:xfrm>
              <a:prstGeom prst="triangle">
                <a:avLst/>
              </a:prstGeom>
              <a:solidFill>
                <a:srgbClr val="E779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等腰三角形 123"/>
              <p:cNvSpPr/>
              <p:nvPr>
                <p:custDataLst>
                  <p:tags r:id="rId14"/>
                </p:custDataLst>
              </p:nvPr>
            </p:nvSpPr>
            <p:spPr>
              <a:xfrm>
                <a:off x="1227667" y="2150533"/>
                <a:ext cx="364067" cy="313851"/>
              </a:xfrm>
              <a:prstGeom prst="triangle">
                <a:avLst/>
              </a:prstGeom>
              <a:solidFill>
                <a:srgbClr val="B7DC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等腰三角形 124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1041396" y="2150533"/>
                <a:ext cx="364067" cy="313851"/>
              </a:xfrm>
              <a:prstGeom prst="triangle">
                <a:avLst/>
              </a:prstGeom>
              <a:solidFill>
                <a:srgbClr val="FFC9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等腰三角形 125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1405463" y="2150533"/>
                <a:ext cx="364067" cy="313851"/>
              </a:xfrm>
              <a:prstGeom prst="triangle">
                <a:avLst/>
              </a:prstGeom>
              <a:solidFill>
                <a:srgbClr val="F99C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26" name="文本框 118"/>
            <p:cNvSpPr txBox="1"/>
            <p:nvPr>
              <p:custDataLst>
                <p:tags r:id="rId9"/>
              </p:custDataLst>
            </p:nvPr>
          </p:nvSpPr>
          <p:spPr>
            <a:xfrm rot="-1497994">
              <a:off x="1645690" y="2825204"/>
              <a:ext cx="1976590" cy="5190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公众礼仪</a:t>
              </a:r>
            </a:p>
          </p:txBody>
        </p:sp>
        <p:cxnSp>
          <p:nvCxnSpPr>
            <p:cNvPr id="4127" name="直接连接符 119"/>
            <p:cNvCxnSpPr/>
            <p:nvPr>
              <p:custDataLst>
                <p:tags r:id="rId10"/>
              </p:custDataLst>
            </p:nvPr>
          </p:nvCxnSpPr>
          <p:spPr>
            <a:xfrm flipV="1">
              <a:off x="1686454" y="2370667"/>
              <a:ext cx="2074333" cy="982132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28" name="直接连接符 120"/>
            <p:cNvCxnSpPr/>
            <p:nvPr>
              <p:custDataLst>
                <p:tags r:id="rId11"/>
              </p:custDataLst>
            </p:nvPr>
          </p:nvCxnSpPr>
          <p:spPr>
            <a:xfrm flipV="1">
              <a:off x="1686454" y="2726267"/>
              <a:ext cx="2306802" cy="1092199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2" name="文本框 121"/>
            <p:cNvSpPr txBox="1"/>
            <p:nvPr>
              <p:custDataLst>
                <p:tags r:id="rId12"/>
              </p:custDataLst>
            </p:nvPr>
          </p:nvSpPr>
          <p:spPr>
            <a:xfrm>
              <a:off x="1052068" y="3129932"/>
              <a:ext cx="382106" cy="835206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75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noProof="1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C</a:t>
              </a:r>
              <a:endParaRPr lang="en-US" altLang="zh-CN" sz="2400" noProof="1">
                <a:solidFill>
                  <a:srgbClr val="E779A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021263" y="3587750"/>
            <a:ext cx="1952625" cy="1082675"/>
            <a:chOff x="1052068" y="2370667"/>
            <a:chExt cx="2941188" cy="1629832"/>
          </a:xfrm>
        </p:grpSpPr>
        <p:grpSp>
          <p:nvGrpSpPr>
            <p:cNvPr id="4131" name="组合 137"/>
            <p:cNvGrpSpPr/>
            <p:nvPr/>
          </p:nvGrpSpPr>
          <p:grpSpPr>
            <a:xfrm rot="5400000">
              <a:off x="1092200" y="3462867"/>
              <a:ext cx="905930" cy="169334"/>
              <a:chOff x="863600" y="2150533"/>
              <a:chExt cx="905930" cy="313851"/>
            </a:xfrm>
          </p:grpSpPr>
          <p:sp>
            <p:nvSpPr>
              <p:cNvPr id="143" name="等腰三角形 142"/>
              <p:cNvSpPr/>
              <p:nvPr>
                <p:custDataLst>
                  <p:tags r:id="rId5"/>
                </p:custDataLst>
              </p:nvPr>
            </p:nvSpPr>
            <p:spPr>
              <a:xfrm>
                <a:off x="863600" y="2150533"/>
                <a:ext cx="364067" cy="313851"/>
              </a:xfrm>
              <a:prstGeom prst="triangle">
                <a:avLst/>
              </a:prstGeom>
              <a:solidFill>
                <a:srgbClr val="E779A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等腰三角形 143"/>
              <p:cNvSpPr/>
              <p:nvPr>
                <p:custDataLst>
                  <p:tags r:id="rId6"/>
                </p:custDataLst>
              </p:nvPr>
            </p:nvSpPr>
            <p:spPr>
              <a:xfrm>
                <a:off x="1227667" y="2150533"/>
                <a:ext cx="364067" cy="313851"/>
              </a:xfrm>
              <a:prstGeom prst="triangle">
                <a:avLst/>
              </a:prstGeom>
              <a:solidFill>
                <a:srgbClr val="B7DC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等腰三角形 144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1041396" y="2150533"/>
                <a:ext cx="364067" cy="313851"/>
              </a:xfrm>
              <a:prstGeom prst="triangle">
                <a:avLst/>
              </a:prstGeom>
              <a:solidFill>
                <a:srgbClr val="FFC9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等腰三角形 145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1405463" y="2150533"/>
                <a:ext cx="364067" cy="313851"/>
              </a:xfrm>
              <a:prstGeom prst="triangle">
                <a:avLst/>
              </a:prstGeom>
              <a:solidFill>
                <a:srgbClr val="F99C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algn="ctr" fontAlgn="base"/>
                <a:endParaRPr lang="zh-CN" altLang="en-US" sz="100" strike="noStrike" noProof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36" name="文本框 138"/>
            <p:cNvSpPr txBox="1"/>
            <p:nvPr>
              <p:custDataLst>
                <p:tags r:id="rId1"/>
              </p:custDataLst>
            </p:nvPr>
          </p:nvSpPr>
          <p:spPr>
            <a:xfrm rot="-1497994">
              <a:off x="1637804" y="2826638"/>
              <a:ext cx="1976590" cy="4824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古诗</a:t>
              </a:r>
              <a:r>
                <a:rPr lang="en-US" altLang="zh-CN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朗诵</a:t>
              </a:r>
            </a:p>
          </p:txBody>
        </p:sp>
        <p:cxnSp>
          <p:nvCxnSpPr>
            <p:cNvPr id="4137" name="直接连接符 139"/>
            <p:cNvCxnSpPr/>
            <p:nvPr>
              <p:custDataLst>
                <p:tags r:id="rId2"/>
              </p:custDataLst>
            </p:nvPr>
          </p:nvCxnSpPr>
          <p:spPr>
            <a:xfrm flipV="1">
              <a:off x="1686454" y="2370667"/>
              <a:ext cx="2074333" cy="982132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38" name="直接连接符 140"/>
            <p:cNvCxnSpPr/>
            <p:nvPr>
              <p:custDataLst>
                <p:tags r:id="rId3"/>
              </p:custDataLst>
            </p:nvPr>
          </p:nvCxnSpPr>
          <p:spPr>
            <a:xfrm flipV="1">
              <a:off x="1686454" y="2726267"/>
              <a:ext cx="2306802" cy="1092199"/>
            </a:xfrm>
            <a:prstGeom prst="line">
              <a:avLst/>
            </a:prstGeom>
            <a:ln w="6350" cap="flat" cmpd="sng">
              <a:solidFill>
                <a:srgbClr val="FAE4E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2" name="文本框 141"/>
            <p:cNvSpPr txBox="1"/>
            <p:nvPr>
              <p:custDataLst>
                <p:tags r:id="rId4"/>
              </p:custDataLst>
            </p:nvPr>
          </p:nvSpPr>
          <p:spPr>
            <a:xfrm>
              <a:off x="1052068" y="3129932"/>
              <a:ext cx="382106" cy="835206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50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noProof="1">
                  <a:solidFill>
                    <a:srgbClr val="E779A3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D</a:t>
              </a:r>
              <a:endParaRPr lang="en-US" altLang="zh-CN" sz="2400" noProof="1">
                <a:solidFill>
                  <a:srgbClr val="E779A3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13013" y="2909888"/>
            <a:ext cx="1524000" cy="32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双唇伸收运动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35625" y="2908300"/>
            <a:ext cx="2347913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1500">
                <a:latin typeface="方正舒体" panose="02010601030101010101" pitchFamily="2" charset="-122"/>
                <a:ea typeface="方正舒体" panose="02010601030101010101" pitchFamily="2" charset="-122"/>
              </a:rPr>
              <a:t>a</a:t>
            </a:r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音练习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3013" y="4495800"/>
            <a:ext cx="187960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1500">
                <a:latin typeface="微软雅黑" panose="020B0503020204020204" charset="-122"/>
                <a:ea typeface="微软雅黑" panose="020B0503020204020204" charset="-122"/>
              </a:rPr>
              <a:t>自我介绍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35625" y="4427538"/>
            <a:ext cx="1879600" cy="322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《游子吟》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714375" y="1928813"/>
            <a:ext cx="7772400" cy="14700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296988" y="2138363"/>
            <a:ext cx="6400800" cy="1752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第四部分：古诗·朗诵</a:t>
            </a:r>
          </a:p>
        </p:txBody>
      </p:sp>
      <p:pic>
        <p:nvPicPr>
          <p:cNvPr id="22531" name="图片 4" descr="QQ图片20160708103907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3213100"/>
            <a:ext cx="2947988" cy="3929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1797050"/>
            <a:ext cx="3165475" cy="26384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br>
              <a:rPr kumimoji="0" lang="zh-CN" altLang="en-US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18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孟郊</a:t>
            </a:r>
            <a:br>
              <a:rPr kumimoji="0" lang="zh-CN" altLang="en-US" sz="32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慈母手中线，</a:t>
            </a:r>
            <a:br>
              <a:rPr kumimoji="0" lang="zh-CN" altLang="en-US" sz="32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游子身上衣。</a:t>
            </a:r>
            <a:br>
              <a:rPr kumimoji="0" lang="zh-CN" altLang="en-US" sz="32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临行密密缝，</a:t>
            </a:r>
            <a:br>
              <a:rPr kumimoji="0" lang="zh-CN" altLang="en-US" sz="32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意恐迟迟归。</a:t>
            </a:r>
            <a:br>
              <a:rPr kumimoji="0" lang="zh-CN" altLang="en-US" sz="32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3200" b="0" i="0" u="none" strike="noStrike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谁言寸草心，</a:t>
            </a: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4688" y="50006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AutoShape 2" descr="https://ss0.bdstatic.com/94oJfD_bAAcT8t7mm9GUKT-xh_/timg?image&amp;quality=100&amp;size=b4000_4000&amp;sec=1461571091&amp;di=9830e614804871d8e8e12241a90cb204&amp;src=http://pic3.nipic.com/20090617/2839366_104202093_2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Rockwell" panose="02060603020205020403" pitchFamily="18" charset="0"/>
              <a:ea typeface="方正姚体" panose="02010601030101010101" pitchFamily="2" charset="-122"/>
            </a:endParaRPr>
          </a:p>
        </p:txBody>
      </p:sp>
      <p:pic>
        <p:nvPicPr>
          <p:cNvPr id="23556" name="图片 1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628650"/>
            <a:ext cx="3246438" cy="399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" name=" 160"/>
          <p:cNvSpPr/>
          <p:nvPr/>
        </p:nvSpPr>
        <p:spPr>
          <a:xfrm>
            <a:off x="2698750" y="3973513"/>
            <a:ext cx="1933575" cy="8366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1D9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3558" name="文本框 3"/>
          <p:cNvSpPr txBox="1"/>
          <p:nvPr/>
        </p:nvSpPr>
        <p:spPr>
          <a:xfrm>
            <a:off x="850900" y="4810125"/>
            <a:ext cx="365760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描述一下这幅图片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5675" y="1274763"/>
            <a:ext cx="26273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游子吟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00188" y="1143000"/>
            <a:ext cx="6400800" cy="10382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小朋友们再见！</a:t>
            </a:r>
          </a:p>
        </p:txBody>
      </p:sp>
      <p:pic>
        <p:nvPicPr>
          <p:cNvPr id="24579" name="图片 4" descr="图片3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5" y="1285875"/>
            <a:ext cx="3810000" cy="507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714375" y="1571625"/>
            <a:ext cx="7556500" cy="32162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+mj-cs"/>
              </a:rPr>
            </a:b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第一部分：</a:t>
            </a:r>
            <a:r>
              <a:rPr lang="zh-CN" altLang="en-US" b="1" strike="noStrike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口部操训练</a:t>
            </a: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3076" name="图片 5" descr="102066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698750"/>
            <a:ext cx="3810000" cy="576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34"/>
          <p:cNvGrpSpPr/>
          <p:nvPr/>
        </p:nvGrpSpPr>
        <p:grpSpPr>
          <a:xfrm>
            <a:off x="898525" y="2108200"/>
            <a:ext cx="536575" cy="3576638"/>
            <a:chOff x="496294" y="2143762"/>
            <a:chExt cx="1092200" cy="3029132"/>
          </a:xfrm>
        </p:grpSpPr>
        <p:sp>
          <p:nvSpPr>
            <p:cNvPr id="6146" name="任意多边形 35"/>
            <p:cNvSpPr/>
            <p:nvPr>
              <p:custDataLst>
                <p:tags r:id="rId15"/>
              </p:custDataLst>
            </p:nvPr>
          </p:nvSpPr>
          <p:spPr>
            <a:xfrm>
              <a:off x="496294" y="2143762"/>
              <a:ext cx="1092200" cy="1056139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32" y="0"/>
                </a:cxn>
                <a:cxn ang="0">
                  <a:pos x="999068" y="0"/>
                </a:cxn>
                <a:cxn ang="0">
                  <a:pos x="1092200" y="93132"/>
                </a:cxn>
                <a:cxn ang="0">
                  <a:pos x="1092200" y="1056139"/>
                </a:cxn>
                <a:cxn ang="0">
                  <a:pos x="0" y="592528"/>
                </a:cxn>
                <a:cxn ang="0">
                  <a:pos x="0" y="93132"/>
                </a:cxn>
                <a:cxn ang="0">
                  <a:pos x="93132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8B5F4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/>
              <a:r>
                <a:rPr lang="zh-CN" altLang="en-US" sz="210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第一节</a:t>
              </a:r>
            </a:p>
          </p:txBody>
        </p:sp>
        <p:sp>
          <p:nvSpPr>
            <p:cNvPr id="37" name="任意多边形 36"/>
            <p:cNvSpPr/>
            <p:nvPr>
              <p:custDataLst>
                <p:tags r:id="rId16"/>
              </p:custDataLst>
            </p:nvPr>
          </p:nvSpPr>
          <p:spPr>
            <a:xfrm>
              <a:off x="496294" y="2746844"/>
              <a:ext cx="1092200" cy="2426050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双唇伸收运动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48" name="组合 64"/>
          <p:cNvGrpSpPr/>
          <p:nvPr/>
        </p:nvGrpSpPr>
        <p:grpSpPr>
          <a:xfrm>
            <a:off x="1908175" y="2114550"/>
            <a:ext cx="450850" cy="3598863"/>
            <a:chOff x="1908136" y="2143762"/>
            <a:chExt cx="1092200" cy="3029666"/>
          </a:xfrm>
        </p:grpSpPr>
        <p:sp>
          <p:nvSpPr>
            <p:cNvPr id="6149" name="任意多边形 65"/>
            <p:cNvSpPr/>
            <p:nvPr>
              <p:custDataLst>
                <p:tags r:id="rId13"/>
              </p:custDataLst>
            </p:nvPr>
          </p:nvSpPr>
          <p:spPr>
            <a:xfrm>
              <a:off x="1908136" y="2143762"/>
              <a:ext cx="1092200" cy="1154362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32" y="0"/>
                </a:cxn>
                <a:cxn ang="0">
                  <a:pos x="999068" y="0"/>
                </a:cxn>
                <a:cxn ang="0">
                  <a:pos x="1092200" y="101793"/>
                </a:cxn>
                <a:cxn ang="0">
                  <a:pos x="1092200" y="1154362"/>
                </a:cxn>
                <a:cxn ang="0">
                  <a:pos x="0" y="647634"/>
                </a:cxn>
                <a:cxn ang="0">
                  <a:pos x="0" y="101793"/>
                </a:cxn>
                <a:cxn ang="0">
                  <a:pos x="93132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第二节</a:t>
              </a:r>
            </a:p>
          </p:txBody>
        </p:sp>
        <p:sp>
          <p:nvSpPr>
            <p:cNvPr id="67" name="任意多边形 66"/>
            <p:cNvSpPr/>
            <p:nvPr>
              <p:custDataLst>
                <p:tags r:id="rId14"/>
              </p:custDataLst>
            </p:nvPr>
          </p:nvSpPr>
          <p:spPr>
            <a:xfrm>
              <a:off x="1908136" y="2747377"/>
              <a:ext cx="1092200" cy="2426051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双唇左右运动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51" name="组合 67"/>
          <p:cNvGrpSpPr/>
          <p:nvPr/>
        </p:nvGrpSpPr>
        <p:grpSpPr>
          <a:xfrm>
            <a:off x="2832100" y="2108200"/>
            <a:ext cx="476250" cy="3556000"/>
            <a:chOff x="1908136" y="1944296"/>
            <a:chExt cx="1092315" cy="3228674"/>
          </a:xfrm>
        </p:grpSpPr>
        <p:sp>
          <p:nvSpPr>
            <p:cNvPr id="6152" name="任意多边形 68"/>
            <p:cNvSpPr/>
            <p:nvPr>
              <p:custDataLst>
                <p:tags r:id="rId11"/>
              </p:custDataLst>
            </p:nvPr>
          </p:nvSpPr>
          <p:spPr>
            <a:xfrm>
              <a:off x="1908136" y="1944296"/>
              <a:ext cx="1092315" cy="1255531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41" y="0"/>
                </a:cxn>
                <a:cxn ang="0">
                  <a:pos x="999173" y="0"/>
                </a:cxn>
                <a:cxn ang="0">
                  <a:pos x="1092315" y="110714"/>
                </a:cxn>
                <a:cxn ang="0">
                  <a:pos x="1092315" y="1255531"/>
                </a:cxn>
                <a:cxn ang="0">
                  <a:pos x="0" y="704393"/>
                </a:cxn>
                <a:cxn ang="0">
                  <a:pos x="0" y="110714"/>
                </a:cxn>
                <a:cxn ang="0">
                  <a:pos x="93141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第三节</a:t>
              </a:r>
            </a:p>
          </p:txBody>
        </p:sp>
        <p:sp>
          <p:nvSpPr>
            <p:cNvPr id="70" name="任意多边形 69"/>
            <p:cNvSpPr/>
            <p:nvPr>
              <p:custDataLst>
                <p:tags r:id="rId12"/>
              </p:custDataLst>
            </p:nvPr>
          </p:nvSpPr>
          <p:spPr>
            <a:xfrm>
              <a:off x="1908136" y="2600847"/>
              <a:ext cx="1092315" cy="2572123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绕唇运动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54" name="组合 70"/>
          <p:cNvGrpSpPr/>
          <p:nvPr/>
        </p:nvGrpSpPr>
        <p:grpSpPr>
          <a:xfrm>
            <a:off x="3832225" y="2114550"/>
            <a:ext cx="446088" cy="3562350"/>
            <a:chOff x="1908136" y="1944296"/>
            <a:chExt cx="1092315" cy="3261821"/>
          </a:xfrm>
        </p:grpSpPr>
        <p:sp>
          <p:nvSpPr>
            <p:cNvPr id="6155" name="任意多边形 71"/>
            <p:cNvSpPr/>
            <p:nvPr>
              <p:custDataLst>
                <p:tags r:id="rId9"/>
              </p:custDataLst>
            </p:nvPr>
          </p:nvSpPr>
          <p:spPr>
            <a:xfrm>
              <a:off x="1908136" y="1944296"/>
              <a:ext cx="1092315" cy="1255531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41" y="0"/>
                </a:cxn>
                <a:cxn ang="0">
                  <a:pos x="999173" y="0"/>
                </a:cxn>
                <a:cxn ang="0">
                  <a:pos x="1092315" y="110714"/>
                </a:cxn>
                <a:cxn ang="0">
                  <a:pos x="1092315" y="1255531"/>
                </a:cxn>
                <a:cxn ang="0">
                  <a:pos x="0" y="704393"/>
                </a:cxn>
                <a:cxn ang="0">
                  <a:pos x="0" y="110714"/>
                </a:cxn>
                <a:cxn ang="0">
                  <a:pos x="93141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第四节</a:t>
              </a:r>
            </a:p>
          </p:txBody>
        </p:sp>
        <p:sp>
          <p:nvSpPr>
            <p:cNvPr id="73" name="任意多边形 72"/>
            <p:cNvSpPr/>
            <p:nvPr>
              <p:custDataLst>
                <p:tags r:id="rId10"/>
              </p:custDataLst>
            </p:nvPr>
          </p:nvSpPr>
          <p:spPr>
            <a:xfrm>
              <a:off x="1908136" y="2633994"/>
              <a:ext cx="1092315" cy="2572123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口的开合运动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57" name="组合 73"/>
          <p:cNvGrpSpPr/>
          <p:nvPr/>
        </p:nvGrpSpPr>
        <p:grpSpPr>
          <a:xfrm>
            <a:off x="4826000" y="2114550"/>
            <a:ext cx="485775" cy="3525838"/>
            <a:chOff x="1908136" y="1943714"/>
            <a:chExt cx="1092315" cy="3229256"/>
          </a:xfrm>
        </p:grpSpPr>
        <p:sp>
          <p:nvSpPr>
            <p:cNvPr id="6158" name="任意多边形 74"/>
            <p:cNvSpPr/>
            <p:nvPr>
              <p:custDataLst>
                <p:tags r:id="rId7"/>
              </p:custDataLst>
            </p:nvPr>
          </p:nvSpPr>
          <p:spPr>
            <a:xfrm>
              <a:off x="1908136" y="1943714"/>
              <a:ext cx="1092315" cy="1256113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41" y="0"/>
                </a:cxn>
                <a:cxn ang="0">
                  <a:pos x="999173" y="0"/>
                </a:cxn>
                <a:cxn ang="0">
                  <a:pos x="1092315" y="110766"/>
                </a:cxn>
                <a:cxn ang="0">
                  <a:pos x="1092315" y="1256113"/>
                </a:cxn>
                <a:cxn ang="0">
                  <a:pos x="0" y="704719"/>
                </a:cxn>
                <a:cxn ang="0">
                  <a:pos x="0" y="110766"/>
                </a:cxn>
                <a:cxn ang="0">
                  <a:pos x="93141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第五节</a:t>
              </a:r>
            </a:p>
          </p:txBody>
        </p:sp>
        <p:sp>
          <p:nvSpPr>
            <p:cNvPr id="76" name="任意多边形 75"/>
            <p:cNvSpPr/>
            <p:nvPr>
              <p:custDataLst>
                <p:tags r:id="rId8"/>
              </p:custDataLst>
            </p:nvPr>
          </p:nvSpPr>
          <p:spPr>
            <a:xfrm>
              <a:off x="1908136" y="2600847"/>
              <a:ext cx="1092315" cy="2572123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 fontScale="85000" lnSpcReduction="10000"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伸舌与收舌运动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60" name="组合 80"/>
          <p:cNvGrpSpPr/>
          <p:nvPr/>
        </p:nvGrpSpPr>
        <p:grpSpPr>
          <a:xfrm>
            <a:off x="5857875" y="2114550"/>
            <a:ext cx="431800" cy="3525838"/>
            <a:chOff x="1907215" y="1943702"/>
            <a:chExt cx="1093543" cy="3229454"/>
          </a:xfrm>
        </p:grpSpPr>
        <p:sp>
          <p:nvSpPr>
            <p:cNvPr id="6161" name="任意多边形 81"/>
            <p:cNvSpPr/>
            <p:nvPr>
              <p:custDataLst>
                <p:tags r:id="rId5"/>
              </p:custDataLst>
            </p:nvPr>
          </p:nvSpPr>
          <p:spPr>
            <a:xfrm>
              <a:off x="1908136" y="1943702"/>
              <a:ext cx="1092621" cy="1256189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167" y="0"/>
                </a:cxn>
                <a:cxn ang="0">
                  <a:pos x="999453" y="0"/>
                </a:cxn>
                <a:cxn ang="0">
                  <a:pos x="1092621" y="110772"/>
                </a:cxn>
                <a:cxn ang="0">
                  <a:pos x="1092621" y="1256189"/>
                </a:cxn>
                <a:cxn ang="0">
                  <a:pos x="0" y="704762"/>
                </a:cxn>
                <a:cxn ang="0">
                  <a:pos x="0" y="110772"/>
                </a:cxn>
                <a:cxn ang="0">
                  <a:pos x="93167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第六节</a:t>
              </a:r>
            </a:p>
          </p:txBody>
        </p:sp>
        <p:sp>
          <p:nvSpPr>
            <p:cNvPr id="83" name="任意多边形 82"/>
            <p:cNvSpPr/>
            <p:nvPr>
              <p:custDataLst>
                <p:tags r:id="rId6"/>
              </p:custDataLst>
            </p:nvPr>
          </p:nvSpPr>
          <p:spPr>
            <a:xfrm>
              <a:off x="1907215" y="2600294"/>
              <a:ext cx="1093543" cy="2572862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左右顶舌运动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63" name="组合 83"/>
          <p:cNvGrpSpPr/>
          <p:nvPr/>
        </p:nvGrpSpPr>
        <p:grpSpPr>
          <a:xfrm>
            <a:off x="6816725" y="2114550"/>
            <a:ext cx="455613" cy="3525838"/>
            <a:chOff x="7277314" y="2284709"/>
            <a:chExt cx="1092200" cy="3055700"/>
          </a:xfrm>
        </p:grpSpPr>
        <p:sp>
          <p:nvSpPr>
            <p:cNvPr id="85" name="任意多边形 84"/>
            <p:cNvSpPr/>
            <p:nvPr>
              <p:custDataLst>
                <p:tags r:id="rId3"/>
              </p:custDataLst>
            </p:nvPr>
          </p:nvSpPr>
          <p:spPr>
            <a:xfrm>
              <a:off x="7277314" y="2284709"/>
              <a:ext cx="1092200" cy="1056139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 fontScale="90000" lnSpcReduction="10000"/>
            </a:bodyPr>
            <a:lstStyle/>
            <a:p>
              <a:pPr algn="ctr" fontAlgn="base"/>
              <a:r>
                <a:rPr lang="zh-CN" altLang="en-US" sz="2000" strike="noStrike" noProof="1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第七节</a:t>
              </a:r>
            </a:p>
          </p:txBody>
        </p:sp>
        <p:sp>
          <p:nvSpPr>
            <p:cNvPr id="86" name="任意多边形 85"/>
            <p:cNvSpPr/>
            <p:nvPr>
              <p:custDataLst>
                <p:tags r:id="rId4"/>
              </p:custDataLst>
            </p:nvPr>
          </p:nvSpPr>
          <p:spPr>
            <a:xfrm>
              <a:off x="7277314" y="2905536"/>
              <a:ext cx="1092200" cy="2434873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绕舌运动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66" name="组合 86"/>
          <p:cNvGrpSpPr/>
          <p:nvPr/>
        </p:nvGrpSpPr>
        <p:grpSpPr>
          <a:xfrm>
            <a:off x="7764463" y="2114550"/>
            <a:ext cx="496887" cy="3525838"/>
            <a:chOff x="8471494" y="1951637"/>
            <a:chExt cx="1093543" cy="3273201"/>
          </a:xfrm>
        </p:grpSpPr>
        <p:sp>
          <p:nvSpPr>
            <p:cNvPr id="6167" name="任意多边形 87"/>
            <p:cNvSpPr/>
            <p:nvPr>
              <p:custDataLst>
                <p:tags r:id="rId1"/>
              </p:custDataLst>
            </p:nvPr>
          </p:nvSpPr>
          <p:spPr>
            <a:xfrm>
              <a:off x="8471494" y="1951637"/>
              <a:ext cx="1093543" cy="1273436"/>
            </a:xfrm>
            <a:custGeom>
              <a:avLst/>
              <a:gdLst>
                <a:gd name="txL" fmla="*/ 0 w 1092200"/>
                <a:gd name="txT" fmla="*/ 0 h 1056139"/>
                <a:gd name="txR" fmla="*/ 1092200 w 1092200"/>
                <a:gd name="txB" fmla="*/ 1056139 h 1056139"/>
              </a:gdLst>
              <a:ahLst/>
              <a:cxnLst>
                <a:cxn ang="0">
                  <a:pos x="93246" y="0"/>
                </a:cxn>
                <a:cxn ang="0">
                  <a:pos x="1000296" y="0"/>
                </a:cxn>
                <a:cxn ang="0">
                  <a:pos x="1093543" y="112293"/>
                </a:cxn>
                <a:cxn ang="0">
                  <a:pos x="1093543" y="1273436"/>
                </a:cxn>
                <a:cxn ang="0">
                  <a:pos x="0" y="714438"/>
                </a:cxn>
                <a:cxn ang="0">
                  <a:pos x="0" y="112293"/>
                </a:cxn>
                <a:cxn ang="0">
                  <a:pos x="93246" y="0"/>
                </a:cxn>
              </a:cxnLst>
              <a:rect l="txL" t="txT" r="txR" b="tx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>
              <a:noFill/>
            </a:ln>
          </p:spPr>
          <p:txBody>
            <a:bodyPr wrap="square" lIns="91440" tIns="45720" rIns="91440" bIns="432000"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rPr>
                <a:t>第八节</a:t>
              </a:r>
            </a:p>
          </p:txBody>
        </p:sp>
        <p:sp>
          <p:nvSpPr>
            <p:cNvPr id="89" name="任意多边形 88"/>
            <p:cNvSpPr/>
            <p:nvPr>
              <p:custDataLst>
                <p:tags r:id="rId2"/>
              </p:custDataLst>
            </p:nvPr>
          </p:nvSpPr>
          <p:spPr>
            <a:xfrm>
              <a:off x="8472415" y="2617243"/>
              <a:ext cx="1092621" cy="260759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zh-CN" altLang="en-US" sz="2400" strike="noStrike" noProof="1">
                  <a:solidFill>
                    <a:srgbClr val="5F5F5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弹舌运动</a:t>
              </a:r>
              <a:endParaRPr lang="zh-CN" altLang="en-US" sz="2400" strike="noStrike" noProof="1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598803" y="668653"/>
            <a:ext cx="8140067" cy="119888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7200" b="1" strike="noStrike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口部操</a:t>
            </a:r>
            <a:endParaRPr lang="zh-CN" altLang="en-US" sz="7200" b="1" strike="noStrike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79144" y="1237615"/>
            <a:ext cx="758634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4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口部操</a:t>
            </a:r>
            <a:r>
              <a:rPr lang="en-US" altLang="zh-CN" sz="4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·</a:t>
            </a:r>
            <a:r>
              <a:rPr lang="zh-CN" altLang="en-US" sz="44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第一节</a:t>
            </a:r>
            <a:endParaRPr lang="zh-CN" altLang="en-US" sz="44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2422525" y="2552700"/>
            <a:ext cx="4610100" cy="2952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2423160" y="3565525"/>
            <a:ext cx="472186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44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双唇伸收运动</a:t>
            </a:r>
            <a:endParaRPr lang="zh-CN" altLang="en-US" sz="44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新月形 6"/>
          <p:cNvSpPr/>
          <p:nvPr/>
        </p:nvSpPr>
        <p:spPr>
          <a:xfrm rot="18900000">
            <a:off x="1277938" y="1120775"/>
            <a:ext cx="2482850" cy="2346325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 rot="-480000">
            <a:off x="1647825" y="1546225"/>
            <a:ext cx="550863" cy="6572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400">
                <a:solidFill>
                  <a:schemeClr val="accent2"/>
                </a:solidFill>
                <a:latin typeface="华文琥珀" panose="02010800040101010101" charset="-122"/>
                <a:ea typeface="华文琥珀" panose="02010800040101010101" charset="-122"/>
              </a:rPr>
              <a:t>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4175" y="1976438"/>
            <a:ext cx="5365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1D9EAD"/>
                </a:solidFill>
                <a:latin typeface="隶书" panose="02010509060101010101" charset="-122"/>
                <a:ea typeface="隶书" panose="02010509060101010101" charset="-122"/>
              </a:rPr>
              <a:t>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22513" y="2616200"/>
            <a:ext cx="6651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solidFill>
                  <a:srgbClr val="52729B"/>
                </a:solidFill>
                <a:latin typeface="华文琥珀" panose="02010800040101010101" charset="-122"/>
                <a:ea typeface="华文琥珀" panose="02010800040101010101" charset="-122"/>
              </a:rPr>
              <a:t>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06713" y="2616200"/>
            <a:ext cx="54133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>
                <a:solidFill>
                  <a:srgbClr val="A2C7B6"/>
                </a:solidFill>
                <a:latin typeface="华文行楷" panose="02010800040101010101" charset="-122"/>
                <a:ea typeface="华文行楷" panose="02010800040101010101" charset="-122"/>
              </a:rPr>
              <a:t>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9750" y="1060450"/>
            <a:ext cx="4397375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600">
                <a:latin typeface="华文隶书" panose="02010800040101010101" charset="-122"/>
                <a:ea typeface="华文隶书" panose="02010800040101010101" charset="-122"/>
              </a:rPr>
              <a:t>保持小主持人站姿</a:t>
            </a:r>
          </a:p>
          <a:p>
            <a:r>
              <a:rPr lang="zh-CN" altLang="zh-CN" sz="3600">
                <a:latin typeface="华文隶书" panose="02010800040101010101" charset="-122"/>
                <a:ea typeface="华文隶书" panose="02010800040101010101" charset="-122"/>
              </a:rPr>
              <a:t>双手叉腰</a:t>
            </a:r>
          </a:p>
          <a:p>
            <a:r>
              <a:rPr lang="zh-CN" altLang="zh-CN" sz="3600">
                <a:latin typeface="华文隶书" panose="02010800040101010101" charset="-122"/>
                <a:ea typeface="华文隶书" panose="02010800040101010101" charset="-122"/>
              </a:rPr>
              <a:t>四指在前，拇指在后</a:t>
            </a: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9" name="图片 4" descr="叉腰图片_副本"/>
          <p:cNvPicPr>
            <a:picLocks noChangeAspect="1"/>
          </p:cNvPicPr>
          <p:nvPr/>
        </p:nvPicPr>
        <p:blipFill>
          <a:blip r:embed="rId2"/>
          <a:srcRect l="354" t="-795" r="59596" b="49283"/>
          <a:stretch>
            <a:fillRect/>
          </a:stretch>
        </p:blipFill>
        <p:spPr>
          <a:xfrm>
            <a:off x="4227513" y="2616200"/>
            <a:ext cx="1741487" cy="325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内容占位符 6" descr="噘嘴图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143248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笑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143248"/>
            <a:ext cx="1928826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20" name="TextBox 8"/>
          <p:cNvSpPr txBox="1"/>
          <p:nvPr/>
        </p:nvSpPr>
        <p:spPr>
          <a:xfrm>
            <a:off x="1428750" y="714375"/>
            <a:ext cx="6572250" cy="1846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第一节：双唇伸收运动</a:t>
            </a: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动作要领：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伸：双唇微闭，嘴唇用力地向前嘟起。</a:t>
            </a:r>
          </a:p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收：双唇微闭，嘴角上扬，呈微笑状。</a:t>
            </a:r>
          </a:p>
          <a:p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1" name="TextBox 10"/>
          <p:cNvSpPr txBox="1"/>
          <p:nvPr/>
        </p:nvSpPr>
        <p:spPr>
          <a:xfrm>
            <a:off x="1357313" y="4357688"/>
            <a:ext cx="4159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方正舒体" panose="02010601030101010101" pitchFamily="2" charset="-122"/>
                <a:ea typeface="方正舒体" panose="02010601030101010101" pitchFamily="2" charset="-122"/>
              </a:rPr>
              <a:t>伸</a:t>
            </a:r>
          </a:p>
        </p:txBody>
      </p:sp>
      <p:sp>
        <p:nvSpPr>
          <p:cNvPr id="9222" name="TextBox 11"/>
          <p:cNvSpPr txBox="1"/>
          <p:nvPr/>
        </p:nvSpPr>
        <p:spPr>
          <a:xfrm>
            <a:off x="4286250" y="4357688"/>
            <a:ext cx="4159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方正舒体" panose="02010601030101010101" pitchFamily="2" charset="-122"/>
                <a:ea typeface="方正舒体" panose="02010601030101010101" pitchFamily="2" charset="-122"/>
              </a:rPr>
              <a:t>收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500063"/>
            <a:ext cx="2027238" cy="18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Box 18"/>
          <p:cNvSpPr txBox="1"/>
          <p:nvPr/>
        </p:nvSpPr>
        <p:spPr>
          <a:xfrm>
            <a:off x="3957638" y="855663"/>
            <a:ext cx="191611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600" b="1" dirty="0">
                <a:solidFill>
                  <a:srgbClr val="A2C7B6"/>
                </a:solidFill>
                <a:latin typeface="华文琥珀" panose="02010800040101010101" charset="-122"/>
                <a:ea typeface="华文琥珀" panose="02010800040101010101" charset="-122"/>
              </a:rPr>
              <a:t>赛</a:t>
            </a:r>
          </a:p>
        </p:txBody>
      </p:sp>
      <p:pic>
        <p:nvPicPr>
          <p:cNvPr id="10244" name="图片 3" descr="击鼓卡通图片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3" y="2333625"/>
            <a:ext cx="4430712" cy="348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 flipH="1">
            <a:off x="6280150" y="1296988"/>
            <a:ext cx="1290638" cy="452278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7200">
                <a:solidFill>
                  <a:srgbClr val="AE5952"/>
                </a:solidFill>
                <a:latin typeface="华文行楷" panose="02010800040101010101" charset="-122"/>
                <a:ea typeface="华文行楷" panose="02010800040101010101" charset="-122"/>
              </a:rPr>
              <a:t>击鼓游戏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b="1" strike="noStrike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第二部分：气息·音量训练</a:t>
            </a:r>
            <a:b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266" name="图片 4" descr="QQ图片20160708103233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571750"/>
            <a:ext cx="2573338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h_f"/>
  <p:tag name="KSO_WM_UNIT_INDEX" val="1_4_1"/>
  <p:tag name="KSO_WM_UNIT_ID" val="diagram160162_4*m_h_f*1_4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m1-1"/>
  <p:tag name="KSO_WM_UNIT_PRESET_TEXT" val="LOREM IPSU"/>
  <p:tag name="KSO_WM_UNIT_TEXT_FILL_FORE_SCHEMECOLOR_INDEX" val="5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9"/>
  <p:tag name="KSO_WM_UNIT_ID" val="diagram160162_4*m_i*1_19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0"/>
  <p:tag name="KSO_WM_UNIT_ID" val="diagram160162_4*m_i*1_2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1"/>
  <p:tag name="KSO_WM_UNIT_ID" val="diagram160162_4*m_i*1_21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5"/>
  <p:tag name="KSO_WM_UNIT_ID" val="diagram160162_4*m_i*1_1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6"/>
  <p:tag name="KSO_WM_UNIT_ID" val="diagram160162_4*m_i*1_1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7"/>
  <p:tag name="KSO_WM_UNIT_ID" val="diagram160162_4*m_i*1_17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8"/>
  <p:tag name="KSO_WM_UNIT_ID" val="diagram160162_4*m_i*1_18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h_f"/>
  <p:tag name="KSO_WM_UNIT_INDEX" val="1_2_1"/>
  <p:tag name="KSO_WM_UNIT_ID" val="diagram160162_4*m_h_f*1_2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m1-1"/>
  <p:tag name="KSO_WM_UNIT_PRESET_TEXT" val="LOREM IPSU"/>
  <p:tag name="KSO_WM_UNIT_TEXT_FILL_FORE_SCHEMECOLOR_INDEX" val="5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2"/>
  <p:tag name="KSO_WM_UNIT_ID" val="diagram160162_4*m_i*1_12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3"/>
  <p:tag name="KSO_WM_UNIT_ID" val="diagram160162_4*m_i*1_13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6"/>
  <p:tag name="KSO_WM_UNIT_ID" val="diagram160162_4*m_i*1_26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4"/>
  <p:tag name="KSO_WM_UNIT_ID" val="diagram160162_4*m_i*1_14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8"/>
  <p:tag name="KSO_WM_UNIT_ID" val="diagram160162_4*m_i*1_8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9"/>
  <p:tag name="KSO_WM_UNIT_ID" val="diagram160162_4*m_i*1_9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0"/>
  <p:tag name="KSO_WM_UNIT_ID" val="diagram160162_4*m_i*1_10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1"/>
  <p:tag name="KSO_WM_UNIT_ID" val="diagram160162_4*m_i*1_11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h_f"/>
  <p:tag name="KSO_WM_UNIT_INDEX" val="1_1_1"/>
  <p:tag name="KSO_WM_UNIT_ID" val="diagram160162_4*m_h_f*1_1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m1-1"/>
  <p:tag name="KSO_WM_UNIT_PRESET_TEXT" val="LOREM IPSU"/>
  <p:tag name="KSO_WM_UNIT_TEXT_FILL_FORE_SCHEMECOLOR_INDEX" val="5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5"/>
  <p:tag name="KSO_WM_UNIT_ID" val="diagram160162_4*m_i*1_5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6"/>
  <p:tag name="KSO_WM_UNIT_ID" val="diagram160162_4*m_i*1_6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7"/>
  <p:tag name="KSO_WM_UNIT_ID" val="diagram160162_4*m_i*1_7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1"/>
  <p:tag name="KSO_WM_UNIT_ID" val="diagram160162_4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7"/>
  <p:tag name="KSO_WM_UNIT_ID" val="diagram160162_4*m_i*1_27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"/>
  <p:tag name="KSO_WM_UNIT_ID" val="diagram160162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3"/>
  <p:tag name="KSO_WM_UNIT_ID" val="diagram160162_4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4"/>
  <p:tag name="KSO_WM_UNIT_ID" val="diagram160162_4*m_i*1_4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8"/>
  <p:tag name="KSO_WM_UNIT_ID" val="diagram160162_4*m_i*1_28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6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6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a"/>
  <p:tag name="KSO_WM_UNIT_INDEX" val="1_1_1"/>
  <p:tag name="KSO_WM_UNIT_ID" val="150995266*l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03"/>
  <p:tag name="KSO_WM_UNIT_TYPE" val="l_h_f"/>
  <p:tag name="KSO_WM_UNIT_INDEX" val="1_1_1"/>
  <p:tag name="KSO_WM_UNIT_ID" val="150995266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Lorem ipsum dolor sit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2"/>
  <p:tag name="KSO_WM_UNIT_ID" val="diagram160162_4*m_i*1_2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3"/>
  <p:tag name="KSO_WM_UNIT_ID" val="diagram160162_4*m_i*1_23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4"/>
  <p:tag name="KSO_WM_UNIT_ID" val="diagram160162_4*m_i*1_2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i"/>
  <p:tag name="KSO_WM_UNIT_INDEX" val="1_25"/>
  <p:tag name="KSO_WM_UNIT_ID" val="diagram160162_4*m_i*1_25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62"/>
  <p:tag name="KSO_WM_UNIT_TYPE" val="m_h_f"/>
  <p:tag name="KSO_WM_UNIT_INDEX" val="1_3_1"/>
  <p:tag name="KSO_WM_UNIT_ID" val="diagram160162_4*m_h_f*1_3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m1-1"/>
  <p:tag name="KSO_WM_UNIT_PRESET_TEXT" val="LOREM IPSU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50E16DB-E3E1-4F00-AD9E-4F9CA2882CCC}" vid="{FE89D40A-B557-45CF-8D86-1851C520ABA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482</Words>
  <Application>Microsoft Office PowerPoint</Application>
  <PresentationFormat>全屏显示(4:3)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等线</vt:lpstr>
      <vt:lpstr>等线 Light</vt:lpstr>
      <vt:lpstr>方正舒体</vt:lpstr>
      <vt:lpstr>方正姚体</vt:lpstr>
      <vt:lpstr>华文彩云</vt:lpstr>
      <vt:lpstr>华文行楷</vt:lpstr>
      <vt:lpstr>华文琥珀</vt:lpstr>
      <vt:lpstr>华文楷体</vt:lpstr>
      <vt:lpstr>华文隶书</vt:lpstr>
      <vt:lpstr>隶书</vt:lpstr>
      <vt:lpstr>微软雅黑</vt:lpstr>
      <vt:lpstr>Arial</vt:lpstr>
      <vt:lpstr>Calibri</vt:lpstr>
      <vt:lpstr>Rockwell</vt:lpstr>
      <vt:lpstr>主题1</vt:lpstr>
      <vt:lpstr>PowerPoint 演示文稿</vt:lpstr>
      <vt:lpstr>PowerPoint 演示文稿</vt:lpstr>
      <vt:lpstr> 第一部分：口部操训练   </vt:lpstr>
      <vt:lpstr>PowerPoint 演示文稿</vt:lpstr>
      <vt:lpstr>PowerPoint 演示文稿</vt:lpstr>
      <vt:lpstr>PowerPoint 演示文稿</vt:lpstr>
      <vt:lpstr> </vt:lpstr>
      <vt:lpstr> </vt:lpstr>
      <vt:lpstr> 第二部分：气息·音量训练  </vt:lpstr>
      <vt:lpstr>PowerPoint 演示文稿</vt:lpstr>
      <vt:lpstr>PowerPoint 演示文稿</vt:lpstr>
      <vt:lpstr>  </vt:lpstr>
      <vt:lpstr> </vt:lpstr>
      <vt:lpstr>PowerPoint 演示文稿</vt:lpstr>
      <vt:lpstr>PowerPoint 演示文稿</vt:lpstr>
      <vt:lpstr>PowerPoint 演示文稿</vt:lpstr>
      <vt:lpstr> </vt:lpstr>
      <vt:lpstr> </vt:lpstr>
      <vt:lpstr> </vt:lpstr>
      <vt:lpstr>   </vt:lpstr>
      <vt:lpstr>  孟郊 慈母手中线， 游子身上衣。 临行密密缝， 意恐迟迟归。 谁言寸草心，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智索教育</cp:lastModifiedBy>
  <cp:revision>289</cp:revision>
  <dcterms:created xsi:type="dcterms:W3CDTF">2019-01-09T06:33:40Z</dcterms:created>
  <dcterms:modified xsi:type="dcterms:W3CDTF">2020-07-23T05:52:14Z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