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5"/>
  </p:notesMasterIdLst>
  <p:handoutMasterIdLst>
    <p:handoutMasterId r:id="rId26"/>
  </p:handoutMasterIdLst>
  <p:sldIdLst>
    <p:sldId id="1151" r:id="rId4"/>
    <p:sldId id="1103" r:id="rId6"/>
    <p:sldId id="1059" r:id="rId7"/>
    <p:sldId id="1061" r:id="rId8"/>
    <p:sldId id="1060" r:id="rId9"/>
    <p:sldId id="1135" r:id="rId10"/>
    <p:sldId id="1062" r:id="rId11"/>
    <p:sldId id="1065" r:id="rId12"/>
    <p:sldId id="1075" r:id="rId13"/>
    <p:sldId id="1081" r:id="rId14"/>
    <p:sldId id="1083" r:id="rId15"/>
    <p:sldId id="1089" r:id="rId16"/>
    <p:sldId id="1128" r:id="rId17"/>
    <p:sldId id="1129" r:id="rId18"/>
    <p:sldId id="1130" r:id="rId19"/>
    <p:sldId id="1131" r:id="rId20"/>
    <p:sldId id="1132" r:id="rId21"/>
    <p:sldId id="1133" r:id="rId22"/>
    <p:sldId id="1136" r:id="rId23"/>
    <p:sldId id="1134" r:id="rId24"/>
    <p:sldId id="1100" r:id="rId25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  <a:srgbClr val="38619F"/>
    <a:srgbClr val="53433E"/>
    <a:srgbClr val="F3ECDA"/>
    <a:srgbClr val="967161"/>
    <a:srgbClr val="7B645B"/>
    <a:srgbClr val="6E5A52"/>
    <a:srgbClr val="BD0304"/>
    <a:srgbClr val="D51A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52" autoAdjust="0"/>
    <p:restoredTop sz="94434" autoAdjust="0"/>
  </p:normalViewPr>
  <p:slideViewPr>
    <p:cSldViewPr snapToGrid="0">
      <p:cViewPr>
        <p:scale>
          <a:sx n="125" d="100"/>
          <a:sy n="125" d="100"/>
        </p:scale>
        <p:origin x="-1482" y="-540"/>
      </p:cViewPr>
      <p:guideLst>
        <p:guide orient="horz" pos="2866"/>
        <p:guide orient="horz" pos="2110"/>
        <p:guide pos="5164"/>
        <p:guide pos="690"/>
        <p:guide pos="9536"/>
        <p:guide pos="3840"/>
        <p:guide pos="558"/>
        <p:guide pos="722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4" d="100"/>
        <a:sy n="64" d="100"/>
      </p:scale>
      <p:origin x="0" y="27102"/>
    </p:cViewPr>
  </p:sorterViewPr>
  <p:notesViewPr>
    <p:cSldViewPr snapToGrid="0">
      <p:cViewPr varScale="1">
        <p:scale>
          <a:sx n="57" d="100"/>
          <a:sy n="57" d="100"/>
        </p:scale>
        <p:origin x="2808" y="42"/>
      </p:cViewPr>
      <p:guideLst/>
    </p:cSldViewPr>
  </p:notesViewPr>
  <p:gridSpacing cx="457200" cy="457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0" Type="http://schemas.openxmlformats.org/officeDocument/2006/relationships/tags" Target="tags/tag1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印品黑体" panose="00000500000000000000" pitchFamily="2" charset="-122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2253F-1DC1-44AB-85F9-14DB9D873A39}" type="datetimeFigureOut">
              <a:rPr lang="en-US" smtClean="0">
                <a:latin typeface="印品黑体" panose="00000500000000000000" pitchFamily="2" charset="-122"/>
              </a:rPr>
            </a:fld>
            <a:endParaRPr lang="en-US" dirty="0">
              <a:latin typeface="印品黑体" panose="00000500000000000000" pitchFamily="2" charset="-122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印品黑体" panose="00000500000000000000" pitchFamily="2" charset="-122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A4E4-7001-4196-8720-A0FCB0AEBF4A}" type="slidenum">
              <a:rPr lang="en-US" smtClean="0">
                <a:latin typeface="印品黑体" panose="00000500000000000000" pitchFamily="2" charset="-122"/>
              </a:rPr>
            </a:fld>
            <a:endParaRPr lang="en-US" dirty="0">
              <a:latin typeface="印品黑体" panose="000005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5264D076-05C0-4F10-BAEB-F2DA581BE89B}" type="datetimeFigureOut">
              <a:rPr lang="en-US" smtClean="0"/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C9E7B7F8-81FA-46DC-8926-8D6B124E54D6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>
                <a:ea typeface="印品黑体" panose="00000500000000000000" pitchFamily="2" charset="-122"/>
              </a:rPr>
            </a:fld>
            <a:endParaRPr lang="zh-CN" altLang="en-US" dirty="0">
              <a:ea typeface="印品黑体" panose="00000500000000000000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>
                <a:ea typeface="印品黑体" panose="00000500000000000000" pitchFamily="2" charset="-122"/>
              </a:rPr>
            </a:fld>
            <a:endParaRPr lang="zh-CN" altLang="en-US" dirty="0">
              <a:ea typeface="印品黑体" panose="00000500000000000000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  <a:lvl2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2pPr>
            <a:lvl3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3pPr>
            <a:lvl4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4pPr>
            <a:lvl5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A4E37400-0646-4690-B3CD-AFE7E0746041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7543FE73-A404-45C1-B77A-6DB3BD9EA95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  <a:lvl2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2pPr>
            <a:lvl3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3pPr>
            <a:lvl4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4pPr>
            <a:lvl5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A4E37400-0646-4690-B3CD-AFE7E0746041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7543FE73-A404-45C1-B77A-6DB3BD9EA95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  <a:lvl2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2pPr>
            <a:lvl3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3pPr>
            <a:lvl4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4pPr>
            <a:lvl5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A4E37400-0646-4690-B3CD-AFE7E0746041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7543FE73-A404-45C1-B77A-6DB3BD9EA953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162607" y="6695625"/>
            <a:ext cx="2400267" cy="13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35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2D0BB250-4799-4F33-BA92-16B268CFE73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3B908D4A-6CEF-4FA2-8EC2-9680551581D9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6184"/>
            <a:ext cx="10515600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xStyles>
    <p:titleStyle>
      <a:lvl1pPr algn="l" defTabSz="1219200" rtl="0" eaLnBrk="1" latinLnBrk="0" hangingPunct="1">
        <a:lnSpc>
          <a:spcPct val="90000"/>
        </a:lnSpc>
        <a:spcBef>
          <a:spcPct val="0"/>
        </a:spcBef>
        <a:buNone/>
        <a:defRPr sz="5865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j-cs"/>
        </a:defRPr>
      </a:lvl1pPr>
    </p:titleStyle>
    <p:bodyStyle>
      <a:lvl1pPr marL="304800" indent="-304800" algn="l" defTabSz="1219200" rtl="0" eaLnBrk="1" latinLnBrk="0" hangingPunct="1">
        <a:lnSpc>
          <a:spcPct val="90000"/>
        </a:lnSpc>
        <a:spcBef>
          <a:spcPct val="267000"/>
        </a:spcBef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4.xml"/><Relationship Id="rId6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tags" Target="../tags/tag1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5.png"/><Relationship Id="rId3" Type="http://schemas.openxmlformats.org/officeDocument/2006/relationships/tags" Target="../tags/tag8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7.png"/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3.xml"/><Relationship Id="rId2" Type="http://schemas.openxmlformats.org/officeDocument/2006/relationships/hyperlink" Target="A%20NEW%20ADVENTURE.mp4" TargetMode="Externa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.png"/><Relationship Id="rId3" Type="http://schemas.openxmlformats.org/officeDocument/2006/relationships/image" Target="../media/image4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4.xml"/><Relationship Id="rId4" Type="http://schemas.openxmlformats.org/officeDocument/2006/relationships/image" Target="file:///C:\Users\ASUS\AppData\Local\Temp\wps\INetCache\25c4f8a5da242356af0be23ddca76210" TargetMode="External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8.jpeg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tags" Target="../tags/tag5.xml"/><Relationship Id="rId3" Type="http://schemas.openxmlformats.org/officeDocument/2006/relationships/hyperlink" Target="file:///D:\SYZX\&#22791;&#35838;\&#20844;&#24320;&#35838;\518%20Gulliver&#8216;s%20Travells\Giant1.mp4" TargetMode="Externa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tags" Target="../tags/tag6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5.jpeg"/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x1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88265" y="635"/>
            <a:ext cx="12280265" cy="661606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24"/>
          <p:cNvSpPr txBox="1"/>
          <p:nvPr/>
        </p:nvSpPr>
        <p:spPr>
          <a:xfrm>
            <a:off x="1159103" y="390986"/>
            <a:ext cx="21450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/>
            <a:r>
              <a:rPr lang="en-US" altLang="zh-CN" sz="3200" b="1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Discussion</a:t>
            </a:r>
            <a:endParaRPr lang="en-US" altLang="zh-CN" sz="3200" b="1" dirty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cs typeface="+mn-ea"/>
              <a:sym typeface="+mn-ea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0" y="1016897"/>
            <a:ext cx="12192000" cy="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367777" y="118199"/>
            <a:ext cx="1037517" cy="1092768"/>
          </a:xfrm>
          <a:prstGeom prst="rect">
            <a:avLst/>
          </a:prstGeom>
        </p:spPr>
      </p:pic>
      <p:pic>
        <p:nvPicPr>
          <p:cNvPr id="46" name="图片 45" descr="图片包含 事情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689"/>
            <a:ext cx="12192000" cy="1171576"/>
          </a:xfrm>
          <a:prstGeom prst="rect">
            <a:avLst/>
          </a:prstGeom>
        </p:spPr>
      </p:pic>
      <p:sp>
        <p:nvSpPr>
          <p:cNvPr id="13320" name="WordArt 4"/>
          <p:cNvSpPr>
            <a:spLocks noTextEdit="1"/>
          </p:cNvSpPr>
          <p:nvPr/>
        </p:nvSpPr>
        <p:spPr>
          <a:xfrm>
            <a:off x="4528820" y="735330"/>
            <a:ext cx="3737610" cy="7505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threePt" dir="t"/>
            </a:scene3d>
          </a:bodyPr>
          <a:p>
            <a:pPr algn="ctr" eaLnBrk="0" hangingPunct="0"/>
            <a:endParaRPr lang="en-US" altLang="zh-CN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13315" name="Rectangle 9"/>
          <p:cNvSpPr/>
          <p:nvPr/>
        </p:nvSpPr>
        <p:spPr>
          <a:xfrm>
            <a:off x="4552315" y="1435735"/>
            <a:ext cx="7639685" cy="10763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Why didn’t Gulliver look for the water with his men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" name="图片 36" descr="QQ图片20210519091608"/>
          <p:cNvPicPr>
            <a:picLocks noChangeAspect="1"/>
          </p:cNvPicPr>
          <p:nvPr/>
        </p:nvPicPr>
        <p:blipFill>
          <a:blip r:embed="rId3"/>
          <a:srcRect t="-587" r="2690" b="885"/>
          <a:stretch>
            <a:fillRect/>
          </a:stretch>
        </p:blipFill>
        <p:spPr>
          <a:xfrm>
            <a:off x="120650" y="1326515"/>
            <a:ext cx="4284345" cy="445960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/>
          <a:srcRect t="-10375"/>
          <a:stretch>
            <a:fillRect/>
          </a:stretch>
        </p:blipFill>
        <p:spPr>
          <a:xfrm flipH="1">
            <a:off x="9717405" y="3557270"/>
            <a:ext cx="2279650" cy="2432050"/>
          </a:xfrm>
          <a:prstGeom prst="ellipse">
            <a:avLst/>
          </a:prstGeom>
          <a:effectLst>
            <a:softEdge rad="63500"/>
          </a:effec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84740" y="-1905"/>
            <a:ext cx="1901190" cy="1581150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659630" y="3754755"/>
            <a:ext cx="26460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70C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</a:t>
            </a:r>
            <a:r>
              <a:rPr lang="en-US" altLang="zh-CN" sz="2800" b="1">
                <a:solidFill>
                  <a:srgbClr val="0070C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brave</a:t>
            </a:r>
            <a:endParaRPr lang="en-US" altLang="zh-CN" sz="2800" b="1">
              <a:solidFill>
                <a:srgbClr val="0070C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340475" y="5266690"/>
            <a:ext cx="33064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00B05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c</a:t>
            </a:r>
            <a:r>
              <a:rPr lang="zh-CN" altLang="en-US" sz="2800" b="1">
                <a:solidFill>
                  <a:srgbClr val="00B05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hallenging</a:t>
            </a:r>
            <a:r>
              <a:rPr lang="en-US" altLang="zh-CN" sz="2800" b="1">
                <a:solidFill>
                  <a:srgbClr val="00B05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</a:t>
            </a:r>
            <a:r>
              <a:rPr lang="zh-CN" altLang="en-US" sz="2400" b="1">
                <a:solidFill>
                  <a:srgbClr val="00B05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挑战的</a:t>
            </a:r>
            <a:endParaRPr lang="zh-CN" altLang="en-US" sz="2400" b="1">
              <a:solidFill>
                <a:srgbClr val="00B05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739765" y="3180080"/>
            <a:ext cx="26460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C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</a:t>
            </a:r>
            <a:r>
              <a:rPr lang="en-US" altLang="zh-CN" sz="2800" b="1">
                <a:solidFill>
                  <a:srgbClr val="FFC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curious </a:t>
            </a:r>
            <a:r>
              <a:rPr lang="zh-CN" altLang="en-US" sz="2400" b="1">
                <a:solidFill>
                  <a:srgbClr val="FFC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好奇</a:t>
            </a:r>
            <a:endParaRPr lang="zh-CN" altLang="en-US" sz="2400" b="1">
              <a:solidFill>
                <a:srgbClr val="FFC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288915" y="4312285"/>
            <a:ext cx="3491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adventurous</a:t>
            </a:r>
            <a:r>
              <a:rPr lang="en-US" altLang="zh-CN" sz="2800" b="1">
                <a:solidFill>
                  <a:srgbClr val="C0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</a:t>
            </a:r>
            <a:r>
              <a:rPr lang="zh-CN" altLang="en-US" sz="2400" b="1">
                <a:solidFill>
                  <a:srgbClr val="C0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冒险的</a:t>
            </a:r>
            <a:endParaRPr lang="zh-CN" altLang="en-US" sz="2400" b="1">
              <a:solidFill>
                <a:srgbClr val="C0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0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0" y="1016897"/>
            <a:ext cx="12192000" cy="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367777" y="118199"/>
            <a:ext cx="1037517" cy="1092768"/>
          </a:xfrm>
          <a:prstGeom prst="rect">
            <a:avLst/>
          </a:prstGeom>
        </p:spPr>
      </p:pic>
      <p:pic>
        <p:nvPicPr>
          <p:cNvPr id="28" name="图片 27" descr="图片包含 事情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689"/>
            <a:ext cx="12192000" cy="1171576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477520" y="1114425"/>
            <a:ext cx="13266420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3200" b="1" cap="none" spc="0" dirty="0">
                <a:solidFill>
                  <a:srgbClr val="0000CC"/>
                </a:solidFill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Read part 3 (para5-13) and discuss </a:t>
            </a:r>
            <a:endParaRPr lang="en-US" altLang="zh-CN" sz="3200" b="1" cap="none" spc="0" dirty="0">
              <a:solidFill>
                <a:srgbClr val="0000CC"/>
              </a:solidFill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2" name="TextBox 7"/>
          <p:cNvSpPr txBox="1"/>
          <p:nvPr/>
        </p:nvSpPr>
        <p:spPr>
          <a:xfrm>
            <a:off x="551180" y="1990725"/>
            <a:ext cx="10811510" cy="30441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do you think of Gulliver’s feeling from the sententce</a:t>
            </a: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“that was a big mistake.”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?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TextBox 7"/>
          <p:cNvSpPr txBox="1"/>
          <p:nvPr/>
        </p:nvSpPr>
        <p:spPr>
          <a:xfrm>
            <a:off x="477520" y="3395345"/>
            <a:ext cx="10811510" cy="24536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Why did Gulliver run as fast as he could in the opposite direction?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20000"/>
              </a:lnSpc>
            </a:pP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8976360" y="3759835"/>
            <a:ext cx="2883535" cy="943610"/>
            <a:chOff x="14136" y="8915"/>
            <a:chExt cx="4541" cy="1486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197" y="8915"/>
              <a:ext cx="1480" cy="1456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14136" y="9483"/>
              <a:ext cx="323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 b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frightened</a:t>
              </a:r>
              <a:endParaRPr lang="en-US" altLang="zh-C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102475" y="2602865"/>
            <a:ext cx="2490470" cy="784225"/>
            <a:chOff x="11185" y="5059"/>
            <a:chExt cx="3922" cy="1235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795" y="5059"/>
              <a:ext cx="1312" cy="1235"/>
            </a:xfrm>
            <a:prstGeom prst="rect">
              <a:avLst/>
            </a:prstGeom>
          </p:spPr>
        </p:pic>
        <p:sp>
          <p:nvSpPr>
            <p:cNvPr id="89" name="文本框 88"/>
            <p:cNvSpPr txBox="1"/>
            <p:nvPr/>
          </p:nvSpPr>
          <p:spPr>
            <a:xfrm>
              <a:off x="11185" y="5285"/>
              <a:ext cx="323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 b="1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regretful</a:t>
              </a:r>
              <a:endParaRPr lang="zh-CN" altLang="en-US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2" name="TextBox 24"/>
          <p:cNvSpPr txBox="1"/>
          <p:nvPr/>
        </p:nvSpPr>
        <p:spPr>
          <a:xfrm>
            <a:off x="1096873" y="425276"/>
            <a:ext cx="29705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3200" b="1" dirty="0">
                <a:solidFill>
                  <a:srgbClr val="38619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  <a:sym typeface="+mn-lt"/>
              </a:rPr>
              <a:t>While-reading</a:t>
            </a:r>
            <a:endParaRPr lang="en-US" altLang="zh-CN" sz="3200" b="1" dirty="0">
              <a:solidFill>
                <a:srgbClr val="38619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/>
          <p:cNvCxnSpPr/>
          <p:nvPr/>
        </p:nvCxnSpPr>
        <p:spPr>
          <a:xfrm>
            <a:off x="0" y="1016897"/>
            <a:ext cx="12192000" cy="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367777" y="118199"/>
            <a:ext cx="1037517" cy="10927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16305" y="369570"/>
            <a:ext cx="13266420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3200" b="1" cap="none" spc="0" dirty="0">
                <a:solidFill>
                  <a:srgbClr val="0000CC"/>
                </a:solidFill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Task1: </a:t>
            </a:r>
            <a:r>
              <a:rPr lang="en-US" altLang="zh-CN" sz="3200" b="1" dirty="0">
                <a:solidFill>
                  <a:srgbClr val="0000CC"/>
                </a:solidFill>
                <a:latin typeface="Comic Sans MS" panose="030F0702030302020204" pitchFamily="66" charset="0"/>
                <a:ea typeface="+mn-ea"/>
                <a:cs typeface="Times New Roman" panose="02020603050405020304" pitchFamily="18" charset="0"/>
                <a:sym typeface="+mn-ea"/>
              </a:rPr>
              <a:t>work in pairs </a:t>
            </a:r>
            <a:r>
              <a:rPr lang="en-US" altLang="zh-CN" sz="3200" b="1" cap="none" spc="0" dirty="0">
                <a:solidFill>
                  <a:srgbClr val="0000CC"/>
                </a:solidFill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 </a:t>
            </a:r>
            <a:endParaRPr lang="en-US" altLang="zh-CN" sz="3200" b="1" cap="none" spc="0" dirty="0">
              <a:solidFill>
                <a:srgbClr val="0000CC"/>
              </a:solidFill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2545080" y="2637155"/>
            <a:ext cx="2687320" cy="116205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" name="直接连接符 8"/>
          <p:cNvCxnSpPr/>
          <p:nvPr/>
        </p:nvCxnSpPr>
        <p:spPr>
          <a:xfrm flipV="1">
            <a:off x="7104380" y="2349500"/>
            <a:ext cx="2687320" cy="116205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" name="直接连接符 41"/>
          <p:cNvCxnSpPr/>
          <p:nvPr/>
        </p:nvCxnSpPr>
        <p:spPr>
          <a:xfrm flipV="1">
            <a:off x="2135505" y="2709545"/>
            <a:ext cx="7920990" cy="40386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" name="直接连接符 42"/>
          <p:cNvCxnSpPr/>
          <p:nvPr/>
        </p:nvCxnSpPr>
        <p:spPr>
          <a:xfrm flipV="1">
            <a:off x="2135505" y="3357245"/>
            <a:ext cx="2448560" cy="18796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" name="直接连接符 43"/>
          <p:cNvCxnSpPr/>
          <p:nvPr/>
        </p:nvCxnSpPr>
        <p:spPr>
          <a:xfrm flipV="1">
            <a:off x="2495550" y="4437380"/>
            <a:ext cx="2448560" cy="18796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" name="直接连接符 44"/>
          <p:cNvCxnSpPr/>
          <p:nvPr/>
        </p:nvCxnSpPr>
        <p:spPr>
          <a:xfrm flipV="1">
            <a:off x="2664460" y="5013325"/>
            <a:ext cx="7320280" cy="301625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" name="直接连接符 45"/>
          <p:cNvCxnSpPr/>
          <p:nvPr/>
        </p:nvCxnSpPr>
        <p:spPr>
          <a:xfrm flipV="1">
            <a:off x="2207895" y="5661660"/>
            <a:ext cx="1007745" cy="43815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7" name="直接连接符 46"/>
          <p:cNvCxnSpPr/>
          <p:nvPr/>
        </p:nvCxnSpPr>
        <p:spPr>
          <a:xfrm flipV="1">
            <a:off x="2712085" y="6597650"/>
            <a:ext cx="2376170" cy="43815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67" name="图片 66" descr="图片包含 事情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2229"/>
            <a:ext cx="12192000" cy="1171576"/>
          </a:xfrm>
          <a:prstGeom prst="rect">
            <a:avLst/>
          </a:prstGeom>
        </p:spPr>
      </p:pic>
      <p:sp>
        <p:nvSpPr>
          <p:cNvPr id="68" name="TextBox 2"/>
          <p:cNvSpPr txBox="1"/>
          <p:nvPr/>
        </p:nvSpPr>
        <p:spPr>
          <a:xfrm>
            <a:off x="335915" y="863918"/>
            <a:ext cx="11322050" cy="6076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 to read the sentences with the flow of Gulliver’s different feelings.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9" name="图片 68" descr="QQ图片20210518114327"/>
          <p:cNvPicPr>
            <a:picLocks noChangeAspect="1"/>
          </p:cNvPicPr>
          <p:nvPr/>
        </p:nvPicPr>
        <p:blipFill>
          <a:blip r:embed="rId3"/>
          <a:srcRect t="16083" r="382" b="38194"/>
          <a:stretch>
            <a:fillRect/>
          </a:stretch>
        </p:blipFill>
        <p:spPr>
          <a:xfrm>
            <a:off x="2063115" y="1598930"/>
            <a:ext cx="8124190" cy="4662805"/>
          </a:xfrm>
          <a:prstGeom prst="rect">
            <a:avLst/>
          </a:prstGeom>
          <a:ln w="38100">
            <a:noFill/>
          </a:ln>
        </p:spPr>
      </p:pic>
      <p:cxnSp>
        <p:nvCxnSpPr>
          <p:cNvPr id="70" name="直接连接符 69"/>
          <p:cNvCxnSpPr/>
          <p:nvPr/>
        </p:nvCxnSpPr>
        <p:spPr>
          <a:xfrm flipV="1">
            <a:off x="2545080" y="2257425"/>
            <a:ext cx="2687320" cy="116205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1" name="直接连接符 70"/>
          <p:cNvCxnSpPr/>
          <p:nvPr/>
        </p:nvCxnSpPr>
        <p:spPr>
          <a:xfrm flipV="1">
            <a:off x="7104380" y="1969770"/>
            <a:ext cx="2687320" cy="116205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2" name="直接连接符 71"/>
          <p:cNvCxnSpPr/>
          <p:nvPr/>
        </p:nvCxnSpPr>
        <p:spPr>
          <a:xfrm flipV="1">
            <a:off x="2135505" y="2329815"/>
            <a:ext cx="7920990" cy="40386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3" name="直接连接符 72"/>
          <p:cNvCxnSpPr/>
          <p:nvPr/>
        </p:nvCxnSpPr>
        <p:spPr>
          <a:xfrm flipV="1">
            <a:off x="2135505" y="2977515"/>
            <a:ext cx="2448560" cy="18796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4" name="直接连接符 73"/>
          <p:cNvCxnSpPr/>
          <p:nvPr/>
        </p:nvCxnSpPr>
        <p:spPr>
          <a:xfrm flipV="1">
            <a:off x="2495550" y="4057650"/>
            <a:ext cx="2448560" cy="18796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5" name="直接连接符 74"/>
          <p:cNvCxnSpPr/>
          <p:nvPr/>
        </p:nvCxnSpPr>
        <p:spPr>
          <a:xfrm flipV="1">
            <a:off x="2664460" y="4633595"/>
            <a:ext cx="7320280" cy="301625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6" name="直接连接符 75"/>
          <p:cNvCxnSpPr/>
          <p:nvPr/>
        </p:nvCxnSpPr>
        <p:spPr>
          <a:xfrm flipV="1">
            <a:off x="2207895" y="5281930"/>
            <a:ext cx="1007745" cy="43815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7" name="直接连接符 76"/>
          <p:cNvCxnSpPr/>
          <p:nvPr/>
        </p:nvCxnSpPr>
        <p:spPr>
          <a:xfrm flipV="1">
            <a:off x="2712085" y="6217920"/>
            <a:ext cx="2376170" cy="43815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/>
          <p:cNvCxnSpPr/>
          <p:nvPr/>
        </p:nvCxnSpPr>
        <p:spPr>
          <a:xfrm>
            <a:off x="80645" y="1016000"/>
            <a:ext cx="12111355" cy="635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367777" y="118199"/>
            <a:ext cx="1037517" cy="1092768"/>
          </a:xfrm>
          <a:prstGeom prst="rect">
            <a:avLst/>
          </a:prstGeom>
        </p:spPr>
      </p:pic>
      <p:pic>
        <p:nvPicPr>
          <p:cNvPr id="67" name="图片 66" descr="图片包含 事情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2229"/>
            <a:ext cx="12192000" cy="117157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320165" y="320675"/>
            <a:ext cx="13266420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3200" b="1" cap="none" spc="0" dirty="0">
                <a:solidFill>
                  <a:srgbClr val="0000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Task2: work in pairs and make a dialogue</a:t>
            </a:r>
            <a:r>
              <a:rPr lang="en-US" altLang="zh-CN" sz="3200" b="1" dirty="0">
                <a:solidFill>
                  <a:srgbClr val="0000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n-ea"/>
                <a:cs typeface="Times New Roman" panose="02020603050405020304" pitchFamily="18" charset="0"/>
                <a:sym typeface="+mn-ea"/>
              </a:rPr>
              <a:t>. </a:t>
            </a:r>
            <a:r>
              <a:rPr lang="en-US" altLang="zh-CN" sz="3200" b="1" cap="none" spc="0" dirty="0">
                <a:solidFill>
                  <a:srgbClr val="0000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 </a:t>
            </a:r>
            <a:endParaRPr lang="en-US" altLang="zh-CN" sz="3200" b="1" cap="none" spc="0" dirty="0">
              <a:solidFill>
                <a:srgbClr val="0000C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2"/>
          <p:cNvSpPr txBox="1"/>
          <p:nvPr/>
        </p:nvSpPr>
        <p:spPr>
          <a:xfrm>
            <a:off x="335915" y="841693"/>
            <a:ext cx="11322050" cy="6076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you are Gulliver, the giant understands what you say.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图片 24" descr="3"/>
          <p:cNvPicPr>
            <a:picLocks noChangeAspect="1"/>
          </p:cNvPicPr>
          <p:nvPr/>
        </p:nvPicPr>
        <p:blipFill>
          <a:blip r:embed="rId3"/>
          <a:srcRect l="9444" t="4204" r="32278" b="49602"/>
          <a:stretch>
            <a:fillRect/>
          </a:stretch>
        </p:blipFill>
        <p:spPr>
          <a:xfrm>
            <a:off x="191135" y="2234565"/>
            <a:ext cx="3549650" cy="265811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6" name="TextBox 2"/>
          <p:cNvSpPr txBox="1"/>
          <p:nvPr/>
        </p:nvSpPr>
        <p:spPr>
          <a:xfrm>
            <a:off x="3835400" y="1404303"/>
            <a:ext cx="7876540" cy="58483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Gulliver: Oh, 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this is the end. 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... you are</a:t>
            </a: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！</a:t>
            </a:r>
            <a:endParaRPr lang="en-US" altLang="zh-CN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Giant:You’re so ...! Who are you?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Gulliver: I’m ... On my last journey I was a giant! Please don’t hurt me!</a:t>
            </a:r>
            <a:endParaRPr lang="en-US" altLang="zh-CN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Giant: Well, but you’re tiny now.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Gulliver: Yeah. Now I am a tiny person on an island of giants! Who are you?</a:t>
            </a:r>
            <a:endParaRPr lang="en-US" altLang="zh-CN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Giant: Oh, I’m Jack. Why did you come here?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Gulliver: Because... Why did I leave the comfort of my home and family to travel again?</a:t>
            </a:r>
            <a:endParaRPr lang="en-US" altLang="zh-CN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Giant: You travelled here?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Gulliver: Right, I like ...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Giant: Good, my ... must like you. I’ll take you to my home.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Gulliver:..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/>
          <p:cNvCxnSpPr/>
          <p:nvPr/>
        </p:nvCxnSpPr>
        <p:spPr>
          <a:xfrm>
            <a:off x="117475" y="988060"/>
            <a:ext cx="12074525" cy="28575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367777" y="118199"/>
            <a:ext cx="1037517" cy="1092768"/>
          </a:xfrm>
          <a:prstGeom prst="rect">
            <a:avLst/>
          </a:prstGeom>
        </p:spPr>
      </p:pic>
      <p:pic>
        <p:nvPicPr>
          <p:cNvPr id="67" name="图片 66" descr="图片包含 事情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2229"/>
            <a:ext cx="12192000" cy="117157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15085" y="372745"/>
            <a:ext cx="13266420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3200" b="1" cap="none" spc="0" dirty="0">
                <a:solidFill>
                  <a:srgbClr val="0000CC"/>
                </a:solidFill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Read Chapter 7 and fill in the table</a:t>
            </a:r>
            <a:endParaRPr lang="en-US" altLang="zh-CN" sz="3200" b="1" cap="none" spc="0" dirty="0">
              <a:solidFill>
                <a:srgbClr val="0000CC"/>
              </a:solidFill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3"/>
            </p:custDataLst>
          </p:nvPr>
        </p:nvGraphicFramePr>
        <p:xfrm>
          <a:off x="922655" y="1192530"/>
          <a:ext cx="10185400" cy="33293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92700"/>
                <a:gridCol w="5092700"/>
              </a:tblGrid>
              <a:tr h="61404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  <a:ea typeface="微软雅黑" panose="020B0503020204020204" charset="-122"/>
                          <a:cs typeface="Comic Sans MS" panose="030F0702030302020204" pitchFamily="66" charset="0"/>
                        </a:rPr>
                        <a:t>Characters</a:t>
                      </a:r>
                      <a:endParaRPr lang="en-US" altLang="zh-CN" sz="3200" b="1">
                        <a:solidFill>
                          <a:srgbClr val="FF0000"/>
                        </a:solidFill>
                        <a:latin typeface="Comic Sans MS" panose="030F0702030302020204" pitchFamily="66" charset="0"/>
                        <a:ea typeface="微软雅黑" panose="020B0503020204020204" charset="-122"/>
                        <a:cs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  <a:ea typeface="微软雅黑" panose="020B0503020204020204" charset="-122"/>
                          <a:cs typeface="Comic Sans MS" panose="030F0702030302020204" pitchFamily="66" charset="0"/>
                          <a:sym typeface="+mn-ea"/>
                        </a:rPr>
                        <a:t>Personalities</a:t>
                      </a:r>
                      <a:endParaRPr lang="en-US" altLang="zh-CN" sz="3200" b="1">
                        <a:solidFill>
                          <a:srgbClr val="FF0000"/>
                        </a:solidFill>
                        <a:latin typeface="Comic Sans MS" panose="030F0702030302020204" pitchFamily="66" charset="0"/>
                        <a:ea typeface="微软雅黑" panose="020B0503020204020204" charset="-122"/>
                        <a:cs typeface="Comic Sans MS" panose="030F0702030302020204" pitchFamily="66" charset="0"/>
                        <a:sym typeface="+mn-ea"/>
                      </a:endParaRPr>
                    </a:p>
                  </a:txBody>
                  <a:tcPr/>
                </a:tc>
              </a:tr>
              <a:tr h="573405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8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12445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8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87375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8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12445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8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527300" y="1778000"/>
            <a:ext cx="171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None/>
            </a:pPr>
            <a:r>
              <a:rPr lang="en-US" altLang="zh-CN" sz="3200" b="1"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father</a:t>
            </a:r>
            <a:endParaRPr lang="en-US" altLang="zh-CN" sz="3200" b="1"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27300" y="2324100"/>
            <a:ext cx="171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None/>
            </a:pPr>
            <a:r>
              <a:rPr lang="en-US" altLang="zh-CN" sz="3200" b="1"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wife</a:t>
            </a:r>
            <a:endParaRPr lang="en-US" altLang="zh-CN" sz="3200" b="1"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55800" y="2857500"/>
            <a:ext cx="3175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one-year-old son</a:t>
            </a:r>
            <a:endParaRPr lang="en-US" altLang="zh-CN" sz="3200" b="1"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77900" y="3403600"/>
            <a:ext cx="5181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 nine-year-old daughter</a:t>
            </a:r>
            <a:endParaRPr lang="en-US" altLang="zh-CN" sz="3200" b="1"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64450" y="1778000"/>
            <a:ext cx="171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None/>
            </a:pPr>
            <a:r>
              <a:rPr lang="en-US" altLang="zh-C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greedy</a:t>
            </a:r>
            <a:endParaRPr lang="en-US" altLang="zh-CN" sz="3200" b="1"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89800" y="2324735"/>
            <a:ext cx="26790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None/>
            </a:pPr>
            <a:r>
              <a:rPr lang="en-US" altLang="zh-C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kind, friendly</a:t>
            </a:r>
            <a:endParaRPr lang="en-US" altLang="zh-CN" sz="3200" b="1"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81850" y="2907665"/>
            <a:ext cx="26790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None/>
            </a:pPr>
            <a:r>
              <a:rPr lang="en-US" altLang="zh-C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innocent</a:t>
            </a:r>
            <a:endParaRPr lang="en-US" altLang="zh-CN" sz="3200" b="1"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769100" y="3387725"/>
            <a:ext cx="3503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None/>
            </a:pPr>
            <a:r>
              <a:rPr lang="en-US" altLang="zh-C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protective, kind</a:t>
            </a:r>
            <a:endParaRPr lang="en-US" altLang="zh-CN" sz="3200" b="1"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75690" y="4111625"/>
            <a:ext cx="5988050" cy="2033270"/>
            <a:chOff x="5178" y="6425"/>
            <a:chExt cx="9430" cy="320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78" y="6425"/>
              <a:ext cx="4290" cy="3202"/>
            </a:xfrm>
            <a:prstGeom prst="roundRect">
              <a:avLst/>
            </a:prstGeom>
            <a:effectLst>
              <a:softEdge rad="127000"/>
            </a:effectLst>
          </p:spPr>
        </p:pic>
        <p:sp>
          <p:nvSpPr>
            <p:cNvPr id="22" name="文本框 21"/>
            <p:cNvSpPr txBox="1"/>
            <p:nvPr/>
          </p:nvSpPr>
          <p:spPr>
            <a:xfrm>
              <a:off x="9468" y="7427"/>
              <a:ext cx="514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 b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a group of rats</a:t>
              </a:r>
              <a:endParaRPr lang="en-US" altLang="zh-CN" sz="32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标注 1"/>
          <p:cNvSpPr/>
          <p:nvPr/>
        </p:nvSpPr>
        <p:spPr>
          <a:xfrm>
            <a:off x="6626225" y="4216400"/>
            <a:ext cx="3982085" cy="902970"/>
          </a:xfrm>
          <a:prstGeom prst="wedgeRectCallout">
            <a:avLst>
              <a:gd name="adj1" fmla="val -49094"/>
              <a:gd name="adj2" fmla="val 5837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 danger from animals 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8" grpId="0"/>
      <p:bldP spid="19" grpId="0"/>
      <p:bldP spid="20" grpId="0"/>
      <p:bldP spid="21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/>
          <p:cNvCxnSpPr/>
          <p:nvPr/>
        </p:nvCxnSpPr>
        <p:spPr>
          <a:xfrm>
            <a:off x="117475" y="988060"/>
            <a:ext cx="12074525" cy="28575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367777" y="118199"/>
            <a:ext cx="1037517" cy="1092768"/>
          </a:xfrm>
          <a:prstGeom prst="rect">
            <a:avLst/>
          </a:prstGeom>
        </p:spPr>
      </p:pic>
      <p:pic>
        <p:nvPicPr>
          <p:cNvPr id="67" name="图片 66" descr="图片包含 事情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2229"/>
            <a:ext cx="12192000" cy="11715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6010" y="292735"/>
            <a:ext cx="13266420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3200" b="1" cap="none" spc="0" dirty="0">
                <a:solidFill>
                  <a:srgbClr val="0000CC"/>
                </a:solidFill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Read Chapter 7 and answer the questions</a:t>
            </a:r>
            <a:endParaRPr lang="en-US" altLang="zh-CN" sz="3200" b="1" cap="none" spc="0" dirty="0">
              <a:solidFill>
                <a:srgbClr val="0000CC"/>
              </a:solidFill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2810" y="4452620"/>
            <a:ext cx="4939030" cy="953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Daughter:________________</a:t>
            </a:r>
            <a:endParaRPr lang="en-US" altLang="zh-CN" sz="2800" b="1" cap="none" spc="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/>
            <a:r>
              <a:rPr lang="en-US" altLang="zh-CN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________________________</a:t>
            </a:r>
            <a:endParaRPr lang="en-US" altLang="zh-CN" sz="2800" b="1" cap="none" spc="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479425" y="1722120"/>
            <a:ext cx="10944860" cy="2376170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en-US" altLang="zh-CN" sz="28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look after Gulliver</a:t>
            </a:r>
            <a:endParaRPr lang="en-US" altLang="zh-CN" sz="2800" b="1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en-US" altLang="zh-CN" sz="28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want to make money from Gulliver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altLang="zh-CN" sz="28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call him Girldrig</a:t>
            </a:r>
            <a:endParaRPr lang="en-US" altLang="zh-CN" sz="2800" b="1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27800" y="4483735"/>
            <a:ext cx="4939030" cy="9531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Father:_________________</a:t>
            </a:r>
            <a:endParaRPr lang="en-US" altLang="zh-CN" sz="2800" b="1" cap="none" spc="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/>
            <a:r>
              <a:rPr lang="en-US" altLang="zh-CN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________________________</a:t>
            </a:r>
            <a:endParaRPr lang="en-US" altLang="zh-CN" sz="2800" b="1" cap="none" spc="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56045" y="1814830"/>
            <a:ext cx="6389370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d.stop taking him on tour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e. </a:t>
            </a:r>
            <a:r>
              <a:rPr lang="en-US" altLang="zh-CN" sz="28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decide to take him on tour</a:t>
            </a:r>
            <a:endParaRPr lang="en-US" altLang="zh-CN" sz="2800" b="1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f. </a:t>
            </a:r>
            <a:r>
              <a:rPr lang="en-US" altLang="zh-CN" sz="28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take Gulliver everywhere</a:t>
            </a:r>
            <a:endParaRPr lang="en-US" altLang="zh-CN" sz="2800" b="1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0065" y="1057275"/>
            <a:ext cx="13266420" cy="5219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What did daughter and farmer do to Gulliver? </a:t>
            </a:r>
            <a:endParaRPr lang="en-US" altLang="zh-CN" sz="2800" b="1" cap="none" spc="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25120" y="2160270"/>
            <a:ext cx="11327765" cy="3672205"/>
            <a:chOff x="512" y="3402"/>
            <a:chExt cx="17839" cy="5783"/>
          </a:xfrm>
        </p:grpSpPr>
        <p:sp>
          <p:nvSpPr>
            <p:cNvPr id="11" name="云形标注 10"/>
            <p:cNvSpPr/>
            <p:nvPr/>
          </p:nvSpPr>
          <p:spPr>
            <a:xfrm>
              <a:off x="512" y="3402"/>
              <a:ext cx="17479" cy="2035"/>
            </a:xfrm>
            <a:prstGeom prst="cloudCallout">
              <a:avLst>
                <a:gd name="adj1" fmla="val 36040"/>
                <a:gd name="adj2" fmla="val 75405"/>
              </a:avLst>
            </a:prstGeom>
            <a:solidFill>
              <a:srgbClr val="FFFFFF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r>
                <a:rPr lang="en-US" altLang="zh-CN" sz="3200">
                  <a:solidFill>
                    <a:srgbClr val="C00000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Whose behaviours do you like better?</a:t>
              </a:r>
              <a:endParaRPr lang="en-US" altLang="zh-CN" sz="3200">
                <a:solidFill>
                  <a:srgbClr val="C00000"/>
                </a:solidFill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146" y="5834"/>
              <a:ext cx="2205" cy="335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2856230" y="4401820"/>
            <a:ext cx="1789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，</a:t>
            </a:r>
            <a:r>
              <a:rPr lang="en-US" sz="2800" b="1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d</a:t>
            </a:r>
            <a:endParaRPr lang="en-US" sz="2800" b="1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87970" y="4420870"/>
            <a:ext cx="1789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b,e,f</a:t>
            </a:r>
            <a:endParaRPr lang="en-US" sz="2800" b="1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/>
          <p:cNvCxnSpPr/>
          <p:nvPr/>
        </p:nvCxnSpPr>
        <p:spPr>
          <a:xfrm>
            <a:off x="117475" y="988060"/>
            <a:ext cx="12074525" cy="28575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367777" y="118199"/>
            <a:ext cx="1037517" cy="1092768"/>
          </a:xfrm>
          <a:prstGeom prst="rect">
            <a:avLst/>
          </a:prstGeom>
        </p:spPr>
      </p:pic>
      <p:pic>
        <p:nvPicPr>
          <p:cNvPr id="7" name="图片 6" descr="图片包含 事情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86199"/>
            <a:ext cx="12192000" cy="1171576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213485" y="254635"/>
            <a:ext cx="13266420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3200" b="1" cap="none" spc="0" dirty="0">
                <a:solidFill>
                  <a:srgbClr val="0000CC"/>
                </a:solidFill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Read Chapter 7 and answer the questions</a:t>
            </a:r>
            <a:endParaRPr lang="en-US" altLang="zh-CN" sz="3200" b="1" cap="none" spc="0" dirty="0">
              <a:solidFill>
                <a:srgbClr val="0000CC"/>
              </a:solidFill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7035" y="1226185"/>
            <a:ext cx="13266420" cy="15684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32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Why was Gulliver willing to go on a tour?</a:t>
            </a:r>
            <a:endParaRPr lang="en-US" altLang="zh-CN" sz="3200" b="1" cap="none" spc="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/>
            <a:endParaRPr lang="en-US" altLang="zh-CN" sz="3200" b="1" cap="none" spc="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/>
            <a:endParaRPr lang="en-US" altLang="zh-CN" sz="3200" b="1" cap="none" spc="0" dirty="0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38595" y="3602355"/>
            <a:ext cx="3582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00B05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friendship</a:t>
            </a:r>
            <a:endParaRPr lang="en-US" altLang="zh-CN" sz="3200" b="1">
              <a:solidFill>
                <a:srgbClr val="00B05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3865" y="2414270"/>
            <a:ext cx="13266420" cy="1076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endParaRPr lang="en-US" altLang="zh-CN" sz="3200" b="1" cap="none" spc="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/>
            <a:endParaRPr lang="en-US" altLang="zh-CN" sz="3200" b="1" cap="none" spc="0" dirty="0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443865" y="3182620"/>
            <a:ext cx="3970655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B05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an excellent wife </a:t>
            </a:r>
            <a:endParaRPr lang="en-US" altLang="zh-CN" b="1" dirty="0">
              <a:solidFill>
                <a:srgbClr val="00B05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46" name="Rectangle 9"/>
          <p:cNvSpPr/>
          <p:nvPr/>
        </p:nvSpPr>
        <p:spPr>
          <a:xfrm>
            <a:off x="427355" y="3955415"/>
            <a:ext cx="3970655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B05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lovely children </a:t>
            </a:r>
            <a:endParaRPr lang="en-US" altLang="zh-CN" b="1" dirty="0">
              <a:solidFill>
                <a:srgbClr val="00B05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619625" y="3526155"/>
            <a:ext cx="1319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00B0F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love</a:t>
            </a:r>
            <a:endParaRPr lang="en-US" altLang="zh-CN" sz="3600" b="1">
              <a:solidFill>
                <a:srgbClr val="00B0F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47" name="右大括号 46"/>
          <p:cNvSpPr/>
          <p:nvPr/>
        </p:nvSpPr>
        <p:spPr>
          <a:xfrm>
            <a:off x="4043680" y="3373120"/>
            <a:ext cx="575945" cy="1080135"/>
          </a:xfrm>
          <a:prstGeom prst="rightBrace">
            <a:avLst/>
          </a:prstGeom>
          <a:noFill/>
          <a:ln w="28575"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</a:gradFill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</a:ex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rgbClr val="00B05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5709920" y="3783965"/>
            <a:ext cx="730885" cy="327025"/>
          </a:xfrm>
          <a:prstGeom prst="rightArrow">
            <a:avLst/>
          </a:prstGeom>
          <a:solidFill>
            <a:srgbClr val="FFFF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Rectangle 9"/>
          <p:cNvSpPr/>
          <p:nvPr/>
        </p:nvSpPr>
        <p:spPr>
          <a:xfrm>
            <a:off x="443865" y="4820920"/>
            <a:ext cx="3427095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C0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Enough money </a:t>
            </a:r>
            <a:endParaRPr lang="en-US" altLang="zh-CN" b="1" dirty="0">
              <a:solidFill>
                <a:srgbClr val="C0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6375" y="875030"/>
            <a:ext cx="13578840" cy="3734435"/>
            <a:chOff x="325" y="1330"/>
            <a:chExt cx="21384" cy="5881"/>
          </a:xfrm>
        </p:grpSpPr>
        <p:sp>
          <p:nvSpPr>
            <p:cNvPr id="21" name="矩形 20"/>
            <p:cNvSpPr/>
            <p:nvPr/>
          </p:nvSpPr>
          <p:spPr>
            <a:xfrm>
              <a:off x="817" y="1330"/>
              <a:ext cx="20892" cy="58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p>
              <a:pPr algn="l"/>
              <a:endPara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 algn="l"/>
              <a:endPara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 algn="l">
                <a:lnSpc>
                  <a:spcPct val="8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How was </a:t>
              </a: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Gulliver’s family</a:t>
              </a: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before?</a:t>
              </a:r>
              <a:endParaRPr lang="en-US" altLang="zh-CN" sz="32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algn="l">
                <a:lnSpc>
                  <a:spcPct val="80000"/>
                </a:lnSpc>
              </a:pPr>
              <a:endPara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 algn="l">
                <a:lnSpc>
                  <a:spcPct val="8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How was </a:t>
              </a: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the farmer’s family before</a:t>
              </a: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?</a:t>
              </a:r>
              <a:endParaRPr lang="en-US" altLang="zh-CN" sz="32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algn="l"/>
              <a:endParaRPr lang="en-US" altLang="zh-CN" sz="32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algn="l"/>
              <a:endParaRPr lang="en-US" altLang="zh-CN" sz="3200" b="1" cap="none" spc="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algn="l"/>
              <a:endParaRPr lang="en-US" altLang="zh-CN" sz="3200" b="1" cap="none" spc="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4" name="左大括号 3"/>
            <p:cNvSpPr/>
            <p:nvPr/>
          </p:nvSpPr>
          <p:spPr>
            <a:xfrm>
              <a:off x="325" y="3232"/>
              <a:ext cx="424" cy="1061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00" name="图片 99"/>
          <p:cNvPicPr/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3136"/>
          <a:stretch>
            <a:fillRect/>
          </a:stretch>
        </p:blipFill>
        <p:spPr>
          <a:xfrm>
            <a:off x="9344660" y="1166495"/>
            <a:ext cx="2739390" cy="205740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grayscl/>
          </a:blip>
          <a:srcRect l="10523" t="1296" r="9140" b="4896"/>
          <a:stretch>
            <a:fillRect/>
          </a:stretch>
        </p:blipFill>
        <p:spPr>
          <a:xfrm>
            <a:off x="9170035" y="3491865"/>
            <a:ext cx="2914015" cy="2216150"/>
          </a:xfrm>
          <a:prstGeom prst="ellipse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8" grpId="0"/>
      <p:bldP spid="47" grpId="0" bldLvl="0" animBg="1"/>
      <p:bldP spid="2" grpId="0" animBg="1"/>
      <p:bldP spid="18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/>
          <p:cNvCxnSpPr/>
          <p:nvPr/>
        </p:nvCxnSpPr>
        <p:spPr>
          <a:xfrm>
            <a:off x="117475" y="988060"/>
            <a:ext cx="12074525" cy="28575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367777" y="118199"/>
            <a:ext cx="1037517" cy="1092768"/>
          </a:xfrm>
          <a:prstGeom prst="rect">
            <a:avLst/>
          </a:prstGeom>
        </p:spPr>
      </p:pic>
      <p:pic>
        <p:nvPicPr>
          <p:cNvPr id="7" name="图片 6" descr="图片包含 事情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86199"/>
            <a:ext cx="12192000" cy="11715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10310" y="404495"/>
            <a:ext cx="13266420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3200" b="1" cap="none" spc="0" dirty="0">
                <a:solidFill>
                  <a:srgbClr val="0000CC"/>
                </a:solidFill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Task 3: summary</a:t>
            </a:r>
            <a:endParaRPr lang="en-US" altLang="zh-CN" sz="3200" b="1" cap="none" spc="0" dirty="0">
              <a:solidFill>
                <a:srgbClr val="0000CC"/>
              </a:solidFill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530225" y="1261110"/>
            <a:ext cx="10556875" cy="1249045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1765" y="2521585"/>
            <a:ext cx="12101195" cy="3538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Gulliver lived a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①</a:t>
            </a:r>
            <a:r>
              <a:rPr lang="en-US" altLang="zh-CN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______life with his family. He felt </a:t>
            </a:r>
            <a:r>
              <a:rPr lang="zh-CN" altLang="en-US" sz="24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②</a:t>
            </a:r>
            <a:r>
              <a:rPr lang="en-US" altLang="zh-CN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 because of his excellent wife. But he likes travelling. So he started a sea journey again. It’s </a:t>
            </a:r>
            <a:r>
              <a:rPr lang="zh-CN" altLang="en-US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③</a:t>
            </a:r>
            <a:r>
              <a:rPr lang="en-US" altLang="zh-CN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 for him to take a ship called </a:t>
            </a:r>
            <a:r>
              <a:rPr lang="en-US" altLang="zh-CN" sz="2800" b="1" i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adventure</a:t>
            </a:r>
            <a:r>
              <a:rPr lang="en-US" altLang="zh-CN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During the trip, he was so </a:t>
            </a:r>
            <a:r>
              <a:rPr lang="zh-CN" altLang="en-US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④</a:t>
            </a:r>
            <a:r>
              <a:rPr lang="en-US" altLang="zh-CN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 that they couldn’t find the direction because of heavy storms. Then, an island was found and he was </a:t>
            </a:r>
            <a:r>
              <a:rPr lang="zh-CN" altLang="en-US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⑤</a:t>
            </a:r>
            <a:r>
              <a:rPr lang="en-US" altLang="zh-CN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_____about it. So he explored by himself. However, he saw giants. How </a:t>
            </a:r>
            <a:r>
              <a:rPr lang="zh-CN" altLang="en-US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⑥</a:t>
            </a:r>
            <a:r>
              <a:rPr lang="en-US" altLang="zh-CN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 he was! No men, no boat. he felt </a:t>
            </a:r>
            <a:r>
              <a:rPr lang="zh-CN" altLang="en-US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⑦</a:t>
            </a:r>
            <a:r>
              <a:rPr lang="en-US" altLang="zh-CN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______. When a giant  found him, he was too </a:t>
            </a:r>
            <a:r>
              <a:rPr lang="zh-CN" altLang="en-US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⑧</a:t>
            </a:r>
            <a:r>
              <a:rPr lang="en-US" altLang="zh-CN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 and </a:t>
            </a:r>
            <a:r>
              <a:rPr lang="zh-CN" altLang="en-US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⑨</a:t>
            </a:r>
            <a:r>
              <a:rPr lang="en-US" altLang="zh-CN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________to do anything. Luckily, the giant didn’t eat him. But he was </a:t>
            </a:r>
            <a:r>
              <a:rPr lang="zh-CN" altLang="en-US" sz="24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⑩</a:t>
            </a:r>
            <a:r>
              <a:rPr lang="en-US" altLang="zh-CN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______.  </a:t>
            </a:r>
            <a:endParaRPr lang="en-US" altLang="zh-CN" sz="2800" b="1" cap="none" spc="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98185" y="1988185"/>
            <a:ext cx="1379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happy</a:t>
            </a:r>
            <a:endParaRPr lang="en-US" altLang="zh-CN" sz="2800" b="1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27315" y="1955800"/>
            <a:ext cx="1379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anxious</a:t>
            </a:r>
            <a:endParaRPr lang="en-US" altLang="zh-CN" sz="2800" b="1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23080" y="1988185"/>
            <a:ext cx="1379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afraid </a:t>
            </a:r>
            <a:endParaRPr lang="en-US" altLang="zh-CN" sz="2800" b="1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43165" y="1210945"/>
            <a:ext cx="1748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desperate</a:t>
            </a:r>
            <a:endParaRPr lang="en-US" altLang="zh-CN" sz="2800" b="1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89095" y="1271905"/>
            <a:ext cx="1379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curious</a:t>
            </a:r>
            <a:endParaRPr lang="en-US" altLang="zh-CN" sz="2800" b="1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5702935" y="1241425"/>
            <a:ext cx="1706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regretful </a:t>
            </a:r>
            <a:endParaRPr lang="en-US" altLang="zh-CN" sz="2800" b="1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39670" y="1988185"/>
            <a:ext cx="1379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lucky  </a:t>
            </a:r>
            <a:endParaRPr lang="en-US" altLang="zh-CN" sz="2800" b="1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01545" y="621030"/>
            <a:ext cx="201168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frightened</a:t>
            </a:r>
            <a:endParaRPr lang="en-US" altLang="zh-CN" sz="2800" b="1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8810" y="1326515"/>
            <a:ext cx="137985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en-US" altLang="zh-CN" sz="28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excited</a:t>
            </a:r>
            <a:endParaRPr lang="en-US" altLang="zh-CN" sz="2800" b="1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8810" y="641350"/>
            <a:ext cx="180086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</a:t>
            </a:r>
            <a:r>
              <a:rPr lang="en-US" altLang="zh-CN" sz="2800" b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worried </a:t>
            </a:r>
            <a:endParaRPr lang="en-US" altLang="zh-CN" sz="2800" b="1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43177 0.0660185 " pathEditMode="relative" ptsTypes="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73906 0.0691667 " pathEditMode="relative" ptsTypes="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375 0.2025 " pathEditMode="relative" rAng="0" ptsTypes="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2 0.376296 " pathEditMode="relative" rAng="0" ptsTypes="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" y="1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866667 0.405556 " pathEditMode="relative" ptsTypes="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26042 0.498889 " pathEditMode="relative" rAng="0" ptsTypes="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" y="2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09063 0.432407 " pathEditMode="relative" rAng="0" ptsTypes="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3849 0.556204 " pathEditMode="relative" rAng="0" ptsTypes="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" y="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19792 0.0235185 L 0.211667 0.552037 " pathEditMode="relative" rAng="0" ptsTypes="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" y="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3438 0.512593 " pathEditMode="relative" rAng="0" ptsTypes="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" y="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/>
          <p:cNvCxnSpPr/>
          <p:nvPr/>
        </p:nvCxnSpPr>
        <p:spPr>
          <a:xfrm>
            <a:off x="117475" y="988060"/>
            <a:ext cx="12074525" cy="28575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367777" y="118199"/>
            <a:ext cx="1037517" cy="1092768"/>
          </a:xfrm>
          <a:prstGeom prst="rect">
            <a:avLst/>
          </a:prstGeom>
        </p:spPr>
      </p:pic>
      <p:pic>
        <p:nvPicPr>
          <p:cNvPr id="7" name="图片 6" descr="图片包含 事情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86199"/>
            <a:ext cx="12192000" cy="11715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121410" y="449580"/>
            <a:ext cx="13266420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l"/>
            <a:r>
              <a:rPr lang="en-US" altLang="zh-CN" sz="3200" b="1" cap="none" spc="0" dirty="0">
                <a:solidFill>
                  <a:srgbClr val="0000CC"/>
                </a:solidFill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Task 4: work in groups and report </a:t>
            </a:r>
            <a:endParaRPr lang="en-US" altLang="zh-CN" sz="3200" b="1" cap="none" spc="0" dirty="0">
              <a:solidFill>
                <a:srgbClr val="0000CC"/>
              </a:solidFill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315" name="Rectangle 9"/>
          <p:cNvSpPr/>
          <p:nvPr/>
        </p:nvSpPr>
        <p:spPr>
          <a:xfrm>
            <a:off x="339725" y="1395730"/>
            <a:ext cx="11601450" cy="95313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C00000"/>
                </a:solidFill>
                <a:latin typeface="Comic Sans MS" panose="030F0702030302020204" pitchFamily="66" charset="0"/>
                <a:sym typeface="+mn-ea"/>
              </a:rPr>
              <a:t>Which character do you like best, the father, the daughter or Gulliver? Why or why not?</a:t>
            </a:r>
            <a:endParaRPr lang="en-US" altLang="zh-CN" sz="2800" b="1" dirty="0">
              <a:solidFill>
                <a:srgbClr val="C00000"/>
              </a:solidFill>
              <a:latin typeface="Comic Sans MS" panose="030F0702030302020204" pitchFamily="66" charset="0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07670" y="2711450"/>
            <a:ext cx="12390755" cy="2807970"/>
            <a:chOff x="642" y="5513"/>
            <a:chExt cx="18773" cy="4422"/>
          </a:xfrm>
        </p:grpSpPr>
        <p:sp>
          <p:nvSpPr>
            <p:cNvPr id="12" name="圆角矩形 11"/>
            <p:cNvSpPr/>
            <p:nvPr/>
          </p:nvSpPr>
          <p:spPr>
            <a:xfrm>
              <a:off x="642" y="5513"/>
              <a:ext cx="17219" cy="4422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81" y="5968"/>
              <a:ext cx="18434" cy="353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p>
              <a:pPr algn="l"/>
              <a:r>
                <a:rPr lang="en-US" altLang="zh-CN" sz="2800" b="1" cap="none" spc="0" dirty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Member1: My favourite character is ____________, because __________.</a:t>
              </a:r>
              <a:endParaRPr lang="en-US" altLang="zh-CN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algn="l"/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Member2: I like</a:t>
              </a:r>
              <a:r>
                <a:rPr lang="en-US" altLang="zh-CN" sz="2800" b="1" cap="none" spc="0" dirty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___________ best, because ___________.</a:t>
              </a:r>
              <a:endParaRPr lang="en-US" altLang="zh-CN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algn="l"/>
              <a:r>
                <a:rPr lang="en-US" altLang="zh-CN" sz="2800" b="1" cap="none" spc="0" dirty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Member3: I like ___________, because_________________.</a:t>
              </a:r>
              <a:endParaRPr lang="en-US" altLang="zh-CN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algn="l"/>
              <a:r>
                <a:rPr lang="en-US" altLang="zh-CN" sz="2800" b="1" cap="none" spc="0" dirty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Member4: 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I like ___________, because_________________.</a:t>
              </a:r>
              <a:endParaRPr lang="en-US" altLang="zh-CN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algn="l"/>
              <a:r>
                <a:rPr lang="en-US" altLang="zh-CN" sz="2800" b="1" cap="none" spc="0" dirty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All in all, different people have different lights. </a:t>
              </a:r>
              <a:endParaRPr lang="en-US" altLang="zh-CN" sz="2800" b="1" cap="none" spc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src=http_%2F%2F5b0988e595225.cdn.sohucs.com%2Fimages%2F20180706%2F5c40e1b7747b421f9e61229c57f29c7b.jpeg&amp;refer=http_%2F%2F5b0988e595225.cdn.sohuc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27940"/>
            <a:ext cx="12215495" cy="48526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6" name="文本框 5"/>
          <p:cNvSpPr txBox="1"/>
          <p:nvPr/>
        </p:nvSpPr>
        <p:spPr>
          <a:xfrm>
            <a:off x="145415" y="4741545"/>
            <a:ext cx="12046585" cy="19996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3200" b="1">
                <a:ln w="22225">
                  <a:noFill/>
                  <a:prstDash val="solid"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cs typeface="Comic Sans MS" panose="030F0702030302020204" pitchFamily="66" charset="0"/>
              </a:rPr>
              <a:t>Where there is great love, </a:t>
            </a:r>
            <a:endParaRPr lang="en-US" altLang="zh-CN" sz="3200" b="1">
              <a:ln w="22225">
                <a:noFill/>
                <a:prstDash val="solid"/>
              </a:ln>
              <a:solidFill>
                <a:schemeClr val="tx1"/>
              </a:solidFill>
              <a:effectLst/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ctr"/>
            <a:r>
              <a:rPr lang="en-US" altLang="zh-CN" sz="3200" b="1">
                <a:ln w="22225">
                  <a:noFill/>
                  <a:prstDash val="solid"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cs typeface="Comic Sans MS" panose="030F0702030302020204" pitchFamily="66" charset="0"/>
              </a:rPr>
              <a:t>there are always positive energy.</a:t>
            </a:r>
            <a:endParaRPr lang="en-US" altLang="zh-CN" sz="3200" b="1">
              <a:ln w="22225">
                <a:noFill/>
                <a:prstDash val="solid"/>
              </a:ln>
              <a:solidFill>
                <a:schemeClr val="tx1"/>
              </a:solidFill>
              <a:effectLst/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ctr"/>
            <a:r>
              <a:rPr lang="en-US" altLang="zh-CN" sz="3200" b="1">
                <a:ln w="22225">
                  <a:noFill/>
                  <a:prstDash val="solid"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cs typeface="Comic Sans MS" panose="030F0702030302020204" pitchFamily="66" charset="0"/>
              </a:rPr>
              <a:t>To love others is to love yourself!</a:t>
            </a:r>
            <a:endParaRPr lang="en-US" altLang="zh-CN" sz="3200" b="1">
              <a:ln w="22225">
                <a:noFill/>
                <a:prstDash val="solid"/>
              </a:ln>
              <a:solidFill>
                <a:schemeClr val="tx1"/>
              </a:solidFill>
              <a:effectLst/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ctr"/>
            <a:r>
              <a:rPr lang="zh-CN" altLang="en-US" sz="2800" b="1">
                <a:ln w="22225">
                  <a:noFill/>
                  <a:prstDash val="solid"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cs typeface="Comic Sans MS" panose="030F0702030302020204" pitchFamily="66" charset="0"/>
              </a:rPr>
              <a:t>有爱的地方就有正能量，爱他人就是爱自己。</a:t>
            </a:r>
            <a:endParaRPr lang="zh-CN" altLang="en-US" sz="2800" b="1">
              <a:ln w="22225">
                <a:noFill/>
                <a:prstDash val="solid"/>
              </a:ln>
              <a:solidFill>
                <a:schemeClr val="tx1"/>
              </a:solidFill>
              <a:effectLst/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>
          <a:xfrm>
            <a:off x="2505076" y="2094865"/>
            <a:ext cx="7717155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5400" b="1" dirty="0">
                <a:solidFill>
                  <a:srgbClr val="0000CC"/>
                </a:solidFill>
                <a:latin typeface="Comic Sans MS" panose="030F0702030302020204" pitchFamily="66" charset="0"/>
                <a:hlinkClick r:id="rId2" action="ppaction://hlinkfile"/>
              </a:rPr>
              <a:t>Gulliver in Brobdingnag</a:t>
            </a:r>
            <a:endParaRPr lang="en-US" altLang="zh-CN" sz="5400" b="1" dirty="0">
              <a:solidFill>
                <a:srgbClr val="0000CC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71753" y="3023980"/>
            <a:ext cx="8092440" cy="11245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New District Experimental Middle School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Qian Fangliang 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/>
          <p:nvPr/>
        </p:nvSpPr>
        <p:spPr>
          <a:xfrm>
            <a:off x="575310" y="1341755"/>
            <a:ext cx="1112647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Comic Sans MS" panose="030F0702030302020204" pitchFamily="66" charset="0"/>
              </a:rPr>
              <a:t>1.After class, continue reading </a:t>
            </a:r>
            <a:r>
              <a:rPr lang="en-US" altLang="zh-CN" sz="2800" b="1" i="1" dirty="0">
                <a:latin typeface="Comic Sans MS" panose="030F0702030302020204" pitchFamily="66" charset="0"/>
              </a:rPr>
              <a:t>Gulliver in Lilliput</a:t>
            </a:r>
            <a:r>
              <a:rPr lang="en-US" altLang="zh-CN" sz="2800" b="1" dirty="0">
                <a:latin typeface="Comic Sans MS" panose="030F0702030302020204" pitchFamily="66" charset="0"/>
              </a:rPr>
              <a:t> and try to tell the story </a:t>
            </a:r>
            <a:r>
              <a:rPr lang="zh-CN" altLang="en-US" sz="2800" b="1" dirty="0">
                <a:latin typeface="Comic Sans MS" panose="030F0702030302020204" pitchFamily="66" charset="0"/>
              </a:rPr>
              <a:t>to your partner </a:t>
            </a:r>
            <a:r>
              <a:rPr lang="en-US" altLang="zh-CN" sz="2800" b="1" dirty="0">
                <a:latin typeface="Comic Sans MS" panose="030F0702030302020204" pitchFamily="66" charset="0"/>
              </a:rPr>
              <a:t>in your own words.    </a:t>
            </a:r>
            <a:endParaRPr lang="en-US" altLang="zh-CN" sz="2800" b="1" dirty="0">
              <a:latin typeface="Comic Sans MS" panose="030F0702030302020204" pitchFamily="66" charset="0"/>
            </a:endParaRPr>
          </a:p>
          <a:p>
            <a:pPr marL="342900" lvl="0" indent="-342900" eaLnBrk="1" hangingPunct="1">
              <a:lnSpc>
                <a:spcPct val="125000"/>
              </a:lnSpc>
              <a:spcBef>
                <a:spcPct val="0"/>
              </a:spcBef>
              <a:buNone/>
            </a:pPr>
            <a:endParaRPr lang="en-US" altLang="zh-CN" sz="2800" b="1" dirty="0">
              <a:latin typeface="Comic Sans MS" panose="030F0702030302020204" pitchFamily="66" charset="0"/>
            </a:endParaRPr>
          </a:p>
          <a:p>
            <a:pPr marL="342900" lvl="0" indent="-342900" eaLnBrk="1" hangingPunct="1">
              <a:lnSpc>
                <a:spcPct val="125000"/>
              </a:lnSpc>
              <a:spcBef>
                <a:spcPct val="0"/>
              </a:spcBef>
              <a:buNone/>
            </a:pPr>
            <a:endParaRPr lang="en-US" altLang="zh-CN" sz="2800" b="1" dirty="0">
              <a:latin typeface="Comic Sans MS" panose="030F0702030302020204" pitchFamily="66" charset="0"/>
            </a:endParaRPr>
          </a:p>
        </p:txBody>
      </p:sp>
      <p:pic>
        <p:nvPicPr>
          <p:cNvPr id="4" name="Picture 7" descr="u=3858154618,647298790&amp;fm=23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5768" y="205740"/>
            <a:ext cx="3225800" cy="67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3"/>
          <p:cNvSpPr txBox="1"/>
          <p:nvPr/>
        </p:nvSpPr>
        <p:spPr>
          <a:xfrm>
            <a:off x="497840" y="3141980"/>
            <a:ext cx="1108710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Comic Sans MS" panose="030F0702030302020204" pitchFamily="66" charset="0"/>
              </a:rPr>
              <a:t>2. Read the simplified English version of </a:t>
            </a:r>
            <a:r>
              <a:rPr lang="en-US" altLang="zh-CN" sz="2800" b="1" i="1" dirty="0">
                <a:latin typeface="Comic Sans MS" panose="030F0702030302020204" pitchFamily="66" charset="0"/>
              </a:rPr>
              <a:t>Gulliver’s Travel</a:t>
            </a:r>
            <a:r>
              <a:rPr lang="en-US" altLang="zh-CN" sz="2800" b="1" dirty="0">
                <a:latin typeface="Comic Sans MS" panose="030F0702030302020204" pitchFamily="66" charset="0"/>
              </a:rPr>
              <a:t> if you want to know what </a:t>
            </a:r>
            <a:r>
              <a:rPr lang="zh-CN" altLang="en-US" sz="2800" b="1" dirty="0">
                <a:latin typeface="Comic Sans MS" panose="030F0702030302020204" pitchFamily="66" charset="0"/>
              </a:rPr>
              <a:t>would </a:t>
            </a:r>
            <a:r>
              <a:rPr lang="en-US" altLang="zh-CN" sz="2800" b="1" dirty="0">
                <a:latin typeface="Comic Sans MS" panose="030F0702030302020204" pitchFamily="66" charset="0"/>
              </a:rPr>
              <a:t>happen to Gulliver later on. </a:t>
            </a:r>
            <a:endParaRPr lang="en-US" altLang="zh-CN" sz="2800" b="1" dirty="0">
              <a:latin typeface="Comic Sans MS" panose="030F0702030302020204" pitchFamily="66" charset="0"/>
            </a:endParaRPr>
          </a:p>
        </p:txBody>
      </p:sp>
      <p:pic>
        <p:nvPicPr>
          <p:cNvPr id="8" name="Picture 6" descr="C:\Users\dell\AppData\Roaming\Tencent\Users\415035863\QQ\WinTemp\RichOle\MYE8@@HGBR~CTEXBGIDE$%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8800" y="5229225"/>
            <a:ext cx="5476875" cy="95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图片包含 事情&#10;&#10;已生成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86199"/>
            <a:ext cx="12192000" cy="1171576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117475" y="988060"/>
            <a:ext cx="12074525" cy="28575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367777" y="118199"/>
            <a:ext cx="1037517" cy="10927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A_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61516" y="2710559"/>
            <a:ext cx="7787640" cy="1062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aseline="-25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zh-CN" sz="5735" b="1" baseline="0" dirty="0">
                <a:solidFill>
                  <a:srgbClr val="38619F"/>
                </a:solidFill>
                <a:latin typeface="+mn-lt"/>
                <a:cs typeface="+mn-ea"/>
                <a:sym typeface="+mn-lt"/>
              </a:rPr>
              <a:t>Thanks</a:t>
            </a:r>
            <a:endParaRPr lang="en-US" altLang="zh-CN" sz="5735" b="1" baseline="0" dirty="0">
              <a:solidFill>
                <a:srgbClr val="38619F"/>
              </a:solidFill>
              <a:latin typeface="+mn-lt"/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1016897"/>
            <a:ext cx="12192000" cy="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367777" y="118199"/>
            <a:ext cx="1037517" cy="1092768"/>
          </a:xfrm>
          <a:prstGeom prst="rect">
            <a:avLst/>
          </a:prstGeom>
        </p:spPr>
      </p:pic>
      <p:pic>
        <p:nvPicPr>
          <p:cNvPr id="42" name="图片 41" descr="图片包含 事情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86623"/>
            <a:ext cx="12192000" cy="117157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96000" y="514985"/>
            <a:ext cx="404876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One journey in Lilliput</a:t>
            </a:r>
            <a:endParaRPr lang="en-US" altLang="zh-CN" sz="28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3" r:link="rId4"/>
          <a:srcRect t="6796" b="17417"/>
          <a:stretch>
            <a:fillRect/>
          </a:stretch>
        </p:blipFill>
        <p:spPr>
          <a:xfrm>
            <a:off x="676275" y="1136650"/>
            <a:ext cx="3930650" cy="4740275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39" name="文本框 38"/>
          <p:cNvSpPr txBox="1"/>
          <p:nvPr/>
        </p:nvSpPr>
        <p:spPr>
          <a:xfrm>
            <a:off x="7388860" y="4020820"/>
            <a:ext cx="1464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</a:t>
            </a:r>
            <a:endParaRPr lang="en-US" altLang="zh-CN" sz="24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219" name="Group 3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4799965" y="1275715"/>
          <a:ext cx="7266305" cy="4494530"/>
        </p:xfrm>
        <a:graphic>
          <a:graphicData uri="http://schemas.openxmlformats.org/drawingml/2006/table">
            <a:tbl>
              <a:tblPr/>
              <a:tblGrid>
                <a:gridCol w="2299970"/>
                <a:gridCol w="4966335"/>
              </a:tblGrid>
              <a:tr h="121602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Where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(Gulliver found himself)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003" marR="90003" marT="46793" marB="467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003" marR="90003" marT="46793" marB="467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Who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(Gulliver saw)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003" marR="90003" marT="46793" marB="467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003" marR="90003" marT="46793" marB="467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875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What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(the small men did to Gulliver)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003" marR="90003" marT="46793" marB="467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003" marR="90003" marT="46793" marB="467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How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(Gulliver felt)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003" marR="90003" marT="46793" marB="467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003" marR="90003" marT="46793" marB="467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" name="Text Box 43"/>
          <p:cNvSpPr txBox="1"/>
          <p:nvPr/>
        </p:nvSpPr>
        <p:spPr>
          <a:xfrm>
            <a:off x="7607935" y="1624330"/>
            <a:ext cx="24495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On the beach</a:t>
            </a:r>
            <a:endParaRPr lang="en-US" altLang="zh-CN" sz="28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" name="Text Box 44"/>
          <p:cNvSpPr txBox="1"/>
          <p:nvPr/>
        </p:nvSpPr>
        <p:spPr>
          <a:xfrm>
            <a:off x="7536180" y="2636203"/>
            <a:ext cx="41036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Some small men</a:t>
            </a:r>
            <a:endParaRPr lang="en-US" altLang="zh-CN" sz="28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" name="Text Box 51"/>
          <p:cNvSpPr txBox="1"/>
          <p:nvPr/>
        </p:nvSpPr>
        <p:spPr>
          <a:xfrm>
            <a:off x="7747000" y="3385185"/>
            <a:ext cx="51847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Gulliver     the ground</a:t>
            </a:r>
            <a:endParaRPr lang="en-US" altLang="zh-CN" sz="24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" name="Text Box 52"/>
          <p:cNvSpPr txBox="1"/>
          <p:nvPr/>
        </p:nvSpPr>
        <p:spPr>
          <a:xfrm>
            <a:off x="7069455" y="3647123"/>
            <a:ext cx="51784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                         his stomach and neck</a:t>
            </a:r>
            <a:endParaRPr lang="en-US" altLang="zh-CN" sz="24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" name="Text Box 53"/>
          <p:cNvSpPr txBox="1"/>
          <p:nvPr/>
        </p:nvSpPr>
        <p:spPr>
          <a:xfrm>
            <a:off x="7134860" y="4007168"/>
            <a:ext cx="52625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             on his face</a:t>
            </a:r>
            <a:endParaRPr lang="en-US" altLang="zh-CN" sz="24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" name="Text Box 58"/>
          <p:cNvSpPr txBox="1"/>
          <p:nvPr/>
        </p:nvSpPr>
        <p:spPr>
          <a:xfrm>
            <a:off x="8375333" y="4366895"/>
            <a:ext cx="52625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all over him</a:t>
            </a:r>
            <a:endParaRPr lang="en-US" altLang="zh-CN" sz="24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" name="Text Box 59"/>
          <p:cNvSpPr txBox="1"/>
          <p:nvPr/>
        </p:nvSpPr>
        <p:spPr>
          <a:xfrm>
            <a:off x="7080885" y="5086350"/>
            <a:ext cx="51847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Didn’t know how to get away</a:t>
            </a:r>
            <a:endParaRPr lang="en-US" altLang="zh-CN" sz="28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5222240" y="1275715"/>
            <a:ext cx="5708015" cy="4545330"/>
          </a:xfrm>
          <a:prstGeom prst="roundRect">
            <a:avLst/>
          </a:prstGeom>
          <a:ln w="38100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Gulliver likes 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adventure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and 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voyage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s. But when the Lilliputians caught him, he was 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frightened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anxious 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desperate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Maybe he even felt 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regretful 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that journey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Luckily, the people didn’t hurt him.    </a:t>
            </a:r>
            <a:endParaRPr kumimoji="0" lang="en-US" altLang="zh-CN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318375" y="3375025"/>
            <a:ext cx="3009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tie                to</a:t>
            </a:r>
            <a:endParaRPr lang="en-US" altLang="zh-CN" sz="2400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36460" y="3637915"/>
            <a:ext cx="2654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 up over</a:t>
            </a:r>
            <a:endParaRPr lang="en-US" altLang="zh-CN" sz="2400" b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Box 24"/>
          <p:cNvSpPr txBox="1"/>
          <p:nvPr/>
        </p:nvSpPr>
        <p:spPr>
          <a:xfrm>
            <a:off x="1255941" y="307801"/>
            <a:ext cx="224726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3600" b="1" dirty="0">
                <a:solidFill>
                  <a:srgbClr val="38619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  <a:sym typeface="+mn-lt"/>
              </a:rPr>
              <a:t>Warm-up</a:t>
            </a:r>
            <a:endParaRPr lang="en-US" altLang="zh-CN" sz="3600" b="1" dirty="0">
              <a:solidFill>
                <a:srgbClr val="38619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602220" y="4366895"/>
            <a:ext cx="1318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climb </a:t>
            </a:r>
            <a:endParaRPr lang="en-US" altLang="zh-CN" sz="2400" b="1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 bldLvl="0" animBg="1"/>
      <p:bldP spid="44" grpId="0"/>
      <p:bldP spid="6" grpId="0"/>
      <p:bldP spid="39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24"/>
          <p:cNvSpPr txBox="1"/>
          <p:nvPr/>
        </p:nvSpPr>
        <p:spPr>
          <a:xfrm>
            <a:off x="1335951" y="307801"/>
            <a:ext cx="307784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38619F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lt"/>
              </a:rPr>
              <a:t>Pre-reading</a:t>
            </a:r>
            <a:endParaRPr lang="en-US" altLang="zh-CN" sz="4000" b="1" dirty="0">
              <a:solidFill>
                <a:srgbClr val="38619F"/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0" y="1016897"/>
            <a:ext cx="12192000" cy="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367777" y="118199"/>
            <a:ext cx="1037517" cy="1092768"/>
          </a:xfrm>
          <a:prstGeom prst="rect">
            <a:avLst/>
          </a:prstGeom>
        </p:spPr>
      </p:pic>
      <p:pic>
        <p:nvPicPr>
          <p:cNvPr id="43" name="图片 42" descr="图片包含 事情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86623"/>
            <a:ext cx="12192000" cy="1171576"/>
          </a:xfrm>
          <a:prstGeom prst="rect">
            <a:avLst/>
          </a:prstGeom>
        </p:spPr>
      </p:pic>
      <p:pic>
        <p:nvPicPr>
          <p:cNvPr id="6" name="图片 5">
            <a:hlinkClick r:id="rId3" action="ppaction://hlinkfile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51180" y="1627505"/>
            <a:ext cx="3348990" cy="465137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336550" y="979805"/>
            <a:ext cx="404876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One journey in Lilliput</a:t>
            </a:r>
            <a:endParaRPr lang="en-US" altLang="zh-CN" sz="28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62375" y="2847975"/>
            <a:ext cx="44069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people around Gulliver are_______.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5" name="Picture 2" descr="http://t10.baidu.com/it/u=1221816972,1998107229&amp;fm=23&amp;gp=0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287"/>
          <a:stretch>
            <a:fillRect/>
          </a:stretch>
        </p:blipFill>
        <p:spPr>
          <a:xfrm>
            <a:off x="11059795" y="630555"/>
            <a:ext cx="706755" cy="7994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图片 32" descr="src=http_%2F%2Fwww.51wendang.com%2Fpic%2F7a2aeae46b7edd8407fcb6d8%2F7-810-jpg_6-1080-0-0-1080.jpg&amp;refer=http_%2F%2Fwww.51wendang"/>
          <p:cNvPicPr>
            <a:picLocks noChangeAspect="1"/>
          </p:cNvPicPr>
          <p:nvPr/>
        </p:nvPicPr>
        <p:blipFill>
          <a:blip r:embed="rId7"/>
          <a:srcRect l="58264" t="3148" r="7083" b="29759"/>
          <a:stretch>
            <a:fillRect/>
          </a:stretch>
        </p:blipFill>
        <p:spPr>
          <a:xfrm>
            <a:off x="7504430" y="1556385"/>
            <a:ext cx="4295775" cy="472249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4" name="文本框 33"/>
          <p:cNvSpPr txBox="1"/>
          <p:nvPr/>
        </p:nvSpPr>
        <p:spPr>
          <a:xfrm>
            <a:off x="7720330" y="908050"/>
            <a:ext cx="404876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Another journey in </a:t>
            </a:r>
            <a:endParaRPr lang="en-US" altLang="zh-CN" sz="28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12535" y="3347720"/>
            <a:ext cx="15170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tiny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264275" y="4551045"/>
            <a:ext cx="15170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giant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下箭头 36"/>
          <p:cNvSpPr/>
          <p:nvPr/>
        </p:nvSpPr>
        <p:spPr>
          <a:xfrm>
            <a:off x="6680200" y="4067175"/>
            <a:ext cx="215900" cy="504190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5" grpId="0"/>
      <p:bldP spid="37" grpId="0" bldLvl="0" animBg="1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24"/>
          <p:cNvSpPr txBox="1"/>
          <p:nvPr/>
        </p:nvSpPr>
        <p:spPr>
          <a:xfrm>
            <a:off x="1924913" y="94441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38619F"/>
                </a:solidFill>
                <a:cs typeface="+mn-ea"/>
                <a:sym typeface="+mn-lt"/>
              </a:rPr>
              <a:t>标题字内容</a:t>
            </a:r>
            <a:endParaRPr lang="id-ID" sz="2800" dirty="0">
              <a:solidFill>
                <a:srgbClr val="38619F"/>
              </a:solidFill>
              <a:cs typeface="+mn-ea"/>
              <a:sym typeface="+mn-lt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0" y="1016897"/>
            <a:ext cx="12192000" cy="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367777" y="118199"/>
            <a:ext cx="1037517" cy="1092768"/>
          </a:xfrm>
          <a:prstGeom prst="rect">
            <a:avLst/>
          </a:prstGeom>
        </p:spPr>
      </p:pic>
      <p:pic>
        <p:nvPicPr>
          <p:cNvPr id="38" name="图片 37" descr="图片包含 事情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86623"/>
            <a:ext cx="12192000" cy="1171576"/>
          </a:xfrm>
          <a:prstGeom prst="rect">
            <a:avLst/>
          </a:prstGeom>
        </p:spPr>
      </p:pic>
      <p:pic>
        <p:nvPicPr>
          <p:cNvPr id="3" name="图片 2" descr="8352718da97739123b1ab87efa198618367ae2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4925" y="0"/>
            <a:ext cx="12261215" cy="696976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631950" y="3716655"/>
            <a:ext cx="1494155" cy="1828165"/>
            <a:chOff x="2097" y="6534"/>
            <a:chExt cx="2353" cy="2879"/>
          </a:xfrm>
        </p:grpSpPr>
        <p:sp>
          <p:nvSpPr>
            <p:cNvPr id="7" name="文本框 6"/>
            <p:cNvSpPr txBox="1"/>
            <p:nvPr/>
          </p:nvSpPr>
          <p:spPr>
            <a:xfrm>
              <a:off x="2097" y="8688"/>
              <a:ext cx="235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b="1">
                  <a:solidFill>
                    <a:srgbClr val="FF0000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Gulliver</a:t>
              </a:r>
              <a:endPara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  <p:pic>
          <p:nvPicPr>
            <p:cNvPr id="9" name="图片 8" descr="QQ图片2021051621265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2664" y="6534"/>
              <a:ext cx="906" cy="2213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1560195" y="3716655"/>
            <a:ext cx="1479550" cy="1847215"/>
            <a:chOff x="2778" y="3473"/>
            <a:chExt cx="2330" cy="2909"/>
          </a:xfrm>
        </p:grpSpPr>
        <p:pic>
          <p:nvPicPr>
            <p:cNvPr id="11" name="图片 10" descr="下载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78" y="4946"/>
              <a:ext cx="2331" cy="1437"/>
            </a:xfrm>
            <a:prstGeom prst="rect">
              <a:avLst/>
            </a:prstGeom>
          </p:spPr>
        </p:pic>
        <p:pic>
          <p:nvPicPr>
            <p:cNvPr id="12" name="图片 11" descr="QQ图片2021051621265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458" y="3473"/>
              <a:ext cx="906" cy="2213"/>
            </a:xfrm>
            <a:prstGeom prst="rect">
              <a:avLst/>
            </a:prstGeom>
          </p:spPr>
        </p:pic>
      </p:grpSp>
      <p:pic>
        <p:nvPicPr>
          <p:cNvPr id="27" name="图片 26" descr="src=http_%2F%2Fwww.51wendang.com%2Fpic%2F7a2aeae46b7edd8407fcb6d8%2F7-810-jpg_6-1080-0-0-1080.jpg&amp;refer=http_%2F%2Fwww.51wendang"/>
          <p:cNvPicPr>
            <a:picLocks noChangeAspect="1"/>
          </p:cNvPicPr>
          <p:nvPr/>
        </p:nvPicPr>
        <p:blipFill>
          <a:blip r:embed="rId6"/>
          <a:srcRect l="58264" t="3148" r="7083" b="29759"/>
          <a:stretch>
            <a:fillRect/>
          </a:stretch>
        </p:blipFill>
        <p:spPr>
          <a:xfrm>
            <a:off x="6311900" y="476250"/>
            <a:ext cx="2045970" cy="1582420"/>
          </a:xfrm>
          <a:prstGeom prst="round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5671 -0.0620896 C 0.0151584 -0.09215 0.025156 -0.189316 0.0534543 -0.206091 C 0.0817529 -0.222867 0.113864 -0.154074 0.149535 -0.145742 C 0.185204 -0.137411 0.219518 -0.142478 0.231718 -0.16432 C 0.243918 -0.186163 0.208248 -0.226021 0.210706 -0.254842 C 0.213163 -0.283665 0.225702 -0.271617 0.243918 -0.308322 C 0.262134 -0.345024 0.287296 -0.404923 0.301616 -0.43836 C 0.315936 -0.471799 0.313987 -0.470674 0.315597 -0.475516 " pathEditMode="relative" rAng="0" ptsTypes="">
                                      <p:cBhvr>
                                        <p:cTn id="2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" y="-2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/>
          <p:nvPr/>
        </p:nvCxnSpPr>
        <p:spPr>
          <a:xfrm flipH="1">
            <a:off x="-1003" y="3840184"/>
            <a:ext cx="12192000" cy="1"/>
          </a:xfrm>
          <a:prstGeom prst="line">
            <a:avLst/>
          </a:prstGeom>
          <a:noFill/>
          <a:ln w="19050" cap="flat" cmpd="sng" algn="ctr">
            <a:solidFill>
              <a:srgbClr val="38619F"/>
            </a:solidFill>
            <a:prstDash val="sysDash"/>
          </a:ln>
          <a:effectLst/>
        </p:spPr>
      </p:cxnSp>
      <p:grpSp>
        <p:nvGrpSpPr>
          <p:cNvPr id="7" name="Group 9"/>
          <p:cNvGrpSpPr/>
          <p:nvPr/>
        </p:nvGrpSpPr>
        <p:grpSpPr>
          <a:xfrm>
            <a:off x="4448447" y="4124261"/>
            <a:ext cx="130279" cy="371441"/>
            <a:chOff x="4448446" y="4124261"/>
            <a:chExt cx="130279" cy="371441"/>
          </a:xfrm>
        </p:grpSpPr>
        <p:cxnSp>
          <p:nvCxnSpPr>
            <p:cNvPr id="8" name="Straight Connector 10"/>
            <p:cNvCxnSpPr>
              <a:stCxn id="26" idx="4"/>
              <a:endCxn id="9" idx="0"/>
            </p:cNvCxnSpPr>
            <p:nvPr/>
          </p:nvCxnSpPr>
          <p:spPr>
            <a:xfrm flipH="1">
              <a:off x="4513586" y="4124261"/>
              <a:ext cx="836" cy="241165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</p:cxnSp>
        <p:sp>
          <p:nvSpPr>
            <p:cNvPr id="9" name="Oval 11"/>
            <p:cNvSpPr/>
            <p:nvPr/>
          </p:nvSpPr>
          <p:spPr>
            <a:xfrm>
              <a:off x="4448446" y="4365426"/>
              <a:ext cx="130279" cy="130276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en-US" sz="1865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12"/>
          <p:cNvGrpSpPr/>
          <p:nvPr/>
        </p:nvGrpSpPr>
        <p:grpSpPr>
          <a:xfrm>
            <a:off x="7632769" y="4124261"/>
            <a:ext cx="130279" cy="371441"/>
            <a:chOff x="7632768" y="4124261"/>
            <a:chExt cx="130279" cy="371441"/>
          </a:xfrm>
        </p:grpSpPr>
        <p:cxnSp>
          <p:nvCxnSpPr>
            <p:cNvPr id="11" name="Straight Connector 13"/>
            <p:cNvCxnSpPr>
              <a:stCxn id="32" idx="4"/>
              <a:endCxn id="12" idx="0"/>
            </p:cNvCxnSpPr>
            <p:nvPr/>
          </p:nvCxnSpPr>
          <p:spPr>
            <a:xfrm flipH="1">
              <a:off x="7697908" y="4124261"/>
              <a:ext cx="3191" cy="241165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</p:cxnSp>
        <p:sp>
          <p:nvSpPr>
            <p:cNvPr id="12" name="Oval 14"/>
            <p:cNvSpPr/>
            <p:nvPr/>
          </p:nvSpPr>
          <p:spPr>
            <a:xfrm>
              <a:off x="7632768" y="4365426"/>
              <a:ext cx="130279" cy="130276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en-US" sz="1865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15"/>
          <p:cNvGrpSpPr/>
          <p:nvPr/>
        </p:nvGrpSpPr>
        <p:grpSpPr>
          <a:xfrm>
            <a:off x="2845436" y="3170977"/>
            <a:ext cx="130279" cy="370612"/>
            <a:chOff x="2845435" y="3170977"/>
            <a:chExt cx="130279" cy="370612"/>
          </a:xfrm>
        </p:grpSpPr>
        <p:cxnSp>
          <p:nvCxnSpPr>
            <p:cNvPr id="14" name="Straight Connector 16"/>
            <p:cNvCxnSpPr>
              <a:stCxn id="15" idx="4"/>
              <a:endCxn id="23" idx="0"/>
            </p:cNvCxnSpPr>
            <p:nvPr/>
          </p:nvCxnSpPr>
          <p:spPr>
            <a:xfrm flipH="1">
              <a:off x="2909152" y="3301253"/>
              <a:ext cx="1423" cy="240336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</p:cxnSp>
        <p:sp>
          <p:nvSpPr>
            <p:cNvPr id="15" name="Oval 17"/>
            <p:cNvSpPr/>
            <p:nvPr/>
          </p:nvSpPr>
          <p:spPr>
            <a:xfrm>
              <a:off x="2845435" y="3170977"/>
              <a:ext cx="130279" cy="130276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en-US" sz="1865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18"/>
          <p:cNvGrpSpPr/>
          <p:nvPr/>
        </p:nvGrpSpPr>
        <p:grpSpPr>
          <a:xfrm>
            <a:off x="5096906" y="3168151"/>
            <a:ext cx="1064629" cy="373481"/>
            <a:chOff x="5096905" y="3168150"/>
            <a:chExt cx="1064629" cy="373481"/>
          </a:xfrm>
        </p:grpSpPr>
        <p:cxnSp>
          <p:nvCxnSpPr>
            <p:cNvPr id="17" name="Straight Connector 19"/>
            <p:cNvCxnSpPr>
              <a:stCxn id="18" idx="4"/>
              <a:endCxn id="29" idx="0"/>
            </p:cNvCxnSpPr>
            <p:nvPr/>
          </p:nvCxnSpPr>
          <p:spPr>
            <a:xfrm flipH="1">
              <a:off x="5096905" y="3298426"/>
              <a:ext cx="999490" cy="243205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</p:cxnSp>
        <p:sp>
          <p:nvSpPr>
            <p:cNvPr id="18" name="Oval 20"/>
            <p:cNvSpPr/>
            <p:nvPr/>
          </p:nvSpPr>
          <p:spPr>
            <a:xfrm>
              <a:off x="6031255" y="3168150"/>
              <a:ext cx="130279" cy="130276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en-US" sz="1865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24"/>
          <p:cNvGrpSpPr/>
          <p:nvPr/>
        </p:nvGrpSpPr>
        <p:grpSpPr>
          <a:xfrm>
            <a:off x="2617811" y="3541589"/>
            <a:ext cx="582684" cy="582672"/>
            <a:chOff x="2617810" y="3541589"/>
            <a:chExt cx="582684" cy="582672"/>
          </a:xfrm>
          <a:solidFill>
            <a:srgbClr val="38619F"/>
          </a:solidFill>
        </p:grpSpPr>
        <p:sp>
          <p:nvSpPr>
            <p:cNvPr id="23" name="Oval 25"/>
            <p:cNvSpPr/>
            <p:nvPr/>
          </p:nvSpPr>
          <p:spPr>
            <a:xfrm>
              <a:off x="2617810" y="3541589"/>
              <a:ext cx="582684" cy="582672"/>
            </a:xfrm>
            <a:prstGeom prst="ellipse">
              <a:avLst/>
            </a:prstGeom>
            <a:grpFill/>
            <a:ln w="6350" cap="flat" cmpd="sng" algn="ctr">
              <a:noFill/>
              <a:prstDash val="sysDash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en-US" sz="1865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Oval 26"/>
            <p:cNvSpPr/>
            <p:nvPr/>
          </p:nvSpPr>
          <p:spPr>
            <a:xfrm>
              <a:off x="2716822" y="3640600"/>
              <a:ext cx="384660" cy="384651"/>
            </a:xfrm>
            <a:prstGeom prst="ellipse">
              <a:avLst/>
            </a:prstGeom>
            <a:grpFill/>
            <a:ln w="889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en-US" sz="1865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Group 30"/>
          <p:cNvGrpSpPr/>
          <p:nvPr/>
        </p:nvGrpSpPr>
        <p:grpSpPr>
          <a:xfrm>
            <a:off x="4805435" y="3541589"/>
            <a:ext cx="582684" cy="582672"/>
            <a:chOff x="5803655" y="3541589"/>
            <a:chExt cx="582684" cy="582672"/>
          </a:xfrm>
          <a:solidFill>
            <a:srgbClr val="38619F"/>
          </a:solidFill>
        </p:grpSpPr>
        <p:sp>
          <p:nvSpPr>
            <p:cNvPr id="29" name="Oval 31"/>
            <p:cNvSpPr/>
            <p:nvPr/>
          </p:nvSpPr>
          <p:spPr>
            <a:xfrm>
              <a:off x="5803655" y="3541589"/>
              <a:ext cx="582684" cy="582672"/>
            </a:xfrm>
            <a:prstGeom prst="ellipse">
              <a:avLst/>
            </a:prstGeom>
            <a:grpFill/>
            <a:ln w="6350" cap="flat" cmpd="sng" algn="ctr">
              <a:noFill/>
              <a:prstDash val="sysDash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en-US" sz="1865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Oval 32"/>
            <p:cNvSpPr/>
            <p:nvPr/>
          </p:nvSpPr>
          <p:spPr>
            <a:xfrm>
              <a:off x="5902667" y="3640600"/>
              <a:ext cx="384660" cy="384651"/>
            </a:xfrm>
            <a:prstGeom prst="ellipse">
              <a:avLst/>
            </a:prstGeom>
            <a:grpFill/>
            <a:ln w="889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en-US" sz="1865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36"/>
          <p:cNvGrpSpPr/>
          <p:nvPr/>
        </p:nvGrpSpPr>
        <p:grpSpPr>
          <a:xfrm>
            <a:off x="7598778" y="3549209"/>
            <a:ext cx="582684" cy="582672"/>
            <a:chOff x="9022448" y="3541589"/>
            <a:chExt cx="582684" cy="582672"/>
          </a:xfrm>
          <a:solidFill>
            <a:srgbClr val="38619F"/>
          </a:solidFill>
        </p:grpSpPr>
        <p:sp>
          <p:nvSpPr>
            <p:cNvPr id="35" name="Oval 37"/>
            <p:cNvSpPr/>
            <p:nvPr/>
          </p:nvSpPr>
          <p:spPr>
            <a:xfrm>
              <a:off x="9022448" y="3541589"/>
              <a:ext cx="582684" cy="582672"/>
            </a:xfrm>
            <a:prstGeom prst="ellipse">
              <a:avLst/>
            </a:prstGeom>
            <a:grpFill/>
            <a:ln w="6350" cap="flat" cmpd="sng" algn="ctr">
              <a:noFill/>
              <a:prstDash val="sysDash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en-US" sz="1865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Oval 38"/>
            <p:cNvSpPr/>
            <p:nvPr/>
          </p:nvSpPr>
          <p:spPr>
            <a:xfrm>
              <a:off x="9121460" y="3640600"/>
              <a:ext cx="384660" cy="384651"/>
            </a:xfrm>
            <a:prstGeom prst="ellipse">
              <a:avLst/>
            </a:prstGeom>
            <a:grpFill/>
            <a:ln w="889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en-US" sz="1865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Group 39"/>
          <p:cNvGrpSpPr/>
          <p:nvPr/>
        </p:nvGrpSpPr>
        <p:grpSpPr>
          <a:xfrm>
            <a:off x="621665" y="4130040"/>
            <a:ext cx="1758950" cy="1671287"/>
            <a:chOff x="2064295" y="1855459"/>
            <a:chExt cx="1696282" cy="1670916"/>
          </a:xfrm>
          <a:solidFill>
            <a:srgbClr val="38619F"/>
          </a:solidFill>
        </p:grpSpPr>
        <p:sp>
          <p:nvSpPr>
            <p:cNvPr id="38" name="Rounded Rectangle 40"/>
            <p:cNvSpPr/>
            <p:nvPr/>
          </p:nvSpPr>
          <p:spPr>
            <a:xfrm>
              <a:off x="2064295" y="1855459"/>
              <a:ext cx="1694844" cy="1222508"/>
            </a:xfrm>
            <a:prstGeom prst="roundRect">
              <a:avLst>
                <a:gd name="adj" fmla="val 3820"/>
              </a:avLst>
            </a:prstGeom>
            <a:noFill/>
            <a:ln w="6350" cap="flat" cmpd="sng" algn="ctr">
              <a:solidFill>
                <a:srgbClr val="38619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en-US" sz="1865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Round Same Side Corner Rectangle 41"/>
            <p:cNvSpPr/>
            <p:nvPr/>
          </p:nvSpPr>
          <p:spPr>
            <a:xfrm>
              <a:off x="2065813" y="1856170"/>
              <a:ext cx="1694764" cy="457456"/>
            </a:xfrm>
            <a:prstGeom prst="round2SameRect">
              <a:avLst>
                <a:gd name="adj1" fmla="val 12497"/>
                <a:gd name="adj2" fmla="val 0"/>
              </a:avLst>
            </a:prstGeom>
            <a:grpFill/>
            <a:ln w="6350" cap="flat" cmpd="sng" algn="ctr">
              <a:solidFill>
                <a:srgbClr val="38619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en-US" sz="1865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43"/>
            <p:cNvSpPr txBox="1"/>
            <p:nvPr/>
          </p:nvSpPr>
          <p:spPr>
            <a:xfrm>
              <a:off x="2075206" y="2485206"/>
              <a:ext cx="1667946" cy="10411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2889250">
                <a:lnSpc>
                  <a:spcPct val="4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Before the 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 lvl="0" algn="ctr" defTabSz="2889250">
                <a:lnSpc>
                  <a:spcPct val="4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voyage 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42" name="Group 44"/>
          <p:cNvGrpSpPr/>
          <p:nvPr/>
        </p:nvGrpSpPr>
        <p:grpSpPr>
          <a:xfrm>
            <a:off x="3521075" y="4227195"/>
            <a:ext cx="1839595" cy="1224915"/>
            <a:chOff x="5250115" y="1852631"/>
            <a:chExt cx="1696282" cy="1225335"/>
          </a:xfrm>
          <a:solidFill>
            <a:srgbClr val="38619F"/>
          </a:solidFill>
        </p:grpSpPr>
        <p:sp>
          <p:nvSpPr>
            <p:cNvPr id="43" name="Rounded Rectangle 45"/>
            <p:cNvSpPr/>
            <p:nvPr/>
          </p:nvSpPr>
          <p:spPr>
            <a:xfrm>
              <a:off x="5250115" y="1852631"/>
              <a:ext cx="1694844" cy="1225335"/>
            </a:xfrm>
            <a:prstGeom prst="roundRect">
              <a:avLst>
                <a:gd name="adj" fmla="val 3820"/>
              </a:avLst>
            </a:prstGeom>
            <a:noFill/>
            <a:ln w="6350" cap="flat" cmpd="sng" algn="ctr">
              <a:solidFill>
                <a:srgbClr val="38619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en-US" sz="1865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Round Same Side Corner Rectangle 46"/>
            <p:cNvSpPr/>
            <p:nvPr/>
          </p:nvSpPr>
          <p:spPr>
            <a:xfrm>
              <a:off x="5251633" y="1853343"/>
              <a:ext cx="1694764" cy="457456"/>
            </a:xfrm>
            <a:prstGeom prst="round2SameRect">
              <a:avLst>
                <a:gd name="adj1" fmla="val 12497"/>
                <a:gd name="adj2" fmla="val 0"/>
              </a:avLst>
            </a:prstGeom>
            <a:grpFill/>
            <a:ln w="6350" cap="flat" cmpd="sng" algn="ctr">
              <a:solidFill>
                <a:srgbClr val="38619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en-US" sz="1865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48"/>
            <p:cNvSpPr txBox="1"/>
            <p:nvPr/>
          </p:nvSpPr>
          <p:spPr>
            <a:xfrm>
              <a:off x="5275026" y="2485200"/>
              <a:ext cx="1667946" cy="5291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2889250">
                <a:lnSpc>
                  <a:spcPct val="4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During the 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 lvl="0" algn="ctr" defTabSz="2889250">
                <a:lnSpc>
                  <a:spcPct val="4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voyage  </a:t>
              </a: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72" name="直接连接符 71"/>
          <p:cNvCxnSpPr/>
          <p:nvPr/>
        </p:nvCxnSpPr>
        <p:spPr>
          <a:xfrm>
            <a:off x="0" y="1016897"/>
            <a:ext cx="12192000" cy="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图片 7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367777" y="118199"/>
            <a:ext cx="1037517" cy="1092768"/>
          </a:xfrm>
          <a:prstGeom prst="rect">
            <a:avLst/>
          </a:prstGeom>
        </p:spPr>
      </p:pic>
      <p:pic>
        <p:nvPicPr>
          <p:cNvPr id="74" name="图片 73" descr="图片包含 事情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689"/>
            <a:ext cx="12192000" cy="1171576"/>
          </a:xfrm>
          <a:prstGeom prst="rect">
            <a:avLst/>
          </a:prstGeom>
        </p:spPr>
      </p:pic>
      <p:sp>
        <p:nvSpPr>
          <p:cNvPr id="112" name="TextBox 24"/>
          <p:cNvSpPr txBox="1"/>
          <p:nvPr/>
        </p:nvSpPr>
        <p:spPr>
          <a:xfrm>
            <a:off x="1331823" y="6176"/>
            <a:ext cx="25006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3200" b="1" dirty="0">
                <a:solidFill>
                  <a:srgbClr val="38619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  <a:sym typeface="+mn-lt"/>
              </a:rPr>
              <a:t>Pre-reading</a:t>
            </a:r>
            <a:endParaRPr lang="en-US" altLang="zh-CN" sz="3200" b="1" dirty="0">
              <a:solidFill>
                <a:srgbClr val="38619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  <a:sym typeface="+mn-lt"/>
            </a:endParaRPr>
          </a:p>
        </p:txBody>
      </p:sp>
      <p:sp>
        <p:nvSpPr>
          <p:cNvPr id="113" name="TextBox 25"/>
          <p:cNvSpPr txBox="1"/>
          <p:nvPr/>
        </p:nvSpPr>
        <p:spPr>
          <a:xfrm>
            <a:off x="1244192" y="591983"/>
            <a:ext cx="55448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2400" b="1" dirty="0">
                <a:solidFill>
                  <a:srgbClr val="0000CC"/>
                </a:solidFill>
                <a:latin typeface="Comic Sans MS" panose="030F0702030302020204" pitchFamily="66" charset="0"/>
                <a:cs typeface="Times New Roman" panose="02020603050405020304" pitchFamily="18" charset="0"/>
                <a:sym typeface="+mn-ea"/>
              </a:rPr>
              <a:t>Match the main idea with each part</a:t>
            </a:r>
            <a:endParaRPr lang="en-US" altLang="zh-CN" sz="2400" b="1" dirty="0">
              <a:solidFill>
                <a:srgbClr val="0000CC"/>
              </a:solidFill>
              <a:latin typeface="Comic Sans MS" panose="030F0702030302020204" pitchFamily="66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47" name="Group 49"/>
          <p:cNvGrpSpPr/>
          <p:nvPr/>
        </p:nvGrpSpPr>
        <p:grpSpPr>
          <a:xfrm rot="0">
            <a:off x="6461125" y="4230370"/>
            <a:ext cx="2301875" cy="1223010"/>
            <a:chOff x="8468908" y="1854515"/>
            <a:chExt cx="1696282" cy="1223452"/>
          </a:xfrm>
          <a:solidFill>
            <a:srgbClr val="38619F"/>
          </a:solidFill>
        </p:grpSpPr>
        <p:sp>
          <p:nvSpPr>
            <p:cNvPr id="48" name="Rounded Rectangle 50"/>
            <p:cNvSpPr/>
            <p:nvPr/>
          </p:nvSpPr>
          <p:spPr>
            <a:xfrm>
              <a:off x="8468908" y="1854515"/>
              <a:ext cx="1694844" cy="1223452"/>
            </a:xfrm>
            <a:prstGeom prst="roundRect">
              <a:avLst>
                <a:gd name="adj" fmla="val 3820"/>
              </a:avLst>
            </a:prstGeom>
            <a:noFill/>
            <a:ln w="6350" cap="flat" cmpd="sng" algn="ctr">
              <a:solidFill>
                <a:srgbClr val="38619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en-US" sz="1865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Round Same Side Corner Rectangle 51"/>
            <p:cNvSpPr/>
            <p:nvPr/>
          </p:nvSpPr>
          <p:spPr>
            <a:xfrm>
              <a:off x="8470426" y="1855226"/>
              <a:ext cx="1694764" cy="457456"/>
            </a:xfrm>
            <a:prstGeom prst="round2SameRect">
              <a:avLst>
                <a:gd name="adj1" fmla="val 12497"/>
                <a:gd name="adj2" fmla="val 0"/>
              </a:avLst>
            </a:prstGeom>
            <a:grpFill/>
            <a:ln w="6350" cap="flat" cmpd="sng" algn="ctr">
              <a:solidFill>
                <a:srgbClr val="38619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en-US" sz="1865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TextBox 53"/>
            <p:cNvSpPr txBox="1"/>
            <p:nvPr/>
          </p:nvSpPr>
          <p:spPr>
            <a:xfrm>
              <a:off x="8478183" y="2510602"/>
              <a:ext cx="1667946" cy="5291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2889250">
                <a:lnSpc>
                  <a:spcPct val="40000"/>
                </a:lnSpc>
                <a:spcAft>
                  <a:spcPct val="35000"/>
                </a:spcAft>
                <a:buClrTx/>
                <a:buSzTx/>
                <a:buFontTx/>
              </a:pP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While seeing 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 lvl="0" algn="ctr" defTabSz="2889250">
                <a:lnSpc>
                  <a:spcPct val="40000"/>
                </a:lnSpc>
                <a:spcAft>
                  <a:spcPct val="35000"/>
                </a:spcAft>
                <a:buClrTx/>
                <a:buSzTx/>
                <a:buFontTx/>
              </a:pP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the giants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596380" y="673100"/>
            <a:ext cx="2586990" cy="2724150"/>
            <a:chOff x="-4076" y="2048"/>
            <a:chExt cx="4074" cy="4290"/>
          </a:xfrm>
        </p:grpSpPr>
        <p:grpSp>
          <p:nvGrpSpPr>
            <p:cNvPr id="5" name="组合 4"/>
            <p:cNvGrpSpPr/>
            <p:nvPr/>
          </p:nvGrpSpPr>
          <p:grpSpPr>
            <a:xfrm>
              <a:off x="-3722" y="5418"/>
              <a:ext cx="2669" cy="822"/>
              <a:chOff x="12225" y="7270"/>
              <a:chExt cx="2669" cy="822"/>
            </a:xfrm>
          </p:grpSpPr>
          <p:sp>
            <p:nvSpPr>
              <p:cNvPr id="56" name="Round Same Side Corner Rectangle 58"/>
              <p:cNvSpPr/>
              <p:nvPr/>
            </p:nvSpPr>
            <p:spPr>
              <a:xfrm>
                <a:off x="12225" y="7352"/>
                <a:ext cx="2669" cy="721"/>
              </a:xfrm>
              <a:prstGeom prst="round2SameRect">
                <a:avLst>
                  <a:gd name="adj1" fmla="val 12497"/>
                  <a:gd name="adj2" fmla="val 0"/>
                </a:avLst>
              </a:prstGeom>
              <a:solidFill>
                <a:srgbClr val="38619F"/>
              </a:solidFill>
              <a:ln w="6350" cap="flat" cmpd="sng" algn="ctr">
                <a:solidFill>
                  <a:srgbClr val="38619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342900">
                  <a:defRPr/>
                </a:pPr>
                <a:endParaRPr lang="en-US" sz="1865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TextBox 62"/>
              <p:cNvSpPr txBox="1"/>
              <p:nvPr/>
            </p:nvSpPr>
            <p:spPr>
              <a:xfrm>
                <a:off x="12407" y="7270"/>
                <a:ext cx="232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para2-4</a:t>
                </a:r>
                <a:endPara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endParaRPr>
              </a:p>
            </p:txBody>
          </p:sp>
        </p:grpSp>
        <p:pic>
          <p:nvPicPr>
            <p:cNvPr id="114" name="图片 11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566" r="13885"/>
            <a:stretch>
              <a:fillRect/>
            </a:stretch>
          </p:blipFill>
          <p:spPr>
            <a:xfrm>
              <a:off x="-4076" y="2048"/>
              <a:ext cx="4074" cy="4291"/>
            </a:xfrm>
            <a:prstGeom prst="rect">
              <a:avLst/>
            </a:prstGeom>
          </p:spPr>
        </p:pic>
      </p:grpSp>
      <p:grpSp>
        <p:nvGrpSpPr>
          <p:cNvPr id="82" name="组合 81"/>
          <p:cNvGrpSpPr/>
          <p:nvPr/>
        </p:nvGrpSpPr>
        <p:grpSpPr>
          <a:xfrm>
            <a:off x="855345" y="679450"/>
            <a:ext cx="2586917" cy="2724785"/>
            <a:chOff x="13092" y="3664"/>
            <a:chExt cx="4074" cy="4291"/>
          </a:xfrm>
        </p:grpSpPr>
        <p:grpSp>
          <p:nvGrpSpPr>
            <p:cNvPr id="64" name="组合 63"/>
            <p:cNvGrpSpPr/>
            <p:nvPr/>
          </p:nvGrpSpPr>
          <p:grpSpPr>
            <a:xfrm>
              <a:off x="13401" y="7133"/>
              <a:ext cx="2687" cy="822"/>
              <a:chOff x="12207" y="7270"/>
              <a:chExt cx="2687" cy="822"/>
            </a:xfrm>
          </p:grpSpPr>
          <p:sp>
            <p:nvSpPr>
              <p:cNvPr id="65" name="Round Same Side Corner Rectangle 58"/>
              <p:cNvSpPr/>
              <p:nvPr/>
            </p:nvSpPr>
            <p:spPr>
              <a:xfrm>
                <a:off x="12225" y="7352"/>
                <a:ext cx="2669" cy="721"/>
              </a:xfrm>
              <a:prstGeom prst="round2SameRect">
                <a:avLst>
                  <a:gd name="adj1" fmla="val 12497"/>
                  <a:gd name="adj2" fmla="val 0"/>
                </a:avLst>
              </a:prstGeom>
              <a:solidFill>
                <a:srgbClr val="38619F"/>
              </a:solidFill>
              <a:ln w="6350" cap="flat" cmpd="sng" algn="ctr">
                <a:solidFill>
                  <a:srgbClr val="38619F"/>
                </a:solidFill>
                <a:prstDash val="solid"/>
              </a:ln>
              <a:effectLst/>
            </p:spPr>
            <p:txBody>
              <a:bodyPr rtlCol="0" anchor="ctr"/>
              <a:p>
                <a:pPr algn="ctr" defTabSz="342900">
                  <a:defRPr/>
                </a:pPr>
                <a:endParaRPr lang="en-US" sz="1865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TextBox 62"/>
              <p:cNvSpPr txBox="1"/>
              <p:nvPr/>
            </p:nvSpPr>
            <p:spPr>
              <a:xfrm>
                <a:off x="12207" y="7270"/>
                <a:ext cx="2628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para 5-13 </a:t>
                </a:r>
                <a:endPara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endParaRPr>
              </a:p>
            </p:txBody>
          </p:sp>
        </p:grpSp>
        <p:pic>
          <p:nvPicPr>
            <p:cNvPr id="76" name="图片 7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566" r="13885"/>
            <a:stretch>
              <a:fillRect/>
            </a:stretch>
          </p:blipFill>
          <p:spPr>
            <a:xfrm>
              <a:off x="13092" y="3664"/>
              <a:ext cx="4074" cy="4291"/>
            </a:xfrm>
            <a:prstGeom prst="rect">
              <a:avLst/>
            </a:prstGeom>
          </p:spPr>
        </p:pic>
      </p:grpSp>
      <p:grpSp>
        <p:nvGrpSpPr>
          <p:cNvPr id="84" name="Group 36"/>
          <p:cNvGrpSpPr/>
          <p:nvPr/>
        </p:nvGrpSpPr>
        <p:grpSpPr>
          <a:xfrm>
            <a:off x="11324958" y="3541589"/>
            <a:ext cx="582684" cy="582672"/>
            <a:chOff x="9022448" y="3541589"/>
            <a:chExt cx="582684" cy="582672"/>
          </a:xfrm>
          <a:solidFill>
            <a:srgbClr val="38619F"/>
          </a:solidFill>
        </p:grpSpPr>
        <p:sp>
          <p:nvSpPr>
            <p:cNvPr id="85" name="Oval 37"/>
            <p:cNvSpPr/>
            <p:nvPr/>
          </p:nvSpPr>
          <p:spPr>
            <a:xfrm>
              <a:off x="9022448" y="3541589"/>
              <a:ext cx="582684" cy="582672"/>
            </a:xfrm>
            <a:prstGeom prst="ellipse">
              <a:avLst/>
            </a:prstGeom>
            <a:grpFill/>
            <a:ln w="6350" cap="flat" cmpd="sng" algn="ctr">
              <a:noFill/>
              <a:prstDash val="sysDash"/>
            </a:ln>
            <a:effectLst/>
          </p:spPr>
          <p:txBody>
            <a:bodyPr rtlCol="0" anchor="ctr"/>
            <a:p>
              <a:pPr algn="ctr" defTabSz="342900">
                <a:defRPr/>
              </a:pPr>
              <a:endParaRPr lang="en-US" sz="1865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6" name="Oval 38"/>
            <p:cNvSpPr/>
            <p:nvPr/>
          </p:nvSpPr>
          <p:spPr>
            <a:xfrm>
              <a:off x="9121460" y="3640600"/>
              <a:ext cx="384660" cy="384651"/>
            </a:xfrm>
            <a:prstGeom prst="ellipse">
              <a:avLst/>
            </a:prstGeom>
            <a:grpFill/>
            <a:ln w="88900" cap="flat" cmpd="sng" algn="ctr">
              <a:noFill/>
              <a:prstDash val="solid"/>
            </a:ln>
            <a:effectLst/>
          </p:spPr>
          <p:txBody>
            <a:bodyPr rtlCol="0" anchor="ctr"/>
            <a:p>
              <a:pPr algn="ctr" defTabSz="342900">
                <a:defRPr/>
              </a:pPr>
              <a:endParaRPr lang="en-US" sz="1865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430385" y="709930"/>
            <a:ext cx="2586917" cy="2724677"/>
            <a:chOff x="8049" y="4699"/>
            <a:chExt cx="4074" cy="4291"/>
          </a:xfrm>
        </p:grpSpPr>
        <p:grpSp>
          <p:nvGrpSpPr>
            <p:cNvPr id="77" name="组合 76"/>
            <p:cNvGrpSpPr/>
            <p:nvPr/>
          </p:nvGrpSpPr>
          <p:grpSpPr>
            <a:xfrm>
              <a:off x="8405" y="8070"/>
              <a:ext cx="2669" cy="822"/>
              <a:chOff x="12225" y="7270"/>
              <a:chExt cx="2669" cy="822"/>
            </a:xfrm>
          </p:grpSpPr>
          <p:sp>
            <p:nvSpPr>
              <p:cNvPr id="78" name="Round Same Side Corner Rectangle 58"/>
              <p:cNvSpPr/>
              <p:nvPr/>
            </p:nvSpPr>
            <p:spPr>
              <a:xfrm>
                <a:off x="12225" y="7352"/>
                <a:ext cx="2669" cy="721"/>
              </a:xfrm>
              <a:prstGeom prst="round2SameRect">
                <a:avLst>
                  <a:gd name="adj1" fmla="val 12497"/>
                  <a:gd name="adj2" fmla="val 0"/>
                </a:avLst>
              </a:prstGeom>
              <a:solidFill>
                <a:srgbClr val="38619F"/>
              </a:solidFill>
              <a:ln w="6350" cap="flat" cmpd="sng" algn="ctr">
                <a:solidFill>
                  <a:srgbClr val="38619F"/>
                </a:solidFill>
                <a:prstDash val="solid"/>
              </a:ln>
              <a:effectLst/>
            </p:spPr>
            <p:txBody>
              <a:bodyPr rtlCol="0" anchor="ctr"/>
              <a:p>
                <a:pPr algn="ctr" defTabSz="342900">
                  <a:defRPr/>
                </a:pPr>
                <a:endParaRPr lang="en-US" sz="1865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TextBox 62"/>
              <p:cNvSpPr txBox="1"/>
              <p:nvPr/>
            </p:nvSpPr>
            <p:spPr>
              <a:xfrm>
                <a:off x="12407" y="7270"/>
                <a:ext cx="232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para 1 </a:t>
                </a:r>
                <a:endPara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endParaRPr>
              </a:p>
            </p:txBody>
          </p:sp>
        </p:grpSp>
        <p:pic>
          <p:nvPicPr>
            <p:cNvPr id="80" name="图片 7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566" r="13885"/>
            <a:stretch>
              <a:fillRect/>
            </a:stretch>
          </p:blipFill>
          <p:spPr>
            <a:xfrm>
              <a:off x="8049" y="4699"/>
              <a:ext cx="4074" cy="4291"/>
            </a:xfrm>
            <a:prstGeom prst="rect">
              <a:avLst/>
            </a:prstGeom>
          </p:spPr>
        </p:pic>
      </p:grpSp>
      <p:grpSp>
        <p:nvGrpSpPr>
          <p:cNvPr id="87" name="组合 86"/>
          <p:cNvGrpSpPr/>
          <p:nvPr/>
        </p:nvGrpSpPr>
        <p:grpSpPr>
          <a:xfrm>
            <a:off x="3509646" y="666748"/>
            <a:ext cx="2586917" cy="2724677"/>
            <a:chOff x="7967" y="4787"/>
            <a:chExt cx="4074" cy="4291"/>
          </a:xfrm>
        </p:grpSpPr>
        <p:grpSp>
          <p:nvGrpSpPr>
            <p:cNvPr id="88" name="组合 87"/>
            <p:cNvGrpSpPr/>
            <p:nvPr/>
          </p:nvGrpSpPr>
          <p:grpSpPr>
            <a:xfrm>
              <a:off x="7971" y="8070"/>
              <a:ext cx="3574" cy="822"/>
              <a:chOff x="11791" y="7270"/>
              <a:chExt cx="3574" cy="822"/>
            </a:xfrm>
          </p:grpSpPr>
          <p:sp>
            <p:nvSpPr>
              <p:cNvPr id="89" name="Round Same Side Corner Rectangle 58"/>
              <p:cNvSpPr/>
              <p:nvPr/>
            </p:nvSpPr>
            <p:spPr>
              <a:xfrm>
                <a:off x="12225" y="7352"/>
                <a:ext cx="2669" cy="721"/>
              </a:xfrm>
              <a:prstGeom prst="round2SameRect">
                <a:avLst>
                  <a:gd name="adj1" fmla="val 12497"/>
                  <a:gd name="adj2" fmla="val 0"/>
                </a:avLst>
              </a:prstGeom>
              <a:solidFill>
                <a:srgbClr val="38619F"/>
              </a:solidFill>
              <a:ln w="6350" cap="flat" cmpd="sng" algn="ctr">
                <a:solidFill>
                  <a:srgbClr val="38619F"/>
                </a:solidFill>
                <a:prstDash val="solid"/>
              </a:ln>
              <a:effectLst/>
            </p:spPr>
            <p:txBody>
              <a:bodyPr rtlCol="0" anchor="ctr"/>
              <a:p>
                <a:pPr algn="ctr" defTabSz="342900">
                  <a:defRPr/>
                </a:pPr>
                <a:endParaRPr lang="en-US" sz="1865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TextBox 62"/>
              <p:cNvSpPr txBox="1"/>
              <p:nvPr/>
            </p:nvSpPr>
            <p:spPr>
              <a:xfrm>
                <a:off x="11791" y="7270"/>
                <a:ext cx="3574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para 14-20 </a:t>
                </a:r>
                <a:endPara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endParaRPr>
              </a:p>
            </p:txBody>
          </p:sp>
        </p:grpSp>
        <p:pic>
          <p:nvPicPr>
            <p:cNvPr id="91" name="图片 9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566" r="13885"/>
            <a:stretch>
              <a:fillRect/>
            </a:stretch>
          </p:blipFill>
          <p:spPr>
            <a:xfrm>
              <a:off x="7967" y="4787"/>
              <a:ext cx="4074" cy="4291"/>
            </a:xfrm>
            <a:prstGeom prst="rect">
              <a:avLst/>
            </a:prstGeom>
          </p:spPr>
        </p:pic>
      </p:grpSp>
      <p:grpSp>
        <p:nvGrpSpPr>
          <p:cNvPr id="93" name="Group 49"/>
          <p:cNvGrpSpPr/>
          <p:nvPr/>
        </p:nvGrpSpPr>
        <p:grpSpPr>
          <a:xfrm rot="0">
            <a:off x="9445625" y="4233545"/>
            <a:ext cx="2553970" cy="1223010"/>
            <a:chOff x="8468908" y="1854515"/>
            <a:chExt cx="1696282" cy="1223452"/>
          </a:xfrm>
          <a:solidFill>
            <a:srgbClr val="38619F"/>
          </a:solidFill>
        </p:grpSpPr>
        <p:sp>
          <p:nvSpPr>
            <p:cNvPr id="94" name="Rounded Rectangle 50"/>
            <p:cNvSpPr/>
            <p:nvPr/>
          </p:nvSpPr>
          <p:spPr>
            <a:xfrm>
              <a:off x="8468908" y="1854515"/>
              <a:ext cx="1694844" cy="1223452"/>
            </a:xfrm>
            <a:prstGeom prst="roundRect">
              <a:avLst>
                <a:gd name="adj" fmla="val 3820"/>
              </a:avLst>
            </a:prstGeom>
            <a:noFill/>
            <a:ln w="6350" cap="flat" cmpd="sng" algn="ctr">
              <a:solidFill>
                <a:srgbClr val="38619F"/>
              </a:solidFill>
              <a:prstDash val="solid"/>
            </a:ln>
            <a:effectLst/>
          </p:spPr>
          <p:txBody>
            <a:bodyPr rtlCol="0" anchor="ctr"/>
            <a:p>
              <a:pPr algn="ctr" defTabSz="342900">
                <a:defRPr/>
              </a:pPr>
              <a:endParaRPr lang="en-US" sz="1865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5" name="Round Same Side Corner Rectangle 51"/>
            <p:cNvSpPr/>
            <p:nvPr/>
          </p:nvSpPr>
          <p:spPr>
            <a:xfrm>
              <a:off x="8470426" y="1855226"/>
              <a:ext cx="1694764" cy="457456"/>
            </a:xfrm>
            <a:prstGeom prst="round2SameRect">
              <a:avLst>
                <a:gd name="adj1" fmla="val 12497"/>
                <a:gd name="adj2" fmla="val 0"/>
              </a:avLst>
            </a:prstGeom>
            <a:grpFill/>
            <a:ln w="6350" cap="flat" cmpd="sng" algn="ctr">
              <a:solidFill>
                <a:srgbClr val="38619F"/>
              </a:solidFill>
              <a:prstDash val="solid"/>
            </a:ln>
            <a:effectLst/>
          </p:spPr>
          <p:txBody>
            <a:bodyPr rtlCol="0" anchor="ctr"/>
            <a:p>
              <a:pPr algn="ctr" defTabSz="342900">
                <a:defRPr/>
              </a:pPr>
              <a:endParaRPr lang="en-US" sz="1865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6" name="TextBox 53"/>
            <p:cNvSpPr txBox="1"/>
            <p:nvPr/>
          </p:nvSpPr>
          <p:spPr>
            <a:xfrm>
              <a:off x="8478183" y="2447092"/>
              <a:ext cx="1667946" cy="603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defTabSz="2889250">
                <a:lnSpc>
                  <a:spcPct val="50000"/>
                </a:lnSpc>
                <a:spcAft>
                  <a:spcPct val="35000"/>
                </a:spcAft>
                <a:buClrTx/>
                <a:buSzTx/>
                <a:buFontTx/>
              </a:pP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While living with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  <a:p>
              <a:pPr algn="ctr" defTabSz="2889250">
                <a:lnSpc>
                  <a:spcPct val="50000"/>
                </a:lnSpc>
                <a:spcAft>
                  <a:spcPct val="35000"/>
                </a:spcAft>
                <a:buClrTx/>
                <a:buSzTx/>
                <a:buFontTx/>
              </a:pP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the giants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686458 0.138889 " pathEditMode="relative" ptsTypes="">
                                      <p:cBhvr>
                                        <p:cTn id="12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7292 0.188889 " pathEditMode="relative" ptsTypes="">
                                      <p:cBhvr>
                                        <p:cTn id="16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40625 0.12963 " pathEditMode="relative" ptsTypes="">
                                      <p:cBhvr>
                                        <p:cTn id="20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88542 0.140741 " pathEditMode="relative" ptsTypes="">
                                      <p:cBhvr>
                                        <p:cTn id="24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24"/>
          <p:cNvSpPr txBox="1"/>
          <p:nvPr/>
        </p:nvSpPr>
        <p:spPr>
          <a:xfrm>
            <a:off x="1420088" y="397336"/>
            <a:ext cx="29705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38619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  <a:sym typeface="+mn-lt"/>
              </a:rPr>
              <a:t>While-reading</a:t>
            </a:r>
            <a:endParaRPr lang="en-US" altLang="zh-CN" sz="3200" b="1" dirty="0">
              <a:solidFill>
                <a:srgbClr val="38619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  <a:sym typeface="+mn-lt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0" y="1016897"/>
            <a:ext cx="12192000" cy="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图片 7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367777" y="118199"/>
            <a:ext cx="1037517" cy="1092768"/>
          </a:xfrm>
          <a:prstGeom prst="rect">
            <a:avLst/>
          </a:prstGeom>
        </p:spPr>
      </p:pic>
      <p:pic>
        <p:nvPicPr>
          <p:cNvPr id="75" name="图片 74" descr="图片包含 事情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86623"/>
            <a:ext cx="12192000" cy="117157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26870" y="1698943"/>
            <a:ext cx="9571355" cy="24536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Why did Gulliver start a voyage again</a:t>
            </a: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8" name="WordArt 9"/>
          <p:cNvSpPr>
            <a:spLocks noTextEdit="1"/>
          </p:cNvSpPr>
          <p:nvPr>
            <p:custDataLst>
              <p:tags r:id="rId3"/>
            </p:custDataLst>
          </p:nvPr>
        </p:nvSpPr>
        <p:spPr>
          <a:xfrm>
            <a:off x="0" y="118110"/>
            <a:ext cx="3065780" cy="47688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80000"/>
          </a:bodyPr>
          <a:p>
            <a:pPr algn="ctr"/>
            <a:endParaRPr lang="en-US" altLang="zh-CN" sz="28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/>
                  </a:gs>
                </a:gsLst>
                <a:lin ang="0"/>
                <a:tileRect/>
              </a:gradFill>
              <a:effectLst>
                <a:outerShdw dist="35921" dir="2699999" sy="50000" kx="2115830" algn="bl" rotWithShape="0">
                  <a:srgbClr val="C0C0C0">
                    <a:alpha val="75000"/>
                  </a:srgbClr>
                </a:outerShdw>
              </a:effectLst>
              <a:latin typeface="Arial Black" panose="020B0A04020102020204" pitchFamily="34" charset="0"/>
              <a:ea typeface="Arial Black" panose="020B0A04020102020204" pitchFamily="34" charset="0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1729105" y="2562860"/>
            <a:ext cx="11426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Because he is a traveller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by nature</a:t>
            </a:r>
            <a:r>
              <a:rPr lang="en-US" altLang="zh-CN" b="1" dirty="0">
                <a:latin typeface="Times New Roman" panose="02020603050405020304" pitchFamily="18" charset="0"/>
              </a:rPr>
              <a:t>.</a:t>
            </a:r>
            <a:endParaRPr lang="en-US" altLang="zh-CN" b="1" dirty="0">
              <a:latin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029970" y="1065530"/>
            <a:ext cx="13266420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ctr"/>
            <a:r>
              <a:rPr lang="en-US" altLang="zh-CN" sz="3200" b="1" cap="none" spc="0" dirty="0">
                <a:solidFill>
                  <a:srgbClr val="0000CC"/>
                </a:solidFill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Read part 1 (para1) and answer the question</a:t>
            </a:r>
            <a:endParaRPr lang="en-US" altLang="zh-CN" sz="3200" b="1" cap="none" spc="0" dirty="0">
              <a:solidFill>
                <a:srgbClr val="0000CC"/>
              </a:solidFill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03000" y="24130"/>
            <a:ext cx="696595" cy="9912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3686"/>
          <a:stretch>
            <a:fillRect/>
          </a:stretch>
        </p:blipFill>
        <p:spPr>
          <a:xfrm>
            <a:off x="205740" y="3537585"/>
            <a:ext cx="3119120" cy="2520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24"/>
          <p:cNvSpPr txBox="1"/>
          <p:nvPr/>
        </p:nvSpPr>
        <p:spPr>
          <a:xfrm>
            <a:off x="1141006" y="331296"/>
            <a:ext cx="377507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Further thinking</a:t>
            </a:r>
            <a:endParaRPr lang="zh-CN" altLang="en-US" sz="36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cs typeface="+mn-ea"/>
              <a:sym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0" y="1016897"/>
            <a:ext cx="12192000" cy="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367777" y="118199"/>
            <a:ext cx="1037517" cy="1092768"/>
          </a:xfrm>
          <a:prstGeom prst="rect">
            <a:avLst/>
          </a:prstGeom>
        </p:spPr>
      </p:pic>
      <p:pic>
        <p:nvPicPr>
          <p:cNvPr id="54" name="图片 53" descr="图片包含 事情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86623"/>
            <a:ext cx="12192000" cy="1171576"/>
          </a:xfrm>
          <a:prstGeom prst="rect">
            <a:avLst/>
          </a:prstGeom>
        </p:spPr>
      </p:pic>
      <p:sp>
        <p:nvSpPr>
          <p:cNvPr id="13315" name="Rectangle 9"/>
          <p:cNvSpPr/>
          <p:nvPr/>
        </p:nvSpPr>
        <p:spPr>
          <a:xfrm>
            <a:off x="411480" y="992505"/>
            <a:ext cx="11601450" cy="107632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latin typeface="Comic Sans MS" panose="030F0702030302020204" pitchFamily="66" charset="0"/>
                <a:sym typeface="+mn-ea"/>
              </a:rPr>
              <a:t>Why could Gulliver leave his family and start his voyage?</a:t>
            </a:r>
            <a:endParaRPr lang="en-US" altLang="zh-CN" b="1" dirty="0">
              <a:latin typeface="Comic Sans MS" panose="030F0702030302020204" pitchFamily="66" charset="0"/>
              <a:sym typeface="+mn-ea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en-US" altLang="zh-CN" b="1" dirty="0">
              <a:latin typeface="Comic Sans MS" panose="030F0702030302020204" pitchFamily="66" charset="0"/>
            </a:endParaRPr>
          </a:p>
        </p:txBody>
      </p:sp>
      <p:pic>
        <p:nvPicPr>
          <p:cNvPr id="18435" name="Picture 2" descr="http://t10.baidu.com/it/u=1221816972,1998107229&amp;fm=23&amp;gp=0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287"/>
          <a:stretch>
            <a:fillRect/>
          </a:stretch>
        </p:blipFill>
        <p:spPr>
          <a:xfrm>
            <a:off x="4916170" y="331470"/>
            <a:ext cx="461010" cy="634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" name="图片 99"/>
          <p:cNvPicPr/>
          <p:nvPr/>
        </p:nvPicPr>
        <p:blipFill>
          <a:blip r:embed="rId4"/>
          <a:stretch>
            <a:fillRect/>
          </a:stretch>
        </p:blipFill>
        <p:spPr>
          <a:xfrm>
            <a:off x="119380" y="3602990"/>
            <a:ext cx="3051810" cy="240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9"/>
          <p:cNvSpPr/>
          <p:nvPr/>
        </p:nvSpPr>
        <p:spPr>
          <a:xfrm>
            <a:off x="3659505" y="4178935"/>
            <a:ext cx="11118850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C0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Gulliver’s family is a strong support. </a:t>
            </a:r>
            <a:endParaRPr lang="en-US" altLang="zh-CN" b="1" dirty="0">
              <a:solidFill>
                <a:srgbClr val="C0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3" name="Rectangle 9"/>
          <p:cNvSpPr/>
          <p:nvPr/>
        </p:nvSpPr>
        <p:spPr>
          <a:xfrm>
            <a:off x="767715" y="1731010"/>
            <a:ext cx="2885440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C0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A nice house </a:t>
            </a:r>
            <a:endParaRPr lang="en-US" altLang="zh-CN" b="1" dirty="0">
              <a:solidFill>
                <a:srgbClr val="C0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679450" y="2432050"/>
            <a:ext cx="3427095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C0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Enough money </a:t>
            </a:r>
            <a:endParaRPr lang="en-US" altLang="zh-CN" b="1" dirty="0">
              <a:solidFill>
                <a:srgbClr val="C0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3791585" y="1946910"/>
            <a:ext cx="575945" cy="1080135"/>
          </a:xfrm>
          <a:prstGeom prst="rightBrace">
            <a:avLst/>
          </a:prstGeom>
          <a:ln w="28575"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488815" y="2122170"/>
            <a:ext cx="1319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00B0F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rich</a:t>
            </a:r>
            <a:endParaRPr lang="en-US" altLang="zh-CN" sz="3600" b="1">
              <a:solidFill>
                <a:srgbClr val="00B0F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5808980" y="1812290"/>
            <a:ext cx="3970655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B05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an excellent wife </a:t>
            </a:r>
            <a:endParaRPr lang="en-US" altLang="zh-CN" b="1" dirty="0">
              <a:solidFill>
                <a:srgbClr val="00B05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46" name="Rectangle 9"/>
          <p:cNvSpPr/>
          <p:nvPr/>
        </p:nvSpPr>
        <p:spPr>
          <a:xfrm>
            <a:off x="5792470" y="2585085"/>
            <a:ext cx="3970655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B05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lovely children </a:t>
            </a:r>
            <a:endParaRPr lang="en-US" altLang="zh-CN" b="1" dirty="0">
              <a:solidFill>
                <a:srgbClr val="00B05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47" name="右大括号 46"/>
          <p:cNvSpPr/>
          <p:nvPr/>
        </p:nvSpPr>
        <p:spPr>
          <a:xfrm>
            <a:off x="9336405" y="2018665"/>
            <a:ext cx="575945" cy="1080135"/>
          </a:xfrm>
          <a:prstGeom prst="rightBrace">
            <a:avLst/>
          </a:prstGeom>
          <a:noFill/>
          <a:ln w="28575"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</a:gradFill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</a:ex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rgbClr val="00B05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984740" y="2155825"/>
            <a:ext cx="1319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00B0F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love</a:t>
            </a:r>
            <a:endParaRPr lang="en-US" altLang="zh-CN" sz="3600" b="1">
              <a:solidFill>
                <a:srgbClr val="00B0F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49" name="下箭头 48"/>
          <p:cNvSpPr/>
          <p:nvPr/>
        </p:nvSpPr>
        <p:spPr>
          <a:xfrm>
            <a:off x="7032625" y="3458845"/>
            <a:ext cx="504190" cy="576580"/>
          </a:xfrm>
          <a:prstGeom prst="downArrow">
            <a:avLst/>
          </a:prstGeom>
          <a:ln w="3810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云形标注 54"/>
          <p:cNvSpPr/>
          <p:nvPr/>
        </p:nvSpPr>
        <p:spPr>
          <a:xfrm>
            <a:off x="1487805" y="2480310"/>
            <a:ext cx="5544820" cy="1266825"/>
          </a:xfrm>
          <a:prstGeom prst="cloudCallout">
            <a:avLst>
              <a:gd name="adj1" fmla="val -53998"/>
              <a:gd name="adj2" fmla="val 5042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scene3d>
              <a:camera prst="orthographicFront"/>
              <a:lightRig rig="threePt" dir="t"/>
            </a:scene3d>
          </a:bodyPr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200" b="1" i="0" u="none" strike="noStrike" cap="none" normalizeH="0" baseline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happy and lucky.</a:t>
            </a:r>
            <a:endParaRPr kumimoji="0" lang="en-US" altLang="zh-CN" sz="3200" b="1" i="0" u="none" strike="noStrike" cap="none" normalizeH="0" baseline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2" grpId="0"/>
      <p:bldP spid="3" grpId="0"/>
      <p:bldP spid="5" grpId="0"/>
      <p:bldP spid="4" grpId="0" bldLvl="0" animBg="1"/>
      <p:bldP spid="45" grpId="0"/>
      <p:bldP spid="46" grpId="0"/>
      <p:bldP spid="47" grpId="0" bldLvl="0" animBg="1"/>
      <p:bldP spid="49" grpId="0" bldLvl="0" animBg="1"/>
      <p:bldP spid="55" grpId="0" bldLvl="0" animBg="1"/>
      <p:bldP spid="44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直接连接符 82"/>
          <p:cNvCxnSpPr/>
          <p:nvPr/>
        </p:nvCxnSpPr>
        <p:spPr>
          <a:xfrm>
            <a:off x="0" y="1016897"/>
            <a:ext cx="12192000" cy="0"/>
          </a:xfrm>
          <a:prstGeom prst="line">
            <a:avLst/>
          </a:prstGeom>
          <a:ln>
            <a:solidFill>
              <a:srgbClr val="386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13885"/>
          <a:stretch>
            <a:fillRect/>
          </a:stretch>
        </p:blipFill>
        <p:spPr>
          <a:xfrm>
            <a:off x="367777" y="118199"/>
            <a:ext cx="1037517" cy="1092768"/>
          </a:xfrm>
          <a:prstGeom prst="rect">
            <a:avLst/>
          </a:prstGeom>
        </p:spPr>
      </p:pic>
      <p:pic>
        <p:nvPicPr>
          <p:cNvPr id="85" name="图片 84" descr="图片包含 事情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689"/>
            <a:ext cx="12192000" cy="117157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-601980" y="465455"/>
            <a:ext cx="13266420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ctr"/>
            <a:r>
              <a:rPr lang="en-US" altLang="zh-CN" sz="3200" b="1" cap="none" spc="0" dirty="0">
                <a:solidFill>
                  <a:srgbClr val="0000CC"/>
                </a:solidFill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Read part 2 (para2-4) and answer the questions</a:t>
            </a:r>
            <a:endParaRPr lang="en-US" altLang="zh-CN" sz="3200" b="1" cap="none" spc="0" dirty="0">
              <a:solidFill>
                <a:srgbClr val="0000CC"/>
              </a:solidFill>
              <a:latin typeface="Comic Sans MS" panose="030F0702030302020204" pitchFamily="66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50" y="4469130"/>
            <a:ext cx="2792095" cy="151892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4" name="TextBox 1"/>
          <p:cNvSpPr txBox="1"/>
          <p:nvPr/>
        </p:nvSpPr>
        <p:spPr>
          <a:xfrm>
            <a:off x="765810" y="1491933"/>
            <a:ext cx="9571355" cy="18630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What’s the name of the ship?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Box 5"/>
          <p:cNvSpPr txBox="1"/>
          <p:nvPr/>
        </p:nvSpPr>
        <p:spPr>
          <a:xfrm>
            <a:off x="770890" y="2204720"/>
            <a:ext cx="114268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 eaLnBrk="1" hangingPunct="1">
              <a:spcBef>
                <a:spcPct val="0"/>
              </a:spcBef>
            </a:pPr>
            <a:r>
              <a:rPr lang="en-US" altLang="zh-CN" b="1" dirty="0">
                <a:latin typeface="Times New Roman" panose="02020603050405020304" pitchFamily="18" charset="0"/>
              </a:rPr>
              <a:t>What do you think of Gulliver?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C00000"/>
                </a:solidFill>
                <a:latin typeface="Times New Roman" panose="02020603050405020304" pitchFamily="18" charset="0"/>
              </a:rPr>
              <a:t>A. an adventurous man             B. a patient man</a:t>
            </a:r>
            <a:r>
              <a:rPr lang="en-US" altLang="zh-CN" b="1" dirty="0">
                <a:latin typeface="Times New Roman" panose="02020603050405020304" pitchFamily="18" charset="0"/>
              </a:rPr>
              <a:t> </a:t>
            </a:r>
            <a:endParaRPr lang="en-US" altLang="zh-CN" b="1" dirty="0">
              <a:latin typeface="Times New Roman" panose="02020603050405020304" pitchFamily="18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250" y="2636520"/>
            <a:ext cx="717550" cy="717550"/>
          </a:xfrm>
          <a:prstGeom prst="rect">
            <a:avLst/>
          </a:prstGeom>
        </p:spPr>
      </p:pic>
      <p:sp>
        <p:nvSpPr>
          <p:cNvPr id="19" name="Text Box 5"/>
          <p:cNvSpPr txBox="1"/>
          <p:nvPr/>
        </p:nvSpPr>
        <p:spPr>
          <a:xfrm>
            <a:off x="282575" y="3400425"/>
            <a:ext cx="118027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 eaLnBrk="1" hangingPunct="1">
              <a:spcBef>
                <a:spcPct val="0"/>
              </a:spcBef>
            </a:pP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</a:rPr>
              <a:t>When the storms stopped, others would _____________________, </a:t>
            </a:r>
            <a:endParaRPr lang="en-US" altLang="zh-CN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 while Gulliver would ____________________________.</a:t>
            </a:r>
            <a:endParaRPr lang="en-US" altLang="zh-CN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en-US" altLang="zh-CN" b="1" dirty="0">
              <a:latin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81780" y="5013960"/>
            <a:ext cx="45923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explore the island by himself</a:t>
            </a:r>
            <a:endParaRPr lang="en-US" altLang="zh-CN" sz="28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081780" y="5661660"/>
            <a:ext cx="6066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 the water with the men</a:t>
            </a:r>
            <a:endParaRPr lang="en-US" altLang="zh-CN" sz="28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云形标注 31"/>
          <p:cNvSpPr/>
          <p:nvPr/>
        </p:nvSpPr>
        <p:spPr>
          <a:xfrm>
            <a:off x="5227955" y="764540"/>
            <a:ext cx="6713855" cy="2108835"/>
          </a:xfrm>
          <a:prstGeom prst="cloudCallout">
            <a:avLst>
              <a:gd name="adj1" fmla="val -60413"/>
              <a:gd name="adj2" fmla="val 46085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How did Gulliver feel at the beginning of the travel ?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112" name="TextBox 24"/>
          <p:cNvSpPr txBox="1"/>
          <p:nvPr/>
        </p:nvSpPr>
        <p:spPr>
          <a:xfrm>
            <a:off x="1096873" y="6176"/>
            <a:ext cx="29705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3200" b="1" dirty="0">
                <a:solidFill>
                  <a:srgbClr val="38619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  <a:sym typeface="+mn-lt"/>
              </a:rPr>
              <a:t>While-reading</a:t>
            </a:r>
            <a:endParaRPr lang="en-US" altLang="zh-CN" sz="3200" b="1" dirty="0">
              <a:solidFill>
                <a:srgbClr val="38619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66667 -0.047037 L 0.275052 -0.315741 " pathEditMode="relative" rAng="0" ptsTypes="">
                                      <p:cBhvr>
                                        <p:cTn id="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" y="-1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3021 -0.0525925 L 0.0517188 -0.157592 " pathEditMode="relative" rAng="0" ptsTypes="">
                                      <p:cBhvr>
                                        <p:cTn id="4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" y="-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32" grpId="0" bldLvl="0" animBg="1"/>
      <p:bldP spid="32" grpId="1" bldLvl="0" animBg="1"/>
      <p:bldP spid="20" grpId="1"/>
      <p:bldP spid="21" grpId="1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8972*4512*1393*1393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0.xml><?xml version="1.0" encoding="utf-8"?>
<p:tagLst xmlns:p="http://schemas.openxmlformats.org/presentationml/2006/main">
  <p:tag name="TIMING" val="|2.1"/>
</p:tagLst>
</file>

<file path=ppt/tags/tag11.xml><?xml version="1.0" encoding="utf-8"?>
<p:tagLst xmlns:p="http://schemas.openxmlformats.org/presentationml/2006/main">
  <p:tag name="MH_CONTENTSID" val="1104"/>
  <p:tag name="MH_SECTIONID" val="1105,1106,"/>
  <p:tag name="ISPRING_PRESENTATION_TITLE" val="PowerPoint Presentation"/>
  <p:tag name="ISPRING_SCORM_RATE_SLIDES" val="0"/>
  <p:tag name="ISPRING_SCORM_RATE_QUIZZES" val="0"/>
  <p:tag name="ISPRING_SCORM_PASSING_SCORE" val="0.000000"/>
  <p:tag name="ISPRING_ULTRA_SCORM_COURSE_ID" val="1F5D42B4-D2A8-4FB3-BCD0-7675296D3EF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内容列表"/>
  <p:tag name="ISPRINGCLOUDFOLDERID" val="0"/>
  <p:tag name="ISPRINGCLOUDFOLDERPATH" val="资源库"/>
  <p:tag name="ISPRING_OUTPUT_FOLDER" val="D:\ppt\第5批\4.23\174680"/>
  <p:tag name="ISPRING_FIRST_PUBLISH" val="1"/>
</p:tagLst>
</file>

<file path=ppt/tags/tag2.xml><?xml version="1.0" encoding="utf-8"?>
<p:tagLst xmlns:p="http://schemas.openxmlformats.org/presentationml/2006/main">
  <p:tag name="TIMING" val="|2.1"/>
</p:tagLst>
</file>

<file path=ppt/tags/tag3.xml><?xml version="1.0" encoding="utf-8"?>
<p:tagLst xmlns:p="http://schemas.openxmlformats.org/presentationml/2006/main">
  <p:tag name="TIMING" val="|2.1"/>
</p:tagLst>
</file>

<file path=ppt/tags/tag4.xml><?xml version="1.0" encoding="utf-8"?>
<p:tagLst xmlns:p="http://schemas.openxmlformats.org/presentationml/2006/main">
  <p:tag name="KSO_WM_UNIT_TABLE_BEAUTIFY" val="smartTable{5980ab40-2810-40fe-8b76-ac97e3b63db2}"/>
  <p:tag name="TABLE_ENDDRAG_ORIGIN_RECT" val="572*353"/>
  <p:tag name="TABLE_ENDDRAG_RECT" val="383*100*572*353"/>
</p:tagLst>
</file>

<file path=ppt/tags/tag5.xml><?xml version="1.0" encoding="utf-8"?>
<p:tagLst xmlns:p="http://schemas.openxmlformats.org/presentationml/2006/main">
  <p:tag name="KSO_WM_UNIT_PLACING_PICTURE_USER_VIEWPORT" val="{&quot;height&quot;:8043,&quot;width&quot;:5299}"/>
</p:tagLst>
</file>

<file path=ppt/tags/tag6.xml><?xml version="1.0" encoding="utf-8"?>
<p:tagLst xmlns:p="http://schemas.openxmlformats.org/presentationml/2006/main">
  <p:tag name="AS_UNIQUEID" val="24"/>
</p:tagLst>
</file>

<file path=ppt/tags/tag7.xml><?xml version="1.0" encoding="utf-8"?>
<p:tagLst xmlns:p="http://schemas.openxmlformats.org/presentationml/2006/main">
  <p:tag name="TIMING" val="|1.9"/>
</p:tagLst>
</file>

<file path=ppt/tags/tag8.xml><?xml version="1.0" encoding="utf-8"?>
<p:tagLst xmlns:p="http://schemas.openxmlformats.org/presentationml/2006/main">
  <p:tag name="KSO_WM_UNIT_TABLE_BEAUTIFY" val="smartTable{e5657564-1a6b-4e9f-bfcc-c6e206a6c8ca}"/>
  <p:tag name="TABLE_ENDDRAG_ORIGIN_RECT" val="802*344"/>
  <p:tag name="TABLE_ENDDRAG_RECT" val="73*133*802*344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第一PPT，www.1ppt.com">
  <a:themeElements>
    <a:clrScheme name="自定义 465">
      <a:dk1>
        <a:sysClr val="windowText" lastClr="000000"/>
      </a:dk1>
      <a:lt1>
        <a:srgbClr val="FFFFE7"/>
      </a:lt1>
      <a:dk2>
        <a:srgbClr val="6E5952"/>
      </a:dk2>
      <a:lt2>
        <a:srgbClr val="E7E6E6"/>
      </a:lt2>
      <a:accent1>
        <a:srgbClr val="7B645C"/>
      </a:accent1>
      <a:accent2>
        <a:srgbClr val="967161"/>
      </a:accent2>
      <a:accent3>
        <a:srgbClr val="7B645C"/>
      </a:accent3>
      <a:accent4>
        <a:srgbClr val="967161"/>
      </a:accent4>
      <a:accent5>
        <a:srgbClr val="7B645C"/>
      </a:accent5>
      <a:accent6>
        <a:srgbClr val="967161"/>
      </a:accent6>
      <a:hlink>
        <a:srgbClr val="7B645C"/>
      </a:hlink>
      <a:folHlink>
        <a:srgbClr val="967161"/>
      </a:folHlink>
    </a:clrScheme>
    <a:fontScheme name="lhz4ipj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5022</Words>
  <Application>WPS 演示</Application>
  <PresentationFormat>全屏显示(16:9)</PresentationFormat>
  <Paragraphs>319</Paragraphs>
  <Slides>21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印品黑体</vt:lpstr>
      <vt:lpstr>黑体</vt:lpstr>
      <vt:lpstr>Comic Sans MS</vt:lpstr>
      <vt:lpstr>微软雅黑</vt:lpstr>
      <vt:lpstr>Times New Roman</vt:lpstr>
      <vt:lpstr>Calibri</vt:lpstr>
      <vt:lpstr>Arial Black</vt:lpstr>
      <vt:lpstr>Arial Unicode MS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蓝色卡通海洋风夏天主题PPT模板</dc:title>
  <dc:creator>第一PPT</dc:creator>
  <cp:keywords>www.1ppt.com</cp:keywords>
  <dc:description>www.1ppt.com</dc:description>
  <cp:lastModifiedBy>亮亮</cp:lastModifiedBy>
  <cp:revision>1849</cp:revision>
  <dcterms:created xsi:type="dcterms:W3CDTF">2014-11-26T08:06:00Z</dcterms:created>
  <dcterms:modified xsi:type="dcterms:W3CDTF">2021-05-24T04:38:40Z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21B0F3D7F1C844A98A53CA2A985CC405</vt:lpwstr>
  </property>
  <property fmtid="{D5CDD505-2E9C-101B-9397-08002B2CF9AE}" pid="3" name="KSOProductBuildVer">
    <vt:lpwstr>2052-11.1.0.10495</vt:lpwstr>
  </property>
</Properties>
</file>