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3"/>
    <p:sldId id="297" r:id="rId4"/>
    <p:sldId id="257" r:id="rId5"/>
    <p:sldId id="258" r:id="rId6"/>
    <p:sldId id="259" r:id="rId7"/>
    <p:sldId id="261" r:id="rId8"/>
    <p:sldId id="260" r:id="rId9"/>
    <p:sldId id="280" r:id="rId10"/>
    <p:sldId id="263" r:id="rId11"/>
    <p:sldId id="262" r:id="rId12"/>
    <p:sldId id="321" r:id="rId13"/>
    <p:sldId id="322" r:id="rId14"/>
    <p:sldId id="264" r:id="rId15"/>
    <p:sldId id="265" r:id="rId16"/>
    <p:sldId id="272" r:id="rId17"/>
    <p:sldId id="267" r:id="rId18"/>
    <p:sldId id="268" r:id="rId19"/>
    <p:sldId id="266" r:id="rId20"/>
    <p:sldId id="270" r:id="rId21"/>
    <p:sldId id="271" r:id="rId22"/>
    <p:sldId id="295" r:id="rId23"/>
    <p:sldId id="298" r:id="rId24"/>
    <p:sldId id="29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D5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&#35270;&#39057;&#23548;&#20837;.mP4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2.png"/><Relationship Id="rId7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tags" Target="../tags/tag7.xml"/><Relationship Id="rId4" Type="http://schemas.openxmlformats.org/officeDocument/2006/relationships/image" Target="../media/image10.png"/><Relationship Id="rId3" Type="http://schemas.openxmlformats.org/officeDocument/2006/relationships/tags" Target="../tags/tag6.xml"/><Relationship Id="rId2" Type="http://schemas.openxmlformats.org/officeDocument/2006/relationships/image" Target="../media/image9.png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tags" Target="../tags/tag11.xml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tags" Target="../tags/tag12.xml"/><Relationship Id="rId6" Type="http://schemas.openxmlformats.org/officeDocument/2006/relationships/hyperlink" Target="v0300fg10000c1ltm1eavu0bk3oqcqe0.MP4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microsoft.com/office/2007/relationships/media" Target="../media/media1.m4a"/><Relationship Id="rId1" Type="http://schemas.openxmlformats.org/officeDocument/2006/relationships/audio" Target="../media/media1.m4a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tags" Target="../tags/tag2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0" y="5215255"/>
            <a:ext cx="5864860" cy="2136775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21740" y="0"/>
            <a:ext cx="9442450" cy="1233805"/>
          </a:xfrm>
        </p:spPr>
        <p:txBody>
          <a:bodyPr>
            <a:noAutofit/>
          </a:bodyPr>
          <a:p>
            <a:br>
              <a:rPr lang="en-US" altLang="zh-CN" sz="5400" b="1"/>
            </a:br>
            <a:r>
              <a:rPr lang="en-US" altLang="zh-CN" sz="5400" b="1">
                <a:solidFill>
                  <a:srgbClr val="FF0000"/>
                </a:solidFill>
              </a:rPr>
              <a:t>Good talking manners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85570" y="1306195"/>
            <a:ext cx="911479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/>
              <a:t>keep our voice down in public</a:t>
            </a:r>
            <a:endParaRPr lang="en-US" altLang="zh-CN" sz="5400"/>
          </a:p>
          <a:p>
            <a:r>
              <a:rPr lang="en-US" altLang="zh-CN" sz="5400"/>
              <a:t>avoid embarrassing subjects</a:t>
            </a:r>
            <a:endParaRPr lang="en-US" altLang="zh-CN" sz="5400"/>
          </a:p>
          <a:p>
            <a:r>
              <a:rPr lang="en-US" altLang="zh-CN" sz="5400"/>
              <a:t>not cut in on others</a:t>
            </a:r>
            <a:endParaRPr lang="en-US" altLang="zh-CN" sz="5400"/>
          </a:p>
          <a:p>
            <a:r>
              <a:rPr lang="en-US" altLang="zh-CN" sz="5400"/>
              <a:t>listen carefully</a:t>
            </a:r>
            <a:endParaRPr lang="en-US" altLang="zh-CN" sz="5400"/>
          </a:p>
          <a:p>
            <a:r>
              <a:rPr lang="en-US" altLang="zh-CN" sz="5400"/>
              <a:t>keep eye contact</a:t>
            </a:r>
            <a:r>
              <a:rPr lang="zh-CN" altLang="en-US" sz="5400"/>
              <a:t>（眼神对视）</a:t>
            </a:r>
            <a:endParaRPr lang="zh-CN" altLang="en-US" sz="5400"/>
          </a:p>
        </p:txBody>
      </p:sp>
      <p:sp>
        <p:nvSpPr>
          <p:cNvPr id="5" name="椭圆 4">
            <a:hlinkClick r:id="rId2" tooltip="" action="ppaction://hlinkfile"/>
          </p:cNvPr>
          <p:cNvSpPr/>
          <p:nvPr/>
        </p:nvSpPr>
        <p:spPr>
          <a:xfrm>
            <a:off x="9353483" y="-1485726"/>
            <a:ext cx="3847574" cy="3847574"/>
          </a:xfrm>
          <a:prstGeom prst="ellipse">
            <a:avLst/>
          </a:prstGeom>
          <a:solidFill>
            <a:srgbClr val="4C1F6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6671876" y="-606525"/>
            <a:ext cx="1520287" cy="1520287"/>
          </a:xfrm>
          <a:prstGeom prst="ellipse">
            <a:avLst/>
          </a:prstGeom>
          <a:solidFill>
            <a:srgbClr val="6D2C9E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" y="-77470"/>
            <a:ext cx="10198735" cy="917575"/>
          </a:xfrm>
        </p:spPr>
        <p:txBody>
          <a:bodyPr>
            <a:normAutofit/>
          </a:bodyPr>
          <a:p>
            <a:r>
              <a:rPr lang="en-US" altLang="zh-CN"/>
              <a:t>Read Passage B</a:t>
            </a:r>
            <a:endParaRPr lang="en-US" altLang="zh-CN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4455" y="720090"/>
          <a:ext cx="12082145" cy="6009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26535"/>
                <a:gridCol w="8055610"/>
              </a:tblGrid>
              <a:tr h="598805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000" b="0">
                        <a:solidFill>
                          <a:srgbClr val="4E4E4E"/>
                        </a:solidFill>
                        <a:latin typeface="Verdana" panose="020B0604030504040204" charset="0"/>
                        <a:ea typeface="Verdana" panose="020B0604030504040204" charset="0"/>
                        <a:cs typeface="Verdana" panose="020B06040305040402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Emojis, Stickers and Memes</a:t>
                      </a:r>
                      <a:endParaRPr lang="en-US" altLang="en-US" sz="36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40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(1)_________ for using them</a:t>
                      </a:r>
                      <a:endParaRPr lang="en-US" altLang="en-US" sz="28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They can make it (2)___________ for us to show our feelings without typing. They can also help us show feelings that are hard to put into words.</a:t>
                      </a:r>
                      <a:endParaRPr lang="en-US" altLang="en-US" sz="28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27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(3)___________</a:t>
                      </a:r>
                      <a:endParaRPr lang="en-US" altLang="en-US" sz="28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If I want to say 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Verdana" panose="020B0604030504040204" charset="0"/>
                          <a:cs typeface="Verdana" panose="020B0604030504040204" charset="0"/>
                        </a:rPr>
                        <a:t>“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 love you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Verdana" panose="020B0604030504040204" charset="0"/>
                          <a:cs typeface="Verdana" panose="020B0604030504040204" charset="0"/>
                        </a:rPr>
                        <a:t>”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 I can just send someone a 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Verdana" panose="020B0604030504040204" charset="0"/>
                          <a:cs typeface="Verdana" panose="020B0604030504040204" charset="0"/>
                        </a:rPr>
                        <a:t>“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heart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Verdana" panose="020B0604030504040204" charset="0"/>
                          <a:cs typeface="Verdana" panose="020B0604030504040204" charset="0"/>
                        </a:rPr>
                        <a:t>”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emoji. Or I can send an 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Verdana" panose="020B0604030504040204" charset="0"/>
                          <a:cs typeface="Verdana" panose="020B0604030504040204" charset="0"/>
                        </a:rPr>
                        <a:t>“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angry face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Verdana" panose="020B0604030504040204" charset="0"/>
                          <a:cs typeface="Verdana" panose="020B0604030504040204" charset="0"/>
                        </a:rPr>
                        <a:t>”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emoji to express my (4)_________ right now.</a:t>
                      </a:r>
                      <a:endParaRPr lang="en-US" altLang="en-US" sz="28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40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Differences</a:t>
                      </a:r>
                      <a:endParaRPr lang="en-US" altLang="en-US" sz="28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Emojis are quick and simple to get.Stickers are simple images (5)_________ text on them. Both stickers and memes have to be collected from others.</a:t>
                      </a:r>
                      <a:endParaRPr lang="en-US" altLang="en-US" sz="28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371600" y="1696720"/>
            <a:ext cx="1508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Reasons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75550" y="1295400"/>
            <a:ext cx="2482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easy/possible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9080" y="3742055"/>
            <a:ext cx="1885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Examples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21530" y="4369435"/>
            <a:ext cx="2066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unhappiness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16875" y="5260340"/>
            <a:ext cx="1327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without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190" y="365125"/>
            <a:ext cx="10515600" cy="1325563"/>
          </a:xfrm>
        </p:spPr>
        <p:txBody>
          <a:bodyPr/>
          <a:p>
            <a:r>
              <a:rPr lang="en-US" altLang="zh-CN"/>
              <a:t>Meme, sticker and emoji</a:t>
            </a:r>
            <a:endParaRPr lang="en-US" altLang="zh-CN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6045" y="1691005"/>
            <a:ext cx="3737610" cy="4225925"/>
          </a:xfrm>
          <a:prstGeom prst="rect">
            <a:avLst/>
          </a:prstGeom>
        </p:spPr>
      </p:pic>
      <p:pic>
        <p:nvPicPr>
          <p:cNvPr id="5" name="图片 4" descr="X7R9J$K~CX48J~8$8_M8C8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0995" y="1532255"/>
            <a:ext cx="4231005" cy="38239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5110" y="1825625"/>
            <a:ext cx="3654425" cy="34334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910" y="5916930"/>
            <a:ext cx="39497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meme(</a:t>
            </a:r>
            <a:r>
              <a:rPr lang="zh-CN" altLang="en-US" sz="4000"/>
              <a:t>表情包</a:t>
            </a:r>
            <a:r>
              <a:rPr lang="en-US" altLang="zh-CN" sz="4000"/>
              <a:t>)</a:t>
            </a:r>
            <a:endParaRPr lang="en-US" altLang="zh-CN" sz="4000"/>
          </a:p>
        </p:txBody>
      </p:sp>
      <p:sp>
        <p:nvSpPr>
          <p:cNvPr id="8" name="文本框 7"/>
          <p:cNvSpPr txBox="1"/>
          <p:nvPr/>
        </p:nvSpPr>
        <p:spPr>
          <a:xfrm>
            <a:off x="4367530" y="5916930"/>
            <a:ext cx="34563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sticker</a:t>
            </a:r>
            <a:r>
              <a:rPr lang="zh-CN" altLang="en-US" sz="4000"/>
              <a:t>（贴图</a:t>
            </a:r>
            <a:r>
              <a:rPr lang="en-US" altLang="zh-CN" sz="4000"/>
              <a:t>)</a:t>
            </a:r>
            <a:endParaRPr lang="en-US" altLang="zh-CN" sz="4000"/>
          </a:p>
        </p:txBody>
      </p:sp>
      <p:sp>
        <p:nvSpPr>
          <p:cNvPr id="9" name="文本框 8"/>
          <p:cNvSpPr txBox="1"/>
          <p:nvPr/>
        </p:nvSpPr>
        <p:spPr>
          <a:xfrm>
            <a:off x="8061325" y="5751195"/>
            <a:ext cx="3923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emoji(</a:t>
            </a:r>
            <a:r>
              <a:rPr lang="zh-CN" altLang="en-US" sz="4000"/>
              <a:t>表情符号</a:t>
            </a:r>
            <a:r>
              <a:rPr lang="en-US" altLang="zh-CN" sz="4000"/>
              <a:t>)</a:t>
            </a:r>
            <a:endParaRPr lang="en-US" altLang="zh-CN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" y="-77470"/>
            <a:ext cx="10198735" cy="917575"/>
          </a:xfrm>
        </p:spPr>
        <p:txBody>
          <a:bodyPr>
            <a:normAutofit/>
          </a:bodyPr>
          <a:p>
            <a:r>
              <a:rPr lang="en-US" altLang="zh-CN"/>
              <a:t>Read Passage B</a:t>
            </a:r>
            <a:endParaRPr lang="en-US" altLang="zh-CN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4455" y="720090"/>
          <a:ext cx="12082145" cy="6009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26535"/>
                <a:gridCol w="8055610"/>
              </a:tblGrid>
              <a:tr h="598805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000" b="0">
                        <a:solidFill>
                          <a:srgbClr val="4E4E4E"/>
                        </a:solidFill>
                        <a:latin typeface="Verdana" panose="020B0604030504040204" charset="0"/>
                        <a:ea typeface="Verdana" panose="020B0604030504040204" charset="0"/>
                        <a:cs typeface="Verdana" panose="020B06040305040402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Emojis, Stickers and Memes</a:t>
                      </a:r>
                      <a:endParaRPr lang="en-US" altLang="en-US" sz="36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40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(1)_________ for using them</a:t>
                      </a:r>
                      <a:endParaRPr lang="en-US" altLang="en-US" sz="28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They can make it (2)___________ for us to show our feelings without typing. They can also help us show feelings that are hard to put into words.</a:t>
                      </a:r>
                      <a:endParaRPr lang="en-US" altLang="en-US" sz="28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27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(3)___________</a:t>
                      </a:r>
                      <a:endParaRPr lang="en-US" altLang="en-US" sz="28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If I want to say 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Verdana" panose="020B0604030504040204" charset="0"/>
                          <a:cs typeface="Verdana" panose="020B0604030504040204" charset="0"/>
                        </a:rPr>
                        <a:t>“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 love you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Verdana" panose="020B0604030504040204" charset="0"/>
                          <a:cs typeface="Verdana" panose="020B0604030504040204" charset="0"/>
                        </a:rPr>
                        <a:t>”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 I can just send someone a 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Verdana" panose="020B0604030504040204" charset="0"/>
                          <a:cs typeface="Verdana" panose="020B0604030504040204" charset="0"/>
                        </a:rPr>
                        <a:t>“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heart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Verdana" panose="020B0604030504040204" charset="0"/>
                          <a:cs typeface="Verdana" panose="020B0604030504040204" charset="0"/>
                        </a:rPr>
                        <a:t>”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emoji. Or I can send an 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Verdana" panose="020B0604030504040204" charset="0"/>
                          <a:cs typeface="Verdana" panose="020B0604030504040204" charset="0"/>
                        </a:rPr>
                        <a:t>“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angry face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Verdana" panose="020B0604030504040204" charset="0"/>
                          <a:cs typeface="Verdana" panose="020B0604030504040204" charset="0"/>
                        </a:rPr>
                        <a:t>”</a:t>
                      </a: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emoji to express my (4)_________ right now.</a:t>
                      </a:r>
                      <a:endParaRPr lang="en-US" altLang="en-US" sz="28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40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Differences</a:t>
                      </a:r>
                      <a:endParaRPr lang="en-US" altLang="en-US" sz="28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4E4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Emojis are quick and simple to get.Stickers are simple images (5)_________ text on them. Both stickers and memes have to be collected from others.</a:t>
                      </a:r>
                      <a:endParaRPr lang="en-US" altLang="en-US" sz="2800" b="0">
                        <a:solidFill>
                          <a:srgbClr val="4E4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371600" y="1696720"/>
            <a:ext cx="1508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Reasons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75550" y="1295400"/>
            <a:ext cx="2482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easy/possible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9080" y="3742055"/>
            <a:ext cx="1885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Examples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21530" y="4369435"/>
            <a:ext cx="2066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unhappiness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16875" y="5260340"/>
            <a:ext cx="1327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without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755" y="0"/>
            <a:ext cx="6012815" cy="1325880"/>
          </a:xfrm>
        </p:spPr>
        <p:txBody>
          <a:bodyPr/>
          <a:p>
            <a:r>
              <a:rPr lang="en-US" altLang="zh-CN"/>
              <a:t>Match(</a:t>
            </a:r>
            <a:r>
              <a:rPr lang="zh-CN" altLang="en-US"/>
              <a:t>连线</a:t>
            </a:r>
            <a:r>
              <a:rPr lang="en-US" altLang="zh-CN"/>
              <a:t>)</a:t>
            </a:r>
            <a:endParaRPr lang="en-US" altLang="zh-CN"/>
          </a:p>
        </p:txBody>
      </p:sp>
      <p:pic>
        <p:nvPicPr>
          <p:cNvPr id="3" name="图片 2" descr="`5[QCWWVO}6[)Q`HUIBT6VJ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24535" y="1068070"/>
            <a:ext cx="2590800" cy="1771650"/>
          </a:xfrm>
          <a:prstGeom prst="rect">
            <a:avLst/>
          </a:prstGeom>
        </p:spPr>
      </p:pic>
      <p:pic>
        <p:nvPicPr>
          <p:cNvPr id="8" name="图片 7" descr="I$F}5{MX_GU{~)6)MG4$OPT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5365" y="2839720"/>
            <a:ext cx="2009775" cy="1962150"/>
          </a:xfrm>
          <a:prstGeom prst="rect">
            <a:avLst/>
          </a:prstGeom>
        </p:spPr>
      </p:pic>
      <p:pic>
        <p:nvPicPr>
          <p:cNvPr id="9" name="图片 8" descr="1SQ_S8BWVN0{V7KR7POBOIO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3940" y="4801870"/>
            <a:ext cx="1981200" cy="1666875"/>
          </a:xfrm>
          <a:prstGeom prst="rect">
            <a:avLst/>
          </a:prstGeom>
        </p:spPr>
      </p:pic>
      <p:sp>
        <p:nvSpPr>
          <p:cNvPr id="10" name="内容占位符 9"/>
          <p:cNvSpPr/>
          <p:nvPr>
            <p:ph idx="1"/>
          </p:nvPr>
        </p:nvSpPr>
        <p:spPr>
          <a:xfrm>
            <a:off x="5116830" y="1258570"/>
            <a:ext cx="6969760" cy="4000500"/>
          </a:xfrm>
        </p:spPr>
        <p:txBody>
          <a:bodyPr>
            <a:normAutofit lnSpcReduction="10000"/>
          </a:bodyPr>
          <a:p>
            <a:r>
              <a:rPr lang="en-US" altLang="zh-CN"/>
              <a:t>The situation is funny and a little unexpected</a:t>
            </a:r>
            <a:r>
              <a:rPr lang="zh-CN" altLang="en-US"/>
              <a:t>（意料之外的</a:t>
            </a:r>
            <a:r>
              <a:rPr lang="en-US" altLang="zh-CN"/>
              <a:t>) or embarrassing</a:t>
            </a:r>
            <a:r>
              <a:rPr lang="zh-CN" altLang="en-US"/>
              <a:t>（尴尬的</a:t>
            </a:r>
            <a:r>
              <a:rPr lang="en-US" altLang="zh-CN"/>
              <a:t>).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To show others that you are telling a joke so he/she shouldn’t take it seriously(</a:t>
            </a:r>
            <a:r>
              <a:rPr lang="zh-CN" altLang="en-US"/>
              <a:t>当真</a:t>
            </a:r>
            <a:r>
              <a:rPr lang="en-US" altLang="zh-CN"/>
              <a:t>).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To say goodbye to the one you are talking to.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5234940" y="5259070"/>
            <a:ext cx="7107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To show that you don’t want to continue talking.</a:t>
            </a:r>
            <a:endParaRPr lang="en-US" altLang="zh-CN" sz="2800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3078480" y="2178050"/>
            <a:ext cx="2186940" cy="126555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3078480" y="1771650"/>
            <a:ext cx="2078990" cy="198310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3078480" y="5193665"/>
            <a:ext cx="2066290" cy="27813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61290" y="974090"/>
            <a:ext cx="4665980" cy="5494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Cloze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zh-CN" altLang="en-US"/>
              <a:t>1.A.generous	B.friendly		C.worried		D.humorous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2.A.up		B.down		C.at			D.after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3.A.glad		B.afraid		C.hurried		D.unwilling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4.A.changed	B.kept		C.improved		D.left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5.A.happy		B.important		C.careful		D.patient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7995" y="1691005"/>
            <a:ext cx="739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B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995" y="2515870"/>
            <a:ext cx="739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B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995" y="3340735"/>
            <a:ext cx="739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D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995" y="4301490"/>
            <a:ext cx="739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A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995" y="5080635"/>
            <a:ext cx="739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C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7780" y="635"/>
          <a:ext cx="12077700" cy="6722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4175"/>
                <a:gridCol w="4629785"/>
                <a:gridCol w="4523740"/>
              </a:tblGrid>
              <a:tr h="336105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4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4400"/>
                        <a:t>In the past</a:t>
                      </a:r>
                      <a:endParaRPr lang="en-US" altLang="zh-CN" sz="4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4400"/>
                        <a:t>At present</a:t>
                      </a:r>
                      <a:endParaRPr lang="en-US" altLang="zh-CN" sz="4400"/>
                    </a:p>
                  </a:txBody>
                  <a:tcPr anchor="ctr" anchorCtr="0"/>
                </a:tc>
              </a:tr>
              <a:tr h="33610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4400"/>
                        <a:t>Meaning</a:t>
                      </a:r>
                      <a:endParaRPr lang="en-US" altLang="zh-CN" sz="4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4400"/>
                        <a:t>It was just a _______________.</a:t>
                      </a:r>
                      <a:endParaRPr lang="en-US" altLang="zh-CN" sz="4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4400"/>
                        <a:t>It means that someone is ______________________________.</a:t>
                      </a:r>
                      <a:endParaRPr lang="zh-CN" altLang="en-US" sz="4400"/>
                    </a:p>
                  </a:txBody>
                  <a:tcPr anchor="ctr" anchorCtr="0"/>
                </a:tc>
              </a:tr>
            </a:tbl>
          </a:graphicData>
        </a:graphic>
      </p:graphicFrame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8135" y="583565"/>
            <a:ext cx="2507615" cy="22377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34385" y="5099685"/>
            <a:ext cx="3802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normal friendly smile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68920" y="5099685"/>
            <a:ext cx="3802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looking down on you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16875" y="5683250"/>
            <a:ext cx="3443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or laughing at you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382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13430" y="100330"/>
            <a:ext cx="8674735" cy="4312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6000">
                <a:solidFill>
                  <a:schemeClr val="tx1"/>
                </a:solidFill>
              </a:rPr>
              <a:t>What does she mean?</a:t>
            </a:r>
            <a:endParaRPr lang="en-US" altLang="zh-CN" sz="6000">
              <a:solidFill>
                <a:schemeClr val="tx1"/>
              </a:solidFill>
            </a:endParaRPr>
          </a:p>
          <a:p>
            <a:pPr algn="ctr"/>
            <a:r>
              <a:rPr lang="en-US" altLang="zh-CN" sz="6000">
                <a:solidFill>
                  <a:schemeClr val="tx1"/>
                </a:solidFill>
              </a:rPr>
              <a:t>A.Being friendly.</a:t>
            </a:r>
            <a:endParaRPr lang="en-US" altLang="zh-CN" sz="6000">
              <a:solidFill>
                <a:schemeClr val="tx1"/>
              </a:solidFill>
            </a:endParaRPr>
          </a:p>
          <a:p>
            <a:pPr algn="ctr"/>
            <a:r>
              <a:rPr lang="en-US" altLang="zh-CN" sz="6000">
                <a:solidFill>
                  <a:schemeClr val="tx1"/>
                </a:solidFill>
              </a:rPr>
              <a:t>B.Laughing at me.</a:t>
            </a:r>
            <a:endParaRPr lang="en-US" altLang="zh-CN" sz="60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48250" y="1818640"/>
            <a:ext cx="7188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 b="1">
                <a:solidFill>
                  <a:srgbClr val="FF0000"/>
                </a:solidFill>
              </a:rPr>
              <a:t>√</a:t>
            </a:r>
            <a:endParaRPr lang="en-US" altLang="zh-CN" sz="6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6012"/>
          <p:cNvPicPr>
            <a:picLocks noChangeAspect="1"/>
          </p:cNvPicPr>
          <p:nvPr/>
        </p:nvPicPr>
        <p:blipFill>
          <a:blip r:embed="rId1"/>
          <a:srcRect l="461" t="22213" r="20" b="53704"/>
          <a:stretch>
            <a:fillRect/>
          </a:stretch>
        </p:blipFill>
        <p:spPr>
          <a:xfrm>
            <a:off x="838200" y="365125"/>
            <a:ext cx="10515600" cy="57759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19680" y="4091940"/>
            <a:ext cx="950595" cy="4527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8315" y="925195"/>
            <a:ext cx="8674735" cy="46564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6000">
                <a:solidFill>
                  <a:schemeClr val="tx1"/>
                </a:solidFill>
              </a:rPr>
              <a:t>What does she mean?</a:t>
            </a:r>
            <a:endParaRPr lang="en-US" altLang="zh-CN" sz="6000">
              <a:solidFill>
                <a:schemeClr val="tx1"/>
              </a:solidFill>
            </a:endParaRPr>
          </a:p>
          <a:p>
            <a:pPr algn="ctr"/>
            <a:r>
              <a:rPr lang="en-US" altLang="zh-CN" sz="6000">
                <a:solidFill>
                  <a:schemeClr val="tx1"/>
                </a:solidFill>
              </a:rPr>
              <a:t>A.Being friendly.</a:t>
            </a:r>
            <a:endParaRPr lang="en-US" altLang="zh-CN" sz="6000">
              <a:solidFill>
                <a:schemeClr val="tx1"/>
              </a:solidFill>
            </a:endParaRPr>
          </a:p>
          <a:p>
            <a:pPr algn="ctr"/>
            <a:r>
              <a:rPr lang="en-US" altLang="zh-CN" sz="6000">
                <a:solidFill>
                  <a:schemeClr val="tx1"/>
                </a:solidFill>
              </a:rPr>
              <a:t>B.Laughing at me.</a:t>
            </a:r>
            <a:endParaRPr lang="en-US" altLang="zh-CN" sz="6000">
              <a:solidFill>
                <a:schemeClr val="tx1"/>
              </a:solidFill>
            </a:endParaRPr>
          </a:p>
          <a:p>
            <a:pPr algn="ctr"/>
            <a:r>
              <a:rPr lang="en-US" altLang="zh-CN" sz="6000">
                <a:solidFill>
                  <a:schemeClr val="tx1"/>
                </a:solidFill>
              </a:rPr>
              <a:t>C.Self-mockery.(</a:t>
            </a:r>
            <a:r>
              <a:rPr lang="zh-CN" altLang="en-US" sz="6000">
                <a:solidFill>
                  <a:schemeClr val="tx1"/>
                </a:solidFill>
              </a:rPr>
              <a:t>自嘲</a:t>
            </a:r>
            <a:r>
              <a:rPr lang="en-US" altLang="zh-CN" sz="6000">
                <a:solidFill>
                  <a:schemeClr val="tx1"/>
                </a:solidFill>
              </a:rPr>
              <a:t>)</a:t>
            </a:r>
            <a:endParaRPr lang="en-US" altLang="zh-CN" sz="600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35885" y="4225290"/>
            <a:ext cx="7188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 b="1">
                <a:solidFill>
                  <a:srgbClr val="FF0000"/>
                </a:solidFill>
              </a:rPr>
              <a:t>√</a:t>
            </a:r>
            <a:endParaRPr lang="en-US" altLang="zh-CN" sz="6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p>
            <a:r>
              <a:rPr lang="en-US" altLang="zh-CN"/>
              <a:t>Further thinking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95680"/>
            <a:ext cx="10515600" cy="998855"/>
          </a:xfrm>
        </p:spPr>
        <p:txBody>
          <a:bodyPr>
            <a:noAutofit/>
          </a:bodyPr>
          <a:p>
            <a:r>
              <a:rPr lang="en-US" altLang="zh-CN" sz="4000"/>
              <a:t>What shall we pay attention to when using emojis or memes?</a:t>
            </a:r>
            <a:endParaRPr lang="en-US" altLang="zh-CN" sz="4000"/>
          </a:p>
          <a:p>
            <a:endParaRPr lang="en-US" altLang="zh-CN" sz="4000"/>
          </a:p>
          <a:p>
            <a:endParaRPr lang="en-US" altLang="zh-CN" sz="4000"/>
          </a:p>
        </p:txBody>
      </p:sp>
      <p:sp>
        <p:nvSpPr>
          <p:cNvPr id="4" name="文本框 3"/>
          <p:cNvSpPr txBox="1"/>
          <p:nvPr/>
        </p:nvSpPr>
        <p:spPr>
          <a:xfrm>
            <a:off x="995680" y="2137410"/>
            <a:ext cx="1048639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</a:rPr>
              <a:t>know the meaning </a:t>
            </a:r>
            <a:endParaRPr lang="en-US" altLang="zh-CN" sz="4400">
              <a:solidFill>
                <a:srgbClr val="FF0000"/>
              </a:solidFill>
            </a:endParaRPr>
          </a:p>
          <a:p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5680" y="2955290"/>
            <a:ext cx="104863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</a:rPr>
              <a:t>choose a proper emoji </a:t>
            </a:r>
            <a:endParaRPr lang="en-US" altLang="zh-CN" sz="4400">
              <a:solidFill>
                <a:srgbClr val="FF0000"/>
              </a:solidFill>
            </a:endParaRPr>
          </a:p>
        </p:txBody>
      </p:sp>
      <p:pic>
        <p:nvPicPr>
          <p:cNvPr id="8" name="徐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91300" y="0"/>
            <a:ext cx="549529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95680" y="4394200"/>
            <a:ext cx="1048639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400">
                <a:solidFill>
                  <a:srgbClr val="FF0000"/>
                </a:solidFill>
              </a:rPr>
              <a:t>be careful when using others’ image as a meme</a:t>
            </a:r>
            <a:endParaRPr 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5400"/>
              <a:t>Brainstorming</a:t>
            </a:r>
            <a:endParaRPr lang="en-US" altLang="zh-CN" sz="5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800"/>
              <a:t>Can you think of some other online talking manners?</a:t>
            </a:r>
            <a:endParaRPr lang="en-US" altLang="zh-CN" sz="4800"/>
          </a:p>
        </p:txBody>
      </p:sp>
      <p:pic>
        <p:nvPicPr>
          <p:cNvPr id="12" name="图片 11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4040505"/>
            <a:ext cx="5864860" cy="2136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910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71370" y="2587625"/>
            <a:ext cx="8299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/>
              <a:t>Online Talking Manners</a:t>
            </a:r>
            <a:endParaRPr lang="en-US" altLang="zh-CN" sz="6000"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_6013(20210413-075449)"/>
          <p:cNvPicPr>
            <a:picLocks noChangeAspect="1"/>
          </p:cNvPicPr>
          <p:nvPr/>
        </p:nvPicPr>
        <p:blipFill>
          <a:blip r:embed="rId1"/>
          <a:srcRect l="14547" b="45186"/>
          <a:stretch>
            <a:fillRect/>
          </a:stretch>
        </p:blipFill>
        <p:spPr>
          <a:xfrm>
            <a:off x="6480175" y="-59690"/>
            <a:ext cx="5565775" cy="6976745"/>
          </a:xfrm>
          <a:prstGeom prst="rect">
            <a:avLst/>
          </a:prstGeom>
        </p:spPr>
      </p:pic>
      <p:pic>
        <p:nvPicPr>
          <p:cNvPr id="3" name="图片 2" descr="IMG_6014(20210413-07555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8770" y="0"/>
            <a:ext cx="537718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0870" y="1315085"/>
            <a:ext cx="45408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Word-typing</a:t>
            </a:r>
            <a:r>
              <a:rPr lang="zh-CN" altLang="en-US" sz="4000"/>
              <a:t>（打字）</a:t>
            </a:r>
            <a:endParaRPr lang="zh-CN" altLang="en-US" sz="4000"/>
          </a:p>
        </p:txBody>
      </p:sp>
      <p:pic>
        <p:nvPicPr>
          <p:cNvPr id="5" name="图片 4" descr="IMG_6077(20210426-130654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175" y="-59690"/>
            <a:ext cx="5565775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3050" y="502920"/>
            <a:ext cx="593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Other online talking manners</a:t>
            </a:r>
            <a:endParaRPr lang="en-US" altLang="zh-CN" sz="3600" b="1"/>
          </a:p>
        </p:txBody>
      </p:sp>
      <p:pic>
        <p:nvPicPr>
          <p:cNvPr id="7" name="图片 6" descr="IMG_6028"/>
          <p:cNvPicPr>
            <a:picLocks noChangeAspect="1"/>
          </p:cNvPicPr>
          <p:nvPr/>
        </p:nvPicPr>
        <p:blipFill>
          <a:blip r:embed="rId4"/>
          <a:srcRect l="13584" t="10526" b="46618"/>
          <a:stretch>
            <a:fillRect/>
          </a:stretch>
        </p:blipFill>
        <p:spPr>
          <a:xfrm>
            <a:off x="6353175" y="-257175"/>
            <a:ext cx="5692775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669405" y="1315085"/>
            <a:ext cx="840105" cy="40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0870" y="2165350"/>
            <a:ext cx="45408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000"/>
              <a:t>Reply in time</a:t>
            </a:r>
            <a:endParaRPr lang="zh-CN" altLang="en-US" sz="4000"/>
          </a:p>
        </p:txBody>
      </p:sp>
      <p:pic>
        <p:nvPicPr>
          <p:cNvPr id="10" name="图片 9" descr="IMG_6094"/>
          <p:cNvPicPr>
            <a:picLocks noChangeAspect="1"/>
          </p:cNvPicPr>
          <p:nvPr/>
        </p:nvPicPr>
        <p:blipFill>
          <a:blip r:embed="rId5"/>
          <a:srcRect l="15240" t="19005" b="52266"/>
          <a:stretch>
            <a:fillRect/>
          </a:stretch>
        </p:blipFill>
        <p:spPr>
          <a:xfrm>
            <a:off x="6353175" y="-119380"/>
            <a:ext cx="5758815" cy="68389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578600" y="2728595"/>
            <a:ext cx="1021715" cy="5321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>
            <a:hlinkClick r:id="rId6" action="ppaction://hlinkfile"/>
          </p:cNvPr>
          <p:cNvSpPr txBox="1"/>
          <p:nvPr/>
        </p:nvSpPr>
        <p:spPr>
          <a:xfrm>
            <a:off x="610870" y="3016250"/>
            <a:ext cx="5135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000"/>
              <a:t>Reply at a proper time</a:t>
            </a:r>
            <a:endParaRPr lang="zh-CN" altLang="en-US" sz="4000"/>
          </a:p>
        </p:txBody>
      </p:sp>
      <p:pic>
        <p:nvPicPr>
          <p:cNvPr id="13" name="图片 12" descr="856WQ@ZV{NZJ@DL5UW{J9EL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353175" y="-257175"/>
            <a:ext cx="5693410" cy="685736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10870" y="3889375"/>
            <a:ext cx="59670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Avoid repeating messages</a:t>
            </a:r>
            <a:endParaRPr lang="en-US" altLang="zh-CN" sz="4000"/>
          </a:p>
          <a:p>
            <a:r>
              <a:rPr lang="en-US" altLang="zh-CN" sz="4000"/>
              <a:t>(</a:t>
            </a:r>
            <a:r>
              <a:rPr lang="zh-CN" altLang="en-US" sz="4000"/>
              <a:t>避免刷屏）</a:t>
            </a:r>
            <a:endParaRPr lang="zh-CN" altLang="en-US" sz="4000"/>
          </a:p>
        </p:txBody>
      </p:sp>
      <p:sp>
        <p:nvSpPr>
          <p:cNvPr id="16" name="文本框 15"/>
          <p:cNvSpPr txBox="1"/>
          <p:nvPr/>
        </p:nvSpPr>
        <p:spPr>
          <a:xfrm>
            <a:off x="610870" y="5377815"/>
            <a:ext cx="5967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Don’t be phubbers</a:t>
            </a:r>
            <a:endParaRPr lang="en-US" altLang="zh-CN" sz="400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3175" y="-59055"/>
            <a:ext cx="5759450" cy="709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9" grpId="0"/>
      <p:bldP spid="11" grpId="0" animBg="1"/>
      <p:bldP spid="12" grpId="0"/>
      <p:bldP spid="14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1035" y="0"/>
            <a:ext cx="10515600" cy="1325563"/>
          </a:xfrm>
        </p:spPr>
        <p:txBody>
          <a:bodyPr/>
          <a:p>
            <a:r>
              <a:rPr lang="en-US" altLang="zh-CN"/>
              <a:t>Homework(group work)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1035" y="1214120"/>
            <a:ext cx="10515600" cy="3431540"/>
          </a:xfrm>
        </p:spPr>
        <p:txBody>
          <a:bodyPr>
            <a:noAutofit/>
          </a:bodyPr>
          <a:p>
            <a:r>
              <a:rPr lang="en-US" altLang="zh-CN" sz="3600"/>
              <a:t>1.Conclude the online talking manners we’ve discussed today.</a:t>
            </a:r>
            <a:endParaRPr lang="en-US" altLang="zh-CN" sz="3600"/>
          </a:p>
          <a:p>
            <a:r>
              <a:rPr lang="en-US" altLang="zh-CN" sz="3600"/>
              <a:t>2.Write an article on how to talk properly online.</a:t>
            </a:r>
            <a:endParaRPr lang="en-US" altLang="zh-CN" sz="3600"/>
          </a:p>
          <a:p>
            <a:r>
              <a:rPr lang="en-US" altLang="zh-CN" sz="3600"/>
              <a:t>Your article should include:</a:t>
            </a:r>
            <a:endParaRPr lang="en-US" altLang="zh-CN" sz="3600"/>
          </a:p>
          <a:p>
            <a:r>
              <a:rPr lang="en-US" altLang="zh-CN" sz="3600"/>
              <a:t>*Do you like talking face to face or talking online? Why?</a:t>
            </a:r>
            <a:endParaRPr lang="en-US" altLang="zh-CN" sz="3600"/>
          </a:p>
          <a:p>
            <a:r>
              <a:rPr lang="en-US" altLang="zh-CN" sz="3600"/>
              <a:t>*Why are good manners important to talking online?</a:t>
            </a:r>
            <a:endParaRPr lang="en-US" altLang="zh-CN" sz="3600"/>
          </a:p>
          <a:p>
            <a:r>
              <a:rPr lang="en-US" altLang="zh-CN" sz="3600"/>
              <a:t>*What shall we pay attention to when talking online?</a:t>
            </a:r>
            <a:endParaRPr lang="en-US" altLang="zh-CN" sz="36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21359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Critical thinking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9413875" cy="1665605"/>
          </a:xfrm>
        </p:spPr>
        <p:txBody>
          <a:bodyPr>
            <a:normAutofit lnSpcReduction="10000"/>
          </a:bodyPr>
          <a:p>
            <a:r>
              <a:rPr lang="en-US" altLang="zh-CN" sz="3600"/>
              <a:t>--Millie: Sandy, would you like to watch a film with me?</a:t>
            </a:r>
            <a:endParaRPr lang="en-US" altLang="zh-CN" sz="3600"/>
          </a:p>
          <a:p>
            <a:r>
              <a:rPr lang="en-US" altLang="zh-CN" sz="3600"/>
              <a:t>--Sandy: All right.</a:t>
            </a:r>
            <a:endParaRPr lang="en-US" altLang="zh-CN" sz="3600"/>
          </a:p>
          <a:p>
            <a:endParaRPr lang="en-US" altLang="zh-CN" sz="3600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838200" y="3392170"/>
            <a:ext cx="8720455" cy="850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/>
              <a:t>Q:Does Sandy want to watch the film?</a:t>
            </a:r>
            <a:endParaRPr lang="en-US" altLang="zh-CN" sz="3600"/>
          </a:p>
          <a:p>
            <a:endParaRPr lang="en-US" altLang="zh-CN" sz="3600"/>
          </a:p>
        </p:txBody>
      </p:sp>
      <p:sp>
        <p:nvSpPr>
          <p:cNvPr id="4" name="椭圆 3"/>
          <p:cNvSpPr/>
          <p:nvPr/>
        </p:nvSpPr>
        <p:spPr>
          <a:xfrm>
            <a:off x="784225" y="4243070"/>
            <a:ext cx="4451350" cy="217233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emotion</a:t>
            </a:r>
            <a:r>
              <a:rPr lang="zh-CN" altLang="en-US" sz="2800" b="1">
                <a:solidFill>
                  <a:schemeClr val="tx1"/>
                </a:solidFill>
              </a:rPr>
              <a:t>（情绪</a:t>
            </a:r>
            <a:r>
              <a:rPr lang="en-US" altLang="zh-CN" sz="2800" b="1">
                <a:solidFill>
                  <a:schemeClr val="tx1"/>
                </a:solidFill>
              </a:rPr>
              <a:t>)</a:t>
            </a:r>
            <a:endParaRPr lang="en-US" altLang="zh-CN" sz="2800" b="1">
              <a:solidFill>
                <a:schemeClr val="tx1"/>
              </a:solidFill>
            </a:endParaRPr>
          </a:p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attitude</a:t>
            </a:r>
            <a:r>
              <a:rPr lang="zh-CN" altLang="en-US" sz="2800" b="1">
                <a:solidFill>
                  <a:schemeClr val="tx1"/>
                </a:solidFill>
              </a:rPr>
              <a:t>（态度</a:t>
            </a:r>
            <a:r>
              <a:rPr lang="en-US" altLang="zh-CN" sz="2800" b="1">
                <a:solidFill>
                  <a:schemeClr val="tx1"/>
                </a:solidFill>
              </a:rPr>
              <a:t>)</a:t>
            </a:r>
            <a:endParaRPr lang="en-US" altLang="zh-CN" sz="2800" b="1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6146800" y="4091940"/>
            <a:ext cx="4451350" cy="217233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800" b="1">
                <a:solidFill>
                  <a:schemeClr val="tx1"/>
                </a:solidFill>
              </a:rPr>
              <a:t>Misunderstanding</a:t>
            </a:r>
            <a:r>
              <a:rPr lang="zh-CN" altLang="en-US" sz="2800" b="1">
                <a:solidFill>
                  <a:schemeClr val="tx1"/>
                </a:solidFill>
              </a:rPr>
              <a:t>（误解</a:t>
            </a:r>
            <a:r>
              <a:rPr lang="en-US" altLang="zh-CN" sz="2800" b="1">
                <a:solidFill>
                  <a:schemeClr val="tx1"/>
                </a:solidFill>
              </a:rPr>
              <a:t>)</a:t>
            </a:r>
            <a:endParaRPr lang="en-US" altLang="zh-CN" sz="2800" b="1">
              <a:solidFill>
                <a:schemeClr val="tx1"/>
              </a:solidFill>
            </a:endParaRPr>
          </a:p>
        </p:txBody>
      </p:sp>
      <p:pic>
        <p:nvPicPr>
          <p:cNvPr id="7" name="新录音 27(1)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598150" y="311975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70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Read Passage A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131695"/>
            <a:ext cx="10515600" cy="3189605"/>
          </a:xfrm>
        </p:spPr>
        <p:txBody>
          <a:bodyPr/>
          <a:p>
            <a:pPr marL="0" indent="0">
              <a:buNone/>
            </a:pPr>
            <a:r>
              <a:rPr lang="en-US" altLang="zh-CN" sz="3600"/>
              <a:t>1.What does the article mainly talk about?</a:t>
            </a:r>
            <a:endParaRPr lang="en-US" altLang="zh-CN" sz="3600"/>
          </a:p>
          <a:p>
            <a:pPr marL="0" indent="0">
              <a:buNone/>
            </a:pPr>
            <a:r>
              <a:rPr lang="en-US" altLang="zh-CN" sz="3600"/>
              <a:t>A.interesting experiences about talking online</a:t>
            </a:r>
            <a:endParaRPr lang="en-US" altLang="zh-CN" sz="3600"/>
          </a:p>
          <a:p>
            <a:pPr marL="0" indent="0">
              <a:buNone/>
            </a:pPr>
            <a:r>
              <a:rPr lang="en-US" altLang="zh-CN" sz="3600"/>
              <a:t>B.how to talk online properly</a:t>
            </a:r>
            <a:endParaRPr lang="en-US" altLang="zh-CN" sz="3600"/>
          </a:p>
          <a:p>
            <a:pPr marL="0" indent="0">
              <a:buNone/>
            </a:pPr>
            <a:r>
              <a:rPr lang="en-US" altLang="zh-CN" sz="3600"/>
              <a:t>C.how to get along well with others</a:t>
            </a:r>
            <a:endParaRPr lang="en-US" altLang="zh-CN" sz="3600"/>
          </a:p>
          <a:p>
            <a:pPr marL="0" indent="0">
              <a:buNone/>
            </a:pPr>
            <a:r>
              <a:rPr lang="en-US" altLang="zh-CN" sz="3600"/>
              <a:t>D.misunderstandings caused by improper online talking</a:t>
            </a:r>
            <a:endParaRPr lang="en-US" altLang="zh-CN" sz="3600"/>
          </a:p>
          <a:p>
            <a:pPr marL="0" indent="0">
              <a:buNone/>
            </a:pPr>
            <a:endParaRPr lang="en-US" altLang="zh-CN" sz="3600"/>
          </a:p>
        </p:txBody>
      </p:sp>
      <p:sp>
        <p:nvSpPr>
          <p:cNvPr id="4" name="文本框 3"/>
          <p:cNvSpPr txBox="1"/>
          <p:nvPr/>
        </p:nvSpPr>
        <p:spPr>
          <a:xfrm>
            <a:off x="838200" y="4399280"/>
            <a:ext cx="7080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solidFill>
                  <a:srgbClr val="FF0000"/>
                </a:solidFill>
              </a:rPr>
              <a:t>√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Read Passage A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44600"/>
            <a:ext cx="10515600" cy="493268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3200"/>
              <a:t>2.What does the underlined word “dilemma” in the 1st paragraph mean?</a:t>
            </a:r>
            <a:endParaRPr lang="en-US" altLang="zh-CN" sz="3200"/>
          </a:p>
          <a:p>
            <a:pPr marL="0" indent="0">
              <a:buNone/>
            </a:pPr>
            <a:r>
              <a:rPr lang="en-US" altLang="zh-CN" sz="3200"/>
              <a:t>A.危险	  B.尴尬		C.紧急情况			D.欢乐</a:t>
            </a:r>
            <a:endParaRPr lang="en-US" altLang="zh-CN" sz="3200"/>
          </a:p>
          <a:p>
            <a:pPr marL="0" indent="0">
              <a:buNone/>
            </a:pPr>
            <a:r>
              <a:rPr lang="en-US" altLang="zh-CN" sz="3200"/>
              <a:t>3.Which of the followings is true according to the article?</a:t>
            </a:r>
            <a:endParaRPr lang="en-US" altLang="zh-CN" sz="3200"/>
          </a:p>
          <a:p>
            <a:pPr marL="0" indent="0">
              <a:buNone/>
            </a:pPr>
            <a:r>
              <a:rPr lang="en-US" altLang="zh-CN" sz="3200"/>
              <a:t>A.I didn’t contact my friend for two weeks because he refused to lend me money</a:t>
            </a:r>
            <a:endParaRPr lang="en-US" altLang="zh-CN" sz="3200"/>
          </a:p>
          <a:p>
            <a:pPr marL="0" indent="0">
              <a:buNone/>
            </a:pPr>
            <a:r>
              <a:rPr lang="en-US" altLang="zh-CN" sz="3200"/>
              <a:t>B.My mom was sad because I didn’t come back for dinner.</a:t>
            </a:r>
            <a:endParaRPr lang="en-US" altLang="zh-CN" sz="3200"/>
          </a:p>
          <a:p>
            <a:pPr marL="0" indent="0">
              <a:buNone/>
            </a:pPr>
            <a:r>
              <a:rPr lang="en-US" altLang="zh-CN" sz="3200"/>
              <a:t>C.I was angry with my friend because I thought it unfriendly of him to ignore me</a:t>
            </a:r>
            <a:endParaRPr lang="en-US" altLang="zh-CN" sz="3200"/>
          </a:p>
          <a:p>
            <a:pPr marL="0" indent="0">
              <a:buNone/>
            </a:pPr>
            <a:r>
              <a:rPr lang="en-US" altLang="zh-CN" sz="3200"/>
              <a:t>D.The writer will not talk with others online any more</a:t>
            </a:r>
            <a:endParaRPr lang="en-US" altLang="zh-CN" sz="3200"/>
          </a:p>
        </p:txBody>
      </p:sp>
      <p:sp>
        <p:nvSpPr>
          <p:cNvPr id="4" name="文本框 3"/>
          <p:cNvSpPr txBox="1"/>
          <p:nvPr/>
        </p:nvSpPr>
        <p:spPr>
          <a:xfrm>
            <a:off x="2800985" y="2125980"/>
            <a:ext cx="7080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solidFill>
                  <a:srgbClr val="FF0000"/>
                </a:solidFill>
              </a:rPr>
              <a:t>√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" y="4827905"/>
            <a:ext cx="7080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solidFill>
                  <a:srgbClr val="FF0000"/>
                </a:solidFill>
              </a:rPr>
              <a:t>√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Read Passage A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3490"/>
            <a:ext cx="10515600" cy="4351338"/>
          </a:xfrm>
        </p:spPr>
        <p:txBody>
          <a:bodyPr/>
          <a:p>
            <a:pPr marL="0" indent="0">
              <a:buNone/>
            </a:pPr>
            <a:r>
              <a:rPr lang="en-US" altLang="zh-CN" sz="3600"/>
              <a:t>1.I’ve learned a lesson(教训) that ________________</a:t>
            </a:r>
            <a:endParaRPr lang="en-US" altLang="zh-CN" sz="3600"/>
          </a:p>
          <a:p>
            <a:pPr marL="0" indent="0">
              <a:buNone/>
            </a:pPr>
            <a:r>
              <a:rPr lang="en-US" altLang="zh-CN" sz="3600"/>
              <a:t>__________________________________________. </a:t>
            </a:r>
            <a:endParaRPr lang="en-US" altLang="zh-CN" sz="3600"/>
          </a:p>
          <a:p>
            <a:endParaRPr lang="en-US" altLang="zh-CN" sz="3600"/>
          </a:p>
          <a:p>
            <a:pPr marL="0" indent="0">
              <a:buNone/>
            </a:pPr>
            <a:r>
              <a:rPr lang="en-US" altLang="zh-CN" sz="3600"/>
              <a:t>2.From then on, when I chat with others on QQ or WeChat, I always remember to _________________</a:t>
            </a:r>
            <a:endParaRPr lang="en-US" altLang="zh-CN" sz="3600"/>
          </a:p>
          <a:p>
            <a:pPr marL="0" indent="0">
              <a:buNone/>
            </a:pPr>
            <a:r>
              <a:rPr lang="en-US" altLang="zh-CN" sz="3600"/>
              <a:t>__________________________________________</a:t>
            </a:r>
            <a:endParaRPr lang="en-US" altLang="zh-CN" sz="3600"/>
          </a:p>
        </p:txBody>
      </p:sp>
      <p:sp>
        <p:nvSpPr>
          <p:cNvPr id="4" name="文本框 3"/>
          <p:cNvSpPr txBox="1"/>
          <p:nvPr/>
        </p:nvSpPr>
        <p:spPr>
          <a:xfrm>
            <a:off x="1184910" y="1691005"/>
            <a:ext cx="94602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important things should be discussed face to face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2436495"/>
            <a:ext cx="12514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/before getting angry, we should make clear what has happened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4910" y="4086860"/>
            <a:ext cx="94602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be more patient and express myself clearly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6" name="圆角矩形标注 5"/>
          <p:cNvSpPr/>
          <p:nvPr/>
        </p:nvSpPr>
        <p:spPr>
          <a:xfrm>
            <a:off x="361315" y="1369060"/>
            <a:ext cx="8470900" cy="1824355"/>
          </a:xfrm>
          <a:prstGeom prst="wedgeRoundRectCallo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/>
                </a:solidFill>
              </a:rPr>
              <a:t>这次活动非常重要！！请务必重视！！！！如有任何问题班主任要承担责任！！！</a:t>
            </a:r>
            <a:endParaRPr lang="en-US" altLang="zh-CN" sz="320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7565" y="3639185"/>
            <a:ext cx="105175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How do you feel when receiving such a message?</a:t>
            </a:r>
            <a:endParaRPr lang="en-US" altLang="zh-CN" sz="4000"/>
          </a:p>
        </p:txBody>
      </p:sp>
      <p:sp>
        <p:nvSpPr>
          <p:cNvPr id="3" name="文本框 2"/>
          <p:cNvSpPr txBox="1"/>
          <p:nvPr/>
        </p:nvSpPr>
        <p:spPr>
          <a:xfrm>
            <a:off x="708660" y="304800"/>
            <a:ext cx="60217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Punctuation(</a:t>
            </a:r>
            <a:r>
              <a:rPr lang="zh-CN" altLang="en-US" sz="5400" b="1"/>
              <a:t>标点</a:t>
            </a:r>
            <a:r>
              <a:rPr lang="en-US" altLang="zh-CN" sz="5400" b="1"/>
              <a:t>)</a:t>
            </a:r>
            <a:endParaRPr lang="en-US" altLang="zh-CN" sz="5400" b="1"/>
          </a:p>
        </p:txBody>
      </p:sp>
      <p:sp>
        <p:nvSpPr>
          <p:cNvPr id="4" name="文本框 3"/>
          <p:cNvSpPr txBox="1"/>
          <p:nvPr/>
        </p:nvSpPr>
        <p:spPr>
          <a:xfrm>
            <a:off x="2821940" y="4679950"/>
            <a:ext cx="67900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confused</a:t>
            </a:r>
            <a:r>
              <a:rPr lang="zh-CN" altLang="en-US" sz="4400"/>
              <a:t>（困惑的</a:t>
            </a:r>
            <a:r>
              <a:rPr lang="en-US" altLang="zh-CN" sz="4400"/>
              <a:t>)     angry    </a:t>
            </a:r>
            <a:endParaRPr lang="en-US" altLang="zh-CN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2235" y="0"/>
            <a:ext cx="5069840" cy="6856730"/>
            <a:chOff x="161" y="0"/>
            <a:chExt cx="7984" cy="107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 l="15770" t="51339" b="23968"/>
            <a:stretch>
              <a:fillRect/>
            </a:stretch>
          </p:blipFill>
          <p:spPr>
            <a:xfrm>
              <a:off x="161" y="0"/>
              <a:ext cx="7985" cy="10799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4839" y="4367"/>
              <a:ext cx="1495" cy="11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747" y="9604"/>
              <a:ext cx="531" cy="1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172710" y="518795"/>
            <a:ext cx="65754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Have you noticed anything strange</a:t>
            </a:r>
            <a:r>
              <a:rPr lang="zh-CN" altLang="en-US" sz="4000"/>
              <a:t>？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5353685" y="5284470"/>
            <a:ext cx="65754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Why does he use a quatation mark</a:t>
            </a:r>
            <a:r>
              <a:rPr lang="zh-CN" altLang="en-US" sz="4000"/>
              <a:t>（引号</a:t>
            </a:r>
            <a:r>
              <a:rPr lang="en-US" altLang="zh-CN" sz="4000"/>
              <a:t>) here</a:t>
            </a:r>
            <a:r>
              <a:rPr lang="zh-CN" altLang="en-US" sz="4000"/>
              <a:t>？</a:t>
            </a:r>
            <a:endParaRPr lang="zh-CN" altLang="en-US" sz="40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73345" y="-15240"/>
            <a:ext cx="7018655" cy="546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190" y="365125"/>
            <a:ext cx="10515600" cy="1325563"/>
          </a:xfrm>
        </p:spPr>
        <p:txBody>
          <a:bodyPr/>
          <a:p>
            <a:r>
              <a:rPr lang="en-US" altLang="zh-CN"/>
              <a:t>Meme, sticker and emoji</a:t>
            </a:r>
            <a:endParaRPr lang="en-US" altLang="zh-CN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6045" y="1691005"/>
            <a:ext cx="3737610" cy="4225925"/>
          </a:xfrm>
          <a:prstGeom prst="rect">
            <a:avLst/>
          </a:prstGeom>
        </p:spPr>
      </p:pic>
      <p:pic>
        <p:nvPicPr>
          <p:cNvPr id="5" name="图片 4" descr="X7R9J$K~CX48J~8$8_M8C8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0995" y="1532255"/>
            <a:ext cx="4231005" cy="38239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5110" y="1825625"/>
            <a:ext cx="3654425" cy="34334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910" y="5916930"/>
            <a:ext cx="39497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meme(</a:t>
            </a:r>
            <a:r>
              <a:rPr lang="zh-CN" altLang="en-US" sz="4000"/>
              <a:t>表情包</a:t>
            </a:r>
            <a:r>
              <a:rPr lang="en-US" altLang="zh-CN" sz="4000"/>
              <a:t>)</a:t>
            </a:r>
            <a:endParaRPr lang="en-US" altLang="zh-CN" sz="4000"/>
          </a:p>
        </p:txBody>
      </p:sp>
      <p:sp>
        <p:nvSpPr>
          <p:cNvPr id="8" name="文本框 7"/>
          <p:cNvSpPr txBox="1"/>
          <p:nvPr/>
        </p:nvSpPr>
        <p:spPr>
          <a:xfrm>
            <a:off x="4367530" y="5916930"/>
            <a:ext cx="34563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sticker</a:t>
            </a:r>
            <a:r>
              <a:rPr lang="zh-CN" altLang="en-US" sz="4000"/>
              <a:t>（贴图</a:t>
            </a:r>
            <a:r>
              <a:rPr lang="en-US" altLang="zh-CN" sz="4000"/>
              <a:t>)</a:t>
            </a:r>
            <a:endParaRPr lang="en-US" altLang="zh-CN" sz="4000"/>
          </a:p>
        </p:txBody>
      </p:sp>
      <p:sp>
        <p:nvSpPr>
          <p:cNvPr id="9" name="文本框 8"/>
          <p:cNvSpPr txBox="1"/>
          <p:nvPr/>
        </p:nvSpPr>
        <p:spPr>
          <a:xfrm>
            <a:off x="8061325" y="5751195"/>
            <a:ext cx="3923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emoji(</a:t>
            </a:r>
            <a:r>
              <a:rPr lang="zh-CN" altLang="en-US" sz="4000"/>
              <a:t>表情符号</a:t>
            </a:r>
            <a:r>
              <a:rPr lang="en-US" altLang="zh-CN" sz="4000"/>
              <a:t>)</a:t>
            </a:r>
            <a:endParaRPr lang="en-US" altLang="zh-CN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799,&quot;width&quot;:7985}"/>
</p:tagLst>
</file>

<file path=ppt/tags/tag10.xml><?xml version="1.0" encoding="utf-8"?>
<p:tagLst xmlns:p="http://schemas.openxmlformats.org/presentationml/2006/main">
  <p:tag name="KSO_WM_UNIT_PLACING_PICTURE_USER_VIEWPORT" val="{&quot;height&quot;:4095,&quot;width&quot;:4935}"/>
</p:tagLst>
</file>

<file path=ppt/tags/tag1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3760*4833*1132*113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2.xml><?xml version="1.0" encoding="utf-8"?>
<p:tagLst xmlns:p="http://schemas.openxmlformats.org/presentationml/2006/main">
  <p:tag name="KSO_WM_UNIT_PLACING_PICTURE_USER_VIEWPORT" val="{&quot;height&quot;:6495,&quot;width&quot;:4800}"/>
</p:tagLst>
</file>

<file path=ppt/tags/tag2.xml><?xml version="1.0" encoding="utf-8"?>
<p:tagLst xmlns:p="http://schemas.openxmlformats.org/presentationml/2006/main">
  <p:tag name="KSO_WM_UNIT_PLACING_PICTURE_USER_VIEWPORT" val="{&quot;height&quot;:10500,&quot;width&quot;:10500}"/>
</p:tagLst>
</file>

<file path=ppt/tags/tag3.xml><?xml version="1.0" encoding="utf-8"?>
<p:tagLst xmlns:p="http://schemas.openxmlformats.org/presentationml/2006/main">
  <p:tag name="KSO_WM_UNIT_TABLE_BEAUTIFY" val="smartTable{5db651e3-3267-4fc8-ba50-19ccacdbacbb}"/>
  <p:tag name="TABLE_ENDDRAG_ORIGIN_RECT" val="951*473"/>
  <p:tag name="TABLE_ENDDRAG_RECT" val="6*56*951*473"/>
</p:tagLst>
</file>

<file path=ppt/tags/tag4.xml><?xml version="1.0" encoding="utf-8"?>
<p:tagLst xmlns:p="http://schemas.openxmlformats.org/presentationml/2006/main">
  <p:tag name="KSO_WM_UNIT_TABLE_BEAUTIFY" val="smartTable{5db651e3-3267-4fc8-ba50-19ccacdbacbb}"/>
  <p:tag name="TABLE_ENDDRAG_ORIGIN_RECT" val="951*473"/>
  <p:tag name="TABLE_ENDDRAG_RECT" val="6*56*951*473"/>
</p:tagLst>
</file>

<file path=ppt/tags/tag5.xml><?xml version="1.0" encoding="utf-8"?>
<p:tagLst xmlns:p="http://schemas.openxmlformats.org/presentationml/2006/main">
  <p:tag name="KSO_WM_UNIT_PLACING_PICTURE_USER_VIEWPORT" val="{&quot;height&quot;:2790,&quot;width&quot;:4080}"/>
</p:tagLst>
</file>

<file path=ppt/tags/tag6.xml><?xml version="1.0" encoding="utf-8"?>
<p:tagLst xmlns:p="http://schemas.openxmlformats.org/presentationml/2006/main">
  <p:tag name="KSO_WM_UNIT_PLACING_PICTURE_USER_VIEWPORT" val="{&quot;height&quot;:3090,&quot;width&quot;:3165}"/>
</p:tagLst>
</file>

<file path=ppt/tags/tag7.xml><?xml version="1.0" encoding="utf-8"?>
<p:tagLst xmlns:p="http://schemas.openxmlformats.org/presentationml/2006/main">
  <p:tag name="KSO_WM_UNIT_PLACING_PICTURE_USER_VIEWPORT" val="{&quot;height&quot;:2625,&quot;width&quot;:3120}"/>
</p:tagLst>
</file>

<file path=ppt/tags/tag8.xml><?xml version="1.0" encoding="utf-8"?>
<p:tagLst xmlns:p="http://schemas.openxmlformats.org/presentationml/2006/main">
  <p:tag name="KSO_WM_UNIT_PLACING_PICTURE_USER_VIEWPORT" val="{&quot;height&quot;:11550,&quot;width&quot;:8760}"/>
</p:tagLst>
</file>

<file path=ppt/tags/tag9.xml><?xml version="1.0" encoding="utf-8"?>
<p:tagLst xmlns:p="http://schemas.openxmlformats.org/presentationml/2006/main">
  <p:tag name="KSO_WM_UNIT_TABLE_BEAUTIFY" val="smartTable{869fe1f8-0d48-49e1-9335-c004fe2cb23c}"/>
  <p:tag name="TABLE_ENDDRAG_ORIGIN_RECT" val="951*529"/>
  <p:tag name="TABLE_ENDDRAG_RECT" val="3*8*951*52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4269</Words>
  <Application>WPS 演示</Application>
  <PresentationFormat>宽屏</PresentationFormat>
  <Paragraphs>247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Verdana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Critical thinking</vt:lpstr>
      <vt:lpstr>Read Passage A</vt:lpstr>
      <vt:lpstr>Read Passage A</vt:lpstr>
      <vt:lpstr>Read Passage A</vt:lpstr>
      <vt:lpstr>PowerPoint 演示文稿</vt:lpstr>
      <vt:lpstr>PowerPoint 演示文稿</vt:lpstr>
      <vt:lpstr>Meme, sticker and emoji</vt:lpstr>
      <vt:lpstr>Read Passage B</vt:lpstr>
      <vt:lpstr>Meme, sticker and emoji</vt:lpstr>
      <vt:lpstr>Read Passage B</vt:lpstr>
      <vt:lpstr>Match(连线)</vt:lpstr>
      <vt:lpstr>Cloze</vt:lpstr>
      <vt:lpstr>PowerPoint 演示文稿</vt:lpstr>
      <vt:lpstr>PowerPoint 演示文稿</vt:lpstr>
      <vt:lpstr>PowerPoint 演示文稿</vt:lpstr>
      <vt:lpstr>Further thinking</vt:lpstr>
      <vt:lpstr>Brainstorming</vt:lpstr>
      <vt:lpstr>PowerPoint 演示文稿</vt:lpstr>
      <vt:lpstr>Homework(group work)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ASUS</dc:creator>
  <cp:lastModifiedBy>ASUS</cp:lastModifiedBy>
  <cp:revision>25</cp:revision>
  <dcterms:created xsi:type="dcterms:W3CDTF">2021-04-12T05:30:00Z</dcterms:created>
  <dcterms:modified xsi:type="dcterms:W3CDTF">2021-04-28T08:17:35Z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492E35D8DBB4482BBEB1D55D15F914A1</vt:lpwstr>
  </property>
  <property fmtid="{D5CDD505-2E9C-101B-9397-08002B2CF9AE}" pid="3" name="KSOProductBuildVer">
    <vt:lpwstr>2052-11.1.0.10463</vt:lpwstr>
  </property>
</Properties>
</file>