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4" ContentType="video/mp4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comments/comment1.xml" ContentType="application/vnd.openxmlformats-officedocument.presentationml.comment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26"/>
  </p:notesMasterIdLst>
  <p:sldIdLst>
    <p:sldId id="354" r:id="rId4"/>
    <p:sldId id="359" r:id="rId5"/>
    <p:sldId id="323" r:id="rId6"/>
    <p:sldId id="317" r:id="rId7"/>
    <p:sldId id="355" r:id="rId8"/>
    <p:sldId id="318" r:id="rId9"/>
    <p:sldId id="321" r:id="rId10"/>
    <p:sldId id="320" r:id="rId11"/>
    <p:sldId id="331" r:id="rId12"/>
    <p:sldId id="332" r:id="rId13"/>
    <p:sldId id="356" r:id="rId14"/>
    <p:sldId id="333" r:id="rId15"/>
    <p:sldId id="357" r:id="rId16"/>
    <p:sldId id="358" r:id="rId17"/>
    <p:sldId id="334" r:id="rId18"/>
    <p:sldId id="341" r:id="rId19"/>
    <p:sldId id="380" r:id="rId20"/>
    <p:sldId id="340" r:id="rId21"/>
    <p:sldId id="343" r:id="rId22"/>
    <p:sldId id="344" r:id="rId23"/>
    <p:sldId id="288" r:id="rId24"/>
    <p:sldId id="379" r:id="rId25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US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9900CC"/>
    <a:srgbClr val="0000FF"/>
    <a:srgbClr val="DCEAAF"/>
    <a:srgbClr val="D3D3D3"/>
    <a:srgbClr val="C8FF96"/>
    <a:srgbClr val="FF00FF"/>
    <a:srgbClr val="0599D9"/>
    <a:srgbClr val="FF9933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-1704" y="-84"/>
      </p:cViewPr>
      <p:guideLst>
        <p:guide orient="horz" pos="2208"/>
        <p:guide pos="384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0" Type="http://schemas.openxmlformats.org/officeDocument/2006/relationships/commentAuthors" Target="commentAuthors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0-12-17T15:34:14.519" idx="1">
    <p:pos x="10" y="10"/>
    <p:text/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EB84A818-C09F-4631-AC80-017ABA9E7779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772" name="幻灯片图像占位符 3"/>
          <p:cNvSpPr>
            <a:spLocks noGrp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noFill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78D001A-301E-4D8E-BDE3-D1E4C3F9B55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78D001A-301E-4D8E-BDE3-D1E4C3F9B55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78D001A-301E-4D8E-BDE3-D1E4C3F9B55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78D001A-301E-4D8E-BDE3-D1E4C3F9B55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78D001A-301E-4D8E-BDE3-D1E4C3F9B55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78D001A-301E-4D8E-BDE3-D1E4C3F9B55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78D001A-301E-4D8E-BDE3-D1E4C3F9B55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78D001A-301E-4D8E-BDE3-D1E4C3F9B55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78D001A-301E-4D8E-BDE3-D1E4C3F9B55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78D001A-301E-4D8E-BDE3-D1E4C3F9B55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78D001A-301E-4D8E-BDE3-D1E4C3F9B55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78D001A-301E-4D8E-BDE3-D1E4C3F9B55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78D001A-301E-4D8E-BDE3-D1E4C3F9B55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78D001A-301E-4D8E-BDE3-D1E4C3F9B55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78D001A-301E-4D8E-BDE3-D1E4C3F9B55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78D001A-301E-4D8E-BDE3-D1E4C3F9B55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78D001A-301E-4D8E-BDE3-D1E4C3F9B55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78D001A-301E-4D8E-BDE3-D1E4C3F9B55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78D001A-301E-4D8E-BDE3-D1E4C3F9B55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78D001A-301E-4D8E-BDE3-D1E4C3F9B55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78D001A-301E-4D8E-BDE3-D1E4C3F9B55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78D001A-301E-4D8E-BDE3-D1E4C3F9B55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098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099" name="文本占位符 2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78D001A-301E-4D8E-BDE3-D1E4C3F9B55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098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099" name="文本占位符 2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78D001A-301E-4D8E-BDE3-D1E4C3F9B55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1.jpeg"/><Relationship Id="rId3" Type="http://schemas.openxmlformats.org/officeDocument/2006/relationships/tags" Target="../tags/tag2.xml"/><Relationship Id="rId2" Type="http://schemas.openxmlformats.org/officeDocument/2006/relationships/image" Target="../media/image13.jpeg"/><Relationship Id="rId1" Type="http://schemas.openxmlformats.org/officeDocument/2006/relationships/slide" Target="slide9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image" Target="../media/image23.png"/><Relationship Id="rId3" Type="http://schemas.openxmlformats.org/officeDocument/2006/relationships/image" Target="../media/image22.jpeg"/><Relationship Id="rId2" Type="http://schemas.openxmlformats.org/officeDocument/2006/relationships/image" Target="../media/image13.jpeg"/><Relationship Id="rId1" Type="http://schemas.openxmlformats.org/officeDocument/2006/relationships/slide" Target="slide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jpeg"/><Relationship Id="rId1" Type="http://schemas.openxmlformats.org/officeDocument/2006/relationships/slide" Target="slide9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22.jpeg"/><Relationship Id="rId2" Type="http://schemas.openxmlformats.org/officeDocument/2006/relationships/image" Target="../media/image14.jpeg"/><Relationship Id="rId1" Type="http://schemas.openxmlformats.org/officeDocument/2006/relationships/slide" Target="slide9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28.png"/><Relationship Id="rId8" Type="http://schemas.microsoft.com/office/2007/relationships/media" Target="../media/media2.mp3"/><Relationship Id="rId7" Type="http://schemas.openxmlformats.org/officeDocument/2006/relationships/audio" Target="../media/media2.mp3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Relationship Id="rId3" Type="http://schemas.openxmlformats.org/officeDocument/2006/relationships/image" Target="../media/image24.jpeg"/><Relationship Id="rId2" Type="http://schemas.openxmlformats.org/officeDocument/2006/relationships/image" Target="../media/image15.jpeg"/><Relationship Id="rId10" Type="http://schemas.openxmlformats.org/officeDocument/2006/relationships/slideLayout" Target="../slideLayouts/slideLayout18.xml"/><Relationship Id="rId1" Type="http://schemas.openxmlformats.org/officeDocument/2006/relationships/slide" Target="slide9.xml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Relationship Id="rId3" Type="http://schemas.openxmlformats.org/officeDocument/2006/relationships/image" Target="../media/image24.jpeg"/><Relationship Id="rId2" Type="http://schemas.openxmlformats.org/officeDocument/2006/relationships/image" Target="../media/image15.jpeg"/><Relationship Id="rId1" Type="http://schemas.openxmlformats.org/officeDocument/2006/relationships/slide" Target="slide9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2.jpeg"/><Relationship Id="rId1" Type="http://schemas.openxmlformats.org/officeDocument/2006/relationships/hyperlink" Target="http://image.baidu.com/i?ct=503316480&amp;z=0&amp;tn=baiduimagedetail&amp;word=%B7%BF%D7%D3&amp;in=18072&amp;cl=2&amp;lm=-1&amp;st=-1&amp;pn=0&amp;rn=1&amp;di=14695619730&amp;ln=1999&amp;fr=&amp;fm=index&amp;fmq=1328438263390_R&amp;ic=&amp;s=0&amp;se=&amp;sme=0&amp;tab=&amp;width=&amp;height=&amp;face=&amp;is=&amp;istype=2" TargetMode="Externa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microsoft.com/office/2007/relationships/media" Target="../media/media3.mp3"/><Relationship Id="rId3" Type="http://schemas.openxmlformats.org/officeDocument/2006/relationships/audio" Target="../media/media3.mp3"/><Relationship Id="rId2" Type="http://schemas.openxmlformats.org/officeDocument/2006/relationships/image" Target="../media/image32.jpeg"/><Relationship Id="rId1" Type="http://schemas.openxmlformats.org/officeDocument/2006/relationships/hyperlink" Target="http://image.baidu.com/i?ct=503316480&amp;z=0&amp;tn=baiduimagedetail&amp;word=%B7%BF%D7%D3&amp;in=18072&amp;cl=2&amp;lm=-1&amp;st=-1&amp;pn=0&amp;rn=1&amp;di=14695619730&amp;ln=1999&amp;fr=&amp;fm=index&amp;fmq=1328438263390_R&amp;ic=&amp;s=0&amp;se=&amp;sme=0&amp;tab=&amp;width=&amp;height=&amp;face=&amp;is=&amp;istype=2" TargetMode="External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2.png"/><Relationship Id="rId3" Type="http://schemas.openxmlformats.org/officeDocument/2006/relationships/tags" Target="../tags/tag1.xml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9.jpe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0.png"/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image" Target="../media/image29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jpeg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8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png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9.jpeg"/><Relationship Id="rId8" Type="http://schemas.openxmlformats.org/officeDocument/2006/relationships/image" Target="../media/image18.jpeg"/><Relationship Id="rId7" Type="http://schemas.openxmlformats.org/officeDocument/2006/relationships/image" Target="../media/image17.jpeg"/><Relationship Id="rId6" Type="http://schemas.openxmlformats.org/officeDocument/2006/relationships/image" Target="../media/image16.jpeg"/><Relationship Id="rId5" Type="http://schemas.openxmlformats.org/officeDocument/2006/relationships/slide" Target="slide10.xml"/><Relationship Id="rId4" Type="http://schemas.openxmlformats.org/officeDocument/2006/relationships/slide" Target="slide12.xml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2" Type="http://schemas.openxmlformats.org/officeDocument/2006/relationships/comments" Target="../comments/comment1.xml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20.jpeg"/><Relationship Id="rId1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123" name="标题 1"/>
          <p:cNvSpPr txBox="1"/>
          <p:nvPr/>
        </p:nvSpPr>
        <p:spPr>
          <a:xfrm>
            <a:off x="1798320" y="2166620"/>
            <a:ext cx="9144000" cy="170338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cene3d>
              <a:camera prst="orthographicFront"/>
              <a:lightRig rig="threePt" dir="t"/>
            </a:scene3d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nn-NO" altLang="en-US" sz="55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Unit 1 Dream homes</a:t>
            </a:r>
            <a:br>
              <a:rPr lang="zh-CN" altLang="en-US" sz="55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4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Reading 1</a:t>
            </a:r>
            <a:endParaRPr lang="en-US" altLang="zh-CN" sz="48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4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Homes around the world</a:t>
            </a:r>
            <a:endParaRPr lang="en-US" altLang="zh-CN" sz="48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123190" y="188"/>
            <a:ext cx="2887934" cy="2369421"/>
            <a:chOff x="2776" y="1013"/>
            <a:chExt cx="2668" cy="2645"/>
          </a:xfrm>
        </p:grpSpPr>
        <p:pic>
          <p:nvPicPr>
            <p:cNvPr id="21506" name="图片 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76" y="1013"/>
              <a:ext cx="2425" cy="189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1507" name="文本框 5"/>
            <p:cNvSpPr txBox="1"/>
            <p:nvPr/>
          </p:nvSpPr>
          <p:spPr>
            <a:xfrm>
              <a:off x="2911" y="2938"/>
              <a:ext cx="2533" cy="7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defTabSz="913130" eaLnBrk="1" hangingPunct="1">
                <a:spcBef>
                  <a:spcPct val="0"/>
                </a:spcBef>
                <a:buNone/>
              </a:pPr>
              <a:r>
                <a:rPr lang="en-US" altLang="zh-CN" sz="3600" b="1" dirty="0">
                  <a:solidFill>
                    <a:srgbClr val="0D0D0D"/>
                  </a:solidFill>
                </a:rPr>
                <a:t>Neil's home</a:t>
              </a:r>
              <a:endParaRPr lang="zh-CN" altLang="en-US" b="1" dirty="0">
                <a:solidFill>
                  <a:srgbClr val="0D0D0D"/>
                </a:solidFill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2875280" y="135890"/>
            <a:ext cx="95789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 the first blog carefully and finish the table.</a:t>
            </a:r>
            <a:endParaRPr lang="en-US" altLang="zh-CN" sz="3200" b="1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3554" name="Group 2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3244533" y="995045"/>
          <a:ext cx="8337550" cy="4758690"/>
        </p:xfrm>
        <a:graphic>
          <a:graphicData uri="http://schemas.openxmlformats.org/drawingml/2006/table">
            <a:tbl>
              <a:tblPr/>
              <a:tblGrid>
                <a:gridCol w="3589020"/>
                <a:gridCol w="4748530"/>
              </a:tblGrid>
              <a:tr h="1303655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  </a:t>
                      </a:r>
                      <a:r>
                        <a:rPr kumimoji="0" 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Name</a:t>
                      </a:r>
                      <a:endParaRPr kumimoji="0" 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Home</a:t>
                      </a:r>
                      <a:endParaRPr kumimoji="0" 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44" marR="91444" marT="50875" marB="50875" horzOverflow="overflow">
                    <a:lnL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Neil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44" marR="91444" marT="50875" marB="50875" horzOverflow="overflow">
                    <a:lnL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14985"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Place he lives </a:t>
                      </a:r>
                      <a:endParaRPr kumimoji="0" 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44" marR="91444" marT="50875" marB="50875" horzOverflow="overflow">
                    <a:lnL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44" marR="91444" marT="50875" marB="50875" horzOverflow="overflow">
                    <a:lnL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40385"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Size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大小</a:t>
                      </a: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kumimoji="0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44" marR="91444" marT="50875" marB="50875" horzOverflow="overflow">
                    <a:lnL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kumimoji="0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44" marR="91444" marT="50875" marB="50875" horzOverflow="overflow">
                    <a:lnL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40080"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lang="en-US" sz="3600" b="1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Favourite place</a:t>
                      </a:r>
                      <a:endParaRPr kumimoji="0" 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44" marR="91444" marT="50875" marB="50875" horzOverflow="overflow">
                    <a:lnL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44" marR="91444" marT="50875" marB="50875" horzOverflow="overflow">
                    <a:lnL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334770"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lang="en-US" sz="3600" b="1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Things to do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44" marR="91444" marT="50875" marB="50875" horzOverflow="overflow">
                    <a:lnL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1444" marR="91444" marT="50875" marB="50875" horzOverflow="overflow">
                    <a:lnL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6866255" y="2523490"/>
            <a:ext cx="47180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twon 15 miles from London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21500" y="3152775"/>
            <a:ext cx="47180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big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866255" y="3919855"/>
            <a:ext cx="47180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kitchen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921500" y="4477385"/>
            <a:ext cx="471805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sit there and enjoy a cup of tea;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921500" y="5338445"/>
            <a:ext cx="471805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 fun with his dog in a beautiful garden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图片 11" descr="723280_115013490389_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0" y="4175760"/>
            <a:ext cx="2209165" cy="220916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6" name="图片 2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190" y="0"/>
            <a:ext cx="2625090" cy="16929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2879725" y="135890"/>
            <a:ext cx="957897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Try to tell your classmates about Neil's home.</a:t>
            </a:r>
            <a:endParaRPr lang="en-US" altLang="zh-CN" sz="3600" b="1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3600" b="1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 the table and complete </a:t>
            </a:r>
            <a:r>
              <a:rPr lang="en-US" altLang="zh-CN" sz="3200" b="1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3200" b="1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</a:t>
            </a:r>
            <a:r>
              <a:rPr lang="en-US" altLang="zh-CN" sz="3200" b="1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3600" b="1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sentences. </a:t>
            </a:r>
            <a:endParaRPr lang="en-US" altLang="zh-CN" sz="3600" b="1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图片 11" descr="D:\图片\ppt素材\08.jpg0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flipH="1">
            <a:off x="9283065" y="5273675"/>
            <a:ext cx="2731770" cy="14268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190" y="1692910"/>
            <a:ext cx="6011545" cy="500761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302375" y="1642745"/>
            <a:ext cx="5557520" cy="3745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Neil lives in ...</a:t>
            </a:r>
            <a:endParaRPr lang="en-US" altLang="zh-CN" sz="3600" b="1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</a:pP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 ... is ....</a:t>
            </a:r>
            <a:endParaRPr lang="en-US" altLang="zh-CN" sz="3600" b="1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</a:pP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 likes ... best, because he can ... and ....</a:t>
            </a:r>
            <a:endParaRPr lang="en-US" altLang="zh-CN" sz="3600" b="1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</a:pP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 always ...</a:t>
            </a:r>
            <a:endParaRPr lang="en-US" altLang="zh-CN" sz="3600" b="1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</a:pP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 is ...'s home.</a:t>
            </a:r>
            <a:endParaRPr lang="zh-CN" altLang="en-US" sz="3600" b="1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434455" y="6009640"/>
            <a:ext cx="49612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两人一组，相互介绍</a:t>
            </a:r>
            <a:endParaRPr lang="zh-CN" altLang="en-US" sz="24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2" name="矩形 18"/>
          <p:cNvSpPr/>
          <p:nvPr/>
        </p:nvSpPr>
        <p:spPr>
          <a:xfrm>
            <a:off x="443230" y="1805940"/>
            <a:ext cx="11320145" cy="5169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defTabSz="913130" eaLnBrk="1" hangingPunct="1">
              <a:lnSpc>
                <a:spcPts val="6600"/>
              </a:lnSpc>
              <a:spcBef>
                <a:spcPct val="0"/>
              </a:spcBef>
              <a:buNone/>
            </a:pPr>
            <a:r>
              <a:rPr lang="en-US" altLang="en-US" sz="4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1.Anna lives in the centre of New York.</a:t>
            </a:r>
            <a:endParaRPr lang="en-US" altLang="en-US" sz="40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marL="0" lvl="0" indent="0" defTabSz="913130" eaLnBrk="1" hangingPunct="1">
              <a:lnSpc>
                <a:spcPts val="6600"/>
              </a:lnSpc>
              <a:spcBef>
                <a:spcPct val="0"/>
              </a:spcBef>
              <a:buNone/>
            </a:pPr>
            <a:r>
              <a:rPr lang="en-US" altLang="en-US" sz="4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2. Anna lives on the eighth floor.   </a:t>
            </a:r>
            <a:endParaRPr lang="en-US" altLang="zh-CN" sz="40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marL="384175" lvl="0" indent="-384175" defTabSz="913130" eaLnBrk="1" hangingPunct="1">
              <a:lnSpc>
                <a:spcPts val="6600"/>
              </a:lnSpc>
              <a:spcBef>
                <a:spcPct val="0"/>
              </a:spcBef>
              <a:buNone/>
            </a:pPr>
            <a:r>
              <a:rPr lang="en-US" altLang="en-US" sz="4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4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. </a:t>
            </a:r>
            <a:r>
              <a:rPr lang="en-US" altLang="en-US" sz="4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Anna and her family often watch TV and chat in their kitchen.</a:t>
            </a:r>
            <a:r>
              <a:rPr lang="en-US" altLang="zh-CN" sz="4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endParaRPr lang="en-US" altLang="zh-CN" sz="40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marL="384175" lvl="0" indent="-384175" defTabSz="913130" eaLnBrk="1" hangingPunct="1">
              <a:lnSpc>
                <a:spcPts val="6600"/>
              </a:lnSpc>
              <a:spcBef>
                <a:spcPct val="0"/>
              </a:spcBef>
              <a:buNone/>
            </a:pPr>
            <a:r>
              <a:rPr lang="en-US" altLang="en-US" sz="4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4. Anna doesn't has her own bedroom.</a:t>
            </a:r>
            <a:endParaRPr lang="en-US" altLang="en-US" sz="40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marL="384175" lvl="0" indent="-384175" defTabSz="913130" eaLnBrk="1" hangingPunct="1">
              <a:lnSpc>
                <a:spcPts val="6600"/>
              </a:lnSpc>
              <a:spcBef>
                <a:spcPct val="0"/>
              </a:spcBef>
              <a:buNone/>
            </a:pPr>
            <a:endParaRPr lang="en-US" altLang="en-US" sz="40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485" name="文本框 19"/>
          <p:cNvSpPr txBox="1"/>
          <p:nvPr/>
        </p:nvSpPr>
        <p:spPr>
          <a:xfrm>
            <a:off x="7700645" y="2707323"/>
            <a:ext cx="633095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defTabSz="913130" eaLnBrk="1" hangingPunct="1">
              <a:spcBef>
                <a:spcPct val="0"/>
              </a:spcBef>
              <a:buNone/>
            </a:pP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en-US" altLang="zh-CN" sz="4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7470" y="-3810"/>
            <a:ext cx="5412740" cy="1519555"/>
            <a:chOff x="461" y="339"/>
            <a:chExt cx="10370" cy="2273"/>
          </a:xfrm>
        </p:grpSpPr>
        <p:sp>
          <p:nvSpPr>
            <p:cNvPr id="22536" name="文本框 23"/>
            <p:cNvSpPr txBox="1"/>
            <p:nvPr/>
          </p:nvSpPr>
          <p:spPr>
            <a:xfrm>
              <a:off x="9731" y="1704"/>
              <a:ext cx="1100" cy="7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defTabSz="913130" eaLnBrk="1" hangingPunct="1">
                <a:spcBef>
                  <a:spcPct val="0"/>
                </a:spcBef>
                <a:buNone/>
              </a:pPr>
              <a:r>
                <a:rPr lang="en-US" altLang="zh-CN" sz="2800" b="1" dirty="0">
                  <a:solidFill>
                    <a:srgbClr val="000000"/>
                  </a:solidFill>
                </a:rPr>
                <a:t>23”</a:t>
              </a:r>
              <a:endParaRPr lang="en-US" altLang="zh-CN" sz="2800" b="1" dirty="0">
                <a:solidFill>
                  <a:srgbClr val="000000"/>
                </a:solidFill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461" y="339"/>
              <a:ext cx="9270" cy="2273"/>
              <a:chOff x="2910" y="978"/>
              <a:chExt cx="8410" cy="2012"/>
            </a:xfrm>
          </p:grpSpPr>
          <p:pic>
            <p:nvPicPr>
              <p:cNvPr id="22530" name="图片 3">
                <a:hlinkClick r:id="rId1" action="ppaction://hlinksldjump"/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910" y="978"/>
                <a:ext cx="2530" cy="186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2531" name="文本框 6"/>
              <p:cNvSpPr txBox="1"/>
              <p:nvPr/>
            </p:nvSpPr>
            <p:spPr>
              <a:xfrm>
                <a:off x="5630" y="978"/>
                <a:ext cx="5320" cy="85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defTabSz="913130" eaLnBrk="1" hangingPunct="1">
                  <a:spcBef>
                    <a:spcPct val="0"/>
                  </a:spcBef>
                  <a:buNone/>
                </a:pPr>
                <a:r>
                  <a:rPr lang="en-US" altLang="zh-CN" sz="3600" b="1" dirty="0">
                    <a:solidFill>
                      <a:srgbClr val="0D0D0D"/>
                    </a:solidFill>
                  </a:rPr>
                  <a:t>Anna's home</a:t>
                </a:r>
                <a:endParaRPr lang="zh-CN" altLang="en-US" sz="3600" b="1" dirty="0">
                  <a:solidFill>
                    <a:srgbClr val="0D0D0D"/>
                  </a:solidFill>
                </a:endParaRPr>
              </a:p>
            </p:txBody>
          </p:sp>
          <p:sp>
            <p:nvSpPr>
              <p:cNvPr id="22535" name="圆角矩形标注 22"/>
              <p:cNvSpPr/>
              <p:nvPr/>
            </p:nvSpPr>
            <p:spPr>
              <a:xfrm>
                <a:off x="5858" y="2225"/>
                <a:ext cx="5462" cy="765"/>
              </a:xfrm>
              <a:prstGeom prst="wedgeRoundRectCallout">
                <a:avLst>
                  <a:gd name="adj1" fmla="val -57306"/>
                  <a:gd name="adj2" fmla="val 6111"/>
                  <a:gd name="adj3" fmla="val 16667"/>
                </a:avLst>
              </a:prstGeom>
              <a:solidFill>
                <a:srgbClr val="00FF00"/>
              </a:solidFill>
              <a:ln w="12700" cap="flat" cmpd="sng">
                <a:solidFill>
                  <a:srgbClr val="00FF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ctr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defTabSz="913130" eaLnBrk="1" hangingPunct="1">
                  <a:spcBef>
                    <a:spcPct val="0"/>
                  </a:spcBef>
                  <a:buNone/>
                </a:pPr>
                <a:r>
                  <a:rPr lang="en-US" altLang="zh-CN" sz="1200" dirty="0">
                    <a:solidFill>
                      <a:srgbClr val="009900"/>
                    </a:solidFill>
                  </a:rPr>
                  <a:t>)</a:t>
                </a:r>
                <a:r>
                  <a:rPr lang="en-US" altLang="zh-CN" sz="1500" dirty="0">
                    <a:solidFill>
                      <a:srgbClr val="009900"/>
                    </a:solidFill>
                  </a:rPr>
                  <a:t>)</a:t>
                </a:r>
                <a:r>
                  <a:rPr lang="en-US" altLang="zh-CN" sz="1800" dirty="0">
                    <a:solidFill>
                      <a:srgbClr val="009900"/>
                    </a:solidFill>
                  </a:rPr>
                  <a:t>)</a:t>
                </a:r>
                <a:endParaRPr lang="zh-CN" altLang="en-US" sz="1800" dirty="0">
                  <a:solidFill>
                    <a:srgbClr val="009900"/>
                  </a:solidFill>
                </a:endParaRPr>
              </a:p>
            </p:txBody>
          </p:sp>
        </p:grpSp>
      </p:grpSp>
      <p:sp>
        <p:nvSpPr>
          <p:cNvPr id="4" name="文本框 3"/>
          <p:cNvSpPr txBox="1"/>
          <p:nvPr/>
        </p:nvSpPr>
        <p:spPr>
          <a:xfrm>
            <a:off x="4333240" y="27305"/>
            <a:ext cx="95789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 Anna's blog and answer T/F questions.</a:t>
            </a:r>
            <a:endParaRPr lang="en-US" altLang="zh-CN" sz="3200" b="1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70120" y="2867660"/>
            <a:ext cx="1593215" cy="58356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 rtlCol="0">
            <a:spAutoFit/>
          </a:bodyPr>
          <a:p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seventh</a:t>
            </a:r>
            <a:endParaRPr lang="en-US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81200" y="3688715"/>
            <a:ext cx="2189480" cy="58356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 rtlCol="0">
            <a:spAutoFit/>
          </a:bodyPr>
          <a:p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living room</a:t>
            </a:r>
            <a:endParaRPr lang="en-US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19"/>
          <p:cNvSpPr txBox="1"/>
          <p:nvPr/>
        </p:nvSpPr>
        <p:spPr>
          <a:xfrm>
            <a:off x="4170680" y="4504055"/>
            <a:ext cx="1095375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defTabSz="913130" eaLnBrk="1" hangingPunct="1">
              <a:spcBef>
                <a:spcPct val="0"/>
              </a:spcBef>
              <a:buNone/>
            </a:pP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en-US" altLang="zh-CN" sz="4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文本框 19"/>
          <p:cNvSpPr txBox="1"/>
          <p:nvPr/>
        </p:nvSpPr>
        <p:spPr>
          <a:xfrm>
            <a:off x="8887460" y="5320983"/>
            <a:ext cx="63309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defTabSz="913130" eaLnBrk="1" hangingPunct="1">
              <a:spcBef>
                <a:spcPct val="0"/>
              </a:spcBef>
              <a:buNone/>
            </a:pPr>
            <a:r>
              <a:rPr lang="en-US" altLang="zh-CN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en-US" altLang="zh-CN" sz="4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710045" y="2028825"/>
            <a:ext cx="2225675" cy="58356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 rtlCol="0">
            <a:spAutoFit/>
          </a:bodyPr>
          <a:p>
            <a:pPr algn="ctr"/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Moscow</a:t>
            </a:r>
            <a:endParaRPr lang="en-US" altLang="zh-CN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9"/>
          <p:cNvSpPr txBox="1"/>
          <p:nvPr/>
        </p:nvSpPr>
        <p:spPr>
          <a:xfrm>
            <a:off x="9154160" y="1999933"/>
            <a:ext cx="633095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defTabSz="913130" eaLnBrk="1" hangingPunct="1">
              <a:spcBef>
                <a:spcPct val="0"/>
              </a:spcBef>
              <a:buNone/>
            </a:pP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en-US" altLang="zh-CN" sz="4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5" grpId="0"/>
      <p:bldP spid="7" grpId="0"/>
      <p:bldP spid="8" grpId="0"/>
      <p:bldP spid="11" grpId="0"/>
      <p:bldP spid="9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30" name="图片 3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70" y="-3810"/>
            <a:ext cx="1770380" cy="14084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848485" y="0"/>
            <a:ext cx="1069276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3600" b="1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You </a:t>
            </a:r>
            <a:r>
              <a:rPr lang="en-US" altLang="zh-CN" sz="3600" b="1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are making a report </a:t>
            </a:r>
            <a:r>
              <a:rPr lang="zh-CN" altLang="en-US" sz="3600" b="1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about </a:t>
            </a:r>
            <a:r>
              <a:rPr lang="en-US" altLang="zh-CN" sz="3600" b="1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Anna's</a:t>
            </a:r>
            <a:r>
              <a:rPr lang="zh-CN" altLang="en-US" sz="3600" b="1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home. </a:t>
            </a:r>
            <a:endParaRPr lang="zh-CN" altLang="en-US" sz="3600" b="1" dirty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l">
              <a:lnSpc>
                <a:spcPct val="100000"/>
              </a:lnSpc>
            </a:pPr>
            <a:r>
              <a:rPr lang="en-US" altLang="zh-CN" sz="3600" b="1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Please Fill in the blanks.</a:t>
            </a:r>
            <a:endParaRPr lang="zh-CN" altLang="en-US" sz="3600" b="1" dirty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zh-CN" altLang="en-US" sz="3600" b="1" dirty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图片 11" descr="D:\图片\ppt素材\08.jpg0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flipH="1">
            <a:off x="9312275" y="5557520"/>
            <a:ext cx="2731770" cy="1426845"/>
          </a:xfrm>
          <a:prstGeom prst="rect">
            <a:avLst/>
          </a:prstGeom>
        </p:spPr>
      </p:pic>
      <p:sp>
        <p:nvSpPr>
          <p:cNvPr id="19458" name="Rectangle 3"/>
          <p:cNvSpPr>
            <a:spLocks noGrp="1" noRot="1"/>
          </p:cNvSpPr>
          <p:nvPr/>
        </p:nvSpPr>
        <p:spPr>
          <a:xfrm>
            <a:off x="296545" y="1404620"/>
            <a:ext cx="11747500" cy="545338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lnSpc>
                <a:spcPct val="110000"/>
              </a:lnSpc>
              <a:buNone/>
            </a:pPr>
            <a:r>
              <a:rPr lang="en-US" altLang="zh-CN" sz="3600" b="1">
                <a:solidFill>
                  <a:srgbClr val="0000FF"/>
                </a:solidFill>
                <a:latin typeface="Comic Sans MS" panose="030F0702030302020204" charset="0"/>
              </a:rPr>
              <a:t>Anna is a girl from </a:t>
            </a:r>
            <a:r>
              <a:rPr lang="zh-CN" altLang="en-US" sz="3600" b="1">
                <a:solidFill>
                  <a:srgbClr val="0000FF"/>
                </a:solidFill>
                <a:latin typeface="Comic Sans MS" panose="030F0702030302020204" charset="0"/>
              </a:rPr>
              <a:t>①</a:t>
            </a:r>
            <a:r>
              <a:rPr lang="en-US" altLang="zh-CN" sz="3600" b="1">
                <a:solidFill>
                  <a:srgbClr val="0000FF"/>
                </a:solidFill>
                <a:latin typeface="Comic Sans MS" panose="030F0702030302020204" charset="0"/>
              </a:rPr>
              <a:t> _______ .She lives in a </a:t>
            </a:r>
            <a:r>
              <a:rPr lang="zh-CN" altLang="en-US" sz="3600" b="1">
                <a:solidFill>
                  <a:srgbClr val="0000FF"/>
                </a:solidFill>
                <a:latin typeface="Comic Sans MS" panose="030F0702030302020204" charset="0"/>
              </a:rPr>
              <a:t>②</a:t>
            </a:r>
            <a:r>
              <a:rPr lang="en-US" altLang="zh-CN" sz="3600" b="1">
                <a:solidFill>
                  <a:srgbClr val="0000FF"/>
                </a:solidFill>
                <a:latin typeface="Comic Sans MS" panose="030F0702030302020204" charset="0"/>
              </a:rPr>
              <a:t>____ in the </a:t>
            </a:r>
            <a:r>
              <a:rPr lang="zh-CN" altLang="en-US" sz="3600" b="1">
                <a:solidFill>
                  <a:srgbClr val="0000FF"/>
                </a:solidFill>
                <a:latin typeface="Comic Sans MS" panose="030F0702030302020204" charset="0"/>
                <a:sym typeface="+mn-ea"/>
              </a:rPr>
              <a:t>③</a:t>
            </a:r>
            <a:r>
              <a:rPr lang="en-US" altLang="zh-CN" sz="3600" b="1">
                <a:solidFill>
                  <a:srgbClr val="0000FF"/>
                </a:solidFill>
                <a:latin typeface="Comic Sans MS" panose="030F0702030302020204" charset="0"/>
              </a:rPr>
              <a:t>_____ of the city.Her flat is </a:t>
            </a:r>
            <a:r>
              <a:rPr lang="zh-CN" altLang="en-US" sz="3600" b="1">
                <a:solidFill>
                  <a:srgbClr val="0000FF"/>
                </a:solidFill>
                <a:latin typeface="Comic Sans MS" panose="030F0702030302020204" charset="0"/>
                <a:sym typeface="+mn-ea"/>
              </a:rPr>
              <a:t>④</a:t>
            </a:r>
            <a:r>
              <a:rPr lang="en-US" altLang="zh-CN" sz="3600" b="1">
                <a:solidFill>
                  <a:srgbClr val="0000FF"/>
                </a:solidFill>
                <a:latin typeface="Comic Sans MS" panose="030F0702030302020204" charset="0"/>
              </a:rPr>
              <a:t>________________. It's </a:t>
            </a:r>
            <a:r>
              <a:rPr lang="zh-CN" altLang="en-US" sz="3600" b="1">
                <a:solidFill>
                  <a:srgbClr val="0000FF"/>
                </a:solidFill>
                <a:latin typeface="Comic Sans MS" panose="030F0702030302020204" charset="0"/>
                <a:sym typeface="+mn-ea"/>
              </a:rPr>
              <a:t>⑤</a:t>
            </a:r>
            <a:r>
              <a:rPr lang="en-US" altLang="zh-CN" sz="3600" b="1">
                <a:solidFill>
                  <a:srgbClr val="0000FF"/>
                </a:solidFill>
                <a:latin typeface="Comic Sans MS" panose="030F0702030302020204" charset="0"/>
              </a:rPr>
              <a:t>______. But they </a:t>
            </a:r>
            <a:r>
              <a:rPr lang="zh-CN" altLang="en-US" sz="3600" b="1">
                <a:solidFill>
                  <a:srgbClr val="0000FF"/>
                </a:solidFill>
                <a:latin typeface="Comic Sans MS" panose="030F0702030302020204" charset="0"/>
                <a:sym typeface="+mn-ea"/>
              </a:rPr>
              <a:t>⑥</a:t>
            </a:r>
            <a:r>
              <a:rPr lang="en-US" altLang="zh-CN" sz="3600" b="1">
                <a:solidFill>
                  <a:srgbClr val="0000FF"/>
                </a:solidFill>
                <a:latin typeface="Comic Sans MS" panose="030F0702030302020204" charset="0"/>
              </a:rPr>
              <a:t>________________. After dinner, she and her family like </a:t>
            </a:r>
            <a:r>
              <a:rPr lang="zh-CN" altLang="en-US" sz="3600" b="1">
                <a:solidFill>
                  <a:srgbClr val="0000FF"/>
                </a:solidFill>
                <a:latin typeface="Comic Sans MS" panose="030F0702030302020204" charset="0"/>
              </a:rPr>
              <a:t>⑦</a:t>
            </a:r>
            <a:r>
              <a:rPr lang="en-US" altLang="zh-CN" sz="3600" b="1">
                <a:solidFill>
                  <a:srgbClr val="0000FF"/>
                </a:solidFill>
                <a:latin typeface="Comic Sans MS" panose="030F0702030302020204" charset="0"/>
              </a:rPr>
              <a:t>____________________ there. She </a:t>
            </a:r>
            <a:r>
              <a:rPr lang="zh-CN" altLang="en-US" sz="3600" b="1">
                <a:solidFill>
                  <a:srgbClr val="0000FF"/>
                </a:solidFill>
                <a:latin typeface="Comic Sans MS" panose="030F0702030302020204" charset="0"/>
                <a:sym typeface="+mn-ea"/>
              </a:rPr>
              <a:t>⑧</a:t>
            </a:r>
            <a:r>
              <a:rPr lang="en-US" altLang="zh-CN" sz="3600" b="1">
                <a:solidFill>
                  <a:srgbClr val="0000FF"/>
                </a:solidFill>
                <a:latin typeface="Comic Sans MS" panose="030F0702030302020204" charset="0"/>
              </a:rPr>
              <a:t>______ a bedroom</a:t>
            </a:r>
            <a:r>
              <a:rPr lang="zh-CN" altLang="en-US" sz="3600" b="1">
                <a:solidFill>
                  <a:srgbClr val="0000FF"/>
                </a:solidFill>
                <a:latin typeface="Comic Sans MS" panose="030F0702030302020204" charset="0"/>
                <a:sym typeface="+mn-ea"/>
              </a:rPr>
              <a:t>⑨</a:t>
            </a:r>
            <a:r>
              <a:rPr lang="en-US" altLang="zh-CN" sz="3600" b="1">
                <a:solidFill>
                  <a:srgbClr val="0000FF"/>
                </a:solidFill>
                <a:latin typeface="Comic Sans MS" panose="030F0702030302020204" charset="0"/>
              </a:rPr>
              <a:t> ____ . They often </a:t>
            </a:r>
            <a:r>
              <a:rPr lang="zh-CN" altLang="en-US" sz="3600" b="1">
                <a:solidFill>
                  <a:srgbClr val="0000FF"/>
                </a:solidFill>
                <a:latin typeface="Comic Sans MS" panose="030F0702030302020204" charset="0"/>
              </a:rPr>
              <a:t>⑩</a:t>
            </a:r>
            <a:r>
              <a:rPr lang="en-US" altLang="zh-CN" sz="3600" b="1">
                <a:solidFill>
                  <a:srgbClr val="0000FF"/>
                </a:solidFill>
                <a:latin typeface="Comic Sans MS" panose="030F0702030302020204" charset="0"/>
              </a:rPr>
              <a:t> ________________. </a:t>
            </a:r>
            <a:endParaRPr lang="en-US" altLang="zh-CN" sz="3600" b="1">
              <a:solidFill>
                <a:srgbClr val="0000FF"/>
              </a:solidFill>
              <a:latin typeface="Comic Sans MS" panose="030F07020303020202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551170" y="1410335"/>
            <a:ext cx="22040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</a:rPr>
              <a:t>Moscow</a:t>
            </a:r>
            <a:endParaRPr lang="en-US" altLang="zh-CN" sz="3600" b="1">
              <a:solidFill>
                <a:srgbClr val="FF0000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14095" y="2039620"/>
            <a:ext cx="13138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</a:rPr>
              <a:t>flat </a:t>
            </a:r>
            <a:endParaRPr lang="en-US" altLang="zh-CN" sz="3600" b="1">
              <a:solidFill>
                <a:srgbClr val="FF0000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020185" y="2055495"/>
            <a:ext cx="19069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</a:rPr>
              <a:t>centre </a:t>
            </a:r>
            <a:endParaRPr lang="en-US" altLang="zh-CN" sz="3600" b="1">
              <a:solidFill>
                <a:srgbClr val="FF0000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70585" y="2553335"/>
            <a:ext cx="52184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</a:rPr>
              <a:t>on the seventh floor </a:t>
            </a:r>
            <a:endParaRPr lang="en-US" altLang="zh-CN" sz="3600" b="1">
              <a:solidFill>
                <a:srgbClr val="FF0000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400925" y="2628900"/>
            <a:ext cx="19812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</a:rPr>
              <a:t>not big</a:t>
            </a:r>
            <a:endParaRPr lang="en-US" altLang="zh-CN" sz="3600" b="1">
              <a:solidFill>
                <a:srgbClr val="FF0000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81050" y="3249930"/>
            <a:ext cx="55251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</a:rPr>
              <a:t>have a nice living room </a:t>
            </a:r>
            <a:endParaRPr lang="en-US" altLang="zh-CN" sz="3600" b="1">
              <a:solidFill>
                <a:srgbClr val="FF0000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204210" y="3807460"/>
            <a:ext cx="59105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</a:rPr>
              <a:t>watching TV and chatting </a:t>
            </a:r>
            <a:endParaRPr lang="en-US" altLang="zh-CN" sz="3600" b="1">
              <a:solidFill>
                <a:srgbClr val="FF0000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75030" y="4452620"/>
            <a:ext cx="16535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</a:rPr>
              <a:t>share </a:t>
            </a:r>
            <a:endParaRPr lang="en-US" altLang="zh-CN" sz="3600" b="1">
              <a:solidFill>
                <a:srgbClr val="FF0000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840095" y="4452620"/>
            <a:ext cx="16535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</a:rPr>
              <a:t>with </a:t>
            </a:r>
            <a:endParaRPr lang="en-US" altLang="zh-CN" sz="3600" b="1">
              <a:solidFill>
                <a:srgbClr val="FF0000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51790" y="5048250"/>
            <a:ext cx="52184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</a:rPr>
              <a:t>listen to music in bed </a:t>
            </a:r>
            <a:endParaRPr lang="en-US" altLang="zh-CN" sz="3600" b="1">
              <a:solidFill>
                <a:srgbClr val="FF0000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082790" y="6040755"/>
            <a:ext cx="49612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两人一组讨论</a:t>
            </a:r>
            <a:endParaRPr lang="en-US" altLang="zh-CN" sz="24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4" grpId="0"/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0" y="-127"/>
            <a:ext cx="12198542" cy="6830530"/>
            <a:chOff x="2910" y="978"/>
            <a:chExt cx="17566" cy="8621"/>
          </a:xfrm>
        </p:grpSpPr>
        <p:pic>
          <p:nvPicPr>
            <p:cNvPr id="23555" name="图片 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10" y="978"/>
              <a:ext cx="2380" cy="197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556" name="文本框 7"/>
            <p:cNvSpPr txBox="1"/>
            <p:nvPr/>
          </p:nvSpPr>
          <p:spPr>
            <a:xfrm>
              <a:off x="5290" y="999"/>
              <a:ext cx="4975" cy="81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defTabSz="913130" eaLnBrk="1" hangingPunct="1">
                <a:spcBef>
                  <a:spcPct val="0"/>
                </a:spcBef>
                <a:buNone/>
              </a:pPr>
              <a:r>
                <a:rPr lang="en-US" altLang="zh-CN" sz="3600" b="1" dirty="0">
                  <a:solidFill>
                    <a:srgbClr val="0D0D0D"/>
                  </a:solidFill>
                </a:rPr>
                <a:t>Stephen's home</a:t>
              </a:r>
              <a:endParaRPr lang="zh-CN" altLang="en-US" sz="3600" b="1" dirty="0">
                <a:solidFill>
                  <a:srgbClr val="0D0D0D"/>
                </a:solidFill>
              </a:endParaRPr>
            </a:p>
          </p:txBody>
        </p:sp>
        <p:pic>
          <p:nvPicPr>
            <p:cNvPr id="23564" name="图片 24"/>
            <p:cNvPicPr>
              <a:picLocks noChangeAspect="1"/>
            </p:cNvPicPr>
            <p:nvPr/>
          </p:nvPicPr>
          <p:blipFill>
            <a:blip r:embed="rId3"/>
            <a:srcRect l="6015" t="15038" r="7387" b="14470"/>
            <a:stretch>
              <a:fillRect/>
            </a:stretch>
          </p:blipFill>
          <p:spPr>
            <a:xfrm>
              <a:off x="18246" y="8164"/>
              <a:ext cx="2230" cy="143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3565" name="图片 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638" y="6711"/>
              <a:ext cx="2210" cy="1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3566" name="图片 2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8285" y="5383"/>
              <a:ext cx="2153" cy="132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3567" name="图片 25"/>
            <p:cNvPicPr>
              <a:picLocks noChangeAspect="1"/>
            </p:cNvPicPr>
            <p:nvPr/>
          </p:nvPicPr>
          <p:blipFill>
            <a:blip r:embed="rId6"/>
            <a:srcRect l="64677" t="45042" b="4248"/>
            <a:stretch>
              <a:fillRect/>
            </a:stretch>
          </p:blipFill>
          <p:spPr>
            <a:xfrm>
              <a:off x="17731" y="4072"/>
              <a:ext cx="2155" cy="131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7411" name="文本框 26628"/>
          <p:cNvSpPr txBox="1"/>
          <p:nvPr/>
        </p:nvSpPr>
        <p:spPr>
          <a:xfrm>
            <a:off x="1150620" y="1652270"/>
            <a:ext cx="8863965" cy="4077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42900" indent="-342900">
              <a:lnSpc>
                <a:spcPct val="60000"/>
              </a:lnSpc>
              <a:spcBef>
                <a:spcPct val="50000"/>
              </a:spcBef>
              <a:buAutoNum type="arabicPeriod"/>
            </a:pPr>
            <a:r>
              <a:rPr lang="en-US" altLang="zh-CN" sz="3600" b="1" dirty="0">
                <a:latin typeface="Times New Roman" panose="02020603050405020304" pitchFamily="18" charset="0"/>
              </a:rPr>
              <a:t>Where does he come from?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pPr>
              <a:lnSpc>
                <a:spcPct val="60000"/>
              </a:lnSpc>
              <a:spcBef>
                <a:spcPct val="50000"/>
              </a:spcBef>
            </a:pPr>
            <a:endParaRPr lang="en-US" altLang="zh-CN" sz="3600" b="1" dirty="0">
              <a:latin typeface="Times New Roman" panose="02020603050405020304" pitchFamily="18" charset="0"/>
            </a:endParaRP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en-US" altLang="zh-CN" sz="3600" b="1" dirty="0">
                <a:latin typeface="Times New Roman" panose="02020603050405020304" pitchFamily="18" charset="0"/>
              </a:rPr>
              <a:t>2. How many rooms are there in his house?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pPr marL="342900" indent="-342900">
              <a:lnSpc>
                <a:spcPct val="60000"/>
              </a:lnSpc>
              <a:spcBef>
                <a:spcPct val="50000"/>
              </a:spcBef>
              <a:buAutoNum type="arabicPeriod"/>
            </a:pPr>
            <a:endParaRPr lang="en-US" altLang="zh-CN" sz="3600" b="1" dirty="0">
              <a:latin typeface="Times New Roman" panose="02020603050405020304" pitchFamily="18" charset="0"/>
            </a:endParaRP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en-US" altLang="zh-CN" sz="3600" b="1" dirty="0">
                <a:latin typeface="Times New Roman" panose="02020603050405020304" pitchFamily="18" charset="0"/>
              </a:rPr>
              <a:t>3. Which is his favourite place?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pPr marL="342900" indent="-342900">
              <a:lnSpc>
                <a:spcPct val="60000"/>
              </a:lnSpc>
              <a:spcBef>
                <a:spcPct val="50000"/>
              </a:spcBef>
              <a:buAutoNum type="arabicPeriod"/>
            </a:pPr>
            <a:endParaRPr lang="en-US" altLang="zh-CN" sz="3600" b="1" dirty="0">
              <a:latin typeface="Times New Roman" panose="02020603050405020304" pitchFamily="18" charset="0"/>
            </a:endParaRP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en-US" altLang="zh-CN" sz="3600" b="1" dirty="0">
                <a:latin typeface="Times New Roman" panose="02020603050405020304" pitchFamily="18" charset="0"/>
              </a:rPr>
              <a:t>4. What does he love to do on the balcony?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26630" name="文本框 26629"/>
          <p:cNvSpPr txBox="1"/>
          <p:nvPr/>
        </p:nvSpPr>
        <p:spPr>
          <a:xfrm>
            <a:off x="1252220" y="2064385"/>
            <a:ext cx="10160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A. New York      B. Tokyo      C. Los Angeles</a:t>
            </a:r>
            <a:endParaRPr lang="en-US" altLang="zh-CN" sz="36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631" name="文本框 26630"/>
          <p:cNvSpPr txBox="1"/>
          <p:nvPr/>
        </p:nvSpPr>
        <p:spPr>
          <a:xfrm>
            <a:off x="1434465" y="4486910"/>
            <a:ext cx="99771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A. the balcony B. the bedroom   C. the bathroom</a:t>
            </a:r>
            <a:endParaRPr lang="en-US" altLang="zh-CN" sz="36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632" name="文本框 26631"/>
          <p:cNvSpPr txBox="1"/>
          <p:nvPr/>
        </p:nvSpPr>
        <p:spPr>
          <a:xfrm>
            <a:off x="1434465" y="5730240"/>
            <a:ext cx="90341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A. sit there   B.look out at the beach  C. A&amp;B</a:t>
            </a:r>
            <a:endParaRPr lang="en-US" altLang="zh-CN" sz="36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634" name="文本框 26633"/>
          <p:cNvSpPr txBox="1"/>
          <p:nvPr/>
        </p:nvSpPr>
        <p:spPr>
          <a:xfrm>
            <a:off x="1305560" y="3274695"/>
            <a:ext cx="84328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A. seven       B. eight      C. nine</a:t>
            </a:r>
            <a:endParaRPr lang="en-US" altLang="zh-CN" sz="36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678305" y="601345"/>
            <a:ext cx="95789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Listen to Stephen's blog and choose correct answers.</a:t>
            </a:r>
            <a:endParaRPr lang="en-US" altLang="zh-CN" sz="3200" b="1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6743700" y="2060575"/>
            <a:ext cx="792480" cy="648335"/>
          </a:xfrm>
          <a:prstGeom prst="ellipse">
            <a:avLst/>
          </a:prstGeom>
          <a:noFill/>
          <a:ln w="57150"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3584575" y="3271520"/>
            <a:ext cx="792480" cy="648335"/>
          </a:xfrm>
          <a:prstGeom prst="ellipse">
            <a:avLst/>
          </a:prstGeom>
          <a:noFill/>
          <a:ln w="57150"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305560" y="4486910"/>
            <a:ext cx="792480" cy="648335"/>
          </a:xfrm>
          <a:prstGeom prst="ellipse">
            <a:avLst/>
          </a:prstGeom>
          <a:noFill/>
          <a:ln w="57150"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8504555" y="5693410"/>
            <a:ext cx="792480" cy="648335"/>
          </a:xfrm>
          <a:prstGeom prst="ellipse">
            <a:avLst/>
          </a:prstGeom>
          <a:noFill/>
          <a:ln w="57150"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7" name="7B U1 read -Stephen">
            <a:hlinkClick r:id="" action="ppaction://media"/>
          </p:cNvPr>
          <p:cNvPicPr/>
          <p:nvPr>
            <a:audioFile r:link="rId7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928350" y="544195"/>
            <a:ext cx="834390" cy="6985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29" dur="2254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0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71755" y="74665"/>
            <a:ext cx="12127230" cy="6832230"/>
            <a:chOff x="2910" y="1733"/>
            <a:chExt cx="17463" cy="7957"/>
          </a:xfrm>
        </p:grpSpPr>
        <p:pic>
          <p:nvPicPr>
            <p:cNvPr id="23555" name="图片 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10" y="1733"/>
              <a:ext cx="2380" cy="197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3564" name="图片 24"/>
            <p:cNvPicPr>
              <a:picLocks noChangeAspect="1"/>
            </p:cNvPicPr>
            <p:nvPr/>
          </p:nvPicPr>
          <p:blipFill>
            <a:blip r:embed="rId3"/>
            <a:srcRect l="6015" t="15038" r="7387" b="14470"/>
            <a:stretch>
              <a:fillRect/>
            </a:stretch>
          </p:blipFill>
          <p:spPr>
            <a:xfrm>
              <a:off x="18143" y="8255"/>
              <a:ext cx="2230" cy="143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3565" name="图片 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6698" y="7616"/>
              <a:ext cx="2210" cy="145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3566" name="图片 2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6756" y="5527"/>
              <a:ext cx="2153" cy="132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3567" name="图片 25"/>
            <p:cNvPicPr>
              <a:picLocks noChangeAspect="1"/>
            </p:cNvPicPr>
            <p:nvPr/>
          </p:nvPicPr>
          <p:blipFill>
            <a:blip r:embed="rId6"/>
            <a:srcRect l="64677" t="45042" b="4248"/>
            <a:stretch>
              <a:fillRect/>
            </a:stretch>
          </p:blipFill>
          <p:spPr>
            <a:xfrm>
              <a:off x="18180" y="6639"/>
              <a:ext cx="2155" cy="131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6" name="文本框 5"/>
          <p:cNvSpPr txBox="1"/>
          <p:nvPr/>
        </p:nvSpPr>
        <p:spPr>
          <a:xfrm>
            <a:off x="1821815" y="-5715"/>
            <a:ext cx="1069276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3200" b="1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You are a reporter</a:t>
            </a:r>
            <a:r>
              <a:rPr lang="en-US" altLang="zh-CN" sz="2800" b="1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en-US" sz="2800" b="1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记者</a:t>
            </a:r>
            <a:r>
              <a:rPr lang="en-US" altLang="zh-CN" sz="2800" b="1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en-US" sz="2800" b="1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3200" b="1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on</a:t>
            </a:r>
            <a:r>
              <a:rPr lang="zh-CN" altLang="en-US" sz="3200" b="1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Sunshine TV. You are interviewing your classmates about </a:t>
            </a:r>
            <a:r>
              <a:rPr lang="en-US" altLang="zh-CN" sz="3200" b="1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Stephen</a:t>
            </a:r>
            <a:r>
              <a:rPr lang="en-US" altLang="zh-CN" sz="3200" b="1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's</a:t>
            </a:r>
            <a:r>
              <a:rPr lang="zh-CN" altLang="en-US" sz="3200" b="1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home.</a:t>
            </a:r>
            <a:endParaRPr lang="zh-CN" altLang="en-US" sz="3200" b="1" dirty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zh-CN" altLang="en-US" sz="3200" b="1" dirty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652905" y="1033145"/>
            <a:ext cx="10953750" cy="5603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342900" lvl="0" indent="-342900" eaLnBrk="1" hangingPunct="1">
              <a:lnSpc>
                <a:spcPct val="8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A:Excuse me, I'm 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from Sunshine TV. My I ask you some questions about 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Stephen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?</a:t>
            </a:r>
            <a:endParaRPr lang="en-US" altLang="zh-CN" sz="32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eaLnBrk="1" hangingPunct="1">
              <a:lnSpc>
                <a:spcPct val="8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B: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Sure./Of course.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eaLnBrk="1" hangingPunct="1">
              <a:lnSpc>
                <a:spcPct val="8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A: Wh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ere does he live?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342900" lvl="0" indent="-342900" eaLnBrk="1" hangingPunct="1">
              <a:lnSpc>
                <a:spcPct val="8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B: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e lives in ...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eaLnBrk="1" hangingPunct="1">
              <a:lnSpc>
                <a:spcPct val="8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A: 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How many rooms are there?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eaLnBrk="1" hangingPunct="1">
              <a:lnSpc>
                <a:spcPct val="8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B: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...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eaLnBrk="1" hangingPunct="1">
              <a:lnSpc>
                <a:spcPct val="8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A: 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Which room does he like best?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eaLnBrk="1" hangingPunct="1">
              <a:lnSpc>
                <a:spcPct val="8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B: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...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eaLnBrk="1" hangingPunct="1">
              <a:lnSpc>
                <a:spcPct val="8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A: 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Why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?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342900" lvl="0" indent="-342900" eaLnBrk="1" hangingPunct="1">
              <a:lnSpc>
                <a:spcPct val="8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B: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Because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...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342900" lvl="0" indent="-342900" eaLnBrk="1" hangingPunct="1">
              <a:lnSpc>
                <a:spcPct val="8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A: 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What do you think of h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er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home？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eaLnBrk="1" hangingPunct="1">
              <a:lnSpc>
                <a:spcPct val="8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B: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 think... 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eaLnBrk="1" hangingPunct="1">
              <a:lnSpc>
                <a:spcPct val="8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A:Thank you for your time.</a:t>
            </a:r>
            <a:endParaRPr lang="zh-CN" altLang="en-US" sz="32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097520" y="1562735"/>
            <a:ext cx="49612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两人一组；</a:t>
            </a:r>
            <a:r>
              <a:rPr lang="en-US" altLang="zh-CN" sz="2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一问一答</a:t>
            </a:r>
            <a:endParaRPr lang="zh-CN" altLang="en-US" sz="24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文本框 10"/>
          <p:cNvSpPr txBox="1"/>
          <p:nvPr/>
        </p:nvSpPr>
        <p:spPr>
          <a:xfrm>
            <a:off x="663575" y="974090"/>
            <a:ext cx="109188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charset="0"/>
                <a:cs typeface="Comic Sans MS" panose="030F0702030302020204" charset="0"/>
                <a:sym typeface="+mn-ea"/>
              </a:rPr>
              <a:t>Whose home do you like best/least</a:t>
            </a:r>
            <a:r>
              <a:rPr lang="en-US" altLang="zh-CN" sz="24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charset="0"/>
                <a:cs typeface="Comic Sans MS" panose="030F0702030302020204" charset="0"/>
                <a:sym typeface="+mn-ea"/>
              </a:rPr>
              <a:t>(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charset="0"/>
                <a:cs typeface="Comic Sans MS" panose="030F0702030302020204" charset="0"/>
                <a:sym typeface="+mn-ea"/>
              </a:rPr>
              <a:t>最不喜欢）</a:t>
            </a:r>
            <a:r>
              <a:rPr lang="en-US" altLang="zh-CN" sz="4000" b="1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charset="0"/>
                <a:cs typeface="Comic Sans MS" panose="030F0702030302020204" charset="0"/>
                <a:sym typeface="+mn-ea"/>
              </a:rPr>
              <a:t>?</a:t>
            </a:r>
            <a:endParaRPr lang="en-US" altLang="zh-CN" sz="4000" b="1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charset="0"/>
              <a:cs typeface="Comic Sans MS" panose="030F0702030302020204" charset="0"/>
              <a:sym typeface="+mn-ea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87960" y="4399280"/>
            <a:ext cx="11865610" cy="2602230"/>
            <a:chOff x="296" y="6655"/>
            <a:chExt cx="18686" cy="4145"/>
          </a:xfrm>
        </p:grpSpPr>
        <p:pic>
          <p:nvPicPr>
            <p:cNvPr id="26627" name="图片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96" y="7043"/>
              <a:ext cx="6463" cy="368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7651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759" y="6968"/>
              <a:ext cx="6213" cy="383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972" y="6655"/>
              <a:ext cx="6010" cy="414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文本框 3"/>
            <p:cNvSpPr txBox="1"/>
            <p:nvPr/>
          </p:nvSpPr>
          <p:spPr>
            <a:xfrm>
              <a:off x="3638" y="7043"/>
              <a:ext cx="2975" cy="83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p>
              <a:r>
                <a:rPr lang="en-US" altLang="zh-CN" sz="2800">
                  <a:solidFill>
                    <a:schemeClr val="tx1"/>
                  </a:solidFill>
                  <a:latin typeface="Comic Sans MS" panose="030F0702030302020204" charset="0"/>
                  <a:cs typeface="Comic Sans MS" panose="030F0702030302020204" charset="0"/>
                </a:rPr>
                <a:t>Stephen</a:t>
              </a:r>
              <a:endParaRPr lang="en-US" altLang="zh-CN" sz="2800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0110" y="7040"/>
              <a:ext cx="2975" cy="83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p>
              <a:pPr algn="ctr"/>
              <a:r>
                <a:rPr lang="en-US" altLang="zh-CN" sz="2800">
                  <a:solidFill>
                    <a:schemeClr val="tx1"/>
                  </a:solidFill>
                  <a:latin typeface="Comic Sans MS" panose="030F0702030302020204" charset="0"/>
                  <a:cs typeface="Comic Sans MS" panose="030F0702030302020204" charset="0"/>
                </a:rPr>
                <a:t>Anna</a:t>
              </a:r>
              <a:endParaRPr lang="en-US" altLang="zh-CN" sz="2800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2972" y="9790"/>
              <a:ext cx="2975" cy="83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p>
              <a:r>
                <a:rPr lang="en-US" altLang="zh-CN" sz="2800">
                  <a:solidFill>
                    <a:schemeClr val="tx1"/>
                  </a:solidFill>
                  <a:latin typeface="Comic Sans MS" panose="030F0702030302020204" charset="0"/>
                  <a:cs typeface="Comic Sans MS" panose="030F0702030302020204" charset="0"/>
                </a:rPr>
                <a:t>Neil</a:t>
              </a:r>
              <a:endParaRPr lang="en-US" altLang="zh-CN" sz="2800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802005" y="1931670"/>
            <a:ext cx="1049845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 b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A: W</a:t>
            </a:r>
            <a:r>
              <a:rPr lang="en-US" altLang="zh-CN" sz="3600" b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hose home do you like best? Why?</a:t>
            </a:r>
            <a:endParaRPr lang="en-US" altLang="zh-CN" sz="3600" b="1">
              <a:solidFill>
                <a:srgbClr val="99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B: 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like 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... 's 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becaus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e...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3600" b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A: </a:t>
            </a:r>
            <a:r>
              <a:rPr lang="en-US" altLang="zh-CN" sz="3600" b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</a:t>
            </a:r>
            <a:r>
              <a:rPr lang="en-US" altLang="zh-CN" sz="3600" b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hose home do you like least? Why?</a:t>
            </a:r>
            <a:endParaRPr lang="en-US" altLang="zh-CN" sz="3600" b="1">
              <a:solidFill>
                <a:srgbClr val="99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B: I don't like ...'s home, because...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4680" y="80645"/>
            <a:ext cx="488061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40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charset="0"/>
                <a:cs typeface="Comic Sans MS" panose="030F0702030302020204" charset="0"/>
              </a:rPr>
              <a:t>Make a dialogue</a:t>
            </a:r>
            <a:endParaRPr lang="en-US" sz="4000" b="1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253730" y="276225"/>
            <a:ext cx="49612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两人一组；</a:t>
            </a:r>
            <a:r>
              <a:rPr lang="en-US" altLang="zh-CN" sz="2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一问一答</a:t>
            </a:r>
            <a:endParaRPr lang="zh-CN" altLang="en-US" sz="24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7" name="Picture 6" descr="u=3021291729,2968208417&amp;fm=0&amp;gp=0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73160" y="3233103"/>
            <a:ext cx="2266950" cy="30972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文本框 10"/>
          <p:cNvSpPr txBox="1"/>
          <p:nvPr/>
        </p:nvSpPr>
        <p:spPr>
          <a:xfrm>
            <a:off x="2555240" y="283845"/>
            <a:ext cx="665099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0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charset="0"/>
                <a:cs typeface="Comic Sans MS" panose="030F0702030302020204" charset="0"/>
              </a:rPr>
              <a:t>My home</a:t>
            </a:r>
            <a:endParaRPr lang="en-US" altLang="zh-CN" sz="4000" b="1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12165" y="1315085"/>
            <a:ext cx="8275320" cy="5015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 name is </a:t>
            </a:r>
            <a:r>
              <a:rPr lang="en-US" altLang="zh-CN" sz="3200" b="1" u="sng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Belinda</a:t>
            </a:r>
            <a:r>
              <a:rPr lang="en-US" altLang="zh-CN" sz="32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sz="3200" b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sz="32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live in </a:t>
            </a:r>
            <a:r>
              <a:rPr lang="en-US" altLang="zh-CN" sz="3200" b="1" u="sng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town 18 miles from the centre of the city</a:t>
            </a:r>
            <a:r>
              <a:rPr lang="zh-CN" altLang="en-US" sz="3200" b="1" u="sng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32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There are  </a:t>
            </a:r>
            <a:r>
              <a:rPr lang="en-US" sz="3200" b="1" u="sng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six</a:t>
            </a:r>
            <a:r>
              <a:rPr lang="zh-CN" altLang="en-US" sz="32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rooms in it. They are </a:t>
            </a:r>
            <a:r>
              <a:rPr lang="en-US" altLang="zh-CN" sz="3200" b="1" u="sng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bathroom, bedroom, dining room, living room, kitchen and balcony</a:t>
            </a:r>
            <a:r>
              <a:rPr lang="zh-CN" altLang="en-US" sz="3200" b="1" u="sng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32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My favourite place </a:t>
            </a:r>
            <a:r>
              <a:rPr lang="en-US" altLang="zh-CN" sz="32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</a:t>
            </a:r>
            <a:r>
              <a:rPr lang="en-US" altLang="zh-CN" sz="3200" b="1" u="sng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balcony</a:t>
            </a:r>
            <a:r>
              <a:rPr lang="en-US" altLang="zh-CN" sz="32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 I </a:t>
            </a:r>
            <a:r>
              <a:rPr lang="en-US" altLang="zh-CN" sz="3200" b="1" u="sng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 to  sit there and look out at the blue sky.</a:t>
            </a:r>
            <a:r>
              <a:rPr lang="en-US" altLang="zh-CN" sz="3200" b="1" u="sng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z="3200" b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32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dream to live </a:t>
            </a:r>
            <a:r>
              <a:rPr lang="en-US" altLang="zh-CN" sz="3200" b="1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 the foot of a hill</a:t>
            </a:r>
            <a:r>
              <a:rPr lang="en-US" altLang="zh-CN" sz="32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I can </a:t>
            </a:r>
            <a:r>
              <a:rPr lang="en-US" altLang="zh-CN" sz="3200" b="1" u="sng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 climbing and have fun with my friends</a:t>
            </a:r>
            <a:r>
              <a:rPr lang="en-US" altLang="zh-CN" sz="32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altLang="zh-CN" sz="3200" b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32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It's great fun!</a:t>
            </a:r>
            <a:endParaRPr lang="en-US" altLang="zh-CN" sz="3200" b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336550" y="1124585"/>
            <a:ext cx="11430635" cy="5472430"/>
          </a:xfrm>
          <a:prstGeom prst="roundRect">
            <a:avLst/>
          </a:prstGeom>
          <a:noFill/>
          <a:ln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7" name="Picture 6" descr="u=3021291729,2968208417&amp;fm=0&amp;gp=0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73160" y="3233103"/>
            <a:ext cx="2266950" cy="30972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文本框 10"/>
          <p:cNvSpPr txBox="1"/>
          <p:nvPr/>
        </p:nvSpPr>
        <p:spPr>
          <a:xfrm>
            <a:off x="3129280" y="283845"/>
            <a:ext cx="665099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charset="0"/>
                <a:cs typeface="Comic Sans MS" panose="030F0702030302020204" charset="0"/>
              </a:rPr>
              <a:t>Write about your home</a:t>
            </a:r>
            <a:endParaRPr lang="en-US" altLang="zh-CN" sz="4000" b="1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12165" y="1315085"/>
            <a:ext cx="7439025" cy="5077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 name is _____</a:t>
            </a:r>
            <a:r>
              <a:rPr lang="en-US" altLang="zh-CN" sz="36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en-US" sz="36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r>
              <a:rPr lang="en-US" altLang="zh-CN" sz="36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sz="3600" b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sz="36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live in_____________________. There are  __</a:t>
            </a:r>
            <a:r>
              <a:rPr lang="en-US" altLang="zh-CN" sz="36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en-US" sz="36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 rooms in it. They are </a:t>
            </a:r>
            <a:r>
              <a:rPr lang="en-US" altLang="zh-CN" sz="36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</a:t>
            </a:r>
            <a:r>
              <a:rPr lang="zh-CN" altLang="en-US" sz="36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. My favourite place </a:t>
            </a:r>
            <a:r>
              <a:rPr lang="en-US" altLang="zh-CN" sz="36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____________</a:t>
            </a:r>
            <a:r>
              <a:rPr lang="zh-CN" altLang="en-US" sz="36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because I </a:t>
            </a:r>
            <a:r>
              <a:rPr lang="en-US" altLang="zh-CN" sz="36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</a:t>
            </a:r>
            <a:endParaRPr lang="en-US" altLang="zh-CN" sz="3600" b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36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</a:t>
            </a:r>
            <a:endParaRPr lang="en-US" altLang="zh-CN" sz="3600" b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36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dream to live______.  I can ______</a:t>
            </a:r>
            <a:endParaRPr lang="en-US" altLang="zh-CN" sz="3600" b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36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___________________. It's great fun!</a:t>
            </a:r>
            <a:endParaRPr lang="en-US" altLang="zh-CN" sz="3600" b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336550" y="1124585"/>
            <a:ext cx="11430635" cy="5472430"/>
          </a:xfrm>
          <a:prstGeom prst="roundRect">
            <a:avLst/>
          </a:prstGeom>
          <a:noFill/>
          <a:ln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4" name="宗次郎 - いつも何度でも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885805" y="5064760"/>
            <a:ext cx="1050925" cy="78295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8543290" y="1398905"/>
            <a:ext cx="27266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四人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一组互相分享</a:t>
            </a:r>
            <a:endParaRPr lang="zh-CN" altLang="en-US" sz="24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9847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2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24563" y="608013"/>
            <a:ext cx="4227512" cy="553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3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4563" y="528638"/>
            <a:ext cx="4232275" cy="5832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0" name="文本框 2"/>
          <p:cNvPicPr/>
          <p:nvPr/>
        </p:nvPicPr>
        <p:blipFill>
          <a:blip r:embed="rId3"/>
          <a:stretch>
            <a:fillRect/>
          </a:stretch>
        </p:blipFill>
        <p:spPr>
          <a:xfrm>
            <a:off x="5880418" y="384175"/>
            <a:ext cx="4656137" cy="5997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5" name="文本框 7"/>
          <p:cNvPicPr/>
          <p:nvPr/>
        </p:nvPicPr>
        <p:blipFill>
          <a:blip r:embed="rId4"/>
          <a:stretch>
            <a:fillRect/>
          </a:stretch>
        </p:blipFill>
        <p:spPr>
          <a:xfrm>
            <a:off x="1322388" y="688975"/>
            <a:ext cx="4919662" cy="2597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6" name="矩形 8"/>
          <p:cNvPicPr/>
          <p:nvPr/>
        </p:nvPicPr>
        <p:blipFill>
          <a:blip r:embed="rId5"/>
          <a:stretch>
            <a:fillRect/>
          </a:stretch>
        </p:blipFill>
        <p:spPr>
          <a:xfrm>
            <a:off x="1524000" y="3500438"/>
            <a:ext cx="4919663" cy="21574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3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Homes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6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2" name="图片 7"/>
          <p:cNvPicPr>
            <a:picLocks noChangeAspect="1"/>
          </p:cNvPicPr>
          <p:nvPr/>
        </p:nvPicPr>
        <p:blipFill>
          <a:blip r:embed="rId1"/>
          <a:srcRect t="42616" b="4994"/>
          <a:stretch>
            <a:fillRect/>
          </a:stretch>
        </p:blipFill>
        <p:spPr>
          <a:xfrm>
            <a:off x="3469640" y="3931920"/>
            <a:ext cx="5324475" cy="2828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7" name="Text Box 3"/>
          <p:cNvSpPr txBox="1"/>
          <p:nvPr/>
        </p:nvSpPr>
        <p:spPr>
          <a:xfrm>
            <a:off x="2250440" y="2074863"/>
            <a:ext cx="8188325" cy="506730"/>
          </a:xfrm>
          <a:prstGeom prst="rect">
            <a:avLst/>
          </a:prstGeom>
          <a:gradFill rotWithShape="0">
            <a:gsLst>
              <a:gs pos="0">
                <a:srgbClr val="FFFFFF">
                  <a:alpha val="100000"/>
                </a:srgbClr>
              </a:gs>
              <a:gs pos="74001">
                <a:srgbClr val="B5D2EC">
                  <a:alpha val="100000"/>
                </a:srgbClr>
              </a:gs>
              <a:gs pos="83000">
                <a:srgbClr val="B5D2EC">
                  <a:alpha val="100000"/>
                </a:srgbClr>
              </a:gs>
              <a:gs pos="100000">
                <a:srgbClr val="CEE1F2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defTabSz="913130" eaLnBrk="1" hangingPunct="1">
              <a:spcBef>
                <a:spcPct val="50000"/>
              </a:spcBef>
              <a:buNone/>
            </a:pPr>
            <a:r>
              <a:rPr lang="en-US" altLang="zh-CN" sz="2700" b="1" dirty="0">
                <a:solidFill>
                  <a:srgbClr val="FF0000"/>
                </a:solidFill>
                <a:latin typeface="Georgia" panose="02040502050405020303" pitchFamily="18" charset="0"/>
              </a:rPr>
              <a:t>1. Finish the exercises in your book.</a:t>
            </a:r>
            <a:endParaRPr lang="en-US" altLang="zh-CN" sz="2700" b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31749" name="Text Box 6"/>
          <p:cNvSpPr txBox="1"/>
          <p:nvPr/>
        </p:nvSpPr>
        <p:spPr>
          <a:xfrm>
            <a:off x="2250440" y="2767013"/>
            <a:ext cx="8188325" cy="506730"/>
          </a:xfrm>
          <a:prstGeom prst="rect">
            <a:avLst/>
          </a:prstGeom>
          <a:gradFill rotWithShape="0">
            <a:gsLst>
              <a:gs pos="0">
                <a:srgbClr val="FFFFFF">
                  <a:alpha val="100000"/>
                </a:srgbClr>
              </a:gs>
              <a:gs pos="74001">
                <a:srgbClr val="B5D2EC">
                  <a:alpha val="100000"/>
                </a:srgbClr>
              </a:gs>
              <a:gs pos="83000">
                <a:srgbClr val="B5D2EC">
                  <a:alpha val="100000"/>
                </a:srgbClr>
              </a:gs>
              <a:gs pos="100000">
                <a:srgbClr val="CEE1F2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defTabSz="913130" eaLnBrk="1" hangingPunct="1">
              <a:spcBef>
                <a:spcPct val="50000"/>
              </a:spcBef>
              <a:buNone/>
            </a:pPr>
            <a:r>
              <a:rPr lang="en-US" altLang="zh-CN" sz="2700" b="1" dirty="0">
                <a:solidFill>
                  <a:srgbClr val="FF0000"/>
                </a:solidFill>
                <a:latin typeface="Georgia" panose="02040502050405020303" pitchFamily="18" charset="0"/>
              </a:rPr>
              <a:t>2. Recite or retell </a:t>
            </a:r>
            <a:r>
              <a:rPr lang="en-US" altLang="zh-CN" sz="2700" b="1" i="1" dirty="0">
                <a:solidFill>
                  <a:srgbClr val="FF0000"/>
                </a:solidFill>
                <a:latin typeface="Georgia" panose="02040502050405020303" pitchFamily="18" charset="0"/>
              </a:rPr>
              <a:t>Homes around the world</a:t>
            </a:r>
            <a:r>
              <a:rPr lang="en-US" altLang="zh-CN" sz="2700" b="1" dirty="0">
                <a:solidFill>
                  <a:srgbClr val="FF0000"/>
                </a:solidFill>
                <a:latin typeface="Georgia" panose="02040502050405020303" pitchFamily="18" charset="0"/>
              </a:rPr>
              <a:t>.</a:t>
            </a:r>
            <a:endParaRPr lang="en-US" altLang="zh-CN" sz="3000" b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31750" name="矩形 2"/>
          <p:cNvSpPr>
            <a:spLocks noChangeArrowheads="1"/>
          </p:cNvSpPr>
          <p:nvPr/>
        </p:nvSpPr>
        <p:spPr bwMode="auto">
          <a:xfrm>
            <a:off x="2352675" y="144463"/>
            <a:ext cx="712787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9600" b="1" i="0" u="none" strike="noStrike" kern="1200" cap="none" spc="0" normalizeH="0" baseline="0" noProof="1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Comic Sans MS" panose="030F0702030302020204" charset="0"/>
                <a:ea typeface="Segoe UI Black" panose="020B0A02040204020203"/>
                <a:cs typeface="Comic Sans MS" panose="030F0702030302020204" charset="0"/>
              </a:rPr>
              <a:t>Homework</a:t>
            </a:r>
            <a:endParaRPr kumimoji="0" lang="en-US" altLang="zh-CN" sz="9600" b="1" i="0" u="none" strike="noStrike" kern="1200" cap="none" spc="0" normalizeH="0" baseline="0" noProof="1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Comic Sans MS" panose="030F0702030302020204" charset="0"/>
              <a:ea typeface="Segoe UI Black" panose="020B0A02040204020203"/>
              <a:cs typeface="Comic Sans MS" panose="030F070203030202020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 bldLvl="0" animBg="1"/>
      <p:bldP spid="3174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47" name="Picture 3" descr="t011560858dd8632dab"/>
          <p:cNvPicPr>
            <a:picLocks noChangeAspect="1"/>
          </p:cNvPicPr>
          <p:nvPr/>
        </p:nvPicPr>
        <p:blipFill>
          <a:blip r:embed="rId1"/>
          <a:srcRect b="9734"/>
          <a:stretch>
            <a:fillRect/>
          </a:stretch>
        </p:blipFill>
        <p:spPr>
          <a:xfrm>
            <a:off x="-11430" y="0"/>
            <a:ext cx="12059285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文本框 10"/>
          <p:cNvSpPr txBox="1"/>
          <p:nvPr/>
        </p:nvSpPr>
        <p:spPr>
          <a:xfrm>
            <a:off x="2201545" y="41275"/>
            <a:ext cx="850646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charset="0"/>
                <a:cs typeface="Comic Sans MS" panose="030F0702030302020204" charset="0"/>
                <a:sym typeface="+mn-ea"/>
              </a:rPr>
              <a:t>Whose home do you like best?</a:t>
            </a:r>
            <a:endParaRPr lang="en-US" altLang="zh-CN" sz="4000" b="1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charset="0"/>
              <a:cs typeface="Comic Sans MS" panose="030F0702030302020204" charset="0"/>
              <a:sym typeface="+mn-ea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87960" y="4735830"/>
            <a:ext cx="11865293" cy="2265680"/>
            <a:chOff x="296" y="6655"/>
            <a:chExt cx="18686" cy="4145"/>
          </a:xfrm>
        </p:grpSpPr>
        <p:pic>
          <p:nvPicPr>
            <p:cNvPr id="26627" name="图片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96" y="7043"/>
              <a:ext cx="6463" cy="368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7651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759" y="6968"/>
              <a:ext cx="6213" cy="383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972" y="6655"/>
              <a:ext cx="6010" cy="414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文本框 3"/>
            <p:cNvSpPr txBox="1"/>
            <p:nvPr/>
          </p:nvSpPr>
          <p:spPr>
            <a:xfrm>
              <a:off x="3638" y="7043"/>
              <a:ext cx="2975" cy="95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p>
              <a:r>
                <a:rPr lang="en-US" altLang="zh-CN" sz="2800">
                  <a:solidFill>
                    <a:srgbClr val="FF0000"/>
                  </a:solidFill>
                  <a:latin typeface="Comic Sans MS" panose="030F0702030302020204" charset="0"/>
                  <a:cs typeface="Comic Sans MS" panose="030F0702030302020204" charset="0"/>
                </a:rPr>
                <a:t>Stephen</a:t>
              </a:r>
              <a:endParaRPr lang="en-US" altLang="zh-CN" sz="2800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0110" y="7040"/>
              <a:ext cx="2975" cy="95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p>
              <a:pPr algn="ctr"/>
              <a:r>
                <a:rPr lang="en-US" altLang="zh-CN" sz="2800">
                  <a:solidFill>
                    <a:srgbClr val="FF0000"/>
                  </a:solidFill>
                  <a:latin typeface="Comic Sans MS" panose="030F0702030302020204" charset="0"/>
                  <a:cs typeface="Comic Sans MS" panose="030F0702030302020204" charset="0"/>
                </a:rPr>
                <a:t>Anna</a:t>
              </a:r>
              <a:endParaRPr lang="en-US" altLang="zh-CN" sz="2800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2972" y="9790"/>
              <a:ext cx="2975" cy="95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p>
              <a:r>
                <a:rPr lang="en-US" altLang="zh-CN" sz="2800">
                  <a:solidFill>
                    <a:srgbClr val="FF0000"/>
                  </a:solidFill>
                  <a:latin typeface="Comic Sans MS" panose="030F0702030302020204" charset="0"/>
                  <a:cs typeface="Comic Sans MS" panose="030F0702030302020204" charset="0"/>
                </a:rPr>
                <a:t>Neil</a:t>
              </a:r>
              <a:endParaRPr lang="en-US" altLang="zh-CN" sz="2800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7858760" y="923290"/>
            <a:ext cx="1049845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 like  </a:t>
            </a:r>
            <a:r>
              <a:rPr lang="en-US" altLang="zh-CN" sz="3600" b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... 's </a:t>
            </a:r>
            <a:r>
              <a:rPr lang="zh-CN" altLang="en-US" sz="3600" b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</a:t>
            </a:r>
            <a:r>
              <a:rPr lang="en-US" altLang="zh-CN" sz="3600" b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3600" b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3600" b="1">
              <a:solidFill>
                <a:srgbClr val="99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sz="3600" b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</a:t>
            </a:r>
            <a:r>
              <a:rPr lang="en-US" altLang="zh-CN" sz="3600" b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e...</a:t>
            </a:r>
            <a:endParaRPr lang="en-US" altLang="zh-CN" sz="3600" b="1">
              <a:solidFill>
                <a:srgbClr val="99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3600" b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don't like...'s home, </a:t>
            </a:r>
            <a:endParaRPr lang="en-US" altLang="zh-CN" sz="3600" b="1">
              <a:solidFill>
                <a:srgbClr val="99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3600" b="1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because...</a:t>
            </a:r>
            <a:endParaRPr lang="en-US" altLang="zh-CN" sz="3600" b="1">
              <a:solidFill>
                <a:srgbClr val="99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450" y="887730"/>
            <a:ext cx="7833995" cy="398843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4" name="矩形 3"/>
          <p:cNvSpPr/>
          <p:nvPr/>
        </p:nvSpPr>
        <p:spPr>
          <a:xfrm>
            <a:off x="542925" y="4808855"/>
            <a:ext cx="386715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defTabSz="913130" eaLnBrk="1" hangingPunct="1">
              <a:spcBef>
                <a:spcPct val="0"/>
              </a:spcBef>
              <a:buNone/>
            </a:pPr>
            <a:r>
              <a:rPr lang="en-US" altLang="zh-CN" sz="3200" b="1" dirty="0">
                <a:solidFill>
                  <a:schemeClr val="tx1"/>
                </a:solidFill>
                <a:latin typeface="Georgia" panose="02040502050405020303" pitchFamily="18" charset="0"/>
              </a:rPr>
              <a:t>a house</a:t>
            </a:r>
            <a:endParaRPr lang="en-US" altLang="zh-CN" sz="3200" b="1" dirty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pPr marL="0" lvl="0" indent="0" algn="ctr" defTabSz="913130" eaLnBrk="1" hangingPunct="1">
              <a:spcBef>
                <a:spcPct val="0"/>
              </a:spcBef>
              <a:buNone/>
            </a:pPr>
            <a:r>
              <a:rPr lang="en-US" altLang="zh-CN" b="1" dirty="0">
                <a:solidFill>
                  <a:schemeClr val="tx1"/>
                </a:solidFill>
                <a:latin typeface="Georgia" panose="02040502050405020303" pitchFamily="18" charset="0"/>
              </a:rPr>
              <a:t>with a </a:t>
            </a:r>
            <a:r>
              <a:rPr lang="en-US" altLang="zh-CN" b="1" dirty="0">
                <a:solidFill>
                  <a:srgbClr val="FF0000"/>
                </a:solidFill>
                <a:latin typeface="Georgia" panose="02040502050405020303" pitchFamily="18" charset="0"/>
              </a:rPr>
              <a:t>garden</a:t>
            </a:r>
            <a:endParaRPr lang="en-US" altLang="zh-CN" b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5125" name="文本框 4"/>
          <p:cNvSpPr txBox="1"/>
          <p:nvPr/>
        </p:nvSpPr>
        <p:spPr>
          <a:xfrm>
            <a:off x="5256530" y="4880293"/>
            <a:ext cx="123126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defTabSz="913130" eaLnBrk="1" hangingPunct="1"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FF3300"/>
                </a:solidFill>
                <a:latin typeface="Georgia" panose="02040502050405020303" pitchFamily="18" charset="0"/>
              </a:rPr>
              <a:t>a flat</a:t>
            </a:r>
            <a:endParaRPr lang="en-US" altLang="zh-CN" b="1" dirty="0">
              <a:solidFill>
                <a:srgbClr val="FF3300"/>
              </a:solidFill>
              <a:latin typeface="Georgia" panose="02040502050405020303" pitchFamily="18" charset="0"/>
            </a:endParaRPr>
          </a:p>
        </p:txBody>
      </p:sp>
      <p:sp>
        <p:nvSpPr>
          <p:cNvPr id="5126" name="文本框 5"/>
          <p:cNvSpPr txBox="1"/>
          <p:nvPr/>
        </p:nvSpPr>
        <p:spPr>
          <a:xfrm>
            <a:off x="5039360" y="5165408"/>
            <a:ext cx="148971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defTabSz="913130" eaLnBrk="1" hangingPunct="1"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</a:t>
            </a:r>
            <a:r>
              <a:rPr lang="en-US" altLang="zh-CN" sz="4000" b="1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æ</a:t>
            </a:r>
            <a:r>
              <a:rPr lang="en-US" altLang="zh-CN" b="1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en-US" sz="2400" b="1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公寓</a:t>
            </a:r>
            <a:endParaRPr lang="zh-CN" altLang="en-US" sz="2400" b="1" dirty="0">
              <a:solidFill>
                <a:srgbClr val="99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42925" y="582930"/>
            <a:ext cx="26714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charset="0"/>
                <a:cs typeface="Comic Sans MS" panose="030F0702030302020204" charset="0"/>
              </a:rPr>
              <a:t>Free Talk</a:t>
            </a:r>
            <a:endParaRPr lang="en-US" altLang="zh-CN" sz="4000" b="1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charset="0"/>
              <a:cs typeface="Comic Sans MS" panose="030F0702030302020204" charset="0"/>
            </a:endParaRPr>
          </a:p>
        </p:txBody>
      </p:sp>
      <p:pic>
        <p:nvPicPr>
          <p:cNvPr id="7176" name="Picture 4" descr="D:\SYZX\备课\备课图片\u=3410490315,2834993285&amp;fm=26&amp;gp=0.jpgu=3410490315,2834993285&amp;fm=26&amp;gp=0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410210" y="2083435"/>
            <a:ext cx="3911600" cy="2868930"/>
          </a:xfrm>
          <a:prstGeom prst="roundRect">
            <a:avLst/>
          </a:prstGeom>
          <a:noFill/>
          <a:ln w="9525">
            <a:noFill/>
          </a:ln>
          <a:effectLst>
            <a:softEdge rad="63500"/>
          </a:effectLst>
        </p:spPr>
      </p:pic>
      <p:pic>
        <p:nvPicPr>
          <p:cNvPr id="3075" name="Picture 5" descr="D:\SYZX\备课\备课图片\u=2475604540,2509855500&amp;fm=26&amp;gp=0.jpgu=2475604540,2509855500&amp;fm=26&amp;gp=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321810" y="2098040"/>
            <a:ext cx="3699510" cy="2854960"/>
          </a:xfrm>
          <a:prstGeom prst="roundRect">
            <a:avLst/>
          </a:prstGeom>
          <a:noFill/>
          <a:ln w="9525">
            <a:noFill/>
          </a:ln>
          <a:effectLst>
            <a:softEdge rad="63500"/>
          </a:effectLst>
        </p:spPr>
      </p:pic>
      <p:pic>
        <p:nvPicPr>
          <p:cNvPr id="83975" name="图片 83974" descr="3553253_114441073701_2_副本"/>
          <p:cNvPicPr>
            <a:picLocks noChangeAspect="1"/>
          </p:cNvPicPr>
          <p:nvPr/>
        </p:nvPicPr>
        <p:blipFill>
          <a:blip r:embed="rId3"/>
          <a:srcRect l="1032" t="1765" r="7861" b="-1765"/>
          <a:stretch>
            <a:fillRect/>
          </a:stretch>
        </p:blipFill>
        <p:spPr>
          <a:xfrm>
            <a:off x="7967345" y="2097405"/>
            <a:ext cx="3700780" cy="2855595"/>
          </a:xfrm>
          <a:prstGeom prst="roundRect">
            <a:avLst/>
          </a:prstGeom>
          <a:noFill/>
          <a:ln w="9525">
            <a:noFill/>
          </a:ln>
          <a:effectLst>
            <a:softEdge rad="63500"/>
          </a:effectLst>
        </p:spPr>
      </p:pic>
      <p:sp>
        <p:nvSpPr>
          <p:cNvPr id="4" name="矩形 3"/>
          <p:cNvSpPr/>
          <p:nvPr/>
        </p:nvSpPr>
        <p:spPr>
          <a:xfrm>
            <a:off x="8093075" y="4737100"/>
            <a:ext cx="386715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defTabSz="913130" eaLnBrk="1" hangingPunct="1">
              <a:spcBef>
                <a:spcPct val="0"/>
              </a:spcBef>
              <a:buNone/>
            </a:pPr>
            <a:r>
              <a:rPr lang="en-US" altLang="zh-CN" sz="3200" b="1" dirty="0">
                <a:solidFill>
                  <a:schemeClr val="tx1"/>
                </a:solidFill>
                <a:latin typeface="Georgia" panose="02040502050405020303" pitchFamily="18" charset="0"/>
              </a:rPr>
              <a:t>a house</a:t>
            </a:r>
            <a:endParaRPr lang="en-US" altLang="zh-CN" sz="3200" b="1" dirty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pPr marL="0" lvl="0" indent="0" algn="ctr" defTabSz="913130" eaLnBrk="1" hangingPunct="1">
              <a:spcBef>
                <a:spcPct val="0"/>
              </a:spcBef>
              <a:buNone/>
            </a:pPr>
            <a:r>
              <a:rPr lang="en-US" altLang="zh-CN" b="1" dirty="0">
                <a:solidFill>
                  <a:schemeClr val="tx1"/>
                </a:solidFill>
                <a:latin typeface="Georgia" panose="02040502050405020303" pitchFamily="18" charset="0"/>
              </a:rPr>
              <a:t>near the </a:t>
            </a:r>
            <a:r>
              <a:rPr lang="en-US" altLang="zh-CN" b="1" dirty="0">
                <a:solidFill>
                  <a:srgbClr val="FF0000"/>
                </a:solidFill>
                <a:latin typeface="Georgia" panose="02040502050405020303" pitchFamily="18" charset="0"/>
              </a:rPr>
              <a:t>sea</a:t>
            </a:r>
            <a:r>
              <a:rPr lang="en-US" altLang="zh-CN" b="1" dirty="0">
                <a:solidFill>
                  <a:schemeClr val="tx1"/>
                </a:solidFill>
                <a:latin typeface="Georgia" panose="02040502050405020303" pitchFamily="18" charset="0"/>
              </a:rPr>
              <a:t>/</a:t>
            </a:r>
            <a:endParaRPr lang="en-US" altLang="zh-CN" b="1" dirty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pPr marL="0" lvl="0" indent="0" algn="ctr" defTabSz="913130" eaLnBrk="1" hangingPunct="1">
              <a:spcBef>
                <a:spcPct val="0"/>
              </a:spcBef>
              <a:buNone/>
            </a:pPr>
            <a:r>
              <a:rPr lang="en-US" altLang="zh-CN" b="1" dirty="0">
                <a:solidFill>
                  <a:schemeClr val="tx1"/>
                </a:solidFill>
                <a:latin typeface="Georgia" panose="02040502050405020303" pitchFamily="18" charset="0"/>
              </a:rPr>
              <a:t>on the </a:t>
            </a:r>
            <a:r>
              <a:rPr lang="en-US" altLang="zh-CN" b="1" dirty="0">
                <a:solidFill>
                  <a:srgbClr val="FF0000"/>
                </a:solidFill>
                <a:latin typeface="Georgia" panose="02040502050405020303" pitchFamily="18" charset="0"/>
              </a:rPr>
              <a:t>beach</a:t>
            </a:r>
            <a:r>
              <a:rPr lang="en-US" altLang="zh-CN" b="1" dirty="0">
                <a:solidFill>
                  <a:schemeClr val="tx1"/>
                </a:solidFill>
                <a:latin typeface="Georgia" panose="02040502050405020303" pitchFamily="18" charset="0"/>
              </a:rPr>
              <a:t> </a:t>
            </a:r>
            <a:endParaRPr lang="en-US" altLang="zh-CN" b="1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sp>
        <p:nvSpPr>
          <p:cNvPr id="5" name="文本框 5"/>
          <p:cNvSpPr txBox="1"/>
          <p:nvPr/>
        </p:nvSpPr>
        <p:spPr>
          <a:xfrm>
            <a:off x="1740535" y="5690553"/>
            <a:ext cx="252920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l" defTabSz="913130" eaLnBrk="1" hangingPunct="1">
              <a:spcBef>
                <a:spcPct val="0"/>
              </a:spcBef>
              <a:buNone/>
            </a:pPr>
            <a:r>
              <a:rPr lang="en-US" altLang="zh-CN" sz="2800" b="1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/'ɡɑrd(ə)n/</a:t>
            </a:r>
            <a:r>
              <a:rPr lang="zh-CN" altLang="en-US" sz="2400" b="1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花园</a:t>
            </a:r>
            <a:endParaRPr lang="zh-CN" altLang="en-US" sz="2400" b="1" dirty="0">
              <a:solidFill>
                <a:srgbClr val="99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744710" y="6079173"/>
            <a:ext cx="170307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l" defTabSz="913130" eaLnBrk="1" hangingPunct="1">
              <a:spcBef>
                <a:spcPct val="0"/>
              </a:spcBef>
              <a:buNone/>
            </a:pPr>
            <a:r>
              <a:rPr lang="en-US" altLang="zh-CN" sz="2800" b="1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/biːtʃ/</a:t>
            </a:r>
            <a:r>
              <a:rPr lang="zh-CN" altLang="en-US" sz="2400" b="1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沙滩</a:t>
            </a:r>
            <a:endParaRPr lang="zh-CN" altLang="en-US" sz="2400" b="1" dirty="0">
              <a:solidFill>
                <a:srgbClr val="99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/>
      <p:bldP spid="5125" grpId="0"/>
      <p:bldP spid="5126" grpId="0"/>
      <p:bldP spid="5126" grpId="1"/>
      <p:bldP spid="4" grpId="0"/>
      <p:bldP spid="5" grpId="0"/>
      <p:bldP spid="5" grpId="1"/>
      <p:bldP spid="6" grpId="0"/>
      <p:bldP spid="6" grpId="1"/>
      <p:bldP spid="5124" grpId="1"/>
      <p:bldP spid="5" grpId="2"/>
      <p:bldP spid="5125" grpId="1"/>
      <p:bldP spid="5126" grpId="2"/>
      <p:bldP spid="4" grpId="1"/>
      <p:bldP spid="6" grpId="2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7" name="矩形 4"/>
          <p:cNvSpPr/>
          <p:nvPr/>
        </p:nvSpPr>
        <p:spPr>
          <a:xfrm>
            <a:off x="5907723" y="1617663"/>
            <a:ext cx="4625340" cy="169164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defTabSz="913130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sz="40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live in a flat 18 </a:t>
            </a:r>
            <a:r>
              <a:rPr lang="en-US" altLang="zh-CN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mile</a:t>
            </a:r>
            <a:r>
              <a:rPr lang="en-US" altLang="zh-CN" sz="40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 </a:t>
            </a:r>
            <a:endParaRPr lang="en-US" altLang="zh-CN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defTabSz="913130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sz="40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away from the city </a:t>
            </a:r>
            <a:endParaRPr lang="en-US" altLang="zh-CN" sz="4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5" name="Picture 5" descr="D:\SYZX\备课\备课图片\u=2475604540,2509855500&amp;fm=26&amp;gp=0.jpgu=2475604540,2509855500&amp;fm=26&amp;gp=0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262255" y="1170305"/>
            <a:ext cx="5599430" cy="4517390"/>
          </a:xfrm>
          <a:prstGeom prst="roundRect">
            <a:avLst/>
          </a:prstGeom>
          <a:noFill/>
          <a:ln w="9525">
            <a:noFill/>
          </a:ln>
          <a:effectLst>
            <a:softEdge rad="63500"/>
          </a:effectLst>
        </p:spPr>
      </p:pic>
      <p:sp>
        <p:nvSpPr>
          <p:cNvPr id="5125" name="文本框 4"/>
          <p:cNvSpPr txBox="1"/>
          <p:nvPr/>
        </p:nvSpPr>
        <p:spPr>
          <a:xfrm>
            <a:off x="1211580" y="5554028"/>
            <a:ext cx="193548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defTabSz="913130" eaLnBrk="1" hangingPunct="1">
              <a:spcBef>
                <a:spcPct val="0"/>
              </a:spcBef>
              <a:buNone/>
            </a:pPr>
            <a:r>
              <a:rPr lang="en-US" altLang="zh-CN" sz="4400" b="1" dirty="0">
                <a:solidFill>
                  <a:srgbClr val="FF3300"/>
                </a:solidFill>
                <a:latin typeface="Georgia" panose="02040502050405020303" pitchFamily="18" charset="0"/>
              </a:rPr>
              <a:t>flat(s)</a:t>
            </a:r>
            <a:endParaRPr lang="en-US" altLang="zh-CN" sz="4400" b="1" dirty="0">
              <a:solidFill>
                <a:srgbClr val="FF3300"/>
              </a:solidFill>
              <a:latin typeface="Georgia" panose="02040502050405020303" pitchFamily="18" charset="0"/>
            </a:endParaRPr>
          </a:p>
        </p:txBody>
      </p:sp>
      <p:sp>
        <p:nvSpPr>
          <p:cNvPr id="5128" name="Text Box 8"/>
          <p:cNvSpPr txBox="1">
            <a:spLocks noChangeArrowheads="1"/>
          </p:cNvSpPr>
          <p:nvPr/>
        </p:nvSpPr>
        <p:spPr bwMode="auto">
          <a:xfrm>
            <a:off x="3072765" y="5687378"/>
            <a:ext cx="2592388" cy="521970"/>
          </a:xfrm>
          <a:prstGeom prst="rect">
            <a:avLst/>
          </a:prstGeom>
          <a:noFill/>
          <a:ln w="31750" cmpd="sng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marR="0" defTabSz="914400">
              <a:spcBef>
                <a:spcPct val="50000"/>
              </a:spcBef>
              <a:buClrTx/>
              <a:buSzTx/>
              <a:defRPr/>
            </a:pPr>
            <a:r>
              <a:rPr kumimoji="0" lang="zh-CN" altLang="en-US" sz="2800" b="1" kern="1200" cap="none" spc="0" normalizeH="0" baseline="0" noProof="0">
                <a:solidFill>
                  <a:srgbClr val="99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公寓，套房</a:t>
            </a:r>
            <a:endParaRPr kumimoji="0" lang="zh-CN" altLang="en-US" sz="2800" b="1" kern="1200" cap="none" spc="0" normalizeH="0" baseline="0" noProof="0">
              <a:solidFill>
                <a:srgbClr val="9900C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9" name="图片 8" descr="3101644_145037233000_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64775" y="4558665"/>
            <a:ext cx="1883410" cy="2511425"/>
          </a:xfrm>
          <a:prstGeom prst="rect">
            <a:avLst/>
          </a:prstGeom>
        </p:spPr>
      </p:pic>
      <p:sp>
        <p:nvSpPr>
          <p:cNvPr id="5126" name="文本框 5"/>
          <p:cNvSpPr txBox="1"/>
          <p:nvPr/>
        </p:nvSpPr>
        <p:spPr>
          <a:xfrm>
            <a:off x="8961755" y="2166303"/>
            <a:ext cx="179768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l" defTabSz="913130" eaLnBrk="1" hangingPunct="1"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</a:t>
            </a:r>
            <a:r>
              <a:rPr lang="en-US" altLang="zh-CN" sz="2800" b="1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maɪl</a:t>
            </a:r>
            <a:r>
              <a:rPr lang="en-US" altLang="zh-CN" b="1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en-US" sz="2400" b="1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英里</a:t>
            </a:r>
            <a:endParaRPr lang="zh-CN" altLang="en-US" sz="2400" b="1" dirty="0">
              <a:solidFill>
                <a:srgbClr val="99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99415" y="224155"/>
            <a:ext cx="26714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charset="0"/>
                <a:cs typeface="Comic Sans MS" panose="030F0702030302020204" charset="0"/>
              </a:rPr>
              <a:t>My home</a:t>
            </a:r>
            <a:endParaRPr lang="en-US" altLang="zh-CN" sz="4000" b="1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12" name="矩形 4"/>
          <p:cNvSpPr/>
          <p:nvPr/>
        </p:nvSpPr>
        <p:spPr>
          <a:xfrm>
            <a:off x="5819458" y="3323273"/>
            <a:ext cx="6363970" cy="89154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defTabSz="913130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sz="4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it in the </a:t>
            </a:r>
            <a:r>
              <a:rPr lang="en-US" altLang="zh-CN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centre</a:t>
            </a:r>
            <a:r>
              <a:rPr lang="en-US" altLang="zh-CN" sz="4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of the city? </a:t>
            </a:r>
            <a:endParaRPr lang="en-US" altLang="zh-CN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5"/>
          <p:cNvSpPr txBox="1"/>
          <p:nvPr/>
        </p:nvSpPr>
        <p:spPr>
          <a:xfrm>
            <a:off x="7887970" y="3961448"/>
            <a:ext cx="317627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l" defTabSz="913130" eaLnBrk="1" hangingPunct="1"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</a:t>
            </a:r>
            <a:r>
              <a:rPr lang="en-US" altLang="zh-CN" sz="2800" b="1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'sentə</a:t>
            </a:r>
            <a:r>
              <a:rPr lang="en-US" altLang="zh-CN" b="1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en-US" sz="2400" b="1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中心</a:t>
            </a:r>
            <a:r>
              <a:rPr lang="en-US" altLang="zh-CN" sz="2800" b="1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(center)</a:t>
            </a:r>
            <a:endParaRPr lang="en-US" altLang="zh-CN" sz="2800" b="1" dirty="0">
              <a:solidFill>
                <a:srgbClr val="99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8" grpId="0" bldLvl="0" animBg="1"/>
      <p:bldP spid="5128" grpId="1" bldLvl="0" animBg="1"/>
      <p:bldP spid="6147" grpId="0"/>
      <p:bldP spid="5126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4457" name="图片 104456" descr="D:\SYZX\备课\备课图片\u=2634353315,1116527989&amp;fm=26&amp;gp=0.jpgu=2634353315,1116527989&amp;fm=26&amp;gp=0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4098925" y="253365"/>
            <a:ext cx="3792855" cy="2622550"/>
          </a:xfrm>
          <a:prstGeom prst="roundRect">
            <a:avLst/>
          </a:prstGeom>
          <a:noFill/>
          <a:ln w="9525">
            <a:noFill/>
          </a:ln>
          <a:effectLst>
            <a:softEdge rad="63500"/>
          </a:effectLst>
        </p:spPr>
      </p:pic>
      <p:pic>
        <p:nvPicPr>
          <p:cNvPr id="104463" name="图片 104462" descr="D:\SYZX\备课\备课图片\下载.jpg下载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06400" y="253365"/>
            <a:ext cx="3550920" cy="2711450"/>
          </a:xfrm>
          <a:prstGeom prst="roundRect">
            <a:avLst/>
          </a:prstGeom>
          <a:noFill/>
          <a:ln w="9525">
            <a:noFill/>
          </a:ln>
          <a:effectLst>
            <a:softEdge rad="63500"/>
          </a:effectLst>
        </p:spPr>
      </p:pic>
      <p:pic>
        <p:nvPicPr>
          <p:cNvPr id="105474" name="图片 105473" descr="cu0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9890" y="3482975"/>
            <a:ext cx="3735070" cy="2698750"/>
          </a:xfrm>
          <a:prstGeom prst="roundRect">
            <a:avLst/>
          </a:prstGeom>
          <a:noFill/>
          <a:ln w="9525">
            <a:noFill/>
          </a:ln>
          <a:effectLst>
            <a:softEdge rad="63500"/>
          </a:effectLst>
        </p:spPr>
      </p:pic>
      <p:pic>
        <p:nvPicPr>
          <p:cNvPr id="105478" name="图片 105477" descr="D:\SYZX\备课\备课图片\u=3874968899,488328993&amp;fm=26&amp;gp=0.jpgu=3874968899,488328993&amp;fm=26&amp;gp=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220345" y="3482975"/>
            <a:ext cx="3817620" cy="2698750"/>
          </a:xfrm>
          <a:prstGeom prst="roundRect">
            <a:avLst/>
          </a:prstGeom>
          <a:noFill/>
          <a:ln w="9525">
            <a:noFill/>
          </a:ln>
          <a:effectLst>
            <a:softEdge rad="63500"/>
          </a:effectLst>
        </p:spPr>
      </p:pic>
      <p:pic>
        <p:nvPicPr>
          <p:cNvPr id="5130" name="图片 5129" descr="D:\SYZX\备课\备课图片\下载 (1).jpg下载 (1)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8107045" y="308610"/>
            <a:ext cx="3851275" cy="2567940"/>
          </a:xfrm>
          <a:prstGeom prst="roundRect">
            <a:avLst/>
          </a:prstGeom>
          <a:noFill/>
          <a:ln w="9525">
            <a:noFill/>
          </a:ln>
          <a:effectLst>
            <a:softEdge rad="63500"/>
          </a:effectLst>
        </p:spPr>
      </p:pic>
      <p:pic>
        <p:nvPicPr>
          <p:cNvPr id="5140" name="图片 5139" descr="D:\SYZX\备课\备课图片\u=3307423606,3770603655&amp;fm=26&amp;gp=0.jpgu=3307423606,3770603655&amp;fm=26&amp;gp=0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8138160" y="3522345"/>
            <a:ext cx="3604895" cy="2659380"/>
          </a:xfrm>
          <a:prstGeom prst="roundRect">
            <a:avLst/>
          </a:prstGeom>
          <a:noFill/>
          <a:ln w="9525">
            <a:noFill/>
          </a:ln>
          <a:effectLst>
            <a:softEdge rad="63500"/>
          </a:effectLst>
        </p:spPr>
      </p:pic>
      <p:sp>
        <p:nvSpPr>
          <p:cNvPr id="3" name="文本框 2"/>
          <p:cNvSpPr txBox="1"/>
          <p:nvPr/>
        </p:nvSpPr>
        <p:spPr>
          <a:xfrm>
            <a:off x="478155" y="2785110"/>
            <a:ext cx="6604000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Times New Roman" panose="02020603050405020304" pitchFamily="18" charset="0"/>
              </a:rPr>
              <a:t>a balcony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/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‘bælkəni</a:t>
            </a:r>
            <a:r>
              <a:rPr lang="en-US" altLang="zh-CN" sz="2400" dirty="0">
                <a:latin typeface="Times New Roman" panose="02020603050405020304" pitchFamily="18" charset="0"/>
              </a:rPr>
              <a:t>/</a:t>
            </a:r>
            <a:r>
              <a:rPr lang="en-US" altLang="zh-CN" sz="1800" dirty="0">
                <a:latin typeface="Times New Roman" panose="02020603050405020304" pitchFamily="18" charset="0"/>
              </a:rPr>
              <a:t> </a:t>
            </a:r>
            <a:endParaRPr lang="zh-CN" altLang="en-US" sz="36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zh-CN" altLang="en-US" sz="3600" b="1" dirty="0"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264660" y="2768600"/>
            <a:ext cx="6604000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Times New Roman" panose="02020603050405020304" pitchFamily="18" charset="0"/>
              </a:rPr>
              <a:t>a bathroom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/'bɑːθruːm/</a:t>
            </a:r>
            <a:r>
              <a:rPr lang="en-US" altLang="zh-CN" sz="1800" dirty="0">
                <a:latin typeface="Times New Roman" panose="02020603050405020304" pitchFamily="18" charset="0"/>
              </a:rPr>
              <a:t> </a:t>
            </a:r>
            <a:endParaRPr lang="zh-CN" altLang="en-US" sz="36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zh-CN" altLang="en-US" sz="3600" b="1" dirty="0">
              <a:latin typeface="Times New Roman" panose="02020603050405020304" pitchFamily="18" charset="0"/>
            </a:endParaRPr>
          </a:p>
        </p:txBody>
      </p:sp>
      <p:sp>
        <p:nvSpPr>
          <p:cNvPr id="5137" name="文本框 5136"/>
          <p:cNvSpPr txBox="1"/>
          <p:nvPr/>
        </p:nvSpPr>
        <p:spPr>
          <a:xfrm>
            <a:off x="8644255" y="2615565"/>
            <a:ext cx="31496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Times New Roman" panose="02020603050405020304" pitchFamily="18" charset="0"/>
              </a:rPr>
              <a:t>a living room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925435" y="3027680"/>
            <a:ext cx="43897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 sitting room </a:t>
            </a:r>
            <a:r>
              <a:rPr lang="en-US" altLang="zh-CN" sz="1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z="1800" b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5476" name="文本框 105475"/>
          <p:cNvSpPr txBox="1"/>
          <p:nvPr/>
        </p:nvSpPr>
        <p:spPr>
          <a:xfrm>
            <a:off x="741045" y="6008370"/>
            <a:ext cx="2540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Times New Roman" panose="02020603050405020304" pitchFamily="18" charset="0"/>
              </a:rPr>
              <a:t>a bedroom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105477" name="文本框 105476"/>
          <p:cNvSpPr txBox="1"/>
          <p:nvPr/>
        </p:nvSpPr>
        <p:spPr>
          <a:xfrm>
            <a:off x="4534535" y="6029325"/>
            <a:ext cx="4572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Times New Roman" panose="02020603050405020304" pitchFamily="18" charset="0"/>
              </a:rPr>
              <a:t>a kitchen 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/'kɪtʃɪn/</a:t>
            </a:r>
            <a:r>
              <a:rPr lang="en-US" altLang="zh-CN" sz="2400" dirty="0">
                <a:latin typeface="Times New Roman" panose="02020603050405020304" pitchFamily="18" charset="0"/>
              </a:rPr>
              <a:t> </a:t>
            </a:r>
            <a:endParaRPr lang="en-US" altLang="zh-CN" sz="2400" dirty="0">
              <a:latin typeface="Times New Roman" panose="02020603050405020304" pitchFamily="18" charset="0"/>
            </a:endParaRPr>
          </a:p>
        </p:txBody>
      </p:sp>
      <p:sp>
        <p:nvSpPr>
          <p:cNvPr id="5134" name="文本框 5133"/>
          <p:cNvSpPr txBox="1"/>
          <p:nvPr/>
        </p:nvSpPr>
        <p:spPr>
          <a:xfrm>
            <a:off x="8426450" y="5957570"/>
            <a:ext cx="39624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Times New Roman" panose="02020603050405020304" pitchFamily="18" charset="0"/>
              </a:rPr>
              <a:t>a dining room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  <p:bldLst>
      <p:bldP spid="3" grpId="0"/>
      <p:bldP spid="4" grpId="0"/>
      <p:bldP spid="5137" grpId="0"/>
      <p:bldP spid="105476" grpId="0"/>
      <p:bldP spid="105477" grpId="0"/>
      <p:bldP spid="5134" grpId="0"/>
      <p:bldP spid="3" grpId="1"/>
      <p:bldP spid="5" grpId="0"/>
      <p:bldP spid="4" grpId="1"/>
      <p:bldP spid="105476" grpId="1"/>
      <p:bldP spid="105477" grpId="1"/>
      <p:bldP spid="5134" grpId="1"/>
      <p:bldP spid="5137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4463" name="图片 104462" descr="D:\SYZX\备课\备课图片\下载.jpg下载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516890" y="329565"/>
            <a:ext cx="4978400" cy="4133215"/>
          </a:xfrm>
          <a:prstGeom prst="roundRect">
            <a:avLst/>
          </a:prstGeom>
          <a:noFill/>
          <a:ln w="9525">
            <a:noFill/>
          </a:ln>
          <a:effectLst>
            <a:softEdge rad="63500"/>
          </a:effectLst>
        </p:spPr>
      </p:pic>
      <p:sp>
        <p:nvSpPr>
          <p:cNvPr id="104455" name="文本框 104454"/>
          <p:cNvSpPr txBox="1"/>
          <p:nvPr/>
        </p:nvSpPr>
        <p:spPr>
          <a:xfrm>
            <a:off x="982980" y="4377055"/>
            <a:ext cx="6604000" cy="16916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latin typeface="Times New Roman" panose="02020603050405020304" pitchFamily="18" charset="0"/>
              </a:rPr>
              <a:t> the balcony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/‘bælkəni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/ </a:t>
            </a:r>
            <a:r>
              <a:rPr lang="en-US" altLang="zh-CN" sz="2400" dirty="0">
                <a:latin typeface="Times New Roman" panose="02020603050405020304" pitchFamily="18" charset="0"/>
              </a:rPr>
              <a:t> </a:t>
            </a:r>
            <a:r>
              <a:rPr lang="zh-CN" altLang="en-US" sz="2400" b="1" dirty="0">
                <a:latin typeface="宋体" panose="02010600030101010101" pitchFamily="2" charset="-122"/>
              </a:rPr>
              <a:t>阳台</a:t>
            </a:r>
            <a:endParaRPr lang="zh-CN" altLang="en-US" sz="4265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zh-CN" altLang="en-US" sz="4265" b="1" dirty="0">
              <a:latin typeface="Times New Roman" panose="02020603050405020304" pitchFamily="18" charset="0"/>
            </a:endParaRPr>
          </a:p>
        </p:txBody>
      </p:sp>
      <p:sp>
        <p:nvSpPr>
          <p:cNvPr id="104462" name="文本框 104461"/>
          <p:cNvSpPr txBox="1"/>
          <p:nvPr/>
        </p:nvSpPr>
        <p:spPr>
          <a:xfrm>
            <a:off x="76835" y="5088255"/>
            <a:ext cx="5715000" cy="9772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en-US" altLang="zh-CN" sz="3600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 to sit there and look out at the 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garden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5476" name="文本框 105475"/>
          <p:cNvSpPr txBox="1"/>
          <p:nvPr/>
        </p:nvSpPr>
        <p:spPr>
          <a:xfrm>
            <a:off x="7142480" y="4235450"/>
            <a:ext cx="405066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latin typeface="Times New Roman" panose="02020603050405020304" pitchFamily="18" charset="0"/>
              </a:rPr>
              <a:t> the bedroom</a:t>
            </a:r>
            <a:endParaRPr lang="en-US" altLang="zh-CN" sz="4000" b="1" dirty="0">
              <a:latin typeface="Times New Roman" panose="02020603050405020304" pitchFamily="18" charset="0"/>
            </a:endParaRPr>
          </a:p>
        </p:txBody>
      </p:sp>
      <p:pic>
        <p:nvPicPr>
          <p:cNvPr id="105478" name="图片 105477" descr="D:\SYZX\备课\备课图片\u=3874968899,488328993&amp;fm=26&amp;gp=0.jpgu=3874968899,488328993&amp;fm=26&amp;gp=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227445" y="262255"/>
            <a:ext cx="5523865" cy="4044315"/>
          </a:xfrm>
          <a:prstGeom prst="roundRect">
            <a:avLst/>
          </a:prstGeom>
          <a:noFill/>
          <a:ln w="9525">
            <a:noFill/>
          </a:ln>
          <a:effectLst>
            <a:softEdge rad="63500"/>
          </a:effectLst>
        </p:spPr>
      </p:pic>
      <p:sp>
        <p:nvSpPr>
          <p:cNvPr id="105483" name="文本框 105482"/>
          <p:cNvSpPr txBox="1"/>
          <p:nvPr/>
        </p:nvSpPr>
        <p:spPr>
          <a:xfrm>
            <a:off x="6899910" y="5550535"/>
            <a:ext cx="4368800" cy="8655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70000"/>
              </a:lnSpc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share</a:t>
            </a:r>
            <a:r>
              <a:rPr lang="en-US" altLang="zh-CN" sz="3600" b="1" dirty="0">
                <a:solidFill>
                  <a:srgbClr val="008000"/>
                </a:solidFill>
                <a:latin typeface="Times New Roman" panose="02020603050405020304" pitchFamily="18" charset="0"/>
              </a:rPr>
              <a:t> a bedroom 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with</a:t>
            </a:r>
            <a:r>
              <a:rPr lang="en-US" altLang="zh-CN" sz="3600" b="1" dirty="0">
                <a:solidFill>
                  <a:srgbClr val="008000"/>
                </a:solidFill>
                <a:latin typeface="Times New Roman" panose="02020603050405020304" pitchFamily="18" charset="0"/>
              </a:rPr>
              <a:t> my sister</a:t>
            </a:r>
            <a:endParaRPr lang="en-US" altLang="zh-CN" sz="3600" b="1" dirty="0">
              <a:solidFill>
                <a:srgbClr val="008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323" name="Text Box 11"/>
          <p:cNvSpPr txBox="1">
            <a:spLocks noChangeArrowheads="1"/>
          </p:cNvSpPr>
          <p:nvPr/>
        </p:nvSpPr>
        <p:spPr bwMode="auto">
          <a:xfrm>
            <a:off x="8571548" y="5198428"/>
            <a:ext cx="2592388" cy="460375"/>
          </a:xfrm>
          <a:prstGeom prst="rect">
            <a:avLst/>
          </a:prstGeom>
          <a:noFill/>
          <a:ln w="31750" cmpd="sng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marR="0" defTabSz="914400">
              <a:spcBef>
                <a:spcPct val="50000"/>
              </a:spcBef>
              <a:buClrTx/>
              <a:buSzTx/>
              <a:defRPr/>
            </a:pPr>
            <a:r>
              <a:rPr kumimoji="0" lang="en-US" sz="2400" b="1" i="1" kern="1200" cap="none" spc="0" normalizeH="0" baseline="0" noProof="0">
                <a:solidFill>
                  <a:srgbClr val="99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kumimoji="0" lang="en-US" sz="2400" b="1" kern="1200" cap="none" spc="0" normalizeH="0" baseline="0" noProof="0">
                <a:solidFill>
                  <a:srgbClr val="99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zh-CN" altLang="en-US" sz="2400" b="1" kern="1200" cap="none" spc="0" normalizeH="0" baseline="0" noProof="0">
                <a:solidFill>
                  <a:srgbClr val="99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自己的</a:t>
            </a:r>
            <a:endParaRPr kumimoji="0" lang="zh-CN" altLang="en-US" sz="2400" b="1" kern="1200" cap="none" spc="0" normalizeH="0" baseline="0" noProof="0">
              <a:solidFill>
                <a:srgbClr val="9900C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324" name="Text Box 12"/>
          <p:cNvSpPr txBox="1">
            <a:spLocks noChangeArrowheads="1"/>
          </p:cNvSpPr>
          <p:nvPr/>
        </p:nvSpPr>
        <p:spPr bwMode="auto">
          <a:xfrm>
            <a:off x="6314440" y="5937250"/>
            <a:ext cx="1708785" cy="460375"/>
          </a:xfrm>
          <a:prstGeom prst="rect">
            <a:avLst/>
          </a:prstGeom>
          <a:noFill/>
          <a:ln w="31750" cmpd="sng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 marR="0" defTabSz="914400">
              <a:spcBef>
                <a:spcPct val="50000"/>
              </a:spcBef>
              <a:buClrTx/>
              <a:buSzTx/>
              <a:defRPr/>
            </a:pPr>
            <a:r>
              <a:rPr kumimoji="0" lang="zh-CN" altLang="en-US" sz="2400" b="1" i="1" kern="1200" cap="none" spc="0" normalizeH="0" baseline="0" noProof="0" dirty="0">
                <a:solidFill>
                  <a:srgbClr val="99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kumimoji="0" lang="en-US" altLang="zh-CN" sz="2400" b="1" i="1" kern="1200" cap="none" spc="0" normalizeH="0" baseline="0" noProof="0" dirty="0">
                <a:solidFill>
                  <a:srgbClr val="99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...</a:t>
            </a:r>
            <a:r>
              <a:rPr kumimoji="0" lang="zh-CN" altLang="en-US" sz="2400" b="1" kern="1200" cap="none" spc="0" normalizeH="0" baseline="0" noProof="0" dirty="0">
                <a:solidFill>
                  <a:srgbClr val="99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合用</a:t>
            </a:r>
            <a:endParaRPr kumimoji="0" lang="zh-CN" altLang="en-US" sz="2400" b="1" kern="1200" cap="none" spc="0" normalizeH="0" baseline="0" noProof="0" dirty="0">
              <a:solidFill>
                <a:srgbClr val="9900C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596890" y="4888230"/>
            <a:ext cx="6706235" cy="4781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70000"/>
              </a:lnSpc>
              <a:spcBef>
                <a:spcPct val="50000"/>
              </a:spcBef>
            </a:pPr>
            <a:r>
              <a:rPr lang="en-US" altLang="zh-CN" sz="3600" b="1" dirty="0">
                <a:solidFill>
                  <a:srgbClr val="008000"/>
                </a:solidFill>
                <a:latin typeface="Times New Roman" panose="02020603050405020304" pitchFamily="18" charset="0"/>
              </a:rPr>
              <a:t> have one’s 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own</a:t>
            </a:r>
            <a:r>
              <a:rPr lang="en-US" altLang="zh-CN" sz="3600" b="1" dirty="0">
                <a:solidFill>
                  <a:srgbClr val="008000"/>
                </a:solidFill>
                <a:latin typeface="Times New Roman" panose="02020603050405020304" pitchFamily="18" charset="0"/>
              </a:rPr>
              <a:t> bedroom </a:t>
            </a:r>
            <a:endParaRPr lang="en-US" altLang="zh-CN" sz="3600" b="1" dirty="0">
              <a:solidFill>
                <a:srgbClr val="008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04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4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5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5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5" grpId="0"/>
      <p:bldP spid="104462" grpId="0"/>
      <p:bldP spid="105476" grpId="0"/>
      <p:bldP spid="105483" grpId="0"/>
      <p:bldP spid="13323" grpId="0" bldLvl="0" animBg="1"/>
      <p:bldP spid="13324" grpId="0" bldLvl="0" animBg="1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文本框 34817"/>
          <p:cNvSpPr txBox="1"/>
          <p:nvPr/>
        </p:nvSpPr>
        <p:spPr>
          <a:xfrm>
            <a:off x="287020" y="1152525"/>
            <a:ext cx="73152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b="1" dirty="0">
                <a:solidFill>
                  <a:srgbClr val="008000"/>
                </a:solidFill>
                <a:latin typeface="Comic Sans MS" panose="030F0702030302020204" charset="0"/>
              </a:rPr>
              <a:t>Correct the sentences.</a:t>
            </a:r>
            <a:endParaRPr lang="en-US" altLang="zh-CN" sz="4000" b="1" dirty="0">
              <a:solidFill>
                <a:srgbClr val="008000"/>
              </a:solidFill>
              <a:latin typeface="Comic Sans MS" panose="030F0702030302020204" charset="0"/>
            </a:endParaRPr>
          </a:p>
        </p:txBody>
      </p:sp>
      <p:sp>
        <p:nvSpPr>
          <p:cNvPr id="11267" name="文本框 34818"/>
          <p:cNvSpPr txBox="1"/>
          <p:nvPr/>
        </p:nvSpPr>
        <p:spPr>
          <a:xfrm>
            <a:off x="203200" y="1804035"/>
            <a:ext cx="11684000" cy="4523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en-US" altLang="zh-CN" sz="4000" b="1" dirty="0">
                <a:latin typeface="Times New Roman" panose="02020603050405020304" pitchFamily="18" charset="0"/>
              </a:rPr>
              <a:t>1.I usually wash my face in the </a:t>
            </a:r>
            <a:r>
              <a:rPr lang="en-US" altLang="zh-CN" sz="4000" b="1" u="sng" dirty="0">
                <a:latin typeface="Times New Roman" panose="02020603050405020304" pitchFamily="18" charset="0"/>
              </a:rPr>
              <a:t>dining room</a:t>
            </a:r>
            <a:r>
              <a:rPr lang="en-US" altLang="zh-CN" sz="4000" b="1" dirty="0">
                <a:latin typeface="Times New Roman" panose="02020603050405020304" pitchFamily="18" charset="0"/>
              </a:rPr>
              <a:t>.</a:t>
            </a:r>
            <a:endParaRPr lang="en-US" altLang="zh-CN" sz="4000" b="1" dirty="0"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4000" b="1" dirty="0">
                <a:latin typeface="Times New Roman" panose="02020603050405020304" pitchFamily="18" charset="0"/>
              </a:rPr>
              <a:t>2.I always sleep in the </a:t>
            </a:r>
            <a:r>
              <a:rPr lang="en-US" altLang="zh-CN" sz="4000" b="1" u="sng" dirty="0">
                <a:latin typeface="Times New Roman" panose="02020603050405020304" pitchFamily="18" charset="0"/>
              </a:rPr>
              <a:t>kitchen</a:t>
            </a:r>
            <a:r>
              <a:rPr lang="en-US" altLang="zh-CN" sz="4000" b="1" dirty="0">
                <a:latin typeface="Times New Roman" panose="02020603050405020304" pitchFamily="18" charset="0"/>
              </a:rPr>
              <a:t>.</a:t>
            </a:r>
            <a:endParaRPr lang="en-US" altLang="zh-CN" sz="4000" b="1" dirty="0"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4000" b="1" dirty="0">
                <a:latin typeface="Times New Roman" panose="02020603050405020304" pitchFamily="18" charset="0"/>
              </a:rPr>
              <a:t>3.The  </a:t>
            </a:r>
            <a:r>
              <a:rPr lang="en-US" altLang="zh-CN" sz="4000" b="1" u="sng" dirty="0">
                <a:latin typeface="Times New Roman" panose="02020603050405020304" pitchFamily="18" charset="0"/>
              </a:rPr>
              <a:t>bathroom </a:t>
            </a:r>
            <a:r>
              <a:rPr lang="en-US" altLang="zh-CN" sz="4000" b="1" dirty="0">
                <a:latin typeface="Times New Roman" panose="02020603050405020304" pitchFamily="18" charset="0"/>
              </a:rPr>
              <a:t> is the best place to chat and watch TV.</a:t>
            </a:r>
            <a:endParaRPr lang="en-US" altLang="zh-CN" sz="4000" b="1" dirty="0"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4000" b="1" dirty="0">
                <a:latin typeface="Times New Roman" panose="02020603050405020304" pitchFamily="18" charset="0"/>
              </a:rPr>
              <a:t>4.In most homes, people have dinner in the </a:t>
            </a:r>
            <a:r>
              <a:rPr lang="en-US" altLang="zh-CN" sz="4000" b="1" u="sng" dirty="0">
                <a:latin typeface="Times New Roman" panose="02020603050405020304" pitchFamily="18" charset="0"/>
              </a:rPr>
              <a:t>bedroom</a:t>
            </a:r>
            <a:r>
              <a:rPr lang="en-US" altLang="zh-CN" sz="4000" b="1" dirty="0">
                <a:latin typeface="Times New Roman" panose="02020603050405020304" pitchFamily="18" charset="0"/>
              </a:rPr>
              <a:t>.</a:t>
            </a:r>
            <a:endParaRPr lang="en-US" altLang="zh-CN" sz="4000" b="1" dirty="0"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4000" b="1" dirty="0">
                <a:latin typeface="Times New Roman" panose="02020603050405020304" pitchFamily="18" charset="0"/>
              </a:rPr>
              <a:t>5.We usually cook meals in the </a:t>
            </a:r>
            <a:r>
              <a:rPr lang="en-US" altLang="zh-CN" sz="4000" b="1" u="sng" dirty="0">
                <a:latin typeface="Times New Roman" panose="02020603050405020304" pitchFamily="18" charset="0"/>
              </a:rPr>
              <a:t>living room</a:t>
            </a:r>
            <a:r>
              <a:rPr lang="en-US" altLang="zh-CN" sz="4000" b="1" dirty="0">
                <a:latin typeface="Times New Roman" panose="02020603050405020304" pitchFamily="18" charset="0"/>
              </a:rPr>
              <a:t>.</a:t>
            </a:r>
            <a:endParaRPr lang="en-US" altLang="zh-CN" sz="4000" b="1" dirty="0">
              <a:latin typeface="Times New Roman" panose="02020603050405020304" pitchFamily="18" charset="0"/>
            </a:endParaRPr>
          </a:p>
        </p:txBody>
      </p:sp>
      <p:sp>
        <p:nvSpPr>
          <p:cNvPr id="34824" name="文本框 34823"/>
          <p:cNvSpPr txBox="1"/>
          <p:nvPr/>
        </p:nvSpPr>
        <p:spPr>
          <a:xfrm>
            <a:off x="7010400" y="1859280"/>
            <a:ext cx="2717165" cy="706755"/>
          </a:xfrm>
          <a:prstGeom prst="rect">
            <a:avLst/>
          </a:prstGeom>
          <a:solidFill>
            <a:srgbClr val="CC99FF"/>
          </a:solidFill>
          <a:ln w="9525">
            <a:noFill/>
          </a:ln>
        </p:spPr>
        <p:txBody>
          <a:bodyPr wrap="square">
            <a:spAutoFit/>
          </a:bodyPr>
          <a:p>
            <a:r>
              <a:rPr lang="en-US" altLang="zh-CN" sz="4000" b="1" dirty="0">
                <a:latin typeface="Times New Roman" panose="02020603050405020304" pitchFamily="18" charset="0"/>
              </a:rPr>
              <a:t>bathroom</a:t>
            </a:r>
            <a:endParaRPr lang="en-US" altLang="zh-CN" sz="4000" b="1" dirty="0">
              <a:latin typeface="Times New Roman" panose="02020603050405020304" pitchFamily="18" charset="0"/>
            </a:endParaRPr>
          </a:p>
        </p:txBody>
      </p:sp>
      <p:sp>
        <p:nvSpPr>
          <p:cNvPr id="34825" name="文本框 34824"/>
          <p:cNvSpPr txBox="1"/>
          <p:nvPr/>
        </p:nvSpPr>
        <p:spPr>
          <a:xfrm>
            <a:off x="5080000" y="2566035"/>
            <a:ext cx="2247265" cy="706755"/>
          </a:xfrm>
          <a:prstGeom prst="rect">
            <a:avLst/>
          </a:prstGeom>
          <a:solidFill>
            <a:srgbClr val="CC99FF"/>
          </a:solidFill>
          <a:ln w="9525">
            <a:noFill/>
          </a:ln>
        </p:spPr>
        <p:txBody>
          <a:bodyPr wrap="none">
            <a:spAutoFit/>
          </a:bodyPr>
          <a:p>
            <a:r>
              <a:rPr lang="en-US" altLang="zh-CN" sz="4000" b="1" dirty="0">
                <a:latin typeface="Times New Roman" panose="02020603050405020304" pitchFamily="18" charset="0"/>
              </a:rPr>
              <a:t>bedroom.</a:t>
            </a:r>
            <a:endParaRPr lang="en-US" altLang="zh-CN" sz="4000" b="1" dirty="0">
              <a:latin typeface="Times New Roman" panose="02020603050405020304" pitchFamily="18" charset="0"/>
            </a:endParaRPr>
          </a:p>
        </p:txBody>
      </p:sp>
      <p:sp>
        <p:nvSpPr>
          <p:cNvPr id="34826" name="文本框 34825"/>
          <p:cNvSpPr txBox="1"/>
          <p:nvPr/>
        </p:nvSpPr>
        <p:spPr>
          <a:xfrm>
            <a:off x="1536700" y="3393440"/>
            <a:ext cx="2502535" cy="645160"/>
          </a:xfrm>
          <a:prstGeom prst="rect">
            <a:avLst/>
          </a:prstGeom>
          <a:solidFill>
            <a:srgbClr val="CC99FF"/>
          </a:solidFill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600" b="1" dirty="0">
                <a:latin typeface="Times New Roman" panose="02020603050405020304" pitchFamily="18" charset="0"/>
              </a:rPr>
              <a:t>living room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34827" name="文本框 34826"/>
          <p:cNvSpPr txBox="1"/>
          <p:nvPr/>
        </p:nvSpPr>
        <p:spPr>
          <a:xfrm>
            <a:off x="8814435" y="4746625"/>
            <a:ext cx="3162300" cy="706755"/>
          </a:xfrm>
          <a:prstGeom prst="rect">
            <a:avLst/>
          </a:prstGeom>
          <a:solidFill>
            <a:srgbClr val="CC99FF"/>
          </a:solidFill>
          <a:ln w="9525">
            <a:noFill/>
          </a:ln>
        </p:spPr>
        <p:txBody>
          <a:bodyPr wrap="square">
            <a:spAutoFit/>
          </a:bodyPr>
          <a:p>
            <a:r>
              <a:rPr lang="en-US" altLang="zh-CN" sz="4000" b="1" dirty="0">
                <a:latin typeface="Times New Roman" panose="02020603050405020304" pitchFamily="18" charset="0"/>
              </a:rPr>
              <a:t> dining room.</a:t>
            </a:r>
            <a:endParaRPr lang="en-US" altLang="zh-CN" sz="4000" b="1" dirty="0">
              <a:latin typeface="Times New Roman" panose="02020603050405020304" pitchFamily="18" charset="0"/>
            </a:endParaRPr>
          </a:p>
        </p:txBody>
      </p:sp>
      <p:sp>
        <p:nvSpPr>
          <p:cNvPr id="34828" name="文本框 34827"/>
          <p:cNvSpPr txBox="1"/>
          <p:nvPr/>
        </p:nvSpPr>
        <p:spPr>
          <a:xfrm>
            <a:off x="7010400" y="5620385"/>
            <a:ext cx="2578735" cy="706755"/>
          </a:xfrm>
          <a:prstGeom prst="rect">
            <a:avLst/>
          </a:prstGeom>
          <a:solidFill>
            <a:srgbClr val="CC99FF"/>
          </a:solidFill>
          <a:ln w="9525">
            <a:noFill/>
          </a:ln>
        </p:spPr>
        <p:txBody>
          <a:bodyPr wrap="square">
            <a:spAutoFit/>
          </a:bodyPr>
          <a:p>
            <a:r>
              <a:rPr lang="en-US" altLang="zh-CN" sz="4000" b="1" dirty="0">
                <a:latin typeface="Times New Roman" panose="02020603050405020304" pitchFamily="18" charset="0"/>
              </a:rPr>
              <a:t>  kitchen.</a:t>
            </a:r>
            <a:endParaRPr lang="en-US" altLang="zh-CN" sz="4000" b="1" dirty="0">
              <a:latin typeface="Times New Roman" panose="02020603050405020304" pitchFamily="18" charset="0"/>
            </a:endParaRPr>
          </a:p>
        </p:txBody>
      </p:sp>
      <p:sp>
        <p:nvSpPr>
          <p:cNvPr id="11273" name="矩形 34854"/>
          <p:cNvSpPr/>
          <p:nvPr/>
        </p:nvSpPr>
        <p:spPr>
          <a:xfrm>
            <a:off x="198755" y="71755"/>
            <a:ext cx="5283200" cy="1320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r>
              <a:rPr lang="en-US" altLang="zh-CN" sz="5400" dirty="0">
                <a:solidFill>
                  <a:srgbClr val="0000FF"/>
                </a:solidFill>
                <a:latin typeface="Times New Roman" panose="02020603050405020304" pitchFamily="18" charset="0"/>
              </a:rPr>
              <a:t>Finish PartB1</a:t>
            </a:r>
            <a:endParaRPr lang="en-US" altLang="zh-CN" sz="5400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4" grpId="0" bldLvl="0" animBg="1"/>
      <p:bldP spid="34825" grpId="0" bldLvl="0" animBg="1"/>
      <p:bldP spid="34826" grpId="0" bldLvl="0" animBg="1"/>
      <p:bldP spid="34827" grpId="0" bldLvl="0" animBg="1"/>
      <p:bldP spid="3482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34" name="文本框 5133"/>
          <p:cNvSpPr txBox="1"/>
          <p:nvPr/>
        </p:nvSpPr>
        <p:spPr>
          <a:xfrm>
            <a:off x="766445" y="1106170"/>
            <a:ext cx="6882765" cy="59956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mile</a:t>
            </a:r>
            <a:r>
              <a:rPr lang="en-US" altLang="zh-CN" sz="3200" b="1" dirty="0">
                <a:latin typeface="Times New Roman" panose="02020603050405020304" pitchFamily="18" charset="0"/>
              </a:rPr>
              <a:t>  </a:t>
            </a:r>
            <a:r>
              <a:rPr lang="en-US" altLang="zh-CN" sz="3200" b="1" dirty="0">
                <a:solidFill>
                  <a:srgbClr val="9900CC"/>
                </a:solidFill>
                <a:latin typeface="Times New Roman" panose="02020603050405020304" pitchFamily="18" charset="0"/>
              </a:rPr>
              <a:t>[maɪl] </a:t>
            </a:r>
            <a:r>
              <a:rPr lang="en-US" altLang="zh-CN" sz="3200" b="1" dirty="0">
                <a:latin typeface="Times New Roman" panose="02020603050405020304" pitchFamily="18" charset="0"/>
              </a:rPr>
              <a:t>            n. </a:t>
            </a:r>
            <a:r>
              <a:rPr lang="zh-CN" altLang="en-US" sz="3200" b="1" dirty="0">
                <a:latin typeface="Times New Roman" panose="02020603050405020304" pitchFamily="18" charset="0"/>
              </a:rPr>
              <a:t>英里</a:t>
            </a:r>
            <a:r>
              <a:rPr lang="en-US" altLang="zh-CN" sz="3200" b="1" dirty="0">
                <a:latin typeface="Times New Roman" panose="02020603050405020304" pitchFamily="18" charset="0"/>
              </a:rPr>
              <a:t>           </a:t>
            </a:r>
            <a:endParaRPr lang="en-US" altLang="zh-CN" sz="3200" b="1" dirty="0">
              <a:latin typeface="Times New Roman" panose="02020603050405020304" pitchFamily="18" charset="0"/>
            </a:endParaRP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garden</a:t>
            </a:r>
            <a:r>
              <a:rPr lang="en-US" altLang="zh-CN" sz="3200" b="1" dirty="0">
                <a:latin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9900CC"/>
                </a:solidFill>
                <a:latin typeface="Times New Roman" panose="02020603050405020304" pitchFamily="18" charset="0"/>
              </a:rPr>
              <a:t>['ɡɑrd(ə)n]</a:t>
            </a:r>
            <a:r>
              <a:rPr lang="en-US" altLang="zh-CN" sz="3200" b="1" dirty="0">
                <a:latin typeface="Times New Roman" panose="02020603050405020304" pitchFamily="18" charset="0"/>
              </a:rPr>
              <a:t> n. </a:t>
            </a:r>
            <a:r>
              <a:rPr lang="zh-CN" altLang="en-US" sz="3200" b="1" dirty="0">
                <a:latin typeface="Times New Roman" panose="02020603050405020304" pitchFamily="18" charset="0"/>
              </a:rPr>
              <a:t>花园</a:t>
            </a:r>
            <a:endParaRPr lang="en-US" altLang="zh-CN" sz="3200" b="1" dirty="0">
              <a:latin typeface="Times New Roman" panose="02020603050405020304" pitchFamily="18" charset="0"/>
            </a:endParaRP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flat</a:t>
            </a:r>
            <a:r>
              <a:rPr lang="en-US" altLang="zh-CN" sz="3200" b="1" dirty="0">
                <a:latin typeface="Times New Roman" panose="02020603050405020304" pitchFamily="18" charset="0"/>
              </a:rPr>
              <a:t>  </a:t>
            </a:r>
            <a:r>
              <a:rPr lang="en-US" altLang="zh-CN" sz="3200" b="1" dirty="0">
                <a:solidFill>
                  <a:srgbClr val="9900CC"/>
                </a:solidFill>
                <a:latin typeface="Times New Roman" panose="02020603050405020304" pitchFamily="18" charset="0"/>
              </a:rPr>
              <a:t>[flæt] </a:t>
            </a:r>
            <a:r>
              <a:rPr lang="en-US" altLang="zh-CN" sz="3200" b="1" dirty="0">
                <a:latin typeface="Times New Roman" panose="02020603050405020304" pitchFamily="18" charset="0"/>
              </a:rPr>
              <a:t>               n. </a:t>
            </a:r>
            <a:r>
              <a:rPr lang="zh-CN" altLang="en-US" sz="3200" b="1" dirty="0">
                <a:latin typeface="Times New Roman" panose="02020603050405020304" pitchFamily="18" charset="0"/>
              </a:rPr>
              <a:t>公寓</a:t>
            </a:r>
            <a:endParaRPr lang="en-US" altLang="zh-CN" sz="3200" b="1" dirty="0">
              <a:latin typeface="Times New Roman" panose="02020603050405020304" pitchFamily="18" charset="0"/>
            </a:endParaRP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centre</a:t>
            </a:r>
            <a:r>
              <a:rPr lang="en-US" altLang="zh-CN" sz="3200" b="1" dirty="0">
                <a:latin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9900CC"/>
                </a:solidFill>
                <a:latin typeface="Times New Roman" panose="02020603050405020304" pitchFamily="18" charset="0"/>
              </a:rPr>
              <a:t>['sentə]</a:t>
            </a:r>
            <a:r>
              <a:rPr lang="en-US" altLang="zh-CN" sz="3200" b="1" dirty="0">
                <a:latin typeface="Times New Roman" panose="02020603050405020304" pitchFamily="18" charset="0"/>
              </a:rPr>
              <a:t>          n. </a:t>
            </a:r>
            <a:r>
              <a:rPr lang="zh-CN" altLang="en-US" sz="3200" b="1" dirty="0">
                <a:latin typeface="Times New Roman" panose="02020603050405020304" pitchFamily="18" charset="0"/>
              </a:rPr>
              <a:t>中心</a:t>
            </a:r>
            <a:endParaRPr lang="en-US" altLang="zh-CN" sz="3200" b="1" dirty="0">
              <a:latin typeface="Times New Roman" panose="02020603050405020304" pitchFamily="18" charset="0"/>
            </a:endParaRP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en-US" altLang="zh-CN" sz="3200" b="1" dirty="0">
                <a:latin typeface="Times New Roman" panose="02020603050405020304" pitchFamily="18" charset="0"/>
              </a:rPr>
              <a:t>living room   n. </a:t>
            </a:r>
            <a:r>
              <a:rPr lang="zh-CN" altLang="en-US" sz="3200" b="1" dirty="0">
                <a:latin typeface="Times New Roman" panose="02020603050405020304" pitchFamily="18" charset="0"/>
              </a:rPr>
              <a:t>客厅，起居室</a:t>
            </a:r>
            <a:endParaRPr lang="en-US" altLang="zh-CN" sz="3200" b="1" dirty="0">
              <a:latin typeface="Times New Roman" panose="02020603050405020304" pitchFamily="18" charset="0"/>
            </a:endParaRP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en-US" altLang="zh-CN" sz="3200" b="1" dirty="0">
                <a:latin typeface="Times New Roman" panose="02020603050405020304" pitchFamily="18" charset="0"/>
              </a:rPr>
              <a:t>bedroom        n. </a:t>
            </a:r>
            <a:r>
              <a:rPr lang="zh-CN" altLang="en-US" sz="3200" b="1" dirty="0">
                <a:latin typeface="Times New Roman" panose="02020603050405020304" pitchFamily="18" charset="0"/>
              </a:rPr>
              <a:t>卧室</a:t>
            </a:r>
            <a:endParaRPr lang="en-US" altLang="zh-CN" sz="3200" b="1" dirty="0">
              <a:latin typeface="Times New Roman" panose="02020603050405020304" pitchFamily="18" charset="0"/>
            </a:endParaRP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en-US" altLang="zh-CN" sz="3200" b="1" dirty="0">
                <a:latin typeface="Times New Roman" panose="02020603050405020304" pitchFamily="18" charset="0"/>
              </a:rPr>
              <a:t>bathroom       n. </a:t>
            </a:r>
            <a:r>
              <a:rPr lang="zh-CN" altLang="en-US" sz="3200" b="1" dirty="0">
                <a:latin typeface="Times New Roman" panose="02020603050405020304" pitchFamily="18" charset="0"/>
              </a:rPr>
              <a:t>浴室</a:t>
            </a:r>
            <a:endParaRPr lang="en-US" altLang="zh-CN" sz="3200" b="1" dirty="0">
              <a:latin typeface="Times New Roman" panose="02020603050405020304" pitchFamily="18" charset="0"/>
            </a:endParaRP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balcony </a:t>
            </a:r>
            <a:r>
              <a:rPr lang="en-US" altLang="zh-CN" sz="3200" b="1" dirty="0">
                <a:solidFill>
                  <a:srgbClr val="9900CC"/>
                </a:solidFill>
                <a:latin typeface="Times New Roman" panose="02020603050405020304" pitchFamily="18" charset="0"/>
              </a:rPr>
              <a:t>['bælkəni] </a:t>
            </a:r>
            <a:r>
              <a:rPr lang="en-US" altLang="zh-CN" sz="3200" b="1" dirty="0">
                <a:latin typeface="Times New Roman" panose="02020603050405020304" pitchFamily="18" charset="0"/>
              </a:rPr>
              <a:t> n. </a:t>
            </a:r>
            <a:r>
              <a:rPr lang="zh-CN" altLang="en-US" sz="3200" b="1" dirty="0">
                <a:latin typeface="Times New Roman" panose="02020603050405020304" pitchFamily="18" charset="0"/>
              </a:rPr>
              <a:t>阳台</a:t>
            </a:r>
            <a:endParaRPr lang="en-US" altLang="zh-CN" sz="3200" b="1" dirty="0">
              <a:latin typeface="Times New Roman" panose="02020603050405020304" pitchFamily="18" charset="0"/>
            </a:endParaRP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beach</a:t>
            </a:r>
            <a:r>
              <a:rPr lang="en-US" altLang="zh-CN" sz="3200" b="1" dirty="0">
                <a:latin typeface="Times New Roman" panose="02020603050405020304" pitchFamily="18" charset="0"/>
              </a:rPr>
              <a:t>  </a:t>
            </a:r>
            <a:r>
              <a:rPr lang="en-US" altLang="zh-CN" sz="3200" b="1" dirty="0">
                <a:solidFill>
                  <a:srgbClr val="9900CC"/>
                </a:solidFill>
                <a:latin typeface="Times New Roman" panose="02020603050405020304" pitchFamily="18" charset="0"/>
              </a:rPr>
              <a:t>[biːtʃ]  </a:t>
            </a:r>
            <a:r>
              <a:rPr lang="en-US" altLang="zh-CN" sz="3200" b="1" dirty="0">
                <a:latin typeface="Times New Roman" panose="02020603050405020304" pitchFamily="18" charset="0"/>
              </a:rPr>
              <a:t>          n. </a:t>
            </a:r>
            <a:r>
              <a:rPr lang="zh-CN" altLang="en-US" sz="3200" b="1" dirty="0">
                <a:latin typeface="Times New Roman" panose="02020603050405020304" pitchFamily="18" charset="0"/>
              </a:rPr>
              <a:t>海滩</a:t>
            </a:r>
            <a:endParaRPr lang="en-US" altLang="zh-CN" sz="3200" b="1" dirty="0">
              <a:latin typeface="Times New Roman" panose="02020603050405020304" pitchFamily="18" charset="0"/>
            </a:endParaRP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en-US" altLang="zh-CN" sz="3200" b="1" dirty="0">
                <a:latin typeface="Times New Roman" panose="02020603050405020304" pitchFamily="18" charset="0"/>
              </a:rPr>
              <a:t>sea        n. </a:t>
            </a:r>
            <a:r>
              <a:rPr lang="zh-CN" altLang="en-US" sz="3200" b="1" dirty="0">
                <a:latin typeface="Times New Roman" panose="02020603050405020304" pitchFamily="18" charset="0"/>
              </a:rPr>
              <a:t>海</a:t>
            </a:r>
            <a:endParaRPr lang="en-US" altLang="zh-CN" sz="32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en-US" altLang="zh-CN" sz="3200" b="1" dirty="0">
              <a:latin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93675" y="58420"/>
            <a:ext cx="85820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charset="0"/>
                <a:cs typeface="Comic Sans MS" panose="030F0702030302020204" charset="0"/>
              </a:rPr>
              <a:t>New words and expressions</a:t>
            </a:r>
            <a:endParaRPr lang="en-US" altLang="zh-CN" sz="4000" b="1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4" name="流程图: 可选过程 3"/>
          <p:cNvSpPr/>
          <p:nvPr/>
        </p:nvSpPr>
        <p:spPr>
          <a:xfrm>
            <a:off x="344170" y="914400"/>
            <a:ext cx="11325860" cy="5544820"/>
          </a:xfrm>
          <a:prstGeom prst="flowChartAlternateProcess">
            <a:avLst/>
          </a:prstGeom>
          <a:noFill/>
          <a:ln w="38100">
            <a:solidFill>
              <a:srgbClr val="D3D3D3"/>
            </a:solidFill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76620" y="1524000"/>
            <a:ext cx="6882765" cy="2009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share</a:t>
            </a:r>
            <a:r>
              <a:rPr lang="en-US" altLang="zh-CN" sz="3200" b="1" dirty="0">
                <a:latin typeface="Times New Roman" panose="02020603050405020304" pitchFamily="18" charset="0"/>
              </a:rPr>
              <a:t> sth with sb</a:t>
            </a:r>
            <a:r>
              <a:rPr lang="zh-CN" altLang="en-US" sz="3200" b="1" dirty="0">
                <a:latin typeface="Times New Roman" panose="02020603050405020304" pitchFamily="18" charset="0"/>
              </a:rPr>
              <a:t>与</a:t>
            </a:r>
            <a:r>
              <a:rPr lang="en-US" altLang="zh-CN" sz="3200" b="1" dirty="0">
                <a:latin typeface="Times New Roman" panose="02020603050405020304" pitchFamily="18" charset="0"/>
              </a:rPr>
              <a:t>...</a:t>
            </a:r>
            <a:r>
              <a:rPr lang="zh-CN" altLang="en-US" sz="3200" b="1" dirty="0">
                <a:latin typeface="Times New Roman" panose="02020603050405020304" pitchFamily="18" charset="0"/>
              </a:rPr>
              <a:t>分享</a:t>
            </a:r>
            <a:r>
              <a:rPr lang="en-US" altLang="zh-CN" sz="3200" b="1" dirty="0">
                <a:latin typeface="Times New Roman" panose="02020603050405020304" pitchFamily="18" charset="0"/>
              </a:rPr>
              <a:t>...</a:t>
            </a:r>
            <a:endParaRPr lang="en-US" altLang="zh-CN" sz="3200" b="1" dirty="0">
              <a:latin typeface="Times New Roman" panose="02020603050405020304" pitchFamily="18" charset="0"/>
            </a:endParaRP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en-US" altLang="zh-CN" sz="3200" b="1" dirty="0">
                <a:solidFill>
                  <a:srgbClr val="9900CC"/>
                </a:solidFill>
                <a:latin typeface="Times New Roman" panose="02020603050405020304" pitchFamily="18" charset="0"/>
              </a:rPr>
              <a:t>[ʃeə(r)]</a:t>
            </a:r>
            <a:endParaRPr lang="en-US" altLang="zh-CN" sz="3200" b="1" dirty="0">
              <a:solidFill>
                <a:srgbClr val="9900CC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en-US" altLang="zh-CN" sz="3200" b="1" dirty="0">
                <a:latin typeface="Times New Roman" panose="02020603050405020304" pitchFamily="18" charset="0"/>
              </a:rPr>
              <a:t>have one's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own</a:t>
            </a:r>
            <a:r>
              <a:rPr lang="en-US" altLang="zh-CN" sz="3200" b="1" dirty="0">
                <a:latin typeface="Times New Roman" panose="02020603050405020304" pitchFamily="18" charset="0"/>
              </a:rPr>
              <a:t> sth </a:t>
            </a:r>
            <a:r>
              <a:rPr lang="zh-CN" altLang="en-US" sz="3200" b="1" dirty="0">
                <a:latin typeface="Times New Roman" panose="02020603050405020304" pitchFamily="18" charset="0"/>
              </a:rPr>
              <a:t>有自己的</a:t>
            </a:r>
            <a:r>
              <a:rPr lang="en-US" altLang="zh-CN" sz="3200" b="1" dirty="0">
                <a:latin typeface="Times New Roman" panose="02020603050405020304" pitchFamily="18" charset="0"/>
              </a:rPr>
              <a:t>...</a:t>
            </a:r>
            <a:endParaRPr lang="en-US" altLang="zh-CN" sz="3200" b="1" dirty="0">
              <a:latin typeface="Times New Roman" panose="02020603050405020304" pitchFamily="18" charset="0"/>
            </a:endParaRP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</a:rPr>
              <a:t>               </a:t>
            </a:r>
            <a:r>
              <a:rPr lang="zh-CN" altLang="en-US" sz="3200" b="1" dirty="0">
                <a:solidFill>
                  <a:srgbClr val="9900CC"/>
                </a:solidFill>
                <a:latin typeface="Times New Roman" panose="02020603050405020304" pitchFamily="18" charset="0"/>
              </a:rPr>
              <a:t>    [əʊn]</a:t>
            </a:r>
            <a:endParaRPr lang="zh-CN" altLang="en-US" sz="3200" b="1" dirty="0">
              <a:solidFill>
                <a:srgbClr val="99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30745" y="304800"/>
            <a:ext cx="49612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两人一组互相朗读，两人一起展示</a:t>
            </a:r>
            <a:endParaRPr lang="zh-CN" altLang="en-US" sz="24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4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9" name="文本框 6"/>
          <p:cNvSpPr txBox="1"/>
          <p:nvPr/>
        </p:nvSpPr>
        <p:spPr>
          <a:xfrm>
            <a:off x="1784350" y="2787650"/>
            <a:ext cx="1175385" cy="64516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defTabSz="913130" eaLnBrk="1" hangingPunct="1">
              <a:spcBef>
                <a:spcPct val="0"/>
              </a:spcBef>
              <a:buNone/>
            </a:pPr>
            <a:r>
              <a:rPr lang="en-US" altLang="zh-CN" sz="3600" b="1" dirty="0">
                <a:solidFill>
                  <a:srgbClr val="0D0D0D"/>
                </a:solidFill>
              </a:rPr>
              <a:t>Anna</a:t>
            </a:r>
            <a:endParaRPr lang="zh-CN" altLang="en-US" sz="3600" b="1" dirty="0">
              <a:solidFill>
                <a:srgbClr val="0D0D0D"/>
              </a:solidFill>
            </a:endParaRPr>
          </a:p>
        </p:txBody>
      </p:sp>
      <p:sp>
        <p:nvSpPr>
          <p:cNvPr id="18440" name="文本框 7"/>
          <p:cNvSpPr txBox="1"/>
          <p:nvPr/>
        </p:nvSpPr>
        <p:spPr>
          <a:xfrm>
            <a:off x="1712913" y="4004945"/>
            <a:ext cx="1746885" cy="64516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defTabSz="913130" eaLnBrk="1" hangingPunct="1">
              <a:spcBef>
                <a:spcPct val="0"/>
              </a:spcBef>
              <a:buNone/>
            </a:pPr>
            <a:r>
              <a:rPr lang="en-US" altLang="zh-CN" sz="3600" b="1" dirty="0">
                <a:solidFill>
                  <a:srgbClr val="0D0D0D"/>
                </a:solidFill>
              </a:rPr>
              <a:t>Stephen</a:t>
            </a:r>
            <a:endParaRPr lang="zh-CN" altLang="en-US" sz="3600" b="1" dirty="0">
              <a:solidFill>
                <a:srgbClr val="0D0D0D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-23698" y="1072195"/>
            <a:ext cx="4721428" cy="5543876"/>
            <a:chOff x="-37" y="1688"/>
            <a:chExt cx="7435" cy="8731"/>
          </a:xfrm>
        </p:grpSpPr>
        <p:sp>
          <p:nvSpPr>
            <p:cNvPr id="18442" name="文本框 11"/>
            <p:cNvSpPr txBox="1"/>
            <p:nvPr/>
          </p:nvSpPr>
          <p:spPr>
            <a:xfrm>
              <a:off x="6530" y="5309"/>
              <a:ext cx="86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defTabSz="913130" eaLnBrk="1" hangingPunct="1">
                <a:spcBef>
                  <a:spcPct val="0"/>
                </a:spcBef>
                <a:buNone/>
              </a:pPr>
              <a:r>
                <a:rPr lang="en-US" altLang="zh-CN" sz="2000" b="1" dirty="0">
                  <a:solidFill>
                    <a:srgbClr val="000000"/>
                  </a:solidFill>
                </a:rPr>
                <a:t>23”</a:t>
              </a:r>
              <a:endParaRPr lang="zh-CN" altLang="en-US" sz="2000" b="1" dirty="0">
                <a:solidFill>
                  <a:srgbClr val="000000"/>
                </a:solidFill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-37" y="1688"/>
              <a:ext cx="7234" cy="8731"/>
              <a:chOff x="-38" y="1773"/>
              <a:chExt cx="7634" cy="8646"/>
            </a:xfrm>
          </p:grpSpPr>
          <p:pic>
            <p:nvPicPr>
              <p:cNvPr id="18436" name="图片 2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-25" y="1773"/>
                <a:ext cx="2687" cy="18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8437" name="图片 3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-38" y="4493"/>
                <a:ext cx="2667" cy="188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8438" name="图片 4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-25" y="6648"/>
                <a:ext cx="2642" cy="186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8441" name="圆角矩形标注 9">
                <a:hlinkClick r:id="rId4" action="ppaction://hlinksldjump"/>
              </p:cNvPr>
              <p:cNvSpPr/>
              <p:nvPr/>
            </p:nvSpPr>
            <p:spPr>
              <a:xfrm>
                <a:off x="3377" y="5288"/>
                <a:ext cx="3515" cy="692"/>
              </a:xfrm>
              <a:prstGeom prst="wedgeRoundRectCallout">
                <a:avLst>
                  <a:gd name="adj1" fmla="val -69204"/>
                  <a:gd name="adj2" fmla="val 41338"/>
                  <a:gd name="adj3" fmla="val 16667"/>
                </a:avLst>
              </a:prstGeom>
              <a:solidFill>
                <a:srgbClr val="00FF00"/>
              </a:solidFill>
              <a:ln w="12700" cap="flat" cmpd="sng">
                <a:solidFill>
                  <a:srgbClr val="00FF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ctr"/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defTabSz="913130" eaLnBrk="1" hangingPunct="1">
                  <a:spcBef>
                    <a:spcPct val="0"/>
                  </a:spcBef>
                  <a:buNone/>
                </a:pPr>
                <a:r>
                  <a:rPr lang="en-US" altLang="zh-CN" sz="1200" dirty="0">
                    <a:solidFill>
                      <a:srgbClr val="009900"/>
                    </a:solidFill>
                  </a:rPr>
                  <a:t>)</a:t>
                </a:r>
                <a:r>
                  <a:rPr lang="en-US" altLang="zh-CN" sz="1500" dirty="0">
                    <a:solidFill>
                      <a:srgbClr val="009900"/>
                    </a:solidFill>
                  </a:rPr>
                  <a:t>)</a:t>
                </a:r>
                <a:r>
                  <a:rPr lang="en-US" altLang="zh-CN" sz="1800" dirty="0">
                    <a:solidFill>
                      <a:srgbClr val="009900"/>
                    </a:solidFill>
                  </a:rPr>
                  <a:t>)</a:t>
                </a:r>
                <a:endParaRPr lang="zh-CN" altLang="en-US" sz="1800" dirty="0">
                  <a:solidFill>
                    <a:srgbClr val="009900"/>
                  </a:solidFill>
                </a:endParaRPr>
              </a:p>
            </p:txBody>
          </p:sp>
          <p:pic>
            <p:nvPicPr>
              <p:cNvPr id="18445" name="图片 19">
                <a:hlinkClick r:id="rId5" action="ppaction://hlinksldjump"/>
              </p:cNvPr>
              <p:cNvPicPr>
                <a:picLocks noChangeAspect="1"/>
              </p:cNvPicPr>
              <p:nvPr/>
            </p:nvPicPr>
            <p:blipFill>
              <a:blip r:embed="rId6"/>
              <a:srcRect l="6866" t="43382" r="63272" b="34727"/>
              <a:stretch>
                <a:fillRect/>
              </a:stretch>
            </p:blipFill>
            <p:spPr>
              <a:xfrm>
                <a:off x="2925" y="1773"/>
                <a:ext cx="4437" cy="251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7" name="组合 6"/>
              <p:cNvGrpSpPr/>
              <p:nvPr/>
            </p:nvGrpSpPr>
            <p:grpSpPr>
              <a:xfrm>
                <a:off x="2810" y="7238"/>
                <a:ext cx="4786" cy="3181"/>
                <a:chOff x="2923" y="7238"/>
                <a:chExt cx="4786" cy="3181"/>
              </a:xfrm>
            </p:grpSpPr>
            <p:pic>
              <p:nvPicPr>
                <p:cNvPr id="18447" name="图片 8"/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2925" y="8515"/>
                  <a:ext cx="2942" cy="19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18448" name="图片 13"/>
                <p:cNvPicPr>
                  <a:picLocks noChangeAspect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4877" y="7238"/>
                  <a:ext cx="2832" cy="174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18449" name="图片 15"/>
                <p:cNvPicPr>
                  <a:picLocks noChangeAspect="1"/>
                </p:cNvPicPr>
                <p:nvPr/>
              </p:nvPicPr>
              <p:blipFill>
                <a:blip r:embed="rId9"/>
                <a:srcRect l="6015" t="15038" r="7387" b="14470"/>
                <a:stretch>
                  <a:fillRect/>
                </a:stretch>
              </p:blipFill>
              <p:spPr>
                <a:xfrm>
                  <a:off x="5283" y="8763"/>
                  <a:ext cx="2427" cy="16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18450" name="图片 16"/>
                <p:cNvPicPr>
                  <a:picLocks noChangeAspect="1"/>
                </p:cNvPicPr>
                <p:nvPr/>
              </p:nvPicPr>
              <p:blipFill>
                <a:blip r:embed="rId10"/>
                <a:srcRect l="64677" t="45042" b="4248"/>
                <a:stretch>
                  <a:fillRect/>
                </a:stretch>
              </p:blipFill>
              <p:spPr>
                <a:xfrm>
                  <a:off x="2923" y="7238"/>
                  <a:ext cx="2425" cy="152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grpSp>
        </p:grpSp>
      </p:grpSp>
      <p:sp>
        <p:nvSpPr>
          <p:cNvPr id="18451" name="文本框 5"/>
          <p:cNvSpPr txBox="1"/>
          <p:nvPr/>
        </p:nvSpPr>
        <p:spPr>
          <a:xfrm>
            <a:off x="1856423" y="1052513"/>
            <a:ext cx="938530" cy="64516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defTabSz="913130" eaLnBrk="1" hangingPunct="1">
              <a:spcBef>
                <a:spcPct val="0"/>
              </a:spcBef>
              <a:buNone/>
            </a:pPr>
            <a:r>
              <a:rPr lang="en-US" altLang="zh-CN" sz="3600" b="1" dirty="0">
                <a:solidFill>
                  <a:srgbClr val="0D0D0D"/>
                </a:solidFill>
              </a:rPr>
              <a:t>Neil</a:t>
            </a:r>
            <a:endParaRPr lang="zh-CN" altLang="en-US" sz="3600" b="1" dirty="0">
              <a:solidFill>
                <a:srgbClr val="0D0D0D"/>
              </a:solidFill>
            </a:endParaRPr>
          </a:p>
        </p:txBody>
      </p:sp>
      <p:sp>
        <p:nvSpPr>
          <p:cNvPr id="12290" name="文本框 67587"/>
          <p:cNvSpPr txBox="1"/>
          <p:nvPr/>
        </p:nvSpPr>
        <p:spPr>
          <a:xfrm>
            <a:off x="2120900" y="1"/>
            <a:ext cx="11379200" cy="829945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800" b="1" dirty="0">
                <a:solidFill>
                  <a:schemeClr val="accent6"/>
                </a:solidFill>
                <a:latin typeface="Comic Sans MS" panose="030F0702030302020204" charset="0"/>
              </a:rPr>
              <a:t>Homes around the world</a:t>
            </a:r>
            <a:endParaRPr lang="en-US" altLang="zh-CN" sz="4800" b="1" dirty="0">
              <a:solidFill>
                <a:schemeClr val="accent6"/>
              </a:solidFill>
              <a:latin typeface="Comic Sans MS" panose="030F07020303020202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03750" y="1072515"/>
            <a:ext cx="752983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3600" b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Read three </a:t>
            </a:r>
            <a:r>
              <a:rPr lang="en-US" altLang="zh-CN" sz="3600" b="1" u="sng">
                <a:solidFill>
                  <a:srgbClr val="0000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blogs</a:t>
            </a:r>
            <a:r>
              <a:rPr lang="en-US" altLang="zh-CN" sz="3600" b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quickly and answer questions</a:t>
            </a:r>
            <a:r>
              <a:rPr lang="zh-CN" altLang="en-US" sz="3600" b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endParaRPr lang="en-US" altLang="zh-CN" sz="3600" b="1">
              <a:solidFill>
                <a:srgbClr val="0000FF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en-US" altLang="zh-CN" sz="3600" b="1">
                <a:solidFill>
                  <a:srgbClr val="0000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1. Where is Neil from</a:t>
            </a:r>
            <a:r>
              <a:rPr lang="zh-CN" altLang="en-US" sz="3600" b="1">
                <a:solidFill>
                  <a:srgbClr val="0000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？</a:t>
            </a:r>
            <a:endParaRPr lang="zh-CN" altLang="en-US" sz="3600" b="1">
              <a:solidFill>
                <a:srgbClr val="0000FF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zh-CN" altLang="en-US" sz="3600" b="1">
              <a:solidFill>
                <a:srgbClr val="0000FF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en-US" altLang="zh-CN" sz="3600" b="1">
                <a:solidFill>
                  <a:srgbClr val="0000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2. Which house does Anna live in?</a:t>
            </a:r>
            <a:endParaRPr lang="en-US" altLang="zh-CN" sz="3600" b="1">
              <a:solidFill>
                <a:srgbClr val="0000FF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en-US" altLang="zh-CN" sz="3600" b="1">
              <a:solidFill>
                <a:srgbClr val="0000FF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en-US" altLang="zh-CN" sz="3600" b="1">
                <a:solidFill>
                  <a:srgbClr val="0000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3. Which room is Stephen's favour</a:t>
            </a:r>
            <a:r>
              <a:rPr lang="en-US" altLang="zh-CN" sz="3600" b="1">
                <a:solidFill>
                  <a:srgbClr val="0000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</a:t>
            </a:r>
            <a:r>
              <a:rPr lang="en-US" altLang="zh-CN" sz="3600" b="1">
                <a:solidFill>
                  <a:srgbClr val="0000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te?</a:t>
            </a:r>
            <a:endParaRPr lang="en-US" altLang="zh-CN" sz="3600" b="1">
              <a:solidFill>
                <a:srgbClr val="0000FF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66435" y="727710"/>
            <a:ext cx="43897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博客[blɒɡ]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z="2800" b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485" name="文本框 19"/>
          <p:cNvSpPr txBox="1"/>
          <p:nvPr/>
        </p:nvSpPr>
        <p:spPr>
          <a:xfrm>
            <a:off x="5039995" y="2732088"/>
            <a:ext cx="532320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l" defTabSz="913130" eaLnBrk="1" hangingPunct="1"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Neil is from London, the UK.</a:t>
            </a:r>
            <a:endParaRPr lang="en-US" altLang="zh-CN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文本框 19"/>
          <p:cNvSpPr txBox="1"/>
          <p:nvPr/>
        </p:nvSpPr>
        <p:spPr>
          <a:xfrm>
            <a:off x="5095240" y="3863658"/>
            <a:ext cx="322008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defTabSz="913130" eaLnBrk="1" hangingPunct="1">
              <a:spcBef>
                <a:spcPct val="0"/>
              </a:spcBef>
              <a:buNone/>
            </a:pP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</a:rPr>
              <a:t>She lives in a flat.</a:t>
            </a:r>
            <a:endParaRPr lang="en-US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文本框 19"/>
          <p:cNvSpPr txBox="1"/>
          <p:nvPr/>
        </p:nvSpPr>
        <p:spPr>
          <a:xfrm>
            <a:off x="5150485" y="4923473"/>
            <a:ext cx="537908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defTabSz="913130" eaLnBrk="1" hangingPunct="1">
              <a:spcBef>
                <a:spcPct val="0"/>
              </a:spcBef>
              <a:buNone/>
            </a:pP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</a:rPr>
              <a:t>His favourite room is balcony. </a:t>
            </a:r>
            <a:endParaRPr lang="en-US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51" grpId="0" bldLvl="0" animBg="1"/>
      <p:bldP spid="18439" grpId="0" bldLvl="0" animBg="1"/>
      <p:bldP spid="18440" grpId="0" bldLvl="0" animBg="1"/>
      <p:bldP spid="2" grpId="0"/>
      <p:bldP spid="20485" grpId="0"/>
      <p:bldP spid="6" grpId="0"/>
      <p:bldP spid="10" grpId="0"/>
    </p:bldLst>
  </p:timing>
</p:sld>
</file>

<file path=ppt/tags/tag1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9230*5030*739*739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2.xml><?xml version="1.0" encoding="utf-8"?>
<p:tagLst xmlns:p="http://schemas.openxmlformats.org/presentationml/2006/main">
  <p:tag name="KSO_WM_UNIT_TABLE_BEAUTIFY" val="smartTable{2ca8a37b-e21b-4862-a6d0-9960953bab48}"/>
  <p:tag name="TABLE_ENDDRAG_ORIGIN_RECT" val="656*431"/>
  <p:tag name="TABLE_ENDDRAG_RECT" val="232*78*656*431"/>
</p:tagLst>
</file>

<file path=ppt/theme/theme1.xml><?xml version="1.0" encoding="utf-8"?>
<a:theme xmlns:a="http://schemas.openxmlformats.org/drawingml/2006/main" name="初中7 年级-PPT">
  <a:themeElements>
    <a:clrScheme name="初中7 年级-PPT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初中7 年级-PPT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初中7 年级-PPT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初中7 年级-PPT">
  <a:themeElements>
    <a:clrScheme name="初中7 年级-PPT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初中7 年级-PPT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初中7 年级-PPT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初中7 年级-PPT</Template>
  <TotalTime>0</TotalTime>
  <Words>4653</Words>
  <Application>WPS 演示</Application>
  <PresentationFormat>全屏显示(4:3)</PresentationFormat>
  <Paragraphs>323</Paragraphs>
  <Slides>22</Slides>
  <Notes>0</Notes>
  <HiddenSlides>0</HiddenSlides>
  <MMClips>2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4" baseType="lpstr">
      <vt:lpstr>Arial</vt:lpstr>
      <vt:lpstr>宋体</vt:lpstr>
      <vt:lpstr>Wingdings</vt:lpstr>
      <vt:lpstr>Calibri</vt:lpstr>
      <vt:lpstr>Times New Roman</vt:lpstr>
      <vt:lpstr>Georgia</vt:lpstr>
      <vt:lpstr>Comic Sans MS</vt:lpstr>
      <vt:lpstr>微软雅黑</vt:lpstr>
      <vt:lpstr>Arial Unicode MS</vt:lpstr>
      <vt:lpstr>Segoe UI Black</vt:lpstr>
      <vt:lpstr>初中7 年级-PPT</vt:lpstr>
      <vt:lpstr>1_初中7 年级-PPT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亮亮</cp:lastModifiedBy>
  <cp:revision>134</cp:revision>
  <dcterms:created xsi:type="dcterms:W3CDTF">2014-09-19T01:41:00Z</dcterms:created>
  <dcterms:modified xsi:type="dcterms:W3CDTF">2020-12-18T04:38:37Z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2052-11.1.0.10228</vt:lpwstr>
  </property>
</Properties>
</file>