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89" r:id="rId2"/>
    <p:sldId id="256" r:id="rId3"/>
    <p:sldId id="258" r:id="rId4"/>
    <p:sldId id="257" r:id="rId5"/>
    <p:sldId id="290" r:id="rId6"/>
    <p:sldId id="276" r:id="rId7"/>
    <p:sldId id="273" r:id="rId8"/>
    <p:sldId id="260" r:id="rId9"/>
    <p:sldId id="278" r:id="rId10"/>
    <p:sldId id="279" r:id="rId11"/>
    <p:sldId id="284" r:id="rId12"/>
    <p:sldId id="263" r:id="rId13"/>
    <p:sldId id="264" r:id="rId14"/>
    <p:sldId id="291" r:id="rId15"/>
    <p:sldId id="285" r:id="rId16"/>
    <p:sldId id="292" r:id="rId17"/>
    <p:sldId id="295" r:id="rId18"/>
    <p:sldId id="270" r:id="rId19"/>
  </p:sldIdLst>
  <p:sldSz cx="12192000" cy="6858000"/>
  <p:notesSz cx="6797675" cy="992505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0"/>
    <p:restoredTop sz="94684"/>
  </p:normalViewPr>
  <p:slideViewPr>
    <p:cSldViewPr snapToGrid="0">
      <p:cViewPr varScale="1">
        <p:scale>
          <a:sx n="106" d="100"/>
          <a:sy n="106" d="100"/>
        </p:scale>
        <p:origin x="792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797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CCBAF27-B7B1-4A9F-A2A7-CB6FCDD2DF8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39838"/>
            <a:ext cx="5956300" cy="335121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9768" y="4776431"/>
            <a:ext cx="5438140" cy="390798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50443" y="9427076"/>
            <a:ext cx="2945659" cy="49797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D7DFE1A-30D5-4105-ACB5-CFBB317E860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544954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A real event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7DFE1A-30D5-4105-ACB5-CFBB317E860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94798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Baseball change his life, he use baseball to change others’ life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7DFE1A-30D5-4105-ACB5-CFBB317E860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092544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Let’s read together! 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7DFE1A-30D5-4105-ACB5-CFBB317E860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1313692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Because !!!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7DFE1A-30D5-4105-ACB5-CFBB317E860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22747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dirty="0"/>
              <a:t>Before the chance comes, should we just wait for it? We should ……..</a:t>
            </a: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D7DFE1A-30D5-4105-ACB5-CFBB317E860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003769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30728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0796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42633046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954598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291428990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062647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719028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36911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38414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0419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20307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4655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3687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5652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254379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37328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E335C5-CC2C-4956-8E39-E3123546E3C3}" type="datetimeFigureOut">
              <a:rPr lang="zh-CN" altLang="en-US" smtClean="0"/>
              <a:t>2022/10/18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2E53AA4D-961C-45BE-B281-E26113AA94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23304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notesSlide" Target="../notesSlides/notesSl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7E181B0-6DB5-4568-8291-A32FD89044AC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-541440" y="1160529"/>
            <a:ext cx="10778247" cy="1646302"/>
          </a:xfrm>
        </p:spPr>
        <p:txBody>
          <a:bodyPr/>
          <a:lstStyle/>
          <a:p>
            <a:r>
              <a:rPr lang="en-US" altLang="zh-CN" sz="8000" b="1" dirty="0"/>
              <a:t>Chance and Change</a:t>
            </a:r>
            <a:endParaRPr lang="zh-CN" altLang="en-US" sz="8000" b="1" dirty="0"/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28274413-CC92-4023-888B-12F9B5ACB58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2781389" y="3778459"/>
            <a:ext cx="7257556" cy="1096899"/>
          </a:xfrm>
        </p:spPr>
        <p:txBody>
          <a:bodyPr>
            <a:normAutofit fontScale="85000" lnSpcReduction="20000"/>
          </a:bodyPr>
          <a:lstStyle/>
          <a:p>
            <a:r>
              <a:rPr lang="en-US" altLang="zh-CN" sz="4000" b="1" dirty="0">
                <a:solidFill>
                  <a:schemeClr val="accent1">
                    <a:lumMod val="50000"/>
                  </a:schemeClr>
                </a:solidFill>
              </a:rPr>
              <a:t>By  Gu </a:t>
            </a:r>
            <a:r>
              <a:rPr lang="en-US" altLang="zh-CN" sz="4000" b="1" dirty="0" err="1">
                <a:solidFill>
                  <a:schemeClr val="accent1">
                    <a:lumMod val="50000"/>
                  </a:schemeClr>
                </a:solidFill>
              </a:rPr>
              <a:t>Jingyun</a:t>
            </a:r>
            <a:endParaRPr lang="en-US" altLang="zh-CN" sz="4000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altLang="zh-CN" sz="4000" b="1" dirty="0" err="1">
                <a:solidFill>
                  <a:schemeClr val="accent1">
                    <a:lumMod val="50000"/>
                  </a:schemeClr>
                </a:solidFill>
              </a:rPr>
              <a:t>Xuejia</a:t>
            </a:r>
            <a:r>
              <a:rPr lang="en-US" altLang="zh-CN" sz="4000" b="1" dirty="0">
                <a:solidFill>
                  <a:schemeClr val="accent1">
                    <a:lumMod val="50000"/>
                  </a:schemeClr>
                </a:solidFill>
              </a:rPr>
              <a:t> Middle School</a:t>
            </a:r>
            <a:endParaRPr lang="zh-CN" altLang="en-US" sz="40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B6D19D7B-F824-47AC-82AC-2057179C49F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876" y="2947906"/>
            <a:ext cx="2729244" cy="363671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47192402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>
            <a:extLst>
              <a:ext uri="{FF2B5EF4-FFF2-40B4-BE49-F238E27FC236}">
                <a16:creationId xmlns:a16="http://schemas.microsoft.com/office/drawing/2014/main" id="{112C5F54-BF5E-4F67-ACCA-5354B543DCE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5817" y="216958"/>
            <a:ext cx="2742119" cy="274211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AD4F1FB2-3ACE-4027-96DD-2C7269F9E2C4}"/>
              </a:ext>
            </a:extLst>
          </p:cNvPr>
          <p:cNvSpPr txBox="1"/>
          <p:nvPr/>
        </p:nvSpPr>
        <p:spPr>
          <a:xfrm>
            <a:off x="3347936" y="482829"/>
            <a:ext cx="7942634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dirty="0">
                <a:latin typeface="+mn-ea"/>
              </a:rPr>
              <a:t>Touch Out</a:t>
            </a:r>
            <a:r>
              <a:rPr lang="zh-CN" altLang="en-US" sz="3200" dirty="0">
                <a:latin typeface="+mn-ea"/>
              </a:rPr>
              <a:t>是棒球中“触杀”局面的术语，意味着出局 </a:t>
            </a:r>
            <a:endParaRPr lang="en-US" altLang="zh-CN" sz="3200" dirty="0">
              <a:latin typeface="+mn-ea"/>
            </a:endParaRPr>
          </a:p>
          <a:p>
            <a:r>
              <a:rPr lang="en-US" altLang="zh-CN" sz="3200" dirty="0">
                <a:latin typeface="+mn-ea"/>
              </a:rPr>
              <a:t>Tough  out </a:t>
            </a:r>
            <a:r>
              <a:rPr lang="zh-CN" altLang="en-US" sz="3200" dirty="0">
                <a:latin typeface="+mn-ea"/>
              </a:rPr>
              <a:t>意思是咬牙坚持下去 </a:t>
            </a:r>
            <a:endParaRPr lang="en-US" altLang="zh-CN" sz="3200" dirty="0">
              <a:latin typeface="+mn-ea"/>
            </a:endParaRPr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28AACECC-F8B1-435B-8B8A-3BAD6B8AECA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795" y="3095545"/>
            <a:ext cx="3947380" cy="3545497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4945698F-B195-4DC7-9D7A-F6D82509444F}"/>
              </a:ext>
            </a:extLst>
          </p:cNvPr>
          <p:cNvSpPr txBox="1"/>
          <p:nvPr/>
        </p:nvSpPr>
        <p:spPr>
          <a:xfrm>
            <a:off x="3755416" y="2007293"/>
            <a:ext cx="8527709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</a:rPr>
              <a:t>1.Why is the documentary named ‘Tough out’ ?</a:t>
            </a:r>
          </a:p>
          <a:p>
            <a:endParaRPr lang="en-US" altLang="zh-CN" sz="3200" b="1" dirty="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</a:rPr>
              <a:t>2.Why does the writer write the passage? 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E2246D95-EA57-4E7F-86E4-49432E443A01}"/>
              </a:ext>
            </a:extLst>
          </p:cNvPr>
          <p:cNvSpPr txBox="1"/>
          <p:nvPr/>
        </p:nvSpPr>
        <p:spPr>
          <a:xfrm>
            <a:off x="3755416" y="3931210"/>
            <a:ext cx="8221151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1.Raise the readers’ interest in this film</a:t>
            </a:r>
          </a:p>
          <a:p>
            <a:r>
              <a:rPr lang="en-US" altLang="zh-CN" sz="2400" b="1" dirty="0"/>
              <a:t>2.Draw people’s attention to these poor children, bring more help to them </a:t>
            </a:r>
          </a:p>
          <a:p>
            <a:r>
              <a:rPr lang="en-US" altLang="zh-CN" sz="2400" b="1" dirty="0"/>
              <a:t>3. Lead the readers to think about how to  change one’s fate</a:t>
            </a:r>
          </a:p>
          <a:p>
            <a:r>
              <a:rPr lang="en-US" altLang="zh-CN" sz="2400" b="1" dirty="0"/>
              <a:t>4. ……</a:t>
            </a:r>
            <a:endParaRPr lang="zh-CN" altLang="en-US" sz="2400" b="1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2F87F87-9228-4A94-BC8D-D0D6AC6BD8B3}"/>
              </a:ext>
            </a:extLst>
          </p:cNvPr>
          <p:cNvSpPr txBox="1"/>
          <p:nvPr/>
        </p:nvSpPr>
        <p:spPr>
          <a:xfrm>
            <a:off x="4194928" y="2970666"/>
            <a:ext cx="64479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Catch the chance and keep trying !</a:t>
            </a:r>
            <a:endParaRPr lang="zh-CN" altLang="en-US" sz="2800" b="1" dirty="0"/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B8099395-7CAD-4683-90D4-7670936ADBFF}"/>
              </a:ext>
            </a:extLst>
          </p:cNvPr>
          <p:cNvGrpSpPr/>
          <p:nvPr/>
        </p:nvGrpSpPr>
        <p:grpSpPr>
          <a:xfrm>
            <a:off x="63623" y="1626255"/>
            <a:ext cx="12219502" cy="3212042"/>
            <a:chOff x="-92796" y="3396276"/>
            <a:chExt cx="12219502" cy="3212042"/>
          </a:xfrm>
        </p:grpSpPr>
        <p:sp>
          <p:nvSpPr>
            <p:cNvPr id="10" name="流程图: 可选过程 9">
              <a:extLst>
                <a:ext uri="{FF2B5EF4-FFF2-40B4-BE49-F238E27FC236}">
                  <a16:creationId xmlns:a16="http://schemas.microsoft.com/office/drawing/2014/main" id="{22CA1CF5-C330-4A7F-96BD-0D6C8B62377E}"/>
                </a:ext>
              </a:extLst>
            </p:cNvPr>
            <p:cNvSpPr/>
            <p:nvPr/>
          </p:nvSpPr>
          <p:spPr>
            <a:xfrm>
              <a:off x="-92796" y="3396276"/>
              <a:ext cx="12102543" cy="3212042"/>
            </a:xfrm>
            <a:prstGeom prst="flowChartAlternateProcess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568703CE-DA5E-45D5-99DC-86C4B1DE4BE9}"/>
                </a:ext>
              </a:extLst>
            </p:cNvPr>
            <p:cNvSpPr txBox="1"/>
            <p:nvPr/>
          </p:nvSpPr>
          <p:spPr>
            <a:xfrm>
              <a:off x="182253" y="4326103"/>
              <a:ext cx="11944453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400" dirty="0">
                  <a:solidFill>
                    <a:schemeClr val="bg1"/>
                  </a:solidFill>
                </a:rPr>
                <a:t>The writer asked “How can </a:t>
              </a:r>
              <a:r>
                <a:rPr lang="en-US" altLang="zh-CN" sz="4400" u="sng" dirty="0">
                  <a:solidFill>
                    <a:schemeClr val="bg1"/>
                  </a:solidFill>
                </a:rPr>
                <a:t>these problems </a:t>
              </a:r>
              <a:r>
                <a:rPr lang="en-US" altLang="zh-CN" sz="4400" dirty="0">
                  <a:solidFill>
                    <a:schemeClr val="bg1"/>
                  </a:solidFill>
                </a:rPr>
                <a:t>be solved?”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  <p:sp>
        <p:nvSpPr>
          <p:cNvPr id="5" name="文本框 4">
            <a:extLst>
              <a:ext uri="{FF2B5EF4-FFF2-40B4-BE49-F238E27FC236}">
                <a16:creationId xmlns:a16="http://schemas.microsoft.com/office/drawing/2014/main" id="{F7AFBCA8-7E9E-4A19-BA8A-62C58E1D470A}"/>
              </a:ext>
            </a:extLst>
          </p:cNvPr>
          <p:cNvSpPr txBox="1"/>
          <p:nvPr/>
        </p:nvSpPr>
        <p:spPr>
          <a:xfrm>
            <a:off x="2512538" y="3251798"/>
            <a:ext cx="93737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bg2"/>
                </a:solidFill>
              </a:rPr>
              <a:t>Lack money, education and parental care</a:t>
            </a:r>
            <a:endParaRPr lang="zh-CN" altLang="en-US" sz="3600" b="1" dirty="0">
              <a:solidFill>
                <a:schemeClr val="bg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14030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62B068D6-BFD9-42B4-8C75-AB1B0FA42C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2254" y="216817"/>
            <a:ext cx="4054576" cy="2783462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DC490747-76CE-4C63-9F76-06843B25413F}"/>
              </a:ext>
            </a:extLst>
          </p:cNvPr>
          <p:cNvSpPr txBox="1"/>
          <p:nvPr/>
        </p:nvSpPr>
        <p:spPr>
          <a:xfrm>
            <a:off x="0" y="3000279"/>
            <a:ext cx="1082197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2">
                    <a:lumMod val="50000"/>
                  </a:schemeClr>
                </a:solidFill>
              </a:rPr>
              <a:t>When the chance comes, we should catch it .</a:t>
            </a:r>
          </a:p>
          <a:p>
            <a:r>
              <a:rPr lang="en-US" altLang="zh-CN" sz="3600" dirty="0">
                <a:solidFill>
                  <a:schemeClr val="accent2">
                    <a:lumMod val="50000"/>
                  </a:schemeClr>
                </a:solidFill>
              </a:rPr>
              <a:t>When the chance hasn’t come, what should we do ?</a:t>
            </a:r>
            <a:endParaRPr lang="zh-CN" altLang="en-US" sz="36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7" name="矩形: 圆角 6">
            <a:extLst>
              <a:ext uri="{FF2B5EF4-FFF2-40B4-BE49-F238E27FC236}">
                <a16:creationId xmlns:a16="http://schemas.microsoft.com/office/drawing/2014/main" id="{609CF471-4770-495D-B5A9-E3F01E7E3FF8}"/>
              </a:ext>
            </a:extLst>
          </p:cNvPr>
          <p:cNvSpPr/>
          <p:nvPr/>
        </p:nvSpPr>
        <p:spPr>
          <a:xfrm>
            <a:off x="377071" y="4153711"/>
            <a:ext cx="11257210" cy="191634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400" dirty="0"/>
              <a:t>Chance favors(</a:t>
            </a:r>
            <a:r>
              <a:rPr lang="zh-CN" altLang="en-US" sz="4400" dirty="0"/>
              <a:t>青睐</a:t>
            </a:r>
            <a:r>
              <a:rPr lang="en-US" altLang="zh-CN" sz="4400" dirty="0"/>
              <a:t>) those who prepare well</a:t>
            </a:r>
            <a:endParaRPr lang="zh-CN" altLang="en-US" sz="4400" dirty="0"/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5A4846BB-F81A-44A8-980C-FC13977D30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1444" y="141403"/>
            <a:ext cx="4745476" cy="28588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038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904EF823-707F-4EF7-B599-B74B746F3A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933" y="128244"/>
            <a:ext cx="6518112" cy="4550659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A0F62895-7668-4021-958E-05C850F4F5AF}"/>
              </a:ext>
            </a:extLst>
          </p:cNvPr>
          <p:cNvSpPr txBox="1"/>
          <p:nvPr/>
        </p:nvSpPr>
        <p:spPr>
          <a:xfrm>
            <a:off x="461913" y="4854804"/>
            <a:ext cx="626882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                       Lu </a:t>
            </a:r>
            <a:r>
              <a:rPr lang="en-US" altLang="zh-CN" sz="2400" b="1" dirty="0" err="1"/>
              <a:t>Qirui</a:t>
            </a:r>
            <a:endParaRPr lang="en-US" altLang="zh-CN" sz="2400" b="1" dirty="0"/>
          </a:p>
          <a:p>
            <a:r>
              <a:rPr lang="en-US" altLang="zh-CN" sz="2400" b="1" dirty="0"/>
              <a:t>a 15-year-old student in Hangzhou  </a:t>
            </a:r>
            <a:endParaRPr lang="zh-CN" altLang="en-US" sz="2400" b="1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id="{B2CBE035-9E4F-441E-A436-15672CE2198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264" y="128244"/>
            <a:ext cx="5543550" cy="4933950"/>
          </a:xfrm>
          <a:prstGeom prst="rect">
            <a:avLst/>
          </a:prstGeom>
        </p:spPr>
      </p:pic>
      <p:sp>
        <p:nvSpPr>
          <p:cNvPr id="9" name="矩形: 圆角 8">
            <a:extLst>
              <a:ext uri="{FF2B5EF4-FFF2-40B4-BE49-F238E27FC236}">
                <a16:creationId xmlns:a16="http://schemas.microsoft.com/office/drawing/2014/main" id="{8AE1D1EF-8EEA-4E09-94DA-A595196ABF20}"/>
              </a:ext>
            </a:extLst>
          </p:cNvPr>
          <p:cNvSpPr/>
          <p:nvPr/>
        </p:nvSpPr>
        <p:spPr>
          <a:xfrm>
            <a:off x="292231" y="4749438"/>
            <a:ext cx="11274458" cy="1872726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5400" dirty="0"/>
              <a:t>‘Faster than lighting’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val="5817513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:a16="http://schemas.microsoft.com/office/drawing/2014/main" id="{266789A8-E73A-4A07-96F3-B5979F474655}"/>
              </a:ext>
            </a:extLst>
          </p:cNvPr>
          <p:cNvSpPr txBox="1"/>
          <p:nvPr/>
        </p:nvSpPr>
        <p:spPr>
          <a:xfrm>
            <a:off x="179110" y="663987"/>
            <a:ext cx="118337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How fast can she run?</a:t>
            </a:r>
            <a:endParaRPr lang="zh-CN" altLang="en-US" sz="3200" dirty="0"/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347B57BE-EE26-4C0E-A725-3A2BAC61A16D}"/>
              </a:ext>
            </a:extLst>
          </p:cNvPr>
          <p:cNvSpPr/>
          <p:nvPr/>
        </p:nvSpPr>
        <p:spPr>
          <a:xfrm>
            <a:off x="367646" y="1815328"/>
            <a:ext cx="1989056" cy="18429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>
                <a:solidFill>
                  <a:schemeClr val="tx1"/>
                </a:solidFill>
              </a:rPr>
              <a:t>Set</a:t>
            </a:r>
            <a:r>
              <a:rPr lang="en-US" altLang="zh-CN" dirty="0">
                <a:solidFill>
                  <a:schemeClr val="tx1"/>
                </a:solidFill>
              </a:rPr>
              <a:t> __________</a:t>
            </a:r>
          </a:p>
          <a:p>
            <a:pPr algn="ctr"/>
            <a:r>
              <a:rPr lang="en-US" altLang="zh-CN" dirty="0">
                <a:solidFill>
                  <a:schemeClr val="tx1"/>
                </a:solidFill>
              </a:rPr>
              <a:t>     ______________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30EC875E-8D39-462D-AE1B-452B61D005A0}"/>
              </a:ext>
            </a:extLst>
          </p:cNvPr>
          <p:cNvSpPr txBox="1"/>
          <p:nvPr/>
        </p:nvSpPr>
        <p:spPr>
          <a:xfrm>
            <a:off x="3091993" y="2072028"/>
            <a:ext cx="657991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12.07 seconds  in a 100-meter sprint </a:t>
            </a:r>
            <a:endParaRPr lang="zh-CN" altLang="en-US" sz="3200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F5C442B-8023-4562-9E0F-F32D10216CD6}"/>
              </a:ext>
            </a:extLst>
          </p:cNvPr>
          <p:cNvSpPr txBox="1"/>
          <p:nvPr/>
        </p:nvSpPr>
        <p:spPr>
          <a:xfrm>
            <a:off x="3186261" y="3235720"/>
            <a:ext cx="65704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25.11 seconds in a 200-meter race</a:t>
            </a:r>
            <a:endParaRPr lang="zh-CN" altLang="en-US" sz="3200" b="1" dirty="0"/>
          </a:p>
        </p:txBody>
      </p:sp>
      <p:sp>
        <p:nvSpPr>
          <p:cNvPr id="11" name="左大括号 10">
            <a:extLst>
              <a:ext uri="{FF2B5EF4-FFF2-40B4-BE49-F238E27FC236}">
                <a16:creationId xmlns:a16="http://schemas.microsoft.com/office/drawing/2014/main" id="{DCA6160A-8AA6-4818-900C-D1D39322802D}"/>
              </a:ext>
            </a:extLst>
          </p:cNvPr>
          <p:cNvSpPr/>
          <p:nvPr/>
        </p:nvSpPr>
        <p:spPr>
          <a:xfrm>
            <a:off x="2601799" y="2189263"/>
            <a:ext cx="490194" cy="1488689"/>
          </a:xfrm>
          <a:prstGeom prst="leftBrac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43B779B-B2D5-4E63-BD29-1F58CA1100E9}"/>
              </a:ext>
            </a:extLst>
          </p:cNvPr>
          <p:cNvSpPr txBox="1"/>
          <p:nvPr/>
        </p:nvSpPr>
        <p:spPr>
          <a:xfrm>
            <a:off x="86803" y="4322078"/>
            <a:ext cx="100929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The speed is considered almost </a:t>
            </a:r>
            <a:r>
              <a:rPr lang="en-US" altLang="zh-CN" sz="2400" b="1" dirty="0">
                <a:solidFill>
                  <a:srgbClr val="FF0000"/>
                </a:solidFill>
              </a:rPr>
              <a:t>impossible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 for a </a:t>
            </a:r>
            <a:r>
              <a:rPr lang="en-US" altLang="zh-CN" sz="2400" b="1" dirty="0">
                <a:solidFill>
                  <a:srgbClr val="FF0000"/>
                </a:solidFill>
              </a:rPr>
              <a:t>teenager</a:t>
            </a:r>
            <a:r>
              <a:rPr lang="en-US" altLang="zh-CN" sz="2400" b="1" dirty="0">
                <a:solidFill>
                  <a:schemeClr val="accent2">
                    <a:lumMod val="75000"/>
                  </a:schemeClr>
                </a:solidFill>
              </a:rPr>
              <a:t> to achieve</a:t>
            </a:r>
            <a:endParaRPr lang="zh-CN" altLang="en-US" sz="24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5AA5182E-56EA-439F-8A18-A691B54DB729}"/>
              </a:ext>
            </a:extLst>
          </p:cNvPr>
          <p:cNvSpPr txBox="1"/>
          <p:nvPr/>
        </p:nvSpPr>
        <p:spPr>
          <a:xfrm>
            <a:off x="957307" y="2212367"/>
            <a:ext cx="1889589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2800" dirty="0"/>
              <a:t>two new records 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519206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13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55BC30B-8E41-4479-88B2-60653017F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0" y="530712"/>
            <a:ext cx="11030757" cy="1320800"/>
          </a:xfrm>
        </p:spPr>
        <p:txBody>
          <a:bodyPr>
            <a:normAutofit fontScale="90000"/>
          </a:bodyPr>
          <a:lstStyle/>
          <a:p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According to the passage, what help Lu </a:t>
            </a:r>
            <a:r>
              <a:rPr lang="en-US" altLang="zh-CN" dirty="0" err="1">
                <a:solidFill>
                  <a:schemeClr val="accent1">
                    <a:lumMod val="75000"/>
                  </a:schemeClr>
                </a:solidFill>
              </a:rPr>
              <a:t>Qirui</a:t>
            </a:r>
            <a:r>
              <a:rPr lang="en-US" altLang="zh-CN" dirty="0">
                <a:solidFill>
                  <a:schemeClr val="accent1">
                    <a:lumMod val="75000"/>
                  </a:schemeClr>
                </a:solidFill>
              </a:rPr>
              <a:t> to achieve the top speed at last?(      </a:t>
            </a:r>
            <a:r>
              <a:rPr lang="en-US" altLang="zh-CN" dirty="0"/>
              <a:t>)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</a:rPr>
              <a:t>（</a:t>
            </a:r>
            <a:r>
              <a:rPr lang="en-US" altLang="zh-CN" dirty="0">
                <a:solidFill>
                  <a:schemeClr val="accent2">
                    <a:lumMod val="50000"/>
                  </a:schemeClr>
                </a:solidFill>
              </a:rPr>
              <a:t>multi choices</a:t>
            </a:r>
            <a:r>
              <a:rPr lang="zh-CN" altLang="en-US" dirty="0">
                <a:solidFill>
                  <a:schemeClr val="accent2">
                    <a:lumMod val="50000"/>
                  </a:schemeClr>
                </a:solidFill>
              </a:rPr>
              <a:t>多选）</a:t>
            </a:r>
            <a:r>
              <a:rPr lang="en-US" altLang="zh-CN" dirty="0"/>
              <a:t> 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91975E43-88AE-4649-9535-3A28F9F9CB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7504" y="1930400"/>
            <a:ext cx="8596668" cy="388077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</a:rPr>
              <a:t>A. Her physical conditions (</a:t>
            </a:r>
            <a:r>
              <a:rPr lang="zh-CN" altLang="en-US" sz="3200" dirty="0">
                <a:solidFill>
                  <a:schemeClr val="accent2">
                    <a:lumMod val="50000"/>
                  </a:schemeClr>
                </a:solidFill>
              </a:rPr>
              <a:t>身体条件</a:t>
            </a:r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</a:rPr>
              <a:t>)</a:t>
            </a:r>
          </a:p>
          <a:p>
            <a:pPr marL="0" indent="0">
              <a:buNone/>
            </a:pPr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</a:rPr>
              <a:t>B. Her personality</a:t>
            </a:r>
          </a:p>
          <a:p>
            <a:pPr marL="0" indent="0">
              <a:buNone/>
            </a:pPr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</a:rPr>
              <a:t>C. Her hard practice</a:t>
            </a:r>
          </a:p>
          <a:p>
            <a:pPr marL="0" indent="0">
              <a:buNone/>
            </a:pPr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</a:rPr>
              <a:t>D. Her interest and talent</a:t>
            </a:r>
          </a:p>
          <a:p>
            <a:pPr marL="0" indent="0">
              <a:buNone/>
            </a:pPr>
            <a:r>
              <a:rPr lang="en-US" altLang="zh-CN" sz="3200" dirty="0">
                <a:solidFill>
                  <a:schemeClr val="accent2">
                    <a:lumMod val="50000"/>
                  </a:schemeClr>
                </a:solidFill>
              </a:rPr>
              <a:t>E. Her parents and other people</a:t>
            </a:r>
            <a:endParaRPr lang="zh-CN" altLang="en-US" sz="32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4" name="星形: 五角 3">
            <a:extLst>
              <a:ext uri="{FF2B5EF4-FFF2-40B4-BE49-F238E27FC236}">
                <a16:creationId xmlns:a16="http://schemas.microsoft.com/office/drawing/2014/main" id="{57BE0DDC-F938-44FC-9FB4-93069A46F851}"/>
              </a:ext>
            </a:extLst>
          </p:cNvPr>
          <p:cNvSpPr/>
          <p:nvPr/>
        </p:nvSpPr>
        <p:spPr>
          <a:xfrm>
            <a:off x="337504" y="1937402"/>
            <a:ext cx="678730" cy="54675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星形: 五角 4">
            <a:extLst>
              <a:ext uri="{FF2B5EF4-FFF2-40B4-BE49-F238E27FC236}">
                <a16:creationId xmlns:a16="http://schemas.microsoft.com/office/drawing/2014/main" id="{485B50C8-C731-4F18-9043-4DB14760FC22}"/>
              </a:ext>
            </a:extLst>
          </p:cNvPr>
          <p:cNvSpPr/>
          <p:nvPr/>
        </p:nvSpPr>
        <p:spPr>
          <a:xfrm>
            <a:off x="315857" y="2527102"/>
            <a:ext cx="678730" cy="546755"/>
          </a:xfrm>
          <a:prstGeom prst="star5">
            <a:avLst>
              <a:gd name="adj" fmla="val 11301"/>
              <a:gd name="hf" fmla="val 105146"/>
              <a:gd name="vf" fmla="val 11055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星形: 五角 5">
            <a:extLst>
              <a:ext uri="{FF2B5EF4-FFF2-40B4-BE49-F238E27FC236}">
                <a16:creationId xmlns:a16="http://schemas.microsoft.com/office/drawing/2014/main" id="{A176E4C1-9FD5-418F-97F9-38C782DD4AC1}"/>
              </a:ext>
            </a:extLst>
          </p:cNvPr>
          <p:cNvSpPr/>
          <p:nvPr/>
        </p:nvSpPr>
        <p:spPr>
          <a:xfrm>
            <a:off x="281745" y="3111926"/>
            <a:ext cx="678730" cy="54675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星形: 五角 6">
            <a:extLst>
              <a:ext uri="{FF2B5EF4-FFF2-40B4-BE49-F238E27FC236}">
                <a16:creationId xmlns:a16="http://schemas.microsoft.com/office/drawing/2014/main" id="{AC0EC272-75E7-4C74-B409-6857F28C6D29}"/>
              </a:ext>
            </a:extLst>
          </p:cNvPr>
          <p:cNvSpPr/>
          <p:nvPr/>
        </p:nvSpPr>
        <p:spPr>
          <a:xfrm>
            <a:off x="281745" y="3733781"/>
            <a:ext cx="678730" cy="54675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星形: 五角 7">
            <a:extLst>
              <a:ext uri="{FF2B5EF4-FFF2-40B4-BE49-F238E27FC236}">
                <a16:creationId xmlns:a16="http://schemas.microsoft.com/office/drawing/2014/main" id="{5CB19766-2382-474B-B7DE-735339943C22}"/>
              </a:ext>
            </a:extLst>
          </p:cNvPr>
          <p:cNvSpPr/>
          <p:nvPr/>
        </p:nvSpPr>
        <p:spPr>
          <a:xfrm>
            <a:off x="279884" y="4373844"/>
            <a:ext cx="678730" cy="546755"/>
          </a:xfrm>
          <a:prstGeom prst="star5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>
            <a:extLst>
              <a:ext uri="{FF2B5EF4-FFF2-40B4-BE49-F238E27FC236}">
                <a16:creationId xmlns:a16="http://schemas.microsoft.com/office/drawing/2014/main" id="{73F1A338-61C7-4AD7-880C-080A30D9EB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5318" y="-1908274"/>
            <a:ext cx="8203658" cy="8784861"/>
          </a:xfrm>
          <a:prstGeom prst="rect">
            <a:avLst/>
          </a:prstGeom>
        </p:spPr>
      </p:pic>
      <p:sp>
        <p:nvSpPr>
          <p:cNvPr id="16" name="文本框 15">
            <a:extLst>
              <a:ext uri="{FF2B5EF4-FFF2-40B4-BE49-F238E27FC236}">
                <a16:creationId xmlns:a16="http://schemas.microsoft.com/office/drawing/2014/main" id="{8534F8E1-680C-4364-8DEC-9A49B00A8B38}"/>
              </a:ext>
            </a:extLst>
          </p:cNvPr>
          <p:cNvSpPr txBox="1"/>
          <p:nvPr/>
        </p:nvSpPr>
        <p:spPr>
          <a:xfrm>
            <a:off x="7227852" y="55499"/>
            <a:ext cx="2363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lumMod val="50000"/>
                  </a:schemeClr>
                </a:solidFill>
              </a:rPr>
              <a:t>Para 1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0BAC067E-0408-4806-A8F3-637CB9044D8E}"/>
              </a:ext>
            </a:extLst>
          </p:cNvPr>
          <p:cNvSpPr txBox="1"/>
          <p:nvPr/>
        </p:nvSpPr>
        <p:spPr>
          <a:xfrm>
            <a:off x="10744677" y="1564206"/>
            <a:ext cx="2363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lumMod val="50000"/>
                  </a:schemeClr>
                </a:solidFill>
              </a:rPr>
              <a:t>Para 2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1C2255B3-BE56-461F-A81D-FD21FF1B05A9}"/>
              </a:ext>
            </a:extLst>
          </p:cNvPr>
          <p:cNvSpPr txBox="1"/>
          <p:nvPr/>
        </p:nvSpPr>
        <p:spPr>
          <a:xfrm>
            <a:off x="9933878" y="2815669"/>
            <a:ext cx="2363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lumMod val="50000"/>
                  </a:schemeClr>
                </a:solidFill>
              </a:rPr>
              <a:t>Para 3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19" name="文本框 18">
            <a:extLst>
              <a:ext uri="{FF2B5EF4-FFF2-40B4-BE49-F238E27FC236}">
                <a16:creationId xmlns:a16="http://schemas.microsoft.com/office/drawing/2014/main" id="{568B1E13-7B25-4FD1-9198-3D1102B3A207}"/>
              </a:ext>
            </a:extLst>
          </p:cNvPr>
          <p:cNvSpPr txBox="1"/>
          <p:nvPr/>
        </p:nvSpPr>
        <p:spPr>
          <a:xfrm>
            <a:off x="10635021" y="4376059"/>
            <a:ext cx="2363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lumMod val="50000"/>
                  </a:schemeClr>
                </a:solidFill>
              </a:rPr>
              <a:t>Para 4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E40178D4-76EA-4F0A-9593-767CAACF0015}"/>
              </a:ext>
            </a:extLst>
          </p:cNvPr>
          <p:cNvSpPr txBox="1"/>
          <p:nvPr/>
        </p:nvSpPr>
        <p:spPr>
          <a:xfrm>
            <a:off x="8751967" y="5722113"/>
            <a:ext cx="23638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chemeClr val="accent1">
                    <a:lumMod val="50000"/>
                  </a:schemeClr>
                </a:solidFill>
              </a:rPr>
              <a:t>Para 5</a:t>
            </a:r>
            <a:endParaRPr lang="zh-CN" altLang="en-US" sz="3600" dirty="0">
              <a:solidFill>
                <a:schemeClr val="accent1">
                  <a:lumMod val="50000"/>
                </a:schemeClr>
              </a:solidFill>
            </a:endParaRPr>
          </a:p>
        </p:txBody>
      </p:sp>
      <p:sp>
        <p:nvSpPr>
          <p:cNvPr id="22" name="椭圆 21">
            <a:extLst>
              <a:ext uri="{FF2B5EF4-FFF2-40B4-BE49-F238E27FC236}">
                <a16:creationId xmlns:a16="http://schemas.microsoft.com/office/drawing/2014/main" id="{05A11B05-F90E-46A4-99CB-03213F590BD3}"/>
              </a:ext>
            </a:extLst>
          </p:cNvPr>
          <p:cNvSpPr/>
          <p:nvPr/>
        </p:nvSpPr>
        <p:spPr>
          <a:xfrm>
            <a:off x="5129632" y="2614070"/>
            <a:ext cx="7597302" cy="37972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>
            <a:extLst>
              <a:ext uri="{FF2B5EF4-FFF2-40B4-BE49-F238E27FC236}">
                <a16:creationId xmlns:a16="http://schemas.microsoft.com/office/drawing/2014/main" id="{3339CA3A-AF63-4F99-A4F3-C4E5882696BC}"/>
              </a:ext>
            </a:extLst>
          </p:cNvPr>
          <p:cNvSpPr/>
          <p:nvPr/>
        </p:nvSpPr>
        <p:spPr>
          <a:xfrm>
            <a:off x="5129632" y="3659447"/>
            <a:ext cx="7597302" cy="37972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>
            <a:extLst>
              <a:ext uri="{FF2B5EF4-FFF2-40B4-BE49-F238E27FC236}">
                <a16:creationId xmlns:a16="http://schemas.microsoft.com/office/drawing/2014/main" id="{E3952736-BDAF-423D-8768-939643D31E1D}"/>
              </a:ext>
            </a:extLst>
          </p:cNvPr>
          <p:cNvSpPr/>
          <p:nvPr/>
        </p:nvSpPr>
        <p:spPr>
          <a:xfrm>
            <a:off x="5020072" y="5375136"/>
            <a:ext cx="7597302" cy="379720"/>
          </a:xfrm>
          <a:prstGeom prst="ellipse">
            <a:avLst/>
          </a:prstGeom>
          <a:noFill/>
          <a:ln w="3175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022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6" grpId="0"/>
      <p:bldP spid="17" grpId="0"/>
      <p:bldP spid="18" grpId="0"/>
      <p:bldP spid="19" grpId="0"/>
      <p:bldP spid="21" grpId="0"/>
      <p:bldP spid="22" grpId="0" animBg="1"/>
      <p:bldP spid="23" grpId="0" animBg="1"/>
      <p:bldP spid="24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: 圆角 5">
            <a:extLst>
              <a:ext uri="{FF2B5EF4-FFF2-40B4-BE49-F238E27FC236}">
                <a16:creationId xmlns:a16="http://schemas.microsoft.com/office/drawing/2014/main" id="{5AAE196D-8C9C-4E8F-83C0-9CCA8D92C72D}"/>
              </a:ext>
            </a:extLst>
          </p:cNvPr>
          <p:cNvSpPr/>
          <p:nvPr/>
        </p:nvSpPr>
        <p:spPr>
          <a:xfrm>
            <a:off x="0" y="0"/>
            <a:ext cx="11613823" cy="130089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A72A6D14-FE67-4BED-9FD0-045A8E5AF1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-1" y="0"/>
            <a:ext cx="11613823" cy="1320800"/>
          </a:xfrm>
        </p:spPr>
        <p:txBody>
          <a:bodyPr/>
          <a:lstStyle/>
          <a:p>
            <a:r>
              <a:rPr lang="en-US" altLang="zh-CN" dirty="0">
                <a:solidFill>
                  <a:schemeClr val="bg1"/>
                </a:solidFill>
              </a:rPr>
              <a:t>Pair work:</a:t>
            </a:r>
            <a:br>
              <a:rPr lang="en-US" altLang="zh-CN" dirty="0">
                <a:solidFill>
                  <a:schemeClr val="bg1"/>
                </a:solidFill>
              </a:rPr>
            </a:br>
            <a:r>
              <a:rPr lang="en-US" altLang="zh-CN" dirty="0">
                <a:solidFill>
                  <a:schemeClr val="bg1"/>
                </a:solidFill>
              </a:rPr>
              <a:t>How does Lu </a:t>
            </a:r>
            <a:r>
              <a:rPr lang="en-US" altLang="zh-CN" dirty="0" err="1">
                <a:solidFill>
                  <a:schemeClr val="bg1"/>
                </a:solidFill>
              </a:rPr>
              <a:t>Qirui</a:t>
            </a:r>
            <a:r>
              <a:rPr lang="en-US" altLang="zh-CN" dirty="0">
                <a:solidFill>
                  <a:schemeClr val="bg1"/>
                </a:solidFill>
              </a:rPr>
              <a:t> prepare well to reach the top speed?</a:t>
            </a:r>
            <a:endParaRPr lang="zh-CN" altLang="en-US" dirty="0">
              <a:solidFill>
                <a:schemeClr val="bg1"/>
              </a:solidFill>
            </a:endParaRPr>
          </a:p>
        </p:txBody>
      </p:sp>
      <p:cxnSp>
        <p:nvCxnSpPr>
          <p:cNvPr id="9" name="连接符: 肘形 8">
            <a:extLst>
              <a:ext uri="{FF2B5EF4-FFF2-40B4-BE49-F238E27FC236}">
                <a16:creationId xmlns:a16="http://schemas.microsoft.com/office/drawing/2014/main" id="{7B19387A-DAEF-4051-9F19-02E9C0871381}"/>
              </a:ext>
            </a:extLst>
          </p:cNvPr>
          <p:cNvCxnSpPr>
            <a:cxnSpLocks/>
          </p:cNvCxnSpPr>
          <p:nvPr/>
        </p:nvCxnSpPr>
        <p:spPr>
          <a:xfrm>
            <a:off x="591382" y="2018202"/>
            <a:ext cx="4375610" cy="1092666"/>
          </a:xfrm>
          <a:prstGeom prst="bentConnector3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连接符: 肘形 9">
            <a:extLst>
              <a:ext uri="{FF2B5EF4-FFF2-40B4-BE49-F238E27FC236}">
                <a16:creationId xmlns:a16="http://schemas.microsoft.com/office/drawing/2014/main" id="{087B3DB2-F132-493D-A62E-53D1939ADD91}"/>
              </a:ext>
            </a:extLst>
          </p:cNvPr>
          <p:cNvCxnSpPr>
            <a:cxnSpLocks/>
          </p:cNvCxnSpPr>
          <p:nvPr/>
        </p:nvCxnSpPr>
        <p:spPr>
          <a:xfrm>
            <a:off x="4612852" y="3128058"/>
            <a:ext cx="2752626" cy="1121790"/>
          </a:xfrm>
          <a:prstGeom prst="bentConnector3">
            <a:avLst>
              <a:gd name="adj1" fmla="val 44520"/>
            </a:avLst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4" name="文本框 13">
            <a:extLst>
              <a:ext uri="{FF2B5EF4-FFF2-40B4-BE49-F238E27FC236}">
                <a16:creationId xmlns:a16="http://schemas.microsoft.com/office/drawing/2014/main" id="{AF8E13F3-05F7-4136-8751-76D1519BB304}"/>
              </a:ext>
            </a:extLst>
          </p:cNvPr>
          <p:cNvSpPr txBox="1"/>
          <p:nvPr/>
        </p:nvSpPr>
        <p:spPr>
          <a:xfrm>
            <a:off x="542160" y="1182497"/>
            <a:ext cx="257351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Set two new records</a:t>
            </a:r>
            <a:endParaRPr lang="zh-CN" altLang="en-US" sz="2800" b="1" dirty="0"/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1DDC1E45-F5A7-45AB-AE38-6F93B602C3B8}"/>
              </a:ext>
            </a:extLst>
          </p:cNvPr>
          <p:cNvSpPr txBox="1"/>
          <p:nvPr/>
        </p:nvSpPr>
        <p:spPr>
          <a:xfrm>
            <a:off x="2731029" y="1722866"/>
            <a:ext cx="49498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Good lower body strength</a:t>
            </a:r>
          </a:p>
          <a:p>
            <a:r>
              <a:rPr lang="en-US" altLang="zh-CN" sz="2800" b="1" dirty="0"/>
              <a:t>                 …</a:t>
            </a:r>
          </a:p>
        </p:txBody>
      </p:sp>
      <p:sp>
        <p:nvSpPr>
          <p:cNvPr id="21" name="箭头: 上 20">
            <a:extLst>
              <a:ext uri="{FF2B5EF4-FFF2-40B4-BE49-F238E27FC236}">
                <a16:creationId xmlns:a16="http://schemas.microsoft.com/office/drawing/2014/main" id="{6BE6833E-DC46-4E75-BBD5-928982D234E3}"/>
              </a:ext>
            </a:extLst>
          </p:cNvPr>
          <p:cNvSpPr/>
          <p:nvPr/>
        </p:nvSpPr>
        <p:spPr>
          <a:xfrm>
            <a:off x="232337" y="2056910"/>
            <a:ext cx="2556686" cy="1830797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/>
          </a:p>
        </p:txBody>
      </p:sp>
      <p:sp>
        <p:nvSpPr>
          <p:cNvPr id="22" name="箭头: 上 21">
            <a:extLst>
              <a:ext uri="{FF2B5EF4-FFF2-40B4-BE49-F238E27FC236}">
                <a16:creationId xmlns:a16="http://schemas.microsoft.com/office/drawing/2014/main" id="{DC39CF0C-BB3C-4845-9FED-8A9843E0FFE7}"/>
              </a:ext>
            </a:extLst>
          </p:cNvPr>
          <p:cNvSpPr/>
          <p:nvPr/>
        </p:nvSpPr>
        <p:spPr>
          <a:xfrm>
            <a:off x="3061534" y="3128058"/>
            <a:ext cx="2701467" cy="2406980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/>
          </a:p>
        </p:txBody>
      </p:sp>
      <p:sp>
        <p:nvSpPr>
          <p:cNvPr id="23" name="箭头: 上 22">
            <a:extLst>
              <a:ext uri="{FF2B5EF4-FFF2-40B4-BE49-F238E27FC236}">
                <a16:creationId xmlns:a16="http://schemas.microsoft.com/office/drawing/2014/main" id="{52885FDE-5E9D-43A8-B72A-2EA199056786}"/>
              </a:ext>
            </a:extLst>
          </p:cNvPr>
          <p:cNvSpPr/>
          <p:nvPr/>
        </p:nvSpPr>
        <p:spPr>
          <a:xfrm>
            <a:off x="5867690" y="4248103"/>
            <a:ext cx="2575919" cy="1909505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/>
          </a:p>
        </p:txBody>
      </p:sp>
      <p:cxnSp>
        <p:nvCxnSpPr>
          <p:cNvPr id="24" name="连接符: 肘形 23">
            <a:extLst>
              <a:ext uri="{FF2B5EF4-FFF2-40B4-BE49-F238E27FC236}">
                <a16:creationId xmlns:a16="http://schemas.microsoft.com/office/drawing/2014/main" id="{B5872F17-F73E-4091-B3B3-EC696176AAA0}"/>
              </a:ext>
            </a:extLst>
          </p:cNvPr>
          <p:cNvCxnSpPr>
            <a:cxnSpLocks/>
          </p:cNvCxnSpPr>
          <p:nvPr/>
        </p:nvCxnSpPr>
        <p:spPr>
          <a:xfrm>
            <a:off x="5867690" y="4232213"/>
            <a:ext cx="4375610" cy="1092666"/>
          </a:xfrm>
          <a:prstGeom prst="bentConnector3">
            <a:avLst/>
          </a:prstGeom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5" name="箭头: 上 24">
            <a:extLst>
              <a:ext uri="{FF2B5EF4-FFF2-40B4-BE49-F238E27FC236}">
                <a16:creationId xmlns:a16="http://schemas.microsoft.com/office/drawing/2014/main" id="{F5D6935D-7F13-4798-A780-B369C04CEE82}"/>
              </a:ext>
            </a:extLst>
          </p:cNvPr>
          <p:cNvSpPr/>
          <p:nvPr/>
        </p:nvSpPr>
        <p:spPr>
          <a:xfrm>
            <a:off x="8483849" y="5339133"/>
            <a:ext cx="2575919" cy="1357234"/>
          </a:xfrm>
          <a:prstGeom prst="up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 b="1" dirty="0"/>
          </a:p>
        </p:txBody>
      </p:sp>
      <p:sp>
        <p:nvSpPr>
          <p:cNvPr id="26" name="文本框 25">
            <a:extLst>
              <a:ext uri="{FF2B5EF4-FFF2-40B4-BE49-F238E27FC236}">
                <a16:creationId xmlns:a16="http://schemas.microsoft.com/office/drawing/2014/main" id="{A0EF041E-1D9C-4632-9688-E1C03F56506B}"/>
              </a:ext>
            </a:extLst>
          </p:cNvPr>
          <p:cNvSpPr txBox="1"/>
          <p:nvPr/>
        </p:nvSpPr>
        <p:spPr>
          <a:xfrm>
            <a:off x="6364808" y="2987638"/>
            <a:ext cx="2449459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Hard work</a:t>
            </a:r>
          </a:p>
          <a:p>
            <a:r>
              <a:rPr lang="en-US" altLang="zh-CN" sz="2800" b="1" dirty="0"/>
              <a:t>Effective training</a:t>
            </a:r>
            <a:endParaRPr lang="zh-CN" altLang="en-US" sz="2800" b="1" dirty="0"/>
          </a:p>
        </p:txBody>
      </p:sp>
      <p:sp>
        <p:nvSpPr>
          <p:cNvPr id="28" name="文本框 27">
            <a:extLst>
              <a:ext uri="{FF2B5EF4-FFF2-40B4-BE49-F238E27FC236}">
                <a16:creationId xmlns:a16="http://schemas.microsoft.com/office/drawing/2014/main" id="{C1F844EE-C4F1-430B-9688-B464A3F2302D}"/>
              </a:ext>
            </a:extLst>
          </p:cNvPr>
          <p:cNvSpPr txBox="1"/>
          <p:nvPr/>
        </p:nvSpPr>
        <p:spPr>
          <a:xfrm>
            <a:off x="8132699" y="3947549"/>
            <a:ext cx="3151761" cy="16619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Her persistence</a:t>
            </a:r>
          </a:p>
          <a:p>
            <a:r>
              <a:rPr lang="en-US" altLang="zh-CN" sz="2800" b="1" dirty="0"/>
              <a:t>Her absolute self-discipline</a:t>
            </a:r>
          </a:p>
          <a:p>
            <a:endParaRPr lang="zh-CN" altLang="en-US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BC38DFE0-DCD1-4D77-A551-0253C87D6A3E}"/>
              </a:ext>
            </a:extLst>
          </p:cNvPr>
          <p:cNvSpPr txBox="1"/>
          <p:nvPr/>
        </p:nvSpPr>
        <p:spPr>
          <a:xfrm>
            <a:off x="3805401" y="4942118"/>
            <a:ext cx="17533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Para 3</a:t>
            </a:r>
            <a:endParaRPr lang="zh-CN" altLang="en-US" sz="2800" dirty="0"/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D60C2272-8A45-42AE-B2C3-B58CC1FDA37F}"/>
              </a:ext>
            </a:extLst>
          </p:cNvPr>
          <p:cNvSpPr txBox="1"/>
          <p:nvPr/>
        </p:nvSpPr>
        <p:spPr>
          <a:xfrm>
            <a:off x="6565600" y="5574962"/>
            <a:ext cx="1272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Para 4</a:t>
            </a:r>
            <a:endParaRPr lang="zh-CN" altLang="en-US" sz="2800" dirty="0"/>
          </a:p>
        </p:txBody>
      </p:sp>
      <p:sp>
        <p:nvSpPr>
          <p:cNvPr id="17" name="文本框 16">
            <a:extLst>
              <a:ext uri="{FF2B5EF4-FFF2-40B4-BE49-F238E27FC236}">
                <a16:creationId xmlns:a16="http://schemas.microsoft.com/office/drawing/2014/main" id="{2DBA8BE9-365C-4F68-86C4-DEBA66E7758E}"/>
              </a:ext>
            </a:extLst>
          </p:cNvPr>
          <p:cNvSpPr txBox="1"/>
          <p:nvPr/>
        </p:nvSpPr>
        <p:spPr>
          <a:xfrm>
            <a:off x="9141519" y="5986467"/>
            <a:ext cx="1272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Para 5</a:t>
            </a:r>
            <a:endParaRPr lang="zh-CN" altLang="en-US" sz="2800" dirty="0"/>
          </a:p>
        </p:txBody>
      </p:sp>
      <p:sp>
        <p:nvSpPr>
          <p:cNvPr id="18" name="文本框 17">
            <a:extLst>
              <a:ext uri="{FF2B5EF4-FFF2-40B4-BE49-F238E27FC236}">
                <a16:creationId xmlns:a16="http://schemas.microsoft.com/office/drawing/2014/main" id="{2372BC82-1F49-47F5-AC30-2E21C85E6C93}"/>
              </a:ext>
            </a:extLst>
          </p:cNvPr>
          <p:cNvSpPr txBox="1"/>
          <p:nvPr/>
        </p:nvSpPr>
        <p:spPr>
          <a:xfrm>
            <a:off x="874190" y="3403195"/>
            <a:ext cx="12729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Para 2</a:t>
            </a:r>
            <a:endParaRPr lang="zh-CN" altLang="en-US" sz="2800" dirty="0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D9126CD-4E70-477F-898C-BA2538963B72}"/>
              </a:ext>
            </a:extLst>
          </p:cNvPr>
          <p:cNvSpPr txBox="1"/>
          <p:nvPr/>
        </p:nvSpPr>
        <p:spPr>
          <a:xfrm>
            <a:off x="2789023" y="2018202"/>
            <a:ext cx="548857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/>
              <a:t>Good running rhythm</a:t>
            </a:r>
          </a:p>
          <a:p>
            <a:r>
              <a:rPr lang="en-US" altLang="zh-CN" sz="2800" b="1" dirty="0"/>
              <a:t>Amazing explosive power</a:t>
            </a:r>
            <a:endParaRPr lang="zh-CN" altLang="en-US" sz="2800" b="1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0F5582A-9001-4C67-A0DB-87FFAAD715ED}"/>
              </a:ext>
            </a:extLst>
          </p:cNvPr>
          <p:cNvSpPr txBox="1"/>
          <p:nvPr/>
        </p:nvSpPr>
        <p:spPr>
          <a:xfrm>
            <a:off x="743538" y="2472202"/>
            <a:ext cx="15342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results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EB3A45AA-6D3E-4E63-9573-AA6A52A63A48}"/>
              </a:ext>
            </a:extLst>
          </p:cNvPr>
          <p:cNvSpPr txBox="1"/>
          <p:nvPr/>
        </p:nvSpPr>
        <p:spPr>
          <a:xfrm>
            <a:off x="3490350" y="3458171"/>
            <a:ext cx="194078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Physical </a:t>
            </a: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Conditions</a:t>
            </a:r>
          </a:p>
          <a:p>
            <a:pPr algn="ctr"/>
            <a:r>
              <a:rPr lang="en-US" altLang="zh-CN" sz="2800" b="1" dirty="0">
                <a:solidFill>
                  <a:schemeClr val="bg1"/>
                </a:solidFill>
              </a:rPr>
              <a:t>(</a:t>
            </a:r>
            <a:r>
              <a:rPr lang="zh-CN" altLang="en-US" sz="2800" b="1" dirty="0">
                <a:solidFill>
                  <a:schemeClr val="bg1"/>
                </a:solidFill>
              </a:rPr>
              <a:t>身体状况</a:t>
            </a:r>
            <a:r>
              <a:rPr lang="en-US" altLang="zh-CN" sz="2800" b="1" dirty="0">
                <a:solidFill>
                  <a:schemeClr val="bg1"/>
                </a:solidFill>
              </a:rPr>
              <a:t>)</a:t>
            </a:r>
            <a:endParaRPr lang="zh-CN" altLang="en-US" sz="2800" b="1" dirty="0">
              <a:solidFill>
                <a:schemeClr val="bg1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CF69CDCE-68CB-4392-AC05-5FBE31C9740A}"/>
              </a:ext>
            </a:extLst>
          </p:cNvPr>
          <p:cNvSpPr txBox="1"/>
          <p:nvPr/>
        </p:nvSpPr>
        <p:spPr>
          <a:xfrm>
            <a:off x="6402599" y="4534512"/>
            <a:ext cx="150609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Hard practice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94060D8F-6368-4F56-96D6-58E5C0AE403E}"/>
              </a:ext>
            </a:extLst>
          </p:cNvPr>
          <p:cNvSpPr txBox="1"/>
          <p:nvPr/>
        </p:nvSpPr>
        <p:spPr>
          <a:xfrm>
            <a:off x="8814266" y="5598153"/>
            <a:ext cx="180974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>
                <a:solidFill>
                  <a:schemeClr val="bg1"/>
                </a:solidFill>
              </a:rPr>
              <a:t>Personality</a:t>
            </a:r>
            <a:endParaRPr lang="zh-CN" altLang="en-US" sz="2400" b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10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26" grpId="0"/>
      <p:bldP spid="28" grpId="0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39DA20C-7415-4E6F-95B8-B15BE088214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68771" y="94033"/>
            <a:ext cx="11005585" cy="1320800"/>
          </a:xfrm>
        </p:spPr>
        <p:txBody>
          <a:bodyPr/>
          <a:lstStyle/>
          <a:p>
            <a:r>
              <a:rPr lang="en-US" altLang="zh-CN" dirty="0"/>
              <a:t>Work in groups. Discuss and report in roles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2140A6-684A-4FF6-9F5D-89A301E9A3C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0250" y="690664"/>
            <a:ext cx="11151500" cy="5807413"/>
          </a:xfrm>
        </p:spPr>
        <p:txBody>
          <a:bodyPr>
            <a:normAutofit lnSpcReduction="10000"/>
          </a:bodyPr>
          <a:lstStyle/>
          <a:p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</a:rPr>
              <a:t>What does Ma Hu do to change his fate?</a:t>
            </a: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Student1: Ma Hu</a:t>
            </a:r>
            <a:r>
              <a:rPr lang="en-US" altLang="zh-CN" dirty="0"/>
              <a:t>____________________________________________________________</a:t>
            </a:r>
          </a:p>
          <a:p>
            <a:pPr marL="0" indent="0">
              <a:buNone/>
            </a:pPr>
            <a:r>
              <a:rPr lang="en-US" altLang="zh-CN" dirty="0"/>
              <a:t>___________________________________________________________________________</a:t>
            </a:r>
          </a:p>
          <a:p>
            <a:pPr marL="0" indent="0">
              <a:buNone/>
            </a:pPr>
            <a:r>
              <a:rPr lang="en-US" altLang="zh-CN" dirty="0"/>
              <a:t>    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</a:rPr>
              <a:t>What does Lu </a:t>
            </a:r>
            <a:r>
              <a:rPr lang="en-US" altLang="zh-CN" sz="2800" b="1" dirty="0" err="1">
                <a:solidFill>
                  <a:schemeClr val="accent2">
                    <a:lumMod val="50000"/>
                  </a:schemeClr>
                </a:solidFill>
              </a:rPr>
              <a:t>Qirui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</a:rPr>
              <a:t> do to the change her future?</a:t>
            </a:r>
          </a:p>
          <a:p>
            <a:pPr marL="0" indent="0">
              <a:buNone/>
            </a:pPr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Student 2: Lu Qirui</a:t>
            </a:r>
            <a:r>
              <a:rPr lang="en-US" altLang="zh-CN" dirty="0"/>
              <a:t>_____________________________________________________________</a:t>
            </a:r>
          </a:p>
          <a:p>
            <a:pPr marL="0" indent="0">
              <a:buNone/>
            </a:pPr>
            <a:r>
              <a:rPr lang="en-US" altLang="zh-CN" dirty="0"/>
              <a:t>___________________________________________________________________________</a:t>
            </a:r>
          </a:p>
          <a:p>
            <a:pPr marL="0" indent="0">
              <a:buNone/>
            </a:pPr>
            <a:r>
              <a:rPr lang="en-US" altLang="zh-CN" dirty="0"/>
              <a:t> </a:t>
            </a:r>
            <a:r>
              <a:rPr lang="en-US" altLang="zh-CN" sz="3000" b="1" dirty="0">
                <a:solidFill>
                  <a:schemeClr val="accent1">
                    <a:lumMod val="75000"/>
                  </a:schemeClr>
                </a:solidFill>
              </a:rPr>
              <a:t>Student 3:  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</a:rPr>
              <a:t>From them ,we know that when a chance comes, we should</a:t>
            </a:r>
            <a:r>
              <a:rPr lang="en-US" altLang="zh-CN" dirty="0"/>
              <a:t>___________________________________________________________________.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</a:rPr>
              <a:t>Before the chance comes , we should</a:t>
            </a:r>
            <a:r>
              <a:rPr lang="en-US" altLang="zh-CN" dirty="0"/>
              <a:t>__________________________________________</a:t>
            </a:r>
          </a:p>
          <a:p>
            <a:pPr marL="0" indent="0">
              <a:buNone/>
            </a:pPr>
            <a:r>
              <a:rPr lang="en-US" altLang="zh-CN" sz="3000" b="1" dirty="0">
                <a:solidFill>
                  <a:schemeClr val="accent1">
                    <a:lumMod val="75000"/>
                  </a:schemeClr>
                </a:solidFill>
              </a:rPr>
              <a:t>Student 4:  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</a:rPr>
              <a:t>From now on ,as a student, we should/can____ </a:t>
            </a:r>
            <a:r>
              <a:rPr lang="en-US" altLang="zh-CN" dirty="0"/>
              <a:t>______________________________________________________________________________</a:t>
            </a:r>
          </a:p>
          <a:p>
            <a:pPr marL="0" indent="0">
              <a:buNone/>
            </a:pPr>
            <a:r>
              <a:rPr lang="en-US" altLang="zh-CN" dirty="0"/>
              <a:t>______________________</a:t>
            </a:r>
            <a:r>
              <a:rPr lang="en-US" altLang="zh-CN" sz="2800" b="1" dirty="0">
                <a:solidFill>
                  <a:schemeClr val="accent2">
                    <a:lumMod val="50000"/>
                  </a:schemeClr>
                </a:solidFill>
              </a:rPr>
              <a:t>to change our future.</a:t>
            </a:r>
          </a:p>
        </p:txBody>
      </p:sp>
    </p:spTree>
    <p:extLst>
      <p:ext uri="{BB962C8B-B14F-4D97-AF65-F5344CB8AC3E}">
        <p14:creationId xmlns:p14="http://schemas.microsoft.com/office/powerpoint/2010/main" val="384981128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8594BBF-208F-49F1-B0FA-0DC38BC4C9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7078" y="664590"/>
            <a:ext cx="10172918" cy="6363092"/>
          </a:xfrm>
        </p:spPr>
        <p:txBody>
          <a:bodyPr>
            <a:normAutofit/>
          </a:bodyPr>
          <a:lstStyle/>
          <a:p>
            <a:pPr algn="l" fontAlgn="base">
              <a:lnSpc>
                <a:spcPts val="1100"/>
              </a:lnSpc>
            </a:pPr>
            <a: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  <a:t>The lack of opportunity is ever the excuse of a weak,</a:t>
            </a:r>
          </a:p>
          <a:p>
            <a:pPr algn="l" fontAlgn="base">
              <a:lnSpc>
                <a:spcPts val="1100"/>
              </a:lnSpc>
            </a:pPr>
            <a:endParaRPr lang="en-US" altLang="zh-CN" sz="2900" dirty="0">
              <a:solidFill>
                <a:srgbClr val="000000"/>
              </a:solidFill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  <a:t> vacillating mind.</a:t>
            </a:r>
            <a:b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en-US" altLang="zh-CN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  <a:t>意志脆弱优柔寡断的人，总是以缺乏机会作为借口。</a:t>
            </a:r>
            <a:b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zh-CN" altLang="en-US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  <a:t>Opportunities!</a:t>
            </a:r>
            <a:b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en-US" altLang="zh-CN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  <a:t>机会！</a:t>
            </a:r>
            <a:b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zh-CN" altLang="en-US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  <a:t>Every life is full of them.</a:t>
            </a:r>
            <a:b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en-US" altLang="zh-CN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  <a:t>在每个人的生活当中，无处不在。</a:t>
            </a:r>
            <a:b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zh-CN" altLang="en-US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  <a:t>Every lesson in school or college is an opportunity.</a:t>
            </a:r>
            <a:b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en-US" altLang="zh-CN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  <a:t>学校里的每一节课都是一次机会。</a:t>
            </a:r>
            <a:b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zh-CN" altLang="en-US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  <a:t>Every examination is a chance in life.</a:t>
            </a:r>
            <a:b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en-US" altLang="zh-CN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  <a:t>每一场考试都是人生的契机。</a:t>
            </a:r>
            <a:b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zh-CN" altLang="en-US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  <a:t>Every proof of confidence in you is a great opportunity.</a:t>
            </a:r>
            <a:br>
              <a:rPr lang="en-US" altLang="zh-CN" sz="2900" b="0" i="0" dirty="0">
                <a:solidFill>
                  <a:srgbClr val="000000"/>
                </a:solidFill>
                <a:effectLst/>
                <a:latin typeface="Lucida Grande"/>
              </a:rPr>
            </a:br>
            <a:endParaRPr lang="en-US" altLang="zh-CN" sz="2900" b="0" i="0" dirty="0">
              <a:solidFill>
                <a:srgbClr val="000000"/>
              </a:solidFill>
              <a:effectLst/>
              <a:latin typeface="Lucida Grande"/>
            </a:endParaRPr>
          </a:p>
          <a:p>
            <a:pPr algn="l" fontAlgn="base">
              <a:lnSpc>
                <a:spcPts val="1100"/>
              </a:lnSpc>
            </a:pPr>
            <a:r>
              <a:rPr lang="zh-CN" altLang="en-US" sz="2900" b="0" i="0" dirty="0">
                <a:solidFill>
                  <a:srgbClr val="000000"/>
                </a:solidFill>
                <a:effectLst/>
                <a:latin typeface="Lucida Grande"/>
              </a:rPr>
              <a:t>每一份对你的信任，对你都是一次莫大的机会。</a:t>
            </a:r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12053022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E5F895A-F68A-492D-8829-18E2FF8CD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Homework</a:t>
            </a:r>
            <a:endParaRPr lang="zh-CN" altLang="en-US" dirty="0"/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DC2F08FF-372C-4E5A-86D0-5303F5FEA6B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98224" y="1488613"/>
            <a:ext cx="11016442" cy="3880773"/>
          </a:xfrm>
        </p:spPr>
        <p:txBody>
          <a:bodyPr>
            <a:normAutofit/>
          </a:bodyPr>
          <a:lstStyle/>
          <a:p>
            <a:r>
              <a:rPr lang="en-US" altLang="zh-CN" sz="2800" dirty="0"/>
              <a:t>Learn more about other stories about how they change their fate and share them with your classmates</a:t>
            </a:r>
          </a:p>
          <a:p>
            <a:endParaRPr lang="en-US" altLang="zh-CN" sz="2800" dirty="0"/>
          </a:p>
          <a:p>
            <a:r>
              <a:rPr lang="en-US" altLang="zh-CN" sz="2800" dirty="0"/>
              <a:t>Polish your report carefully</a:t>
            </a:r>
          </a:p>
          <a:p>
            <a:endParaRPr lang="en-US" altLang="zh-CN" sz="2800" dirty="0"/>
          </a:p>
          <a:p>
            <a:r>
              <a:rPr lang="en-US" altLang="zh-CN" sz="2800" dirty="0"/>
              <a:t>Give a helping hand to the children like Ma Hu in your life</a:t>
            </a:r>
          </a:p>
          <a:p>
            <a:endParaRPr lang="en-US" altLang="zh-CN" sz="2800" dirty="0"/>
          </a:p>
          <a:p>
            <a:endParaRPr lang="en-US" altLang="zh-CN" sz="2800" dirty="0"/>
          </a:p>
          <a:p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31903448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>
            <a:extLst>
              <a:ext uri="{FF2B5EF4-FFF2-40B4-BE49-F238E27FC236}">
                <a16:creationId xmlns:a16="http://schemas.microsoft.com/office/drawing/2014/main" id="{48120316-6338-44D7-8E9B-D2C9F206343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矩形: 圆角 5">
            <a:extLst>
              <a:ext uri="{FF2B5EF4-FFF2-40B4-BE49-F238E27FC236}">
                <a16:creationId xmlns:a16="http://schemas.microsoft.com/office/drawing/2014/main" id="{8426EE0A-F63D-4843-AAFE-C49D3516C12E}"/>
              </a:ext>
            </a:extLst>
          </p:cNvPr>
          <p:cNvSpPr/>
          <p:nvPr/>
        </p:nvSpPr>
        <p:spPr>
          <a:xfrm>
            <a:off x="183822" y="5761317"/>
            <a:ext cx="11824355" cy="980698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A story of the documentary Tough Out (《</a:t>
            </a:r>
            <a:r>
              <a:rPr lang="zh-CN" altLang="en-US" sz="3600" dirty="0"/>
              <a:t>棒！少年</a:t>
            </a:r>
            <a:r>
              <a:rPr lang="en-US" altLang="zh-CN" sz="3600" dirty="0"/>
              <a:t>》)</a:t>
            </a:r>
            <a:endParaRPr lang="zh-CN" altLang="en-US" sz="3600" dirty="0"/>
          </a:p>
        </p:txBody>
      </p:sp>
      <p:pic>
        <p:nvPicPr>
          <p:cNvPr id="4" name="燃情版">
            <a:hlinkClick r:id="" action="ppaction://media"/>
            <a:extLst>
              <a:ext uri="{FF2B5EF4-FFF2-40B4-BE49-F238E27FC236}">
                <a16:creationId xmlns:a16="http://schemas.microsoft.com/office/drawing/2014/main" id="{496D8F72-16FE-4E47-A536-1E8EE7C49EFC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543613" y="208677"/>
            <a:ext cx="11252000" cy="54379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3498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10572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13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8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FF3E9EE9-2CB4-42A5-AA7F-90E1D8E269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463"/>
            <a:ext cx="11984477" cy="6420256"/>
          </a:xfrm>
          <a:prstGeom prst="rect">
            <a:avLst/>
          </a:prstGeom>
        </p:spPr>
      </p:pic>
      <p:sp>
        <p:nvSpPr>
          <p:cNvPr id="7" name="椭圆 6">
            <a:extLst>
              <a:ext uri="{FF2B5EF4-FFF2-40B4-BE49-F238E27FC236}">
                <a16:creationId xmlns:a16="http://schemas.microsoft.com/office/drawing/2014/main" id="{7C7B29B0-22CC-4926-8F37-FF9046EBC1D3}"/>
              </a:ext>
            </a:extLst>
          </p:cNvPr>
          <p:cNvSpPr/>
          <p:nvPr/>
        </p:nvSpPr>
        <p:spPr>
          <a:xfrm>
            <a:off x="3900791" y="3176080"/>
            <a:ext cx="2966936" cy="734438"/>
          </a:xfrm>
          <a:prstGeom prst="ellipse">
            <a:avLst/>
          </a:prstGeom>
          <a:noFill/>
          <a:ln w="4762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>
            <a:extLst>
              <a:ext uri="{FF2B5EF4-FFF2-40B4-BE49-F238E27FC236}">
                <a16:creationId xmlns:a16="http://schemas.microsoft.com/office/drawing/2014/main" id="{632C4C25-09D9-422A-91A7-B2585489D9A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523" y="124230"/>
            <a:ext cx="10940071" cy="6529489"/>
          </a:xfrm>
          <a:prstGeom prst="rect">
            <a:avLst/>
          </a:prstGeom>
        </p:spPr>
      </p:pic>
      <p:sp>
        <p:nvSpPr>
          <p:cNvPr id="11" name="矩形: 圆角 10">
            <a:extLst>
              <a:ext uri="{FF2B5EF4-FFF2-40B4-BE49-F238E27FC236}">
                <a16:creationId xmlns:a16="http://schemas.microsoft.com/office/drawing/2014/main" id="{C6F8DCB1-45AB-4905-A4C9-E5636D56DB63}"/>
              </a:ext>
            </a:extLst>
          </p:cNvPr>
          <p:cNvSpPr/>
          <p:nvPr/>
        </p:nvSpPr>
        <p:spPr>
          <a:xfrm>
            <a:off x="5909553" y="4537952"/>
            <a:ext cx="6074924" cy="2081719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The main actors are the baseball players in the real life</a:t>
            </a:r>
            <a:endParaRPr lang="zh-CN" altLang="en-US" sz="3600" dirty="0"/>
          </a:p>
        </p:txBody>
      </p:sp>
      <p:sp>
        <p:nvSpPr>
          <p:cNvPr id="3" name="流程图: 可选过程 2">
            <a:extLst>
              <a:ext uri="{FF2B5EF4-FFF2-40B4-BE49-F238E27FC236}">
                <a16:creationId xmlns:a16="http://schemas.microsoft.com/office/drawing/2014/main" id="{2B2B0868-28E6-4FD1-A4DF-185A67FF7AE0}"/>
              </a:ext>
            </a:extLst>
          </p:cNvPr>
          <p:cNvSpPr/>
          <p:nvPr/>
        </p:nvSpPr>
        <p:spPr>
          <a:xfrm>
            <a:off x="846307" y="1848255"/>
            <a:ext cx="9484468" cy="2655650"/>
          </a:xfrm>
          <a:prstGeom prst="flowChartAlternateProces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600" dirty="0"/>
              <a:t>There are 40 million poor children in China. Many of them  are left-behind children or orphans in poor conditions. They </a:t>
            </a:r>
            <a:r>
              <a:rPr lang="en-US" altLang="zh-CN" sz="3600" dirty="0">
                <a:solidFill>
                  <a:schemeClr val="bg2">
                    <a:lumMod val="10000"/>
                  </a:schemeClr>
                </a:solidFill>
              </a:rPr>
              <a:t>lack</a:t>
            </a:r>
            <a:r>
              <a:rPr lang="en-US" altLang="zh-CN" sz="3600" dirty="0"/>
              <a:t> money, education and parental care.</a:t>
            </a:r>
            <a:endParaRPr lang="zh-CN" altLang="en-US" sz="3600" dirty="0"/>
          </a:p>
        </p:txBody>
      </p:sp>
      <p:sp>
        <p:nvSpPr>
          <p:cNvPr id="4" name="矩形: 圆角 3">
            <a:extLst>
              <a:ext uri="{FF2B5EF4-FFF2-40B4-BE49-F238E27FC236}">
                <a16:creationId xmlns:a16="http://schemas.microsoft.com/office/drawing/2014/main" id="{78473EA2-670B-414D-A4C1-EE0B2A173EAD}"/>
              </a:ext>
            </a:extLst>
          </p:cNvPr>
          <p:cNvSpPr/>
          <p:nvPr/>
        </p:nvSpPr>
        <p:spPr>
          <a:xfrm>
            <a:off x="695528" y="1964429"/>
            <a:ext cx="9786025" cy="2539475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 algn="ctr">
              <a:buAutoNum type="arabicPeriod"/>
            </a:pPr>
            <a:r>
              <a:rPr lang="en-US" altLang="zh-CN" sz="4000" dirty="0"/>
              <a:t>Why do they play baseball?</a:t>
            </a:r>
          </a:p>
          <a:p>
            <a:pPr marL="342900" indent="-342900" algn="ctr">
              <a:buAutoNum type="arabicPeriod"/>
            </a:pPr>
            <a:r>
              <a:rPr lang="en-US" altLang="zh-CN" sz="4000" dirty="0"/>
              <a:t> What’s  special about the baseball team?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2610460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1" grpId="0" animBg="1"/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7C3942C-126E-4C40-A7B9-D602B84662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5889" y="1474290"/>
            <a:ext cx="9890113" cy="2032262"/>
          </a:xfrm>
        </p:spPr>
        <p:txBody>
          <a:bodyPr>
            <a:normAutofit/>
          </a:bodyPr>
          <a:lstStyle/>
          <a:p>
            <a:r>
              <a:rPr lang="en-US" altLang="zh-CN" sz="8800" b="1" i="1" dirty="0">
                <a:solidFill>
                  <a:schemeClr val="accent2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Fate  can  change</a:t>
            </a:r>
            <a:endParaRPr lang="zh-CN" altLang="en-US" sz="8800" b="1" i="1" dirty="0"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9E7FF36D-3C26-4D17-AD9D-3A1A6001E8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5481" y="2759795"/>
            <a:ext cx="3230460" cy="201739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2888FEF2-505A-4238-9DA9-69E1E0B9318B}"/>
              </a:ext>
            </a:extLst>
          </p:cNvPr>
          <p:cNvSpPr txBox="1"/>
          <p:nvPr/>
        </p:nvSpPr>
        <p:spPr>
          <a:xfrm>
            <a:off x="3943416" y="3160172"/>
            <a:ext cx="81606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</a:rPr>
              <a:t>A charity </a:t>
            </a:r>
            <a:r>
              <a:rPr lang="en-US" altLang="zh-CN" sz="4800" dirty="0" err="1">
                <a:solidFill>
                  <a:schemeClr val="accent1">
                    <a:lumMod val="50000"/>
                  </a:schemeClr>
                </a:solidFill>
              </a:rPr>
              <a:t>programme</a:t>
            </a:r>
            <a:endParaRPr lang="en-US" altLang="zh-CN" sz="4800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en-US" altLang="zh-CN" sz="4800" dirty="0">
                <a:solidFill>
                  <a:schemeClr val="accent1">
                    <a:lumMod val="50000"/>
                  </a:schemeClr>
                </a:solidFill>
              </a:rPr>
              <a:t>Power Baseball Angels</a:t>
            </a:r>
            <a:endParaRPr lang="zh-CN" altLang="en-US" sz="4800" dirty="0">
              <a:solidFill>
                <a:schemeClr val="accent1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599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61419BB1-032B-4722-8C08-10C53D597B17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2119" y="-353390"/>
            <a:ext cx="8258393" cy="7277492"/>
          </a:xfr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2AD9B6D0-304D-4269-A4BA-4AFA6566EC5D}"/>
              </a:ext>
            </a:extLst>
          </p:cNvPr>
          <p:cNvSpPr txBox="1"/>
          <p:nvPr/>
        </p:nvSpPr>
        <p:spPr>
          <a:xfrm>
            <a:off x="201558" y="546754"/>
            <a:ext cx="848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P1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7752674C-192A-428E-8962-E7C1A595842C}"/>
              </a:ext>
            </a:extLst>
          </p:cNvPr>
          <p:cNvSpPr txBox="1"/>
          <p:nvPr/>
        </p:nvSpPr>
        <p:spPr>
          <a:xfrm>
            <a:off x="201558" y="1395164"/>
            <a:ext cx="848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P2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24566969-73A0-406F-A677-0580F09E9093}"/>
              </a:ext>
            </a:extLst>
          </p:cNvPr>
          <p:cNvSpPr txBox="1"/>
          <p:nvPr/>
        </p:nvSpPr>
        <p:spPr>
          <a:xfrm>
            <a:off x="201558" y="2367696"/>
            <a:ext cx="848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P3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78ADCCD-6953-45E1-B2F5-E649004E250F}"/>
              </a:ext>
            </a:extLst>
          </p:cNvPr>
          <p:cNvSpPr txBox="1"/>
          <p:nvPr/>
        </p:nvSpPr>
        <p:spPr>
          <a:xfrm>
            <a:off x="195727" y="3187011"/>
            <a:ext cx="848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P4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F1C675D8-0E4F-4AFA-B24B-F6B96A71386F}"/>
              </a:ext>
            </a:extLst>
          </p:cNvPr>
          <p:cNvSpPr txBox="1"/>
          <p:nvPr/>
        </p:nvSpPr>
        <p:spPr>
          <a:xfrm>
            <a:off x="195726" y="4131263"/>
            <a:ext cx="848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P5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E7A99A-2937-43EA-B4E1-8EB91FB0795A}"/>
              </a:ext>
            </a:extLst>
          </p:cNvPr>
          <p:cNvSpPr txBox="1"/>
          <p:nvPr/>
        </p:nvSpPr>
        <p:spPr>
          <a:xfrm>
            <a:off x="195725" y="5462836"/>
            <a:ext cx="84841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1">
                    <a:lumMod val="75000"/>
                  </a:schemeClr>
                </a:solidFill>
              </a:rPr>
              <a:t>P6</a:t>
            </a:r>
            <a:endParaRPr lang="zh-CN" alt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2" name="椭圆 11">
            <a:extLst>
              <a:ext uri="{FF2B5EF4-FFF2-40B4-BE49-F238E27FC236}">
                <a16:creationId xmlns:a16="http://schemas.microsoft.com/office/drawing/2014/main" id="{ED4CFB02-92A5-4570-A2AB-97D4976883B8}"/>
              </a:ext>
            </a:extLst>
          </p:cNvPr>
          <p:cNvSpPr/>
          <p:nvPr/>
        </p:nvSpPr>
        <p:spPr>
          <a:xfrm>
            <a:off x="3902697" y="820133"/>
            <a:ext cx="4176074" cy="4128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>
            <a:extLst>
              <a:ext uri="{FF2B5EF4-FFF2-40B4-BE49-F238E27FC236}">
                <a16:creationId xmlns:a16="http://schemas.microsoft.com/office/drawing/2014/main" id="{FC7DCF7B-A571-4931-AEE6-FD281AEA69B2}"/>
              </a:ext>
            </a:extLst>
          </p:cNvPr>
          <p:cNvSpPr/>
          <p:nvPr/>
        </p:nvSpPr>
        <p:spPr>
          <a:xfrm>
            <a:off x="3490893" y="2422882"/>
            <a:ext cx="4176074" cy="412848"/>
          </a:xfrm>
          <a:prstGeom prst="ellipse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对话气泡: 圆角矩形 13">
            <a:extLst>
              <a:ext uri="{FF2B5EF4-FFF2-40B4-BE49-F238E27FC236}">
                <a16:creationId xmlns:a16="http://schemas.microsoft.com/office/drawing/2014/main" id="{07828BDE-4DA1-461D-85E5-DEBDC091CAAB}"/>
              </a:ext>
            </a:extLst>
          </p:cNvPr>
          <p:cNvSpPr/>
          <p:nvPr/>
        </p:nvSpPr>
        <p:spPr>
          <a:xfrm>
            <a:off x="8501975" y="549764"/>
            <a:ext cx="3571486" cy="689696"/>
          </a:xfrm>
          <a:prstGeom prst="wedgeRoundRectCallout">
            <a:avLst>
              <a:gd name="adj1" fmla="val -57565"/>
              <a:gd name="adj2" fmla="val 18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Changes on Ma Hu</a:t>
            </a:r>
            <a:endParaRPr lang="zh-CN" altLang="en-US" sz="2800" dirty="0"/>
          </a:p>
        </p:txBody>
      </p:sp>
      <p:sp>
        <p:nvSpPr>
          <p:cNvPr id="15" name="对话气泡: 圆角矩形 14">
            <a:extLst>
              <a:ext uri="{FF2B5EF4-FFF2-40B4-BE49-F238E27FC236}">
                <a16:creationId xmlns:a16="http://schemas.microsoft.com/office/drawing/2014/main" id="{D5799F17-A7CF-43C3-A04F-90621D800873}"/>
              </a:ext>
            </a:extLst>
          </p:cNvPr>
          <p:cNvSpPr/>
          <p:nvPr/>
        </p:nvSpPr>
        <p:spPr>
          <a:xfrm>
            <a:off x="8591927" y="1520322"/>
            <a:ext cx="3571486" cy="847373"/>
          </a:xfrm>
          <a:prstGeom prst="wedgeRoundRectCallout">
            <a:avLst>
              <a:gd name="adj1" fmla="val -57565"/>
              <a:gd name="adj2" fmla="val 18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Introduction of the documentary</a:t>
            </a:r>
            <a:endParaRPr lang="zh-CN" altLang="en-US" sz="2800" dirty="0"/>
          </a:p>
        </p:txBody>
      </p:sp>
      <p:sp>
        <p:nvSpPr>
          <p:cNvPr id="16" name="对话气泡: 圆角矩形 15">
            <a:extLst>
              <a:ext uri="{FF2B5EF4-FFF2-40B4-BE49-F238E27FC236}">
                <a16:creationId xmlns:a16="http://schemas.microsoft.com/office/drawing/2014/main" id="{344CBA53-91F8-4FC7-81BF-EC7680AA6989}"/>
              </a:ext>
            </a:extLst>
          </p:cNvPr>
          <p:cNvSpPr/>
          <p:nvPr/>
        </p:nvSpPr>
        <p:spPr>
          <a:xfrm>
            <a:off x="8591927" y="2490882"/>
            <a:ext cx="3571486" cy="689696"/>
          </a:xfrm>
          <a:prstGeom prst="wedgeRoundRectCallout">
            <a:avLst>
              <a:gd name="adj1" fmla="val -57565"/>
              <a:gd name="adj2" fmla="val 18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Changes on Sun </a:t>
            </a:r>
            <a:r>
              <a:rPr lang="en-US" altLang="zh-CN" sz="2400" dirty="0" err="1"/>
              <a:t>Lingfeng</a:t>
            </a:r>
            <a:endParaRPr lang="zh-CN" altLang="en-US" sz="2400" dirty="0"/>
          </a:p>
        </p:txBody>
      </p:sp>
      <p:sp>
        <p:nvSpPr>
          <p:cNvPr id="17" name="对话气泡: 圆角矩形 16">
            <a:extLst>
              <a:ext uri="{FF2B5EF4-FFF2-40B4-BE49-F238E27FC236}">
                <a16:creationId xmlns:a16="http://schemas.microsoft.com/office/drawing/2014/main" id="{8693FC84-838D-4C72-9EE9-5AFBF82FAD4C}"/>
              </a:ext>
            </a:extLst>
          </p:cNvPr>
          <p:cNvSpPr/>
          <p:nvPr/>
        </p:nvSpPr>
        <p:spPr>
          <a:xfrm>
            <a:off x="8620514" y="3425078"/>
            <a:ext cx="3571486" cy="792733"/>
          </a:xfrm>
          <a:prstGeom prst="wedgeRoundRectCallout">
            <a:avLst>
              <a:gd name="adj1" fmla="val -57565"/>
              <a:gd name="adj2" fmla="val 18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400" dirty="0"/>
              <a:t>The introduction of the baseball team</a:t>
            </a:r>
            <a:endParaRPr lang="zh-CN" altLang="en-US" sz="2400" dirty="0"/>
          </a:p>
        </p:txBody>
      </p:sp>
      <p:sp>
        <p:nvSpPr>
          <p:cNvPr id="18" name="对话气泡: 圆角矩形 17">
            <a:extLst>
              <a:ext uri="{FF2B5EF4-FFF2-40B4-BE49-F238E27FC236}">
                <a16:creationId xmlns:a16="http://schemas.microsoft.com/office/drawing/2014/main" id="{D53BDC2D-B061-4ABF-A088-1ADD9D3421AC}"/>
              </a:ext>
            </a:extLst>
          </p:cNvPr>
          <p:cNvSpPr/>
          <p:nvPr/>
        </p:nvSpPr>
        <p:spPr>
          <a:xfrm>
            <a:off x="8501975" y="4423015"/>
            <a:ext cx="3571486" cy="906820"/>
          </a:xfrm>
          <a:prstGeom prst="wedgeRoundRectCallout">
            <a:avLst>
              <a:gd name="adj1" fmla="val -57565"/>
              <a:gd name="adj2" fmla="val 18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The writer’s ideas</a:t>
            </a:r>
            <a:endParaRPr lang="zh-CN" altLang="en-US" sz="3200" dirty="0"/>
          </a:p>
        </p:txBody>
      </p:sp>
      <p:sp>
        <p:nvSpPr>
          <p:cNvPr id="19" name="对话气泡: 圆角矩形 18">
            <a:extLst>
              <a:ext uri="{FF2B5EF4-FFF2-40B4-BE49-F238E27FC236}">
                <a16:creationId xmlns:a16="http://schemas.microsoft.com/office/drawing/2014/main" id="{CD0B9146-2485-4977-8986-79F388664DEC}"/>
              </a:ext>
            </a:extLst>
          </p:cNvPr>
          <p:cNvSpPr/>
          <p:nvPr/>
        </p:nvSpPr>
        <p:spPr>
          <a:xfrm>
            <a:off x="8591927" y="5535038"/>
            <a:ext cx="3571486" cy="1042420"/>
          </a:xfrm>
          <a:prstGeom prst="wedgeRoundRectCallout">
            <a:avLst>
              <a:gd name="adj1" fmla="val -57565"/>
              <a:gd name="adj2" fmla="val 18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2800" dirty="0"/>
              <a:t>The introduction of children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273708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6575 -0.0243 L -0.56575 -0.02407 C -0.56666 -0.02824 -0.56797 -0.03171 -0.56823 -0.03588 C -0.56927 -0.0493 -0.56927 -0.06319 -0.56979 -0.07685 C -0.57005 -0.08264 -0.57018 -0.08819 -0.57057 -0.09398 C -0.57122 -0.10116 -0.572 -0.1081 -0.57304 -0.11528 C -0.57331 -0.11713 -0.57409 -0.11898 -0.57461 -0.12083 C -0.57539 -0.12407 -0.57617 -0.12754 -0.57695 -0.13079 C -0.57721 -0.13495 -0.57734 -0.13935 -0.57773 -0.14352 C -0.57799 -0.14491 -0.57851 -0.14629 -0.57864 -0.14768 C -0.57929 -0.15625 -0.57956 -0.16481 -0.58021 -0.17338 C -0.58034 -0.17569 -0.5806 -0.17801 -0.58099 -0.18032 C -0.58138 -0.18287 -0.58203 -0.18518 -0.58255 -0.1875 C -0.58281 -0.19514 -0.58281 -0.20278 -0.58333 -0.21018 C -0.58359 -0.21319 -0.5845 -0.21574 -0.58502 -0.21875 C -0.58581 -0.2243 -0.58659 -0.23009 -0.58737 -0.23565 C -0.58763 -0.23727 -0.58776 -0.23866 -0.58815 -0.24004 C -0.58919 -0.24329 -0.59036 -0.24653 -0.5914 -0.25 C -0.59284 -0.26018 -0.5914 -0.25092 -0.59375 -0.26273 C -0.5944 -0.26551 -0.59531 -0.27106 -0.59531 -0.27083 C -0.59557 -0.27824 -0.5957 -0.28541 -0.59622 -0.29236 C -0.59674 -0.29954 -0.59778 -0.30671 -0.59857 -0.31366 C -0.60104 -0.33657 -0.60052 -0.33194 -0.60169 -0.34907 C -0.59804 -0.37037 -0.59414 -0.39166 -0.59062 -0.41296 C -0.59023 -0.41528 -0.5901 -0.41782 -0.58971 -0.42014 C -0.58906 -0.4243 -0.58815 -0.42847 -0.58737 -0.43287 C -0.58685 -0.43889 -0.58659 -0.44514 -0.58581 -0.45116 C -0.58554 -0.45324 -0.5845 -0.45486 -0.58424 -0.45694 C -0.58372 -0.46018 -0.58372 -0.46366 -0.58333 -0.4669 C -0.58294 -0.47014 -0.58229 -0.47338 -0.58177 -0.47685 C -0.57982 -0.55995 -0.58021 -0.53055 -0.58177 -0.67963 C -0.58203 -0.6956 -0.58281 -0.7118 -0.58333 -0.72778 C -0.58307 -0.73055 -0.5832 -0.73379 -0.58255 -0.73634 C -0.58216 -0.73819 -0.58086 -0.73889 -0.58021 -0.74051 C -0.57982 -0.74143 -0.57969 -0.74236 -0.57943 -0.74329 L -0.57943 -0.74305 " pathEditMode="relative" rAng="0" ptsTypes="AAAAAAAAAAAAAAAAAAAAAAAAAAAAAAAAAAAA">
                                      <p:cBhvr>
                                        <p:cTn id="18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97" y="-359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812 -0.025 L -0.31107 -0.00509 C -0.32278 -0.00301 -0.32018 -0.00254 -0.33581 -0.00648 C -0.33841 -0.00717 -0.34336 -0.00856 -0.34609 -0.00949 C -0.34713 -0.00972 -0.34818 -0.01088 -0.34935 -0.01088 C -0.35989 -0.0118 -0.37057 -0.0118 -0.38125 -0.01227 C -0.38359 -0.01273 -0.38607 -0.01273 -0.38841 -0.01365 C -0.38958 -0.01412 -0.39036 -0.0162 -0.39153 -0.01666 C -0.39479 -0.01759 -0.39791 -0.01759 -0.40117 -0.01805 C -0.40221 -0.01852 -0.40325 -0.01898 -0.40429 -0.01944 C -0.40521 -0.0199 -0.40586 -0.02083 -0.40677 -0.02083 C -0.41068 -0.02083 -0.41471 -0.0199 -0.41875 -0.01944 C -0.41953 -0.01852 -0.42031 -0.01759 -0.42109 -0.01666 C -0.42174 -0.01574 -0.422 -0.01435 -0.42265 -0.01365 C -0.42318 -0.01319 -0.4237 -0.01365 -0.42422 -0.01365 L -0.42422 -0.01342 L -0.42422 -0.01365 " pathEditMode="relative" rAng="0" ptsTypes="AAAAAAAAAAAAAAAAA">
                                      <p:cBhvr>
                                        <p:cTn id="2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305" y="1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9089 0.00601 L -0.19089 0.00625 C -0.21159 0.01041 -0.20352 0.00926 -0.24219 0.00926 C -0.25886 0.00926 -0.27566 0.0081 -0.29245 0.00763 C -0.29467 0.00694 -0.29675 0.00671 -0.29883 0.00601 C -0.29987 0.00532 -0.30066 0.00463 -0.30144 0.00393 C -0.30248 0.00347 -0.30352 0.00324 -0.30456 0.00231 C -0.30717 0.00115 -0.30938 -0.00186 -0.31198 -0.00232 L -0.32006 -0.00394 C -0.32566 -0.01274 -0.3211 -0.00487 -0.32579 -0.01551 C -0.32878 -0.02292 -0.32787 -0.01829 -0.3306 -0.02709 C -0.33477 -0.04098 -0.33034 -0.02732 -0.33308 -0.03866 C -0.33464 -0.04537 -0.33438 -0.0426 -0.33698 -0.04699 C -0.33763 -0.04792 -0.33829 -0.04885 -0.33881 -0.05024 C -0.33933 -0.05186 -0.33959 -0.05394 -0.34037 -0.0551 C -0.34102 -0.05625 -0.34193 -0.05625 -0.34271 -0.05672 C -0.34388 -0.06019 -0.34441 -0.06459 -0.3461 -0.06667 C -0.34792 -0.06922 -0.34883 -0.06991 -0.35013 -0.07338 C -0.35521 -0.08635 -0.34779 -0.06922 -0.35326 -0.08496 C -0.35404 -0.08681 -0.35495 -0.0882 -0.35573 -0.08982 C -0.35756 -0.10116 -0.35625 -0.09723 -0.35899 -0.10301 C -0.3612 -0.11621 -0.35795 -0.09862 -0.36224 -0.11297 C -0.36394 -0.11806 -0.3642 -0.12547 -0.3655 -0.13102 C -0.36745 -0.13936 -0.36667 -0.13519 -0.36784 -0.1426 C -0.36875 -0.15417 -0.36862 -0.14931 -0.36862 -0.15718 L -0.36862 -0.15695 " pathEditMode="relative" rAng="0" ptsTypes="AAAAAAAAAAAAAAAAAAAAAAAAAA">
                                      <p:cBhvr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93" y="-80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653 0.00208 L -0.16653 0.00208 C -0.17265 0.01898 -0.17031 0.0125 -0.17383 0.02176 C -0.17435 0.02314 -0.17474 0.02476 -0.17539 0.02615 C -0.17591 0.02708 -0.17656 0.02777 -0.17695 0.02893 C -0.1776 0.03032 -0.17799 0.03194 -0.17851 0.0331 C -0.18034 0.03657 -0.18268 0.03912 -0.18411 0.04305 C -0.18528 0.04583 -0.18594 0.04953 -0.18737 0.05162 C -0.18893 0.05393 -0.19062 0.05625 -0.19219 0.05879 C -0.19271 0.05949 -0.1931 0.06064 -0.19375 0.06157 C -0.19531 0.06365 -0.19713 0.06481 -0.19857 0.06713 C -0.20078 0.07106 -0.20312 0.07569 -0.20573 0.07847 C -0.2069 0.07986 -0.20846 0.08032 -0.20976 0.08148 C -0.21107 0.08263 -0.21237 0.08402 -0.21367 0.08564 C -0.2151 0.0875 -0.21627 0.08958 -0.21771 0.09143 C -0.21966 0.09375 -0.22278 0.09537 -0.22487 0.09699 C -0.22591 0.09791 -0.22695 0.09907 -0.22812 0.09976 C -0.22877 0.10046 -0.22969 0.10069 -0.23047 0.10138 C -0.23151 0.10208 -0.23255 0.10324 -0.23359 0.10416 C -0.23607 0.10578 -0.23841 0.10694 -0.24088 0.10833 C -0.24166 0.10879 -0.24245 0.10949 -0.24323 0.10972 L -0.24804 0.11111 C -0.24935 0.11365 -0.25026 0.11551 -0.25195 0.11689 C -0.25351 0.11805 -0.25521 0.11875 -0.25677 0.11967 C -0.25755 0.12013 -0.25846 0.12037 -0.25924 0.12106 C -0.26979 0.13055 -0.25651 0.11921 -0.26484 0.12546 C -0.26588 0.12615 -0.26679 0.12754 -0.26797 0.12824 C -0.27057 0.12963 -0.27344 0.12963 -0.27591 0.13101 C -0.27682 0.13148 -0.2776 0.13194 -0.27838 0.1324 C -0.27943 0.13333 -0.28047 0.13449 -0.28151 0.13541 C -0.28424 0.13703 -0.28867 0.1375 -0.29114 0.13819 L -0.29674 0.13958 C -0.29726 0.14051 -0.29765 0.14189 -0.29831 0.14236 C -0.29935 0.14328 -0.30039 0.14328 -0.30156 0.14375 C -0.30234 0.14421 -0.30312 0.14467 -0.3039 0.14537 C -0.3151 0.14467 -0.3263 0.14513 -0.33737 0.14375 C -0.33841 0.14375 -0.33893 0.14143 -0.33984 0.14097 C -0.34297 0.13981 -0.34622 0.14027 -0.34935 0.13958 C -0.3513 0.13912 -0.35312 0.13865 -0.35495 0.13819 L -0.35976 0.13541 C -0.36054 0.13495 -0.36211 0.13541 -0.36211 0.13379 L -0.36211 0.1324 L -0.36211 0.1324 " pathEditMode="relative" ptsTypes="AAAAAAAAAAAAAAAAAAAAAAAAAAAAAAAAAAAAAAAAAAA">
                                      <p:cBhvr>
                                        <p:cTn id="30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27656 -0.06574 L -0.27656 -0.06551 C -0.27695 -0.05023 -0.27669 -0.03472 -0.27747 -0.01898 C -0.27747 -0.01689 -0.27865 -0.01527 -0.27904 -0.01342 C -0.27969 -0.01018 -0.27995 -0.00671 -0.2806 -0.00347 C -0.28151 0.00139 -0.28281 0.00602 -0.28385 0.01065 C -0.28542 0.01875 -0.28672 0.02709 -0.28854 0.03496 C -0.29023 0.04167 -0.29258 0.04792 -0.29414 0.05463 C -0.29648 0.06436 -0.29844 0.07454 -0.30052 0.08449 C -0.3013 0.0875 -0.30911 0.12246 -0.31094 0.13264 L -0.31654 0.16389 C -0.31875 0.19213 -0.31562 0.15695 -0.31888 0.18241 C -0.3194 0.18565 -0.31914 0.18912 -0.31966 0.19237 C -0.32109 0.2007 -0.32318 0.20741 -0.32526 0.21505 C -0.32682 0.25348 -0.32448 0.21968 -0.32852 0.24607 C -0.32852 0.24653 -0.33125 0.27107 -0.33242 0.27593 C -0.33333 0.27894 -0.3349 0.28149 -0.33568 0.28449 C -0.33698 0.28959 -0.33763 0.29491 -0.3388 0.3 C -0.34023 0.30579 -0.34284 0.31088 -0.34362 0.31713 C -0.34544 0.32987 -0.34284 0.31436 -0.34766 0.33125 C -0.34818 0.33311 -0.34883 0.33496 -0.34922 0.33704 C -0.34961 0.33843 -0.34948 0.34005 -0.35 0.34121 C -0.35065 0.3426 -0.35169 0.34306 -0.35247 0.34399 C -0.35456 0.35903 -0.35169 0.34144 -0.35482 0.35394 C -0.35547 0.35672 -0.35547 0.35996 -0.35638 0.3625 C -0.35807 0.36667 -0.35833 0.36737 -0.35964 0.37246 C -0.3599 0.37385 -0.36016 0.37524 -0.36042 0.37662 C -0.36133 0.38102 -0.36224 0.38542 -0.36354 0.38936 C -0.3651 0.39399 -0.36536 0.39399 -0.36758 0.39792 C -0.36836 0.40139 -0.36914 0.40649 -0.37083 0.40926 C -0.37148 0.41042 -0.3724 0.41112 -0.37318 0.41204 C -0.37422 0.41505 -0.37565 0.41737 -0.37643 0.42061 C -0.37695 0.42292 -0.37708 0.4257 -0.37799 0.42778 C -0.37852 0.42917 -0.37956 0.42963 -0.38034 0.43056 C -0.3819 0.43889 -0.38073 0.43357 -0.38437 0.44607 C -0.3849 0.44815 -0.38555 0.44977 -0.38594 0.45186 C -0.38646 0.45417 -0.38672 0.45695 -0.3875 0.4588 C -0.38815 0.46019 -0.38919 0.46088 -0.38997 0.46181 C -0.39023 0.4632 -0.39023 0.46482 -0.39076 0.46598 C -0.39154 0.46829 -0.39362 0.47037 -0.39466 0.47176 C -0.39505 0.47315 -0.39505 0.47477 -0.39557 0.47593 C -0.39792 0.48172 -0.39805 0.48125 -0.40104 0.48311 C -0.40221 0.48588 -0.40247 0.49051 -0.4043 0.49144 C -0.40729 0.49329 -0.40872 0.49375 -0.41146 0.49862 C -0.41562 0.50602 -0.41458 0.50487 -0.41862 0.50996 C -0.4194 0.51088 -0.42018 0.51227 -0.42109 0.51274 C -0.42253 0.51366 -0.42422 0.51366 -0.42578 0.51412 C -0.42669 0.51459 -0.42734 0.51551 -0.42826 0.51574 C -0.43385 0.51737 -0.44505 0.51991 -0.44505 0.52014 L -0.44974 0.52269 L -0.45221 0.52408 C -0.45404 0.52732 -0.45443 0.52848 -0.4569 0.53125 C -0.45794 0.53241 -0.45911 0.53311 -0.46016 0.53403 C -0.46068 0.53542 -0.46133 0.53681 -0.46172 0.53843 C -0.46211 0.53959 -0.46185 0.54167 -0.4625 0.5426 C -0.46367 0.54422 -0.46523 0.54445 -0.46654 0.54537 C -0.46706 0.5463 -0.46732 0.54838 -0.4681 0.54838 C -0.46888 0.54838 -0.46966 0.54537 -0.46966 0.54561 L -0.46966 0.54537 " pathEditMode="relative" rAng="0" ptsTypes="AAAAAAAAAAAAAAAAAAAAAAAAAAAAAAAAAAAAAAAAAAAAAAAAAAAAAAAAAAA">
                                      <p:cBhvr>
                                        <p:cTn id="34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661" y="3069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6797 -0.04514 L -0.16797 -0.04491 C -0.16888 -0.04213 -0.17096 -0.03357 -0.17279 -0.02963 C -0.17357 -0.02801 -0.17448 -0.02685 -0.17526 -0.02546 C -0.17578 -0.02407 -0.17617 -0.02245 -0.17682 -0.02107 C -0.17773 -0.01921 -0.17891 -0.01713 -0.17995 -0.01551 C -0.18698 -0.00463 -0.17852 -0.01944 -0.18398 -0.00972 C -0.1862 0.00185 -0.18242 -0.0162 -0.18958 0.00301 C -0.1901 0.0044 -0.19076 0.00579 -0.19115 0.00718 C -0.1918 0.00903 -0.19206 0.01111 -0.19271 0.01296 C -0.19336 0.01458 -0.19453 0.01551 -0.19518 0.01713 C -0.19609 0.01968 -0.19661 0.02292 -0.19753 0.02569 C -0.19857 0.0287 -0.19974 0.03125 -0.20078 0.03426 L -0.20234 0.03843 C -0.20286 0.03981 -0.20312 0.04167 -0.20391 0.04259 C -0.21133 0.05139 -0.20221 0.04028 -0.20794 0.04838 C -0.20872 0.04931 -0.20951 0.05023 -0.21029 0.05116 C -0.21081 0.05255 -0.2112 0.0544 -0.21185 0.05532 C -0.21836 0.06458 -0.20977 0.0463 -0.21667 0.06111 C -0.21953 0.06713 -0.21732 0.06319 -0.21914 0.06968 C -0.21953 0.07106 -0.22018 0.07245 -0.2207 0.07384 C -0.22122 0.07569 -0.22148 0.07801 -0.22227 0.07963 C -0.22292 0.08079 -0.22396 0.08148 -0.22474 0.08241 C -0.22578 0.0838 -0.22682 0.08518 -0.22786 0.08657 C -0.22812 0.08796 -0.22812 0.08981 -0.22865 0.09097 C -0.23008 0.09329 -0.2319 0.09468 -0.23346 0.09653 C -0.23424 0.09745 -0.23516 0.09815 -0.23581 0.09931 C -0.23633 0.10023 -0.23685 0.10139 -0.2375 0.10231 C -0.23971 0.10486 -0.24128 0.10556 -0.24388 0.10648 C -0.24648 0.10741 -0.24909 0.10833 -0.25182 0.10926 L -0.25573 0.11065 C -0.26133 0.11574 -0.25664 0.11181 -0.26133 0.11505 C -0.26276 0.11597 -0.26393 0.11713 -0.26536 0.11782 C -0.27708 0.12338 -0.28516 0.1213 -0.29883 0.12199 C -0.30091 0.12361 -0.30312 0.12523 -0.30521 0.12639 C -0.31367 0.13056 -0.30182 0.12384 -0.31328 0.13056 L -0.31797 0.13333 C -0.31875 0.1338 -0.31953 0.13472 -0.32044 0.13495 L -0.33633 0.13773 C -0.33828 0.13796 -0.3401 0.13866 -0.34193 0.13912 L -0.34831 0.14051 C -0.35169 0.14259 -0.35339 0.14306 -0.35625 0.1463 C -0.35794 0.14792 -0.35924 0.15139 -0.36107 0.15185 L -0.36589 0.15324 C -0.36615 0.15463 -0.36628 0.15625 -0.36667 0.15764 C -0.36745 0.15972 -0.36953 0.16204 -0.3707 0.16319 C -0.37122 0.16458 -0.37161 0.1662 -0.37227 0.16736 C -0.37461 0.17176 -0.3763 0.17037 -0.37943 0.17315 C -0.38047 0.17407 -0.38164 0.175 -0.38268 0.17593 C -0.38346 0.17685 -0.38411 0.17824 -0.38503 0.17893 C -0.38607 0.1794 -0.38711 0.17893 -0.38815 0.17893 L -0.38815 0.17917 " pathEditMode="relative" rAng="0" ptsTypes="AAAAAAAAAAAAAAAAAAAAAAAAAAAAAAAAAAAAAAAAAAAAAAAAAAAA">
                                      <p:cBhvr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016" y="11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D8859A7-8D10-4FF7-A37D-7D3B1A4D73C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9247" y="1460645"/>
            <a:ext cx="3271838" cy="1914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E13EB503-D84C-4567-B3DD-0B2BDB7CFD7C}"/>
              </a:ext>
            </a:extLst>
          </p:cNvPr>
          <p:cNvSpPr txBox="1"/>
          <p:nvPr/>
        </p:nvSpPr>
        <p:spPr>
          <a:xfrm>
            <a:off x="2192411" y="3576767"/>
            <a:ext cx="295672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Sun</a:t>
            </a:r>
            <a:r>
              <a:rPr lang="en-US" altLang="zh-CN" sz="2800" dirty="0"/>
              <a:t> </a:t>
            </a:r>
            <a:r>
              <a:rPr lang="en-US" altLang="zh-CN" sz="3200" b="1" dirty="0" err="1"/>
              <a:t>Lingfeng</a:t>
            </a:r>
            <a:endParaRPr lang="zh-CN" altLang="en-US" sz="3200" b="1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2577BC3D-4521-41E7-A201-6D43E236B214}"/>
              </a:ext>
            </a:extLst>
          </p:cNvPr>
          <p:cNvSpPr txBox="1"/>
          <p:nvPr/>
        </p:nvSpPr>
        <p:spPr>
          <a:xfrm>
            <a:off x="575035" y="4638370"/>
            <a:ext cx="525866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A ________________of China’s national men’s baseball team </a:t>
            </a:r>
            <a:endParaRPr lang="zh-CN" altLang="en-US" sz="3200" b="1" dirty="0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865720AC-BA1C-43D7-AFD7-C04DF8A4D38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6121" y="395765"/>
            <a:ext cx="4736655" cy="376712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文本框 10">
            <a:extLst>
              <a:ext uri="{FF2B5EF4-FFF2-40B4-BE49-F238E27FC236}">
                <a16:creationId xmlns:a16="http://schemas.microsoft.com/office/drawing/2014/main" id="{A3005BA1-DD1E-47A5-A749-30E093BE0907}"/>
              </a:ext>
            </a:extLst>
          </p:cNvPr>
          <p:cNvSpPr txBox="1"/>
          <p:nvPr/>
        </p:nvSpPr>
        <p:spPr>
          <a:xfrm>
            <a:off x="8142509" y="4099987"/>
            <a:ext cx="185708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Ma</a:t>
            </a:r>
            <a:r>
              <a:rPr lang="en-US" altLang="zh-CN" sz="2800" dirty="0"/>
              <a:t> </a:t>
            </a:r>
            <a:r>
              <a:rPr lang="en-US" altLang="zh-CN" sz="3200" b="1" dirty="0"/>
              <a:t>Hu</a:t>
            </a:r>
            <a:endParaRPr lang="zh-CN" altLang="en-US" sz="32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DDD6876F-3824-4567-91EE-D5758EE24319}"/>
              </a:ext>
            </a:extLst>
          </p:cNvPr>
          <p:cNvSpPr txBox="1"/>
          <p:nvPr/>
        </p:nvSpPr>
        <p:spPr>
          <a:xfrm>
            <a:off x="6125455" y="4836366"/>
            <a:ext cx="577758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One of the stars of the film</a:t>
            </a:r>
          </a:p>
          <a:p>
            <a:r>
              <a:rPr lang="en-US" altLang="zh-CN" sz="3200" b="1" dirty="0"/>
              <a:t>One of the members of the team</a:t>
            </a:r>
            <a:endParaRPr lang="zh-CN" altLang="en-US" sz="3200" b="1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C0B14D4-AA2E-4FA8-B071-A163D7D7E598}"/>
              </a:ext>
            </a:extLst>
          </p:cNvPr>
          <p:cNvSpPr txBox="1"/>
          <p:nvPr/>
        </p:nvSpPr>
        <p:spPr>
          <a:xfrm>
            <a:off x="188537" y="339756"/>
            <a:ext cx="805049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>
                <a:solidFill>
                  <a:srgbClr val="C00000"/>
                </a:solidFill>
              </a:rPr>
              <a:t>Two main characters in the passage:</a:t>
            </a:r>
            <a:endParaRPr lang="zh-CN" altLang="en-US" sz="3200" dirty="0">
              <a:solidFill>
                <a:srgbClr val="C0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BCDE7B3E-566B-4B29-AF69-89D7D4E0DA0D}"/>
              </a:ext>
            </a:extLst>
          </p:cNvPr>
          <p:cNvSpPr txBox="1"/>
          <p:nvPr/>
        </p:nvSpPr>
        <p:spPr>
          <a:xfrm>
            <a:off x="188537" y="1950775"/>
            <a:ext cx="16571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</a:rPr>
              <a:t>Name: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313FF1B-F9B3-461A-8363-BB952246B807}"/>
              </a:ext>
            </a:extLst>
          </p:cNvPr>
          <p:cNvSpPr txBox="1"/>
          <p:nvPr/>
        </p:nvSpPr>
        <p:spPr>
          <a:xfrm>
            <a:off x="188537" y="4109026"/>
            <a:ext cx="26172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>
                    <a:lumMod val="75000"/>
                  </a:schemeClr>
                </a:solidFill>
              </a:rPr>
              <a:t>Introduction:</a:t>
            </a:r>
            <a:endParaRPr lang="zh-CN" altLang="en-US" sz="32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03840CC5-7696-4778-93B1-D08B40411342}"/>
              </a:ext>
            </a:extLst>
          </p:cNvPr>
          <p:cNvCxnSpPr>
            <a:cxnSpLocks/>
          </p:cNvCxnSpPr>
          <p:nvPr/>
        </p:nvCxnSpPr>
        <p:spPr>
          <a:xfrm>
            <a:off x="2119247" y="4117780"/>
            <a:ext cx="2882819" cy="0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6DFFA95-B1B9-4871-A7D9-0582BF591FDC}"/>
              </a:ext>
            </a:extLst>
          </p:cNvPr>
          <p:cNvCxnSpPr>
            <a:cxnSpLocks/>
          </p:cNvCxnSpPr>
          <p:nvPr/>
        </p:nvCxnSpPr>
        <p:spPr>
          <a:xfrm>
            <a:off x="7577361" y="4536596"/>
            <a:ext cx="2422228" cy="0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EBDDBAEE-86C2-44A7-BD98-8475C91EE7CE}"/>
              </a:ext>
            </a:extLst>
          </p:cNvPr>
          <p:cNvCxnSpPr>
            <a:cxnSpLocks/>
          </p:cNvCxnSpPr>
          <p:nvPr/>
        </p:nvCxnSpPr>
        <p:spPr>
          <a:xfrm>
            <a:off x="6326121" y="5330867"/>
            <a:ext cx="5376253" cy="0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AC5984EF-E6C2-4CEE-9787-A07DAF8219EB}"/>
              </a:ext>
            </a:extLst>
          </p:cNvPr>
          <p:cNvCxnSpPr>
            <a:cxnSpLocks/>
          </p:cNvCxnSpPr>
          <p:nvPr/>
        </p:nvCxnSpPr>
        <p:spPr>
          <a:xfrm flipV="1">
            <a:off x="6326121" y="5807922"/>
            <a:ext cx="5376253" cy="3205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4" name="文本框 23">
            <a:extLst>
              <a:ext uri="{FF2B5EF4-FFF2-40B4-BE49-F238E27FC236}">
                <a16:creationId xmlns:a16="http://schemas.microsoft.com/office/drawing/2014/main" id="{718313C1-C0BF-4F8D-9ED8-4FB9AA367168}"/>
              </a:ext>
            </a:extLst>
          </p:cNvPr>
          <p:cNvSpPr txBox="1"/>
          <p:nvPr/>
        </p:nvSpPr>
        <p:spPr>
          <a:xfrm>
            <a:off x="1138776" y="4594609"/>
            <a:ext cx="3427167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2">
                    <a:lumMod val="75000"/>
                  </a:schemeClr>
                </a:solidFill>
              </a:rPr>
              <a:t>former captain </a:t>
            </a:r>
            <a:endParaRPr lang="zh-CN" altLang="en-US" sz="3600" b="1" dirty="0">
              <a:solidFill>
                <a:schemeClr val="accent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87593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2E21AFE-7BA3-461B-B319-C3F0B2690F8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36841" y="1155768"/>
            <a:ext cx="3622230" cy="2119558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67D0817C-802B-4362-925F-16677F716CBD}"/>
              </a:ext>
            </a:extLst>
          </p:cNvPr>
          <p:cNvSpPr txBox="1"/>
          <p:nvPr/>
        </p:nvSpPr>
        <p:spPr>
          <a:xfrm>
            <a:off x="247100" y="3161943"/>
            <a:ext cx="2479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Sun </a:t>
            </a:r>
            <a:r>
              <a:rPr lang="en-US" altLang="zh-CN" sz="2800" dirty="0" err="1"/>
              <a:t>Lingfeng</a:t>
            </a:r>
            <a:endParaRPr lang="zh-CN" altLang="en-US" sz="2800" dirty="0"/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FF4C3E4-81F9-4F27-95BF-C8D6EA93AC89}"/>
              </a:ext>
            </a:extLst>
          </p:cNvPr>
          <p:cNvSpPr txBox="1"/>
          <p:nvPr/>
        </p:nvSpPr>
        <p:spPr>
          <a:xfrm>
            <a:off x="2562998" y="1465907"/>
            <a:ext cx="541983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/>
              <a:t>        </a:t>
            </a:r>
            <a:r>
              <a:rPr lang="en-US" altLang="zh-CN" sz="3600" b="1" dirty="0"/>
              <a:t>probably become a</a:t>
            </a:r>
            <a:endParaRPr lang="zh-CN" altLang="en-US" sz="3600" b="1" dirty="0"/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8AD153FD-0861-4DDA-93FE-027B0C23DC61}"/>
              </a:ext>
            </a:extLst>
          </p:cNvPr>
          <p:cNvSpPr txBox="1"/>
          <p:nvPr/>
        </p:nvSpPr>
        <p:spPr>
          <a:xfrm>
            <a:off x="4106196" y="2973395"/>
            <a:ext cx="5267603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/>
              <a:t>Have discipline</a:t>
            </a:r>
          </a:p>
          <a:p>
            <a:r>
              <a:rPr lang="en-US" altLang="zh-CN" sz="3600" b="1" dirty="0"/>
              <a:t>Learn how to live life</a:t>
            </a:r>
            <a:endParaRPr lang="zh-CN" altLang="en-US" sz="3600" b="1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0D1FCB62-47B3-48F9-B03C-6C022DE3550D}"/>
              </a:ext>
            </a:extLst>
          </p:cNvPr>
          <p:cNvSpPr txBox="1"/>
          <p:nvPr/>
        </p:nvSpPr>
        <p:spPr>
          <a:xfrm>
            <a:off x="2334638" y="4864553"/>
            <a:ext cx="642028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dirty="0"/>
              <a:t>Launch a charity </a:t>
            </a:r>
            <a:r>
              <a:rPr lang="en-US" altLang="zh-CN" sz="3200" dirty="0" err="1"/>
              <a:t>programme</a:t>
            </a:r>
            <a:endParaRPr lang="en-US" altLang="zh-CN" sz="3200" dirty="0"/>
          </a:p>
          <a:p>
            <a:r>
              <a:rPr lang="en-US" altLang="zh-CN" sz="3200" dirty="0"/>
              <a:t> Power Baseball Angels</a:t>
            </a:r>
            <a:endParaRPr lang="zh-CN" altLang="en-US" sz="3200" dirty="0"/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C166A7DF-8F6B-4DCD-A629-AF864E15697C}"/>
              </a:ext>
            </a:extLst>
          </p:cNvPr>
          <p:cNvSpPr txBox="1"/>
          <p:nvPr/>
        </p:nvSpPr>
        <p:spPr>
          <a:xfrm>
            <a:off x="437827" y="204173"/>
            <a:ext cx="389106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</a:rPr>
              <a:t>Main changes: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9" name="直接连接符 8">
            <a:extLst>
              <a:ext uri="{FF2B5EF4-FFF2-40B4-BE49-F238E27FC236}">
                <a16:creationId xmlns:a16="http://schemas.microsoft.com/office/drawing/2014/main" id="{2FF50D68-9C4F-45B5-BD76-F242F659225A}"/>
              </a:ext>
            </a:extLst>
          </p:cNvPr>
          <p:cNvCxnSpPr>
            <a:cxnSpLocks/>
          </p:cNvCxnSpPr>
          <p:nvPr/>
        </p:nvCxnSpPr>
        <p:spPr>
          <a:xfrm>
            <a:off x="7719778" y="1961888"/>
            <a:ext cx="1453405" cy="0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3" name="文本框 12">
            <a:extLst>
              <a:ext uri="{FF2B5EF4-FFF2-40B4-BE49-F238E27FC236}">
                <a16:creationId xmlns:a16="http://schemas.microsoft.com/office/drawing/2014/main" id="{A296535B-D287-4AF7-A92C-00BA28A2ED97}"/>
              </a:ext>
            </a:extLst>
          </p:cNvPr>
          <p:cNvSpPr txBox="1"/>
          <p:nvPr/>
        </p:nvSpPr>
        <p:spPr>
          <a:xfrm>
            <a:off x="7840526" y="1481229"/>
            <a:ext cx="621597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</a:rPr>
              <a:t>thug</a:t>
            </a:r>
            <a:endParaRPr lang="zh-CN" altLang="en-US" sz="3600" dirty="0">
              <a:solidFill>
                <a:srgbClr val="C0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2DCFBAA7-836E-44C2-8B63-BE5DE6070F84}"/>
              </a:ext>
            </a:extLst>
          </p:cNvPr>
          <p:cNvSpPr txBox="1"/>
          <p:nvPr/>
        </p:nvSpPr>
        <p:spPr>
          <a:xfrm>
            <a:off x="5340521" y="1064220"/>
            <a:ext cx="17713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</a:rPr>
              <a:t>From</a:t>
            </a:r>
            <a:endParaRPr lang="zh-CN" altLang="en-US" sz="3600" b="1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63ECA3D3-810A-4167-92DC-967BF66DEC49}"/>
              </a:ext>
            </a:extLst>
          </p:cNvPr>
          <p:cNvSpPr txBox="1"/>
          <p:nvPr/>
        </p:nvSpPr>
        <p:spPr>
          <a:xfrm>
            <a:off x="5340522" y="2219096"/>
            <a:ext cx="1771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dirty="0">
                <a:solidFill>
                  <a:schemeClr val="accent1">
                    <a:lumMod val="75000"/>
                  </a:schemeClr>
                </a:solidFill>
              </a:rPr>
              <a:t>To</a:t>
            </a:r>
            <a:endParaRPr lang="zh-CN" altLang="en-US" sz="40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B2912136-93BC-4AD6-AAB3-D0C3C73BE931}"/>
              </a:ext>
            </a:extLst>
          </p:cNvPr>
          <p:cNvCxnSpPr>
            <a:cxnSpLocks/>
          </p:cNvCxnSpPr>
          <p:nvPr/>
        </p:nvCxnSpPr>
        <p:spPr>
          <a:xfrm>
            <a:off x="4054072" y="3539378"/>
            <a:ext cx="4700854" cy="0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922EA3C3-5874-4743-B312-424AECE2D6DA}"/>
              </a:ext>
            </a:extLst>
          </p:cNvPr>
          <p:cNvCxnSpPr>
            <a:cxnSpLocks/>
          </p:cNvCxnSpPr>
          <p:nvPr/>
        </p:nvCxnSpPr>
        <p:spPr>
          <a:xfrm>
            <a:off x="4134292" y="4010090"/>
            <a:ext cx="4844338" cy="0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25DA72B1-E25B-4944-86E9-6BA5DDA9DE0D}"/>
              </a:ext>
            </a:extLst>
          </p:cNvPr>
          <p:cNvSpPr txBox="1"/>
          <p:nvPr/>
        </p:nvSpPr>
        <p:spPr>
          <a:xfrm>
            <a:off x="867383" y="4236683"/>
            <a:ext cx="10457234" cy="64633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US" altLang="zh-CN" sz="3600" dirty="0">
                <a:solidFill>
                  <a:srgbClr val="C00000"/>
                </a:solidFill>
              </a:rPr>
              <a:t>“Sun wants to help poor children </a:t>
            </a:r>
            <a:r>
              <a:rPr lang="en-US" altLang="zh-CN" sz="3600" dirty="0"/>
              <a:t>the same way </a:t>
            </a:r>
            <a:r>
              <a:rPr lang="en-US" altLang="zh-CN" sz="2800" dirty="0">
                <a:solidFill>
                  <a:srgbClr val="C00000"/>
                </a:solidFill>
              </a:rPr>
              <a:t>”</a:t>
            </a:r>
            <a:endParaRPr lang="zh-CN" altLang="en-US" sz="2800" dirty="0">
              <a:solidFill>
                <a:srgbClr val="C00000"/>
              </a:solidFill>
            </a:endParaRPr>
          </a:p>
        </p:txBody>
      </p:sp>
      <p:pic>
        <p:nvPicPr>
          <p:cNvPr id="23" name="图片 22">
            <a:extLst>
              <a:ext uri="{FF2B5EF4-FFF2-40B4-BE49-F238E27FC236}">
                <a16:creationId xmlns:a16="http://schemas.microsoft.com/office/drawing/2014/main" id="{BDED005A-D44E-483F-9A69-A4B88BEEFBD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04730" y="5003270"/>
            <a:ext cx="2013028" cy="1257116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14B02F0A-F825-4B97-8BF9-5E2A11E0ECD1}"/>
              </a:ext>
            </a:extLst>
          </p:cNvPr>
          <p:cNvSpPr txBox="1"/>
          <p:nvPr/>
        </p:nvSpPr>
        <p:spPr>
          <a:xfrm>
            <a:off x="4134292" y="280266"/>
            <a:ext cx="5876705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</a:rPr>
              <a:t>Para4  Personality</a:t>
            </a:r>
            <a:endParaRPr lang="zh-CN" altLang="en-US" sz="44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4274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3" grpId="0"/>
      <p:bldP spid="2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内容占位符 4">
            <a:extLst>
              <a:ext uri="{FF2B5EF4-FFF2-40B4-BE49-F238E27FC236}">
                <a16:creationId xmlns:a16="http://schemas.microsoft.com/office/drawing/2014/main" id="{27F391EB-72EF-4B36-9C50-0172E72AA6CD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765" y="233619"/>
            <a:ext cx="2275148" cy="3316061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文本框 7">
            <a:extLst>
              <a:ext uri="{FF2B5EF4-FFF2-40B4-BE49-F238E27FC236}">
                <a16:creationId xmlns:a16="http://schemas.microsoft.com/office/drawing/2014/main" id="{A9A9A336-E03B-49C2-B791-D3879E558125}"/>
              </a:ext>
            </a:extLst>
          </p:cNvPr>
          <p:cNvSpPr txBox="1"/>
          <p:nvPr/>
        </p:nvSpPr>
        <p:spPr>
          <a:xfrm>
            <a:off x="404514" y="1880357"/>
            <a:ext cx="493664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Fight with  others</a:t>
            </a:r>
          </a:p>
          <a:p>
            <a:r>
              <a:rPr lang="en-US" altLang="zh-CN" sz="3200" b="1" dirty="0"/>
              <a:t>Never follow the rules</a:t>
            </a:r>
            <a:endParaRPr lang="zh-CN" altLang="en-US" sz="3200" b="1" dirty="0"/>
          </a:p>
        </p:txBody>
      </p:sp>
      <p:sp>
        <p:nvSpPr>
          <p:cNvPr id="9" name="箭头: 右 8">
            <a:extLst>
              <a:ext uri="{FF2B5EF4-FFF2-40B4-BE49-F238E27FC236}">
                <a16:creationId xmlns:a16="http://schemas.microsoft.com/office/drawing/2014/main" id="{996FCF54-F900-40FB-9152-61CCEA719AF1}"/>
              </a:ext>
            </a:extLst>
          </p:cNvPr>
          <p:cNvSpPr/>
          <p:nvPr/>
        </p:nvSpPr>
        <p:spPr>
          <a:xfrm>
            <a:off x="4630322" y="2681773"/>
            <a:ext cx="2373549" cy="129498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/>
              <a:t>Join Power Baseball Angels</a:t>
            </a:r>
            <a:endParaRPr lang="zh-CN" altLang="en-US" dirty="0"/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B6A66CE4-8517-4FD9-9655-1DF724A5C6F4}"/>
              </a:ext>
            </a:extLst>
          </p:cNvPr>
          <p:cNvSpPr txBox="1"/>
          <p:nvPr/>
        </p:nvSpPr>
        <p:spPr>
          <a:xfrm>
            <a:off x="7174615" y="1669635"/>
            <a:ext cx="54884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/>
              <a:t>Learn</a:t>
            </a:r>
            <a:r>
              <a:rPr lang="en-US" altLang="zh-CN" sz="2400" b="1" dirty="0"/>
              <a:t>  </a:t>
            </a:r>
            <a:r>
              <a:rPr lang="en-US" altLang="zh-CN" sz="3200" b="1" dirty="0"/>
              <a:t>to comfort his teammates</a:t>
            </a:r>
            <a:endParaRPr lang="zh-CN" altLang="en-US" sz="3200" b="1" dirty="0"/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A9A899EA-5A32-4A63-A292-674B69DF7EA1}"/>
              </a:ext>
            </a:extLst>
          </p:cNvPr>
          <p:cNvSpPr txBox="1"/>
          <p:nvPr/>
        </p:nvSpPr>
        <p:spPr>
          <a:xfrm>
            <a:off x="7033913" y="3418647"/>
            <a:ext cx="5089196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altLang="zh-CN" sz="2400" b="1" dirty="0"/>
          </a:p>
          <a:p>
            <a:r>
              <a:rPr lang="en-US" altLang="zh-CN" sz="3200" b="1" dirty="0"/>
              <a:t>Dream to become a member of the national team</a:t>
            </a:r>
            <a:endParaRPr lang="zh-CN" altLang="en-US" sz="3200" b="1" dirty="0"/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A88CB7ED-7F20-4475-AC54-E28FF1D0DB79}"/>
              </a:ext>
            </a:extLst>
          </p:cNvPr>
          <p:cNvSpPr txBox="1"/>
          <p:nvPr/>
        </p:nvSpPr>
        <p:spPr>
          <a:xfrm>
            <a:off x="106950" y="340594"/>
            <a:ext cx="594204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400" dirty="0">
                <a:solidFill>
                  <a:schemeClr val="accent1">
                    <a:lumMod val="75000"/>
                  </a:schemeClr>
                </a:solidFill>
              </a:rPr>
              <a:t>Main changes: Para5</a:t>
            </a:r>
            <a:endParaRPr lang="zh-CN" altLang="en-US" sz="4400" dirty="0">
              <a:solidFill>
                <a:schemeClr val="accent1">
                  <a:lumMod val="75000"/>
                </a:schemeClr>
              </a:solidFill>
            </a:endParaRPr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8FF3F8C3-30EC-4333-B6E0-F280B94F86B4}"/>
              </a:ext>
            </a:extLst>
          </p:cNvPr>
          <p:cNvCxnSpPr>
            <a:cxnSpLocks/>
          </p:cNvCxnSpPr>
          <p:nvPr/>
        </p:nvCxnSpPr>
        <p:spPr>
          <a:xfrm>
            <a:off x="575874" y="2409592"/>
            <a:ext cx="4054448" cy="9374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直接连接符 15">
            <a:extLst>
              <a:ext uri="{FF2B5EF4-FFF2-40B4-BE49-F238E27FC236}">
                <a16:creationId xmlns:a16="http://schemas.microsoft.com/office/drawing/2014/main" id="{4B02296C-1051-4F76-9323-EE7DCDB202D8}"/>
              </a:ext>
            </a:extLst>
          </p:cNvPr>
          <p:cNvCxnSpPr>
            <a:cxnSpLocks/>
          </p:cNvCxnSpPr>
          <p:nvPr/>
        </p:nvCxnSpPr>
        <p:spPr>
          <a:xfrm>
            <a:off x="665476" y="2940967"/>
            <a:ext cx="3964846" cy="0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F7EE8D0C-707B-490A-823A-59ECF190B654}"/>
              </a:ext>
            </a:extLst>
          </p:cNvPr>
          <p:cNvCxnSpPr>
            <a:cxnSpLocks/>
          </p:cNvCxnSpPr>
          <p:nvPr/>
        </p:nvCxnSpPr>
        <p:spPr>
          <a:xfrm>
            <a:off x="7563113" y="2176144"/>
            <a:ext cx="4392180" cy="0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:a16="http://schemas.microsoft.com/office/drawing/2014/main" id="{9BDCC9E6-A9AE-4A6A-B6F8-96A84847D6D4}"/>
              </a:ext>
            </a:extLst>
          </p:cNvPr>
          <p:cNvSpPr txBox="1"/>
          <p:nvPr/>
        </p:nvSpPr>
        <p:spPr>
          <a:xfrm>
            <a:off x="575874" y="1280155"/>
            <a:ext cx="2373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</a:rPr>
              <a:t>Personality: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sp>
        <p:nvSpPr>
          <p:cNvPr id="21" name="文本框 20">
            <a:extLst>
              <a:ext uri="{FF2B5EF4-FFF2-40B4-BE49-F238E27FC236}">
                <a16:creationId xmlns:a16="http://schemas.microsoft.com/office/drawing/2014/main" id="{93389F09-397D-493D-9611-1C1BD666A806}"/>
              </a:ext>
            </a:extLst>
          </p:cNvPr>
          <p:cNvSpPr txBox="1"/>
          <p:nvPr/>
        </p:nvSpPr>
        <p:spPr>
          <a:xfrm>
            <a:off x="499288" y="3279848"/>
            <a:ext cx="23735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>
                <a:solidFill>
                  <a:schemeClr val="accent2">
                    <a:lumMod val="75000"/>
                  </a:schemeClr>
                </a:solidFill>
              </a:rPr>
              <a:t>Future plan:</a:t>
            </a:r>
            <a:endParaRPr lang="zh-CN" altLang="en-US" sz="2800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FB834262-AEE1-4E9B-99F2-E1252BA25998}"/>
              </a:ext>
            </a:extLst>
          </p:cNvPr>
          <p:cNvCxnSpPr>
            <a:cxnSpLocks/>
          </p:cNvCxnSpPr>
          <p:nvPr/>
        </p:nvCxnSpPr>
        <p:spPr>
          <a:xfrm flipV="1">
            <a:off x="7174615" y="4366235"/>
            <a:ext cx="4252370" cy="21908"/>
          </a:xfrm>
          <a:prstGeom prst="line">
            <a:avLst/>
          </a:prstGeom>
          <a:ln w="412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" name="文本框 1">
            <a:extLst>
              <a:ext uri="{FF2B5EF4-FFF2-40B4-BE49-F238E27FC236}">
                <a16:creationId xmlns:a16="http://schemas.microsoft.com/office/drawing/2014/main" id="{0664DB44-37FE-4DA3-87D5-7C604F5D8461}"/>
              </a:ext>
            </a:extLst>
          </p:cNvPr>
          <p:cNvSpPr txBox="1"/>
          <p:nvPr/>
        </p:nvSpPr>
        <p:spPr>
          <a:xfrm>
            <a:off x="7840848" y="728260"/>
            <a:ext cx="383670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comfortable</a:t>
            </a:r>
          </a:p>
          <a:p>
            <a:r>
              <a:rPr lang="en-US" altLang="zh-CN" sz="3200" b="1" dirty="0">
                <a:solidFill>
                  <a:schemeClr val="accent2">
                    <a:lumMod val="60000"/>
                    <a:lumOff val="40000"/>
                  </a:schemeClr>
                </a:solidFill>
              </a:rPr>
              <a:t>     adj.</a:t>
            </a:r>
          </a:p>
          <a:p>
            <a:endParaRPr lang="zh-CN" altLang="en-US" sz="3200" b="1" dirty="0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:a16="http://schemas.microsoft.com/office/drawing/2014/main" id="{31DCC45F-0717-4A92-8A34-0682885A7407}"/>
              </a:ext>
            </a:extLst>
          </p:cNvPr>
          <p:cNvSpPr txBox="1"/>
          <p:nvPr/>
        </p:nvSpPr>
        <p:spPr>
          <a:xfrm>
            <a:off x="404514" y="3980564"/>
            <a:ext cx="7281010" cy="10772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3200" b="1" dirty="0"/>
              <a:t>A</a:t>
            </a:r>
            <a:r>
              <a:rPr lang="en-US" altLang="zh-CN" sz="2800" b="1" dirty="0"/>
              <a:t> </a:t>
            </a:r>
            <a:r>
              <a:rPr lang="en-US" altLang="zh-CN" sz="3200" b="1" dirty="0"/>
              <a:t>poor boy raised by his grandmother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val="1999940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>
            <a:extLst>
              <a:ext uri="{FF2B5EF4-FFF2-40B4-BE49-F238E27FC236}">
                <a16:creationId xmlns:a16="http://schemas.microsoft.com/office/drawing/2014/main" id="{0EE56D9C-8768-47CC-9281-9AB79F1FF3EA}"/>
              </a:ext>
            </a:extLst>
          </p:cNvPr>
          <p:cNvSpPr/>
          <p:nvPr/>
        </p:nvSpPr>
        <p:spPr>
          <a:xfrm>
            <a:off x="6900421" y="3783971"/>
            <a:ext cx="3035431" cy="1300751"/>
          </a:xfrm>
          <a:prstGeom prst="ellipse">
            <a:avLst/>
          </a:prstGeom>
          <a:noFill/>
          <a:ln w="635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>
            <a:extLst>
              <a:ext uri="{FF2B5EF4-FFF2-40B4-BE49-F238E27FC236}">
                <a16:creationId xmlns:a16="http://schemas.microsoft.com/office/drawing/2014/main" id="{D9D5E3F9-7368-499F-97AD-E85A3F56B86A}"/>
              </a:ext>
            </a:extLst>
          </p:cNvPr>
          <p:cNvSpPr/>
          <p:nvPr/>
        </p:nvSpPr>
        <p:spPr>
          <a:xfrm>
            <a:off x="1477796" y="1243476"/>
            <a:ext cx="7811311" cy="2198451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800" dirty="0"/>
              <a:t>  What helps him make these changes?</a:t>
            </a:r>
            <a:endParaRPr lang="zh-CN" altLang="en-US" sz="4800" dirty="0"/>
          </a:p>
        </p:txBody>
      </p:sp>
      <p:pic>
        <p:nvPicPr>
          <p:cNvPr id="26" name="图片 25">
            <a:extLst>
              <a:ext uri="{FF2B5EF4-FFF2-40B4-BE49-F238E27FC236}">
                <a16:creationId xmlns:a16="http://schemas.microsoft.com/office/drawing/2014/main" id="{D402ED0E-21C7-45D9-8ACE-7EEFD667A75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48846" y="-128705"/>
            <a:ext cx="2431917" cy="1934134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6" name="文本框 35">
            <a:extLst>
              <a:ext uri="{FF2B5EF4-FFF2-40B4-BE49-F238E27FC236}">
                <a16:creationId xmlns:a16="http://schemas.microsoft.com/office/drawing/2014/main" id="{A067D61D-51D0-4360-9DC8-71F38BA28557}"/>
              </a:ext>
            </a:extLst>
          </p:cNvPr>
          <p:cNvSpPr txBox="1"/>
          <p:nvPr/>
        </p:nvSpPr>
        <p:spPr>
          <a:xfrm>
            <a:off x="8542098" y="3733184"/>
            <a:ext cx="1177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solidFill>
                  <a:schemeClr val="accent2">
                    <a:lumMod val="75000"/>
                  </a:schemeClr>
                </a:solidFill>
              </a:rPr>
              <a:t>……</a:t>
            </a:r>
            <a:endParaRPr lang="zh-CN" altLang="en-US" b="1" dirty="0">
              <a:solidFill>
                <a:schemeClr val="accent2">
                  <a:lumMod val="75000"/>
                </a:schemeClr>
              </a:solidFill>
            </a:endParaRPr>
          </a:p>
        </p:txBody>
      </p:sp>
      <p:grpSp>
        <p:nvGrpSpPr>
          <p:cNvPr id="41" name="组合 40">
            <a:extLst>
              <a:ext uri="{FF2B5EF4-FFF2-40B4-BE49-F238E27FC236}">
                <a16:creationId xmlns:a16="http://schemas.microsoft.com/office/drawing/2014/main" id="{80BC4029-8F16-4771-A3A7-7C1853FA6FB0}"/>
              </a:ext>
            </a:extLst>
          </p:cNvPr>
          <p:cNvGrpSpPr/>
          <p:nvPr/>
        </p:nvGrpSpPr>
        <p:grpSpPr>
          <a:xfrm>
            <a:off x="1779769" y="3135575"/>
            <a:ext cx="1838527" cy="1504797"/>
            <a:chOff x="2168474" y="3710422"/>
            <a:chExt cx="1838527" cy="1504797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C39FAEE1-ECEE-46C5-8A70-D138620BB1C4}"/>
                </a:ext>
              </a:extLst>
            </p:cNvPr>
            <p:cNvSpPr txBox="1"/>
            <p:nvPr/>
          </p:nvSpPr>
          <p:spPr>
            <a:xfrm>
              <a:off x="2168474" y="4322667"/>
              <a:ext cx="1838527" cy="89255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>
                      <a:lumMod val="75000"/>
                    </a:schemeClr>
                  </a:solidFill>
                </a:rPr>
                <a:t>Society</a:t>
              </a:r>
            </a:p>
            <a:p>
              <a:r>
                <a:rPr lang="en-US" altLang="zh-CN" sz="2000" dirty="0"/>
                <a:t>Sun </a:t>
              </a:r>
              <a:r>
                <a:rPr lang="en-US" altLang="zh-CN" sz="2000" dirty="0" err="1"/>
                <a:t>Lingfeng</a:t>
              </a:r>
              <a:r>
                <a:rPr lang="en-US" altLang="zh-CN" sz="2000" dirty="0"/>
                <a:t> </a:t>
              </a:r>
              <a:endParaRPr lang="zh-CN" altLang="en-US" sz="2000" dirty="0"/>
            </a:p>
          </p:txBody>
        </p:sp>
        <p:sp>
          <p:nvSpPr>
            <p:cNvPr id="37" name="箭头: 上 36">
              <a:extLst>
                <a:ext uri="{FF2B5EF4-FFF2-40B4-BE49-F238E27FC236}">
                  <a16:creationId xmlns:a16="http://schemas.microsoft.com/office/drawing/2014/main" id="{35C3B1D0-78A7-41BD-B91E-8A3409CA09BB}"/>
                </a:ext>
              </a:extLst>
            </p:cNvPr>
            <p:cNvSpPr/>
            <p:nvPr/>
          </p:nvSpPr>
          <p:spPr>
            <a:xfrm>
              <a:off x="2921539" y="3710422"/>
              <a:ext cx="257784" cy="728379"/>
            </a:xfrm>
            <a:prstGeom prst="up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:a16="http://schemas.microsoft.com/office/drawing/2014/main" id="{3AB704DA-B5D5-4347-A6F6-6C79BA1B6852}"/>
              </a:ext>
            </a:extLst>
          </p:cNvPr>
          <p:cNvGrpSpPr/>
          <p:nvPr/>
        </p:nvGrpSpPr>
        <p:grpSpPr>
          <a:xfrm>
            <a:off x="3634084" y="3277403"/>
            <a:ext cx="1838527" cy="2108510"/>
            <a:chOff x="3877282" y="3784935"/>
            <a:chExt cx="1838527" cy="2108510"/>
          </a:xfrm>
        </p:grpSpPr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13122274-EE81-4743-B45B-3B6FC3F9C1DD}"/>
                </a:ext>
              </a:extLst>
            </p:cNvPr>
            <p:cNvSpPr txBox="1"/>
            <p:nvPr/>
          </p:nvSpPr>
          <p:spPr>
            <a:xfrm>
              <a:off x="3877282" y="4385340"/>
              <a:ext cx="1838527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>
                      <a:lumMod val="75000"/>
                    </a:schemeClr>
                  </a:solidFill>
                </a:rPr>
                <a:t>Coaches</a:t>
              </a:r>
            </a:p>
            <a:p>
              <a:r>
                <a:rPr lang="en-US" altLang="zh-CN" sz="2000" dirty="0"/>
                <a:t>teach skills </a:t>
              </a:r>
            </a:p>
            <a:p>
              <a:r>
                <a:rPr lang="en-US" altLang="zh-CN" sz="2000" dirty="0"/>
                <a:t>care and guidance</a:t>
              </a:r>
              <a:endParaRPr lang="zh-CN" altLang="en-US" sz="2000" dirty="0"/>
            </a:p>
          </p:txBody>
        </p:sp>
        <p:sp>
          <p:nvSpPr>
            <p:cNvPr id="38" name="箭头: 上 37">
              <a:extLst>
                <a:ext uri="{FF2B5EF4-FFF2-40B4-BE49-F238E27FC236}">
                  <a16:creationId xmlns:a16="http://schemas.microsoft.com/office/drawing/2014/main" id="{13231208-7B6D-4716-A202-C20ABB5522BB}"/>
                </a:ext>
              </a:extLst>
            </p:cNvPr>
            <p:cNvSpPr/>
            <p:nvPr/>
          </p:nvSpPr>
          <p:spPr>
            <a:xfrm>
              <a:off x="4199104" y="3784935"/>
              <a:ext cx="257784" cy="728379"/>
            </a:xfrm>
            <a:prstGeom prst="up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E8501532-A302-43D5-A303-6178D8C4E61B}"/>
              </a:ext>
            </a:extLst>
          </p:cNvPr>
          <p:cNvGrpSpPr/>
          <p:nvPr/>
        </p:nvGrpSpPr>
        <p:grpSpPr>
          <a:xfrm>
            <a:off x="5383452" y="3311829"/>
            <a:ext cx="2185481" cy="1905068"/>
            <a:chOff x="5383452" y="3784935"/>
            <a:chExt cx="2185481" cy="1905068"/>
          </a:xfrm>
        </p:grpSpPr>
        <p:sp>
          <p:nvSpPr>
            <p:cNvPr id="27" name="文本框 26">
              <a:extLst>
                <a:ext uri="{FF2B5EF4-FFF2-40B4-BE49-F238E27FC236}">
                  <a16:creationId xmlns:a16="http://schemas.microsoft.com/office/drawing/2014/main" id="{E888A100-56D2-4CFA-822B-22E91EF787B3}"/>
                </a:ext>
              </a:extLst>
            </p:cNvPr>
            <p:cNvSpPr txBox="1"/>
            <p:nvPr/>
          </p:nvSpPr>
          <p:spPr>
            <a:xfrm>
              <a:off x="5383452" y="4305008"/>
              <a:ext cx="2185481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>
                      <a:lumMod val="75000"/>
                    </a:schemeClr>
                  </a:solidFill>
                </a:rPr>
                <a:t>team</a:t>
              </a:r>
              <a:r>
                <a:rPr lang="en-US" altLang="zh-CN" dirty="0"/>
                <a:t> </a:t>
              </a:r>
              <a:r>
                <a:rPr lang="en-US" altLang="zh-CN" sz="3200" dirty="0">
                  <a:solidFill>
                    <a:schemeClr val="accent2">
                      <a:lumMod val="75000"/>
                    </a:schemeClr>
                  </a:solidFill>
                </a:rPr>
                <a:t>members</a:t>
              </a:r>
            </a:p>
            <a:p>
              <a:r>
                <a:rPr lang="en-US" altLang="zh-CN" sz="2000" dirty="0"/>
                <a:t>Love and care</a:t>
              </a:r>
              <a:endParaRPr lang="zh-CN" altLang="en-US" sz="2000" dirty="0"/>
            </a:p>
          </p:txBody>
        </p:sp>
        <p:sp>
          <p:nvSpPr>
            <p:cNvPr id="39" name="箭头: 上 38">
              <a:extLst>
                <a:ext uri="{FF2B5EF4-FFF2-40B4-BE49-F238E27FC236}">
                  <a16:creationId xmlns:a16="http://schemas.microsoft.com/office/drawing/2014/main" id="{ABC27792-9312-4D5D-9F9D-380CB04CB669}"/>
                </a:ext>
              </a:extLst>
            </p:cNvPr>
            <p:cNvSpPr/>
            <p:nvPr/>
          </p:nvSpPr>
          <p:spPr>
            <a:xfrm>
              <a:off x="5702431" y="3784935"/>
              <a:ext cx="257784" cy="728379"/>
            </a:xfrm>
            <a:prstGeom prst="up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4" name="组合 43">
            <a:extLst>
              <a:ext uri="{FF2B5EF4-FFF2-40B4-BE49-F238E27FC236}">
                <a16:creationId xmlns:a16="http://schemas.microsoft.com/office/drawing/2014/main" id="{E6C18BE0-0B6E-478A-AE4A-47443853486E}"/>
              </a:ext>
            </a:extLst>
          </p:cNvPr>
          <p:cNvGrpSpPr/>
          <p:nvPr/>
        </p:nvGrpSpPr>
        <p:grpSpPr>
          <a:xfrm>
            <a:off x="7191580" y="3215194"/>
            <a:ext cx="1668294" cy="1284013"/>
            <a:chOff x="7146182" y="3746286"/>
            <a:chExt cx="1668294" cy="1284013"/>
          </a:xfrm>
        </p:grpSpPr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C42C3619-DF91-4753-8CC9-80CEE3C2B40B}"/>
                </a:ext>
              </a:extLst>
            </p:cNvPr>
            <p:cNvSpPr txBox="1"/>
            <p:nvPr/>
          </p:nvSpPr>
          <p:spPr>
            <a:xfrm>
              <a:off x="7146182" y="4445524"/>
              <a:ext cx="1668294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3200" dirty="0">
                  <a:solidFill>
                    <a:schemeClr val="accent2">
                      <a:lumMod val="75000"/>
                    </a:schemeClr>
                  </a:solidFill>
                </a:rPr>
                <a:t>himself</a:t>
              </a:r>
              <a:endParaRPr lang="zh-CN" altLang="en-US" sz="3200" dirty="0">
                <a:solidFill>
                  <a:schemeClr val="accent2">
                    <a:lumMod val="75000"/>
                  </a:schemeClr>
                </a:solidFill>
              </a:endParaRPr>
            </a:p>
          </p:txBody>
        </p:sp>
        <p:sp>
          <p:nvSpPr>
            <p:cNvPr id="40" name="箭头: 上 39">
              <a:extLst>
                <a:ext uri="{FF2B5EF4-FFF2-40B4-BE49-F238E27FC236}">
                  <a16:creationId xmlns:a16="http://schemas.microsoft.com/office/drawing/2014/main" id="{42A68BC2-457C-42D5-9537-EDC951EF8E26}"/>
                </a:ext>
              </a:extLst>
            </p:cNvPr>
            <p:cNvSpPr/>
            <p:nvPr/>
          </p:nvSpPr>
          <p:spPr>
            <a:xfrm>
              <a:off x="7416526" y="3746286"/>
              <a:ext cx="257784" cy="728379"/>
            </a:xfrm>
            <a:prstGeom prst="upArrow">
              <a:avLst/>
            </a:prstGeom>
          </p:spPr>
          <p:style>
            <a:lnRef idx="2">
              <a:schemeClr val="accent2">
                <a:shade val="50000"/>
              </a:schemeClr>
            </a:lnRef>
            <a:fillRef idx="1">
              <a:schemeClr val="accent2"/>
            </a:fillRef>
            <a:effectRef idx="0">
              <a:schemeClr val="accent2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3" name="矩形: 圆角 22">
            <a:extLst>
              <a:ext uri="{FF2B5EF4-FFF2-40B4-BE49-F238E27FC236}">
                <a16:creationId xmlns:a16="http://schemas.microsoft.com/office/drawing/2014/main" id="{69639336-CF41-4882-B598-6A179B921360}"/>
              </a:ext>
            </a:extLst>
          </p:cNvPr>
          <p:cNvSpPr/>
          <p:nvPr/>
        </p:nvSpPr>
        <p:spPr>
          <a:xfrm>
            <a:off x="181659" y="3697528"/>
            <a:ext cx="11673190" cy="272856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/>
              <a:t>If he </a:t>
            </a:r>
            <a:r>
              <a:rPr lang="en-US" altLang="zh-CN" sz="4000" dirty="0" err="1"/>
              <a:t>did’t</a:t>
            </a:r>
            <a:r>
              <a:rPr lang="en-US" altLang="zh-CN" sz="4000" dirty="0"/>
              <a:t>  join the baseball </a:t>
            </a:r>
            <a:r>
              <a:rPr lang="en-US" altLang="zh-CN" sz="4000" dirty="0" err="1"/>
              <a:t>team,what</a:t>
            </a:r>
            <a:r>
              <a:rPr lang="en-US" altLang="zh-CN" sz="4000" dirty="0"/>
              <a:t> will happen to him?</a:t>
            </a:r>
          </a:p>
          <a:p>
            <a:pPr algn="ctr"/>
            <a:r>
              <a:rPr lang="en-US" altLang="zh-CN" sz="4000" dirty="0"/>
              <a:t>If he gave up after joining the baseball team, what will happen to him?</a:t>
            </a:r>
            <a:endParaRPr lang="zh-CN" altLang="en-US" sz="4000" dirty="0"/>
          </a:p>
        </p:txBody>
      </p:sp>
      <p:sp>
        <p:nvSpPr>
          <p:cNvPr id="49" name="矩形: 圆角 48">
            <a:extLst>
              <a:ext uri="{FF2B5EF4-FFF2-40B4-BE49-F238E27FC236}">
                <a16:creationId xmlns:a16="http://schemas.microsoft.com/office/drawing/2014/main" id="{FA38CEBC-746E-4486-83BA-CCAA1DD05D02}"/>
              </a:ext>
            </a:extLst>
          </p:cNvPr>
          <p:cNvSpPr/>
          <p:nvPr/>
        </p:nvSpPr>
        <p:spPr>
          <a:xfrm>
            <a:off x="395190" y="3899823"/>
            <a:ext cx="11246127" cy="2398117"/>
          </a:xfrm>
          <a:prstGeom prst="roundRect">
            <a:avLst/>
          </a:prstGeom>
          <a:solidFill>
            <a:schemeClr val="accent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4000" dirty="0">
                <a:solidFill>
                  <a:schemeClr val="bg1"/>
                </a:solidFill>
              </a:rPr>
              <a:t>Catch the chance and make full use of it</a:t>
            </a:r>
            <a:endParaRPr lang="zh-CN" altLang="en-US" sz="4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54572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3" grpId="0" animBg="1"/>
      <p:bldP spid="49" grpId="0" animBg="1"/>
    </p:bldLst>
  </p:timing>
</p:sld>
</file>

<file path=ppt/theme/theme1.xml><?xml version="1.0" encoding="utf-8"?>
<a:theme xmlns:a="http://schemas.openxmlformats.org/drawingml/2006/main" name="平面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平面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平面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>
    <a:lnDef>
      <a:spPr>
        <a:ln w="31750"/>
      </a:spPr>
      <a:bodyPr/>
      <a:lstStyle/>
      <a:style>
        <a:lnRef idx="1">
          <a:schemeClr val="dk1"/>
        </a:lnRef>
        <a:fillRef idx="0">
          <a:schemeClr val="dk1"/>
        </a:fillRef>
        <a:effectRef idx="0">
          <a:schemeClr val="dk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平面</Template>
  <TotalTime>1460</TotalTime>
  <Words>921</Words>
  <Application>Microsoft Macintosh PowerPoint</Application>
  <PresentationFormat>宽屏</PresentationFormat>
  <Paragraphs>166</Paragraphs>
  <Slides>18</Slides>
  <Notes>5</Notes>
  <HiddenSlides>0</HiddenSlides>
  <MMClips>1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5" baseType="lpstr">
      <vt:lpstr>等线</vt:lpstr>
      <vt:lpstr>华文新魏</vt:lpstr>
      <vt:lpstr>Arial</vt:lpstr>
      <vt:lpstr>Lucida Grande</vt:lpstr>
      <vt:lpstr>Trebuchet MS</vt:lpstr>
      <vt:lpstr>Wingdings 3</vt:lpstr>
      <vt:lpstr>平面</vt:lpstr>
      <vt:lpstr>Chance and Change</vt:lpstr>
      <vt:lpstr>PowerPoint 演示文稿</vt:lpstr>
      <vt:lpstr>PowerPoint 演示文稿</vt:lpstr>
      <vt:lpstr>Fate  can  change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According to the passage, what help Lu Qirui to achieve the top speed at last?(      )（multi choices多选） </vt:lpstr>
      <vt:lpstr>Pair work: How does Lu Qirui prepare well to reach the top speed?</vt:lpstr>
      <vt:lpstr>Work in groups. Discuss and report in roles</vt:lpstr>
      <vt:lpstr>PowerPoint 演示文稿</vt:lpstr>
      <vt:lpstr>Homework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jq zhang</dc:creator>
  <cp:lastModifiedBy>a30622</cp:lastModifiedBy>
  <cp:revision>174</cp:revision>
  <cp:lastPrinted>2020-12-24T15:02:18Z</cp:lastPrinted>
  <dcterms:created xsi:type="dcterms:W3CDTF">2020-12-21T12:06:37Z</dcterms:created>
  <dcterms:modified xsi:type="dcterms:W3CDTF">2022-10-18T13:51:44Z</dcterms:modified>
</cp:coreProperties>
</file>