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8" r:id="rId3"/>
    <p:sldId id="337" r:id="rId4"/>
    <p:sldId id="362" r:id="rId5"/>
    <p:sldId id="363" r:id="rId6"/>
    <p:sldId id="374" r:id="rId7"/>
    <p:sldId id="364" r:id="rId8"/>
    <p:sldId id="365" r:id="rId9"/>
    <p:sldId id="375" r:id="rId10"/>
    <p:sldId id="367" r:id="rId11"/>
    <p:sldId id="366" r:id="rId12"/>
    <p:sldId id="368" r:id="rId13"/>
    <p:sldId id="369" r:id="rId14"/>
    <p:sldId id="370" r:id="rId15"/>
    <p:sldId id="291" r:id="rId16"/>
    <p:sldId id="284" r:id="rId17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2D01"/>
    <a:srgbClr val="FF8810"/>
    <a:srgbClr val="FF6C0D"/>
    <a:srgbClr val="4C1F6F"/>
    <a:srgbClr val="6D2C9E"/>
    <a:srgbClr val="334247"/>
    <a:srgbClr val="6C7D82"/>
    <a:srgbClr val="5D8391"/>
    <a:srgbClr val="4088B1"/>
    <a:srgbClr val="536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3" autoAdjust="0"/>
    <p:restoredTop sz="94660"/>
  </p:normalViewPr>
  <p:slideViewPr>
    <p:cSldViewPr snapToGrid="0" showGuides="1">
      <p:cViewPr>
        <p:scale>
          <a:sx n="94" d="100"/>
          <a:sy n="94" d="100"/>
        </p:scale>
        <p:origin x="768" y="1432"/>
      </p:cViewPr>
      <p:guideLst>
        <p:guide pos="862"/>
        <p:guide orient="horz" pos="21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84F44-541C-9249-8CB6-7F246AE9D4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1A3D1-B9FB-244E-BD7A-29F36249B30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421"/>
            <a:ext cx="9144000" cy="238772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223"/>
            <a:ext cx="9144000" cy="16558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44"/>
            <a:ext cx="2628900" cy="5812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44"/>
            <a:ext cx="7734300" cy="581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1" y="0"/>
            <a:ext cx="5646057" cy="6858353"/>
          </a:xfrm>
          <a:prstGeom prst="rect">
            <a:avLst/>
          </a:prstGeom>
          <a:blipFill dpi="0" rotWithShape="1">
            <a:blip r:embed="rId2">
              <a:alphaModFix amt="81000"/>
            </a:blip>
            <a:srcRect/>
            <a:stretch>
              <a:fillRect l="-45500" t="-23448" b="-95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8481493" y="1839186"/>
            <a:ext cx="3710507" cy="5019168"/>
          </a:xfrm>
          <a:prstGeom prst="rect">
            <a:avLst/>
          </a:prstGeom>
          <a:blipFill dpi="0" rotWithShape="1">
            <a:blip r:embed="rId2">
              <a:alphaModFix amt="81000"/>
            </a:blip>
            <a:srcRect/>
            <a:stretch>
              <a:fillRect r="-121401" b="-817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等腰三角形 24"/>
          <p:cNvSpPr/>
          <p:nvPr userDrawn="1"/>
        </p:nvSpPr>
        <p:spPr>
          <a:xfrm>
            <a:off x="8679973" y="5857110"/>
            <a:ext cx="2965927" cy="1013943"/>
          </a:xfrm>
          <a:prstGeom prst="triangl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 userDrawn="1"/>
        </p:nvSpPr>
        <p:spPr>
          <a:xfrm>
            <a:off x="9074731" y="5992063"/>
            <a:ext cx="2176410" cy="744036"/>
          </a:xfrm>
          <a:prstGeom prst="triangl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 userDrawn="1"/>
        </p:nvSpPr>
        <p:spPr>
          <a:xfrm>
            <a:off x="9238773" y="5844411"/>
            <a:ext cx="2965927" cy="1026643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 userDrawn="1"/>
        </p:nvGrpSpPr>
        <p:grpSpPr>
          <a:xfrm>
            <a:off x="-398529" y="-397050"/>
            <a:ext cx="1693929" cy="1705782"/>
            <a:chOff x="-728729" y="98269"/>
            <a:chExt cx="2182574" cy="2197733"/>
          </a:xfrm>
        </p:grpSpPr>
        <p:sp>
          <p:nvSpPr>
            <p:cNvPr id="22" name="六边形 21"/>
            <p:cNvSpPr/>
            <p:nvPr userDrawn="1"/>
          </p:nvSpPr>
          <p:spPr>
            <a:xfrm rot="1689527">
              <a:off x="-728729" y="98269"/>
              <a:ext cx="2182574" cy="2197733"/>
            </a:xfrm>
            <a:prstGeom prst="hexagon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六边形 9"/>
            <p:cNvSpPr/>
            <p:nvPr userDrawn="1"/>
          </p:nvSpPr>
          <p:spPr>
            <a:xfrm rot="1689527">
              <a:off x="-674783" y="117337"/>
              <a:ext cx="2074679" cy="2089088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椭圆 17"/>
          <p:cNvSpPr/>
          <p:nvPr userDrawn="1"/>
        </p:nvSpPr>
        <p:spPr>
          <a:xfrm>
            <a:off x="11137900" y="-875053"/>
            <a:ext cx="1960510" cy="196061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826"/>
            <a:ext cx="10515600" cy="28528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699"/>
            <a:ext cx="10515600" cy="150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719"/>
            <a:ext cx="5181600" cy="4351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719"/>
            <a:ext cx="5181600" cy="4351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44"/>
            <a:ext cx="10515600" cy="13256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250"/>
            <a:ext cx="5157787" cy="8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204"/>
            <a:ext cx="5157787" cy="3684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250"/>
            <a:ext cx="5183188" cy="8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204"/>
            <a:ext cx="5183188" cy="3684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24"/>
            <a:ext cx="3932237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6"/>
            <a:ext cx="6172200" cy="48738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506"/>
            <a:ext cx="3932237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24"/>
            <a:ext cx="3932237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76"/>
            <a:ext cx="6172200" cy="487387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506"/>
            <a:ext cx="3932237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44"/>
            <a:ext cx="10515600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719"/>
            <a:ext cx="10515600" cy="435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77"/>
            <a:ext cx="27432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677"/>
            <a:ext cx="41148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77"/>
            <a:ext cx="27432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1" y="-25687"/>
            <a:ext cx="12229675" cy="6883439"/>
          </a:xfrm>
          <a:prstGeom prst="rect">
            <a:avLst/>
          </a:prstGeom>
          <a:pattFill prst="pct10">
            <a:fgClr>
              <a:srgbClr val="418AB3"/>
            </a:fgClr>
            <a:bgClr>
              <a:srgbClr val="FFFFFF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1" name="TextBox 1"/>
          <p:cNvSpPr txBox="1">
            <a:spLocks noChangeArrowheads="1"/>
          </p:cNvSpPr>
          <p:nvPr/>
        </p:nvSpPr>
        <p:spPr bwMode="auto">
          <a:xfrm>
            <a:off x="6124571" y="4626639"/>
            <a:ext cx="5127627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C1F6F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授课教师：宋迪    常州市新北区滨江中学</a:t>
            </a:r>
            <a:endParaRPr lang="en-US" altLang="zh-CN" sz="2000" dirty="0">
              <a:solidFill>
                <a:srgbClr val="4C1F6F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C1F6F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指导教师：李亚男  常州市外国语学校</a:t>
            </a:r>
            <a:endParaRPr lang="zh-CN" altLang="en-US" sz="2000" dirty="0">
              <a:solidFill>
                <a:srgbClr val="4C1F6F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173" name="TextBox 1"/>
          <p:cNvSpPr txBox="1">
            <a:spLocks noChangeArrowheads="1"/>
          </p:cNvSpPr>
          <p:nvPr/>
        </p:nvSpPr>
        <p:spPr bwMode="auto">
          <a:xfrm>
            <a:off x="622300" y="2056765"/>
            <a:ext cx="11304905" cy="15684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l"/>
            <a:r>
              <a:rPr lang="en-US" altLang="zh-CN" sz="80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汉仪大黑简" panose="02010609000101010101" charset="-122"/>
                <a:ea typeface="汉仪大黑简" panose="02010609000101010101" charset="-122"/>
                <a:cs typeface="Arial" panose="020B0604020202020204" pitchFamily="34" charset="0"/>
                <a:sym typeface="+mn-ea"/>
              </a:rPr>
              <a:t>Reading Comprehension</a:t>
            </a:r>
            <a:r>
              <a:rPr lang="en-US" altLang="zh-CN" sz="96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汉仪大黑简" panose="02010609000101010101" charset="-122"/>
                <a:ea typeface="汉仪大黑简" panose="02010609000101010101" charset="-122"/>
                <a:cs typeface="Arial" panose="020B0604020202020204" pitchFamily="34" charset="0"/>
                <a:sym typeface="+mn-ea"/>
              </a:rPr>
              <a:t>       </a:t>
            </a:r>
            <a:endParaRPr lang="en-US" altLang="zh-CN" sz="96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汉仪大黑简" panose="02010609000101010101" charset="-122"/>
              <a:ea typeface="汉仪大黑简" panose="0201060900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207433" y="-1534621"/>
            <a:ext cx="3847574" cy="3847574"/>
          </a:xfrm>
          <a:prstGeom prst="ellipse">
            <a:avLst/>
          </a:prstGeom>
          <a:solidFill>
            <a:srgbClr val="4C1F6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flipV="1">
            <a:off x="6654731" y="-607160"/>
            <a:ext cx="1520287" cy="1520287"/>
          </a:xfrm>
          <a:prstGeom prst="ellipse">
            <a:avLst/>
          </a:prstGeom>
          <a:solidFill>
            <a:srgbClr val="6D2C9E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912" y="3847590"/>
            <a:ext cx="5864771" cy="2716195"/>
          </a:xfrm>
          <a:prstGeom prst="rect">
            <a:avLst/>
          </a:prstGeom>
        </p:spPr>
      </p:pic>
      <p:grpSp>
        <p:nvGrpSpPr>
          <p:cNvPr id="7" name="组合 5"/>
          <p:cNvGrpSpPr/>
          <p:nvPr/>
        </p:nvGrpSpPr>
        <p:grpSpPr>
          <a:xfrm rot="0">
            <a:off x="448945" y="72390"/>
            <a:ext cx="1036955" cy="1174115"/>
            <a:chOff x="4883" y="4370"/>
            <a:chExt cx="2178" cy="2512"/>
          </a:xfrm>
        </p:grpSpPr>
        <p:grpSp>
          <p:nvGrpSpPr>
            <p:cNvPr id="8" name="组合 13"/>
            <p:cNvGrpSpPr/>
            <p:nvPr/>
          </p:nvGrpSpPr>
          <p:grpSpPr>
            <a:xfrm>
              <a:off x="4883" y="4370"/>
              <a:ext cx="2179" cy="2513"/>
              <a:chOff x="1319383" y="150709"/>
              <a:chExt cx="1489821" cy="1728192"/>
            </a:xfrm>
            <a:effectLst>
              <a:outerShdw blurRad="3175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六边形 8"/>
              <p:cNvSpPr/>
              <p:nvPr/>
            </p:nvSpPr>
            <p:spPr>
              <a:xfrm rot="5400000">
                <a:off x="1200197" y="269894"/>
                <a:ext cx="1728192" cy="1489821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1300555" y="356409"/>
                <a:ext cx="1527476" cy="1316790"/>
              </a:xfrm>
              <a:prstGeom prst="hexagon">
                <a:avLst/>
              </a:prstGeom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 cstate="print"/>
            <a:srcRect l="-720" t="1358" r="2155" b="1609"/>
            <a:stretch>
              <a:fillRect/>
            </a:stretch>
          </p:blipFill>
          <p:spPr>
            <a:xfrm>
              <a:off x="5065" y="4778"/>
              <a:ext cx="1815" cy="1696"/>
            </a:xfrm>
            <a:prstGeom prst="ellipse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5"/>
          <p:cNvGrpSpPr/>
          <p:nvPr/>
        </p:nvGrpSpPr>
        <p:grpSpPr>
          <a:xfrm rot="0">
            <a:off x="417830" y="124460"/>
            <a:ext cx="1036955" cy="1174115"/>
            <a:chOff x="4883" y="4370"/>
            <a:chExt cx="2178" cy="2512"/>
          </a:xfrm>
        </p:grpSpPr>
        <p:grpSp>
          <p:nvGrpSpPr>
            <p:cNvPr id="8" name="组合 13"/>
            <p:cNvGrpSpPr/>
            <p:nvPr/>
          </p:nvGrpSpPr>
          <p:grpSpPr>
            <a:xfrm>
              <a:off x="4883" y="4370"/>
              <a:ext cx="2179" cy="2513"/>
              <a:chOff x="1319383" y="150709"/>
              <a:chExt cx="1489821" cy="1728192"/>
            </a:xfrm>
            <a:effectLst>
              <a:outerShdw blurRad="3175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六边形 8"/>
              <p:cNvSpPr/>
              <p:nvPr/>
            </p:nvSpPr>
            <p:spPr>
              <a:xfrm rot="5400000">
                <a:off x="1200197" y="269894"/>
                <a:ext cx="1728192" cy="1489821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1300555" y="356409"/>
                <a:ext cx="1527476" cy="1316790"/>
              </a:xfrm>
              <a:prstGeom prst="hexagon">
                <a:avLst/>
              </a:prstGeom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/>
            <a:srcRect l="-720" t="1358" r="2155" b="1609"/>
            <a:stretch>
              <a:fillRect/>
            </a:stretch>
          </p:blipFill>
          <p:spPr>
            <a:xfrm>
              <a:off x="5065" y="4778"/>
              <a:ext cx="1815" cy="1696"/>
            </a:xfrm>
            <a:prstGeom prst="ellipse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1978025" y="524510"/>
            <a:ext cx="7517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information extraction(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信息提取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80845" y="1230630"/>
            <a:ext cx="3454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find key words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80845" y="2602230"/>
            <a:ext cx="3906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3.elimination(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排除）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80845" y="1916430"/>
            <a:ext cx="3906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positioning(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定位）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8425" y="3524885"/>
            <a:ext cx="99174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I heard many parents complaining their teenage children are rebelling. 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wish it were so.</a:t>
            </a:r>
            <a:endParaRPr lang="en-US" altLang="zh-CN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5"/>
          <p:cNvGrpSpPr/>
          <p:nvPr/>
        </p:nvGrpSpPr>
        <p:grpSpPr>
          <a:xfrm rot="0">
            <a:off x="417830" y="124460"/>
            <a:ext cx="1036955" cy="1174115"/>
            <a:chOff x="4883" y="4370"/>
            <a:chExt cx="2178" cy="2512"/>
          </a:xfrm>
        </p:grpSpPr>
        <p:grpSp>
          <p:nvGrpSpPr>
            <p:cNvPr id="8" name="组合 13"/>
            <p:cNvGrpSpPr/>
            <p:nvPr/>
          </p:nvGrpSpPr>
          <p:grpSpPr>
            <a:xfrm>
              <a:off x="4883" y="4370"/>
              <a:ext cx="2179" cy="2513"/>
              <a:chOff x="1319383" y="150709"/>
              <a:chExt cx="1489821" cy="1728192"/>
            </a:xfrm>
            <a:effectLst>
              <a:outerShdw blurRad="3175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六边形 8"/>
              <p:cNvSpPr/>
              <p:nvPr/>
            </p:nvSpPr>
            <p:spPr>
              <a:xfrm rot="5400000">
                <a:off x="1200197" y="269894"/>
                <a:ext cx="1728192" cy="1489821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1300555" y="356409"/>
                <a:ext cx="1527476" cy="1316790"/>
              </a:xfrm>
              <a:prstGeom prst="hexagon">
                <a:avLst/>
              </a:prstGeom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/>
            <a:srcRect l="-720" t="1358" r="2155" b="1609"/>
            <a:stretch>
              <a:fillRect/>
            </a:stretch>
          </p:blipFill>
          <p:spPr>
            <a:xfrm>
              <a:off x="5065" y="4778"/>
              <a:ext cx="1815" cy="1696"/>
            </a:xfrm>
            <a:prstGeom prst="ellipse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1642110" y="654050"/>
            <a:ext cx="10288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36.What’s the purpose of the passage?</a:t>
            </a:r>
            <a:endParaRPr 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5095" y="2043430"/>
            <a:ext cx="5077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A.To educate parents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5095" y="2890520"/>
            <a:ext cx="4539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To explain rebellion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5095" y="3737610"/>
            <a:ext cx="4090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C.To warn students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5095" y="4584700"/>
            <a:ext cx="5550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D.To encourage teenagers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5"/>
          <p:cNvGrpSpPr/>
          <p:nvPr/>
        </p:nvGrpSpPr>
        <p:grpSpPr>
          <a:xfrm rot="0">
            <a:off x="417830" y="124460"/>
            <a:ext cx="1036955" cy="1174115"/>
            <a:chOff x="4883" y="4370"/>
            <a:chExt cx="2178" cy="2512"/>
          </a:xfrm>
        </p:grpSpPr>
        <p:grpSp>
          <p:nvGrpSpPr>
            <p:cNvPr id="8" name="组合 13"/>
            <p:cNvGrpSpPr/>
            <p:nvPr/>
          </p:nvGrpSpPr>
          <p:grpSpPr>
            <a:xfrm>
              <a:off x="4883" y="4370"/>
              <a:ext cx="2179" cy="2513"/>
              <a:chOff x="1319383" y="150709"/>
              <a:chExt cx="1489821" cy="1728192"/>
            </a:xfrm>
            <a:effectLst>
              <a:outerShdw blurRad="3175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六边形 8"/>
              <p:cNvSpPr/>
              <p:nvPr/>
            </p:nvSpPr>
            <p:spPr>
              <a:xfrm rot="5400000">
                <a:off x="1200197" y="269894"/>
                <a:ext cx="1728192" cy="1489821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1300555" y="356409"/>
                <a:ext cx="1527476" cy="1316790"/>
              </a:xfrm>
              <a:prstGeom prst="hexagon">
                <a:avLst/>
              </a:prstGeom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/>
            <a:srcRect l="-720" t="1358" r="2155" b="1609"/>
            <a:stretch>
              <a:fillRect/>
            </a:stretch>
          </p:blipFill>
          <p:spPr>
            <a:xfrm>
              <a:off x="5065" y="4778"/>
              <a:ext cx="1815" cy="1696"/>
            </a:xfrm>
            <a:prstGeom prst="ellipse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1978025" y="524510"/>
            <a:ext cx="7517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writing purpose(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写作目的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80845" y="1230630"/>
            <a:ext cx="5951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1.the target reader(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目标读者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81480" y="1936750"/>
            <a:ext cx="7476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2.the focus of the article(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文章焦点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81480" y="2642870"/>
            <a:ext cx="7813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the attitude of the writer(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作者态度）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5"/>
          <p:cNvGrpSpPr/>
          <p:nvPr/>
        </p:nvGrpSpPr>
        <p:grpSpPr>
          <a:xfrm rot="0">
            <a:off x="417830" y="124460"/>
            <a:ext cx="1036955" cy="1174115"/>
            <a:chOff x="4883" y="4370"/>
            <a:chExt cx="2178" cy="2512"/>
          </a:xfrm>
        </p:grpSpPr>
        <p:grpSp>
          <p:nvGrpSpPr>
            <p:cNvPr id="8" name="组合 13"/>
            <p:cNvGrpSpPr/>
            <p:nvPr/>
          </p:nvGrpSpPr>
          <p:grpSpPr>
            <a:xfrm>
              <a:off x="4883" y="4370"/>
              <a:ext cx="2179" cy="2513"/>
              <a:chOff x="1319383" y="150709"/>
              <a:chExt cx="1489821" cy="1728192"/>
            </a:xfrm>
            <a:effectLst>
              <a:outerShdw blurRad="3175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六边形 8"/>
              <p:cNvSpPr/>
              <p:nvPr/>
            </p:nvSpPr>
            <p:spPr>
              <a:xfrm rot="5400000">
                <a:off x="1200197" y="269894"/>
                <a:ext cx="1728192" cy="1489821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1300555" y="356409"/>
                <a:ext cx="1527476" cy="1316790"/>
              </a:xfrm>
              <a:prstGeom prst="hexagon">
                <a:avLst/>
              </a:prstGeom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/>
            <a:srcRect l="-720" t="1358" r="2155" b="1609"/>
            <a:stretch>
              <a:fillRect/>
            </a:stretch>
          </p:blipFill>
          <p:spPr>
            <a:xfrm>
              <a:off x="5065" y="4778"/>
              <a:ext cx="1815" cy="1696"/>
            </a:xfrm>
            <a:prstGeom prst="ellipse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1978025" y="524510"/>
            <a:ext cx="7517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Further question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72845" y="1428115"/>
            <a:ext cx="98463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1.Have you ever blindly followed others just for the so-called “popularity”? How did you feel then?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2845" y="2881630"/>
            <a:ext cx="9846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2.How can we be ourselves?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2845" y="3592195"/>
            <a:ext cx="98463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pay less attention to others’comments(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评价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do what we really want to do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find ourselves, accept ourselves, love ourselves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5"/>
          <p:cNvGrpSpPr/>
          <p:nvPr/>
        </p:nvGrpSpPr>
        <p:grpSpPr>
          <a:xfrm rot="0">
            <a:off x="417830" y="124460"/>
            <a:ext cx="1036955" cy="1174115"/>
            <a:chOff x="4883" y="4370"/>
            <a:chExt cx="2178" cy="2512"/>
          </a:xfrm>
        </p:grpSpPr>
        <p:grpSp>
          <p:nvGrpSpPr>
            <p:cNvPr id="8" name="组合 13"/>
            <p:cNvGrpSpPr/>
            <p:nvPr/>
          </p:nvGrpSpPr>
          <p:grpSpPr>
            <a:xfrm>
              <a:off x="4883" y="4370"/>
              <a:ext cx="2179" cy="2513"/>
              <a:chOff x="1319383" y="150709"/>
              <a:chExt cx="1489821" cy="1728192"/>
            </a:xfrm>
            <a:effectLst>
              <a:outerShdw blurRad="3175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六边形 8"/>
              <p:cNvSpPr/>
              <p:nvPr/>
            </p:nvSpPr>
            <p:spPr>
              <a:xfrm rot="5400000">
                <a:off x="1200197" y="269894"/>
                <a:ext cx="1728192" cy="1489821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1300555" y="356409"/>
                <a:ext cx="1527476" cy="1316790"/>
              </a:xfrm>
              <a:prstGeom prst="hexagon">
                <a:avLst/>
              </a:prstGeom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/>
            <a:srcRect l="-720" t="1358" r="2155" b="1609"/>
            <a:stretch>
              <a:fillRect/>
            </a:stretch>
          </p:blipFill>
          <p:spPr>
            <a:xfrm>
              <a:off x="5065" y="4778"/>
              <a:ext cx="1815" cy="1696"/>
            </a:xfrm>
            <a:prstGeom prst="ellipse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986722" y="1967058"/>
            <a:ext cx="985906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2.Your friend Li Hua has sent you an e-mail about his problem. Please read the e-mail and reply to him.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809" y="3535988"/>
            <a:ext cx="10522556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Hi, Daniel. It has been two months since I entered senior high. But it seems that I have difficulty getting along with my new classmates because we have different hobbies and lifestyles. Should I follow them in order to make more friends? I hope you can give me some advice.</a:t>
            </a:r>
            <a:endParaRPr lang="en-US" altLang="zh-CN" sz="3200" i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75629" y="124386"/>
            <a:ext cx="4193657" cy="6495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Homework</a:t>
            </a:r>
            <a:endParaRPr lang="en-US" altLang="zh-CN" sz="3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8357" y="773893"/>
            <a:ext cx="985906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1.Finish the reading comprehension on your worksheet.(Changing who you are)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1" y="-25687"/>
            <a:ext cx="12229675" cy="6883439"/>
          </a:xfrm>
          <a:prstGeom prst="rect">
            <a:avLst/>
          </a:prstGeom>
          <a:pattFill prst="pct10">
            <a:fgClr>
              <a:srgbClr val="418AB3"/>
            </a:fgClr>
            <a:bgClr>
              <a:srgbClr val="FFFFFF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3" name="TextBox 1"/>
          <p:cNvSpPr txBox="1">
            <a:spLocks noChangeArrowheads="1"/>
          </p:cNvSpPr>
          <p:nvPr/>
        </p:nvSpPr>
        <p:spPr bwMode="auto">
          <a:xfrm>
            <a:off x="3333456" y="1808857"/>
            <a:ext cx="5514294" cy="201168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dist">
              <a:lnSpc>
                <a:spcPct val="130000"/>
              </a:lnSpc>
            </a:pPr>
            <a:r>
              <a:rPr lang="zh-CN" altLang="en-US" sz="96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汉仪大黑简" panose="02010609000101010101" charset="-122"/>
                <a:ea typeface="汉仪大黑简" panose="02010609000101010101" charset="-122"/>
                <a:cs typeface="Arial" panose="020B0604020202020204" pitchFamily="34" charset="0"/>
              </a:rPr>
              <a:t>谢谢观看</a:t>
            </a:r>
            <a:endParaRPr lang="zh-CN" altLang="en-US" sz="96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汉仪大黑简" panose="02010609000101010101" charset="-122"/>
              <a:ea typeface="汉仪大黑简" panose="02010609000101010101" charset="-122"/>
              <a:cs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207433" y="-1534621"/>
            <a:ext cx="3847574" cy="3847574"/>
          </a:xfrm>
          <a:prstGeom prst="ellipse">
            <a:avLst/>
          </a:prstGeom>
          <a:solidFill>
            <a:srgbClr val="4C1F6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flipV="1">
            <a:off x="6654731" y="-607160"/>
            <a:ext cx="1520287" cy="1520287"/>
          </a:xfrm>
          <a:prstGeom prst="ellipse">
            <a:avLst/>
          </a:prstGeom>
          <a:solidFill>
            <a:srgbClr val="6D2C9E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5"/>
          <p:cNvGrpSpPr/>
          <p:nvPr/>
        </p:nvGrpSpPr>
        <p:grpSpPr>
          <a:xfrm rot="0">
            <a:off x="417830" y="124460"/>
            <a:ext cx="1036955" cy="1174115"/>
            <a:chOff x="4883" y="4370"/>
            <a:chExt cx="2178" cy="2512"/>
          </a:xfrm>
        </p:grpSpPr>
        <p:grpSp>
          <p:nvGrpSpPr>
            <p:cNvPr id="8" name="组合 13"/>
            <p:cNvGrpSpPr/>
            <p:nvPr/>
          </p:nvGrpSpPr>
          <p:grpSpPr>
            <a:xfrm>
              <a:off x="4883" y="4370"/>
              <a:ext cx="2179" cy="2513"/>
              <a:chOff x="1319383" y="150709"/>
              <a:chExt cx="1489821" cy="1728192"/>
            </a:xfrm>
            <a:effectLst>
              <a:outerShdw blurRad="3175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六边形 8"/>
              <p:cNvSpPr/>
              <p:nvPr/>
            </p:nvSpPr>
            <p:spPr>
              <a:xfrm rot="5400000">
                <a:off x="1200197" y="269894"/>
                <a:ext cx="1728192" cy="1489821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1300555" y="356409"/>
                <a:ext cx="1527476" cy="1316790"/>
              </a:xfrm>
              <a:prstGeom prst="hexagon">
                <a:avLst/>
              </a:prstGeom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/>
            <a:srcRect l="-720" t="1358" r="2155" b="1609"/>
            <a:stretch>
              <a:fillRect/>
            </a:stretch>
          </p:blipFill>
          <p:spPr>
            <a:xfrm>
              <a:off x="5065" y="4778"/>
              <a:ext cx="1815" cy="1696"/>
            </a:xfrm>
            <a:prstGeom prst="ellipse">
              <a:avLst/>
            </a:prstGeom>
          </p:spPr>
        </p:pic>
      </p:grpSp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258" y="5022830"/>
            <a:ext cx="3359370" cy="1555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5"/>
          <p:cNvGrpSpPr/>
          <p:nvPr/>
        </p:nvGrpSpPr>
        <p:grpSpPr>
          <a:xfrm rot="0">
            <a:off x="417830" y="124460"/>
            <a:ext cx="1036955" cy="1174115"/>
            <a:chOff x="4883" y="4370"/>
            <a:chExt cx="2178" cy="2512"/>
          </a:xfrm>
        </p:grpSpPr>
        <p:grpSp>
          <p:nvGrpSpPr>
            <p:cNvPr id="8" name="组合 13"/>
            <p:cNvGrpSpPr/>
            <p:nvPr/>
          </p:nvGrpSpPr>
          <p:grpSpPr>
            <a:xfrm>
              <a:off x="4883" y="4370"/>
              <a:ext cx="2179" cy="2513"/>
              <a:chOff x="1319383" y="150709"/>
              <a:chExt cx="1489821" cy="1728192"/>
            </a:xfrm>
            <a:effectLst>
              <a:outerShdw blurRad="3175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六边形 8"/>
              <p:cNvSpPr/>
              <p:nvPr/>
            </p:nvSpPr>
            <p:spPr>
              <a:xfrm rot="5400000">
                <a:off x="1200197" y="269894"/>
                <a:ext cx="1728192" cy="1489821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1300555" y="356409"/>
                <a:ext cx="1527476" cy="1316790"/>
              </a:xfrm>
              <a:prstGeom prst="hexagon">
                <a:avLst/>
              </a:prstGeom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/>
            <a:srcRect l="-720" t="1358" r="2155" b="1609"/>
            <a:stretch>
              <a:fillRect/>
            </a:stretch>
          </p:blipFill>
          <p:spPr>
            <a:xfrm>
              <a:off x="5065" y="4778"/>
              <a:ext cx="1815" cy="1696"/>
            </a:xfrm>
            <a:prstGeom prst="ellipse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657860" y="1560830"/>
            <a:ext cx="11107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Which</a:t>
            </a:r>
            <a:r>
              <a:rPr 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 does the subject of the article belong to?</a:t>
            </a:r>
            <a:endParaRPr 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6800" y="2536190"/>
            <a:ext cx="393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A.man and nature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6800" y="3820160"/>
            <a:ext cx="4541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B.man and ego(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自我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800" y="5104130"/>
            <a:ext cx="393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C.man and society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5360035" y="3820160"/>
            <a:ext cx="1905000" cy="549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265035" y="3786505"/>
            <a:ext cx="4541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teenage problem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5"/>
          <p:cNvGrpSpPr/>
          <p:nvPr/>
        </p:nvGrpSpPr>
        <p:grpSpPr>
          <a:xfrm rot="0">
            <a:off x="417830" y="124460"/>
            <a:ext cx="1036955" cy="1174115"/>
            <a:chOff x="4883" y="4370"/>
            <a:chExt cx="2178" cy="2512"/>
          </a:xfrm>
        </p:grpSpPr>
        <p:grpSp>
          <p:nvGrpSpPr>
            <p:cNvPr id="8" name="组合 13"/>
            <p:cNvGrpSpPr/>
            <p:nvPr/>
          </p:nvGrpSpPr>
          <p:grpSpPr>
            <a:xfrm>
              <a:off x="4883" y="4370"/>
              <a:ext cx="2179" cy="2513"/>
              <a:chOff x="1319383" y="150709"/>
              <a:chExt cx="1489821" cy="1728192"/>
            </a:xfrm>
            <a:effectLst>
              <a:outerShdw blurRad="3175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六边形 8"/>
              <p:cNvSpPr/>
              <p:nvPr/>
            </p:nvSpPr>
            <p:spPr>
              <a:xfrm rot="5400000">
                <a:off x="1200197" y="269894"/>
                <a:ext cx="1728192" cy="1489821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1300555" y="356409"/>
                <a:ext cx="1527476" cy="1316790"/>
              </a:xfrm>
              <a:prstGeom prst="hexagon">
                <a:avLst/>
              </a:prstGeom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/>
            <a:srcRect l="-720" t="1358" r="2155" b="1609"/>
            <a:stretch>
              <a:fillRect/>
            </a:stretch>
          </p:blipFill>
          <p:spPr>
            <a:xfrm>
              <a:off x="5065" y="4778"/>
              <a:ext cx="1815" cy="1696"/>
            </a:xfrm>
            <a:prstGeom prst="ellipse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1701800" y="388620"/>
            <a:ext cx="10288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33.From the second paragraph, we can know the writer thinks that many teenagers _______.</a:t>
            </a:r>
            <a:endParaRPr 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5095" y="2043430"/>
            <a:ext cx="36233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A.are much afraid of getting lost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71920" y="2043430"/>
            <a:ext cx="53879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don’t have confidence to go out alone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68425" y="3575685"/>
            <a:ext cx="39344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C.fail to show their own personalities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71920" y="3575685"/>
            <a:ext cx="57200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D.have difficulty understanding each other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5"/>
          <p:cNvGrpSpPr/>
          <p:nvPr/>
        </p:nvGrpSpPr>
        <p:grpSpPr>
          <a:xfrm rot="0">
            <a:off x="417830" y="124460"/>
            <a:ext cx="1036955" cy="1174115"/>
            <a:chOff x="4883" y="4370"/>
            <a:chExt cx="2178" cy="2512"/>
          </a:xfrm>
        </p:grpSpPr>
        <p:grpSp>
          <p:nvGrpSpPr>
            <p:cNvPr id="8" name="组合 13"/>
            <p:cNvGrpSpPr/>
            <p:nvPr/>
          </p:nvGrpSpPr>
          <p:grpSpPr>
            <a:xfrm>
              <a:off x="4883" y="4370"/>
              <a:ext cx="2179" cy="2513"/>
              <a:chOff x="1319383" y="150709"/>
              <a:chExt cx="1489821" cy="1728192"/>
            </a:xfrm>
            <a:effectLst>
              <a:outerShdw blurRad="3175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六边形 8"/>
              <p:cNvSpPr/>
              <p:nvPr/>
            </p:nvSpPr>
            <p:spPr>
              <a:xfrm rot="5400000">
                <a:off x="1200197" y="269894"/>
                <a:ext cx="1728192" cy="1489821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1300555" y="356409"/>
                <a:ext cx="1527476" cy="1316790"/>
              </a:xfrm>
              <a:prstGeom prst="hexagon">
                <a:avLst/>
              </a:prstGeom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/>
            <a:srcRect l="-720" t="1358" r="2155" b="1609"/>
            <a:stretch>
              <a:fillRect/>
            </a:stretch>
          </p:blipFill>
          <p:spPr>
            <a:xfrm>
              <a:off x="5065" y="4778"/>
              <a:ext cx="1815" cy="1696"/>
            </a:xfrm>
            <a:prstGeom prst="ellipse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897255" y="3390265"/>
            <a:ext cx="111074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It seems that teenagers are following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           </a:t>
            </a:r>
            <a:r>
              <a:rPr lang="en-US" altLang="zh-CN" sz="3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of showing they disagree with their parents. </a:t>
            </a:r>
            <a:endParaRPr lang="en-US" altLang="zh-CN" sz="3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r>
              <a:rPr lang="en-US" altLang="zh-CN" sz="3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                                          , most of them are firmly 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taking one another’s hands for reassurance.</a:t>
            </a:r>
            <a:endParaRPr lang="en-US" altLang="zh-CN" sz="360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78025" y="524510"/>
            <a:ext cx="6571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detail understanding(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细节理解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80845" y="1230630"/>
            <a:ext cx="3906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find key words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80845" y="2602230"/>
            <a:ext cx="7273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summarize/paraphrase(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概括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改述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80845" y="1916430"/>
            <a:ext cx="6389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understand the context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17485" y="3389630"/>
            <a:ext cx="3045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the same way</a:t>
            </a:r>
            <a:endParaRPr lang="en-US" altLang="zh-CN" sz="3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7255" y="4457700"/>
            <a:ext cx="7249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Instead of being himself bravely</a:t>
            </a:r>
            <a:endParaRPr lang="en-US" altLang="zh-CN" sz="3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2d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2d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6" grpId="0"/>
      <p:bldP spid="2" grpId="0"/>
      <p:bldP spid="3" grpId="0"/>
      <p:bldP spid="5" grpId="0" bldLvl="0" build="allAtOnce"/>
      <p:bldP spid="2" grpId="1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5"/>
          <p:cNvGrpSpPr/>
          <p:nvPr/>
        </p:nvGrpSpPr>
        <p:grpSpPr>
          <a:xfrm rot="0">
            <a:off x="417830" y="124460"/>
            <a:ext cx="1036955" cy="1174115"/>
            <a:chOff x="4883" y="4370"/>
            <a:chExt cx="2178" cy="2512"/>
          </a:xfrm>
        </p:grpSpPr>
        <p:grpSp>
          <p:nvGrpSpPr>
            <p:cNvPr id="8" name="组合 13"/>
            <p:cNvGrpSpPr/>
            <p:nvPr/>
          </p:nvGrpSpPr>
          <p:grpSpPr>
            <a:xfrm>
              <a:off x="4883" y="4370"/>
              <a:ext cx="2179" cy="2513"/>
              <a:chOff x="1319383" y="150709"/>
              <a:chExt cx="1489821" cy="1728192"/>
            </a:xfrm>
            <a:effectLst>
              <a:outerShdw blurRad="3175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六边形 8"/>
              <p:cNvSpPr/>
              <p:nvPr/>
            </p:nvSpPr>
            <p:spPr>
              <a:xfrm rot="5400000">
                <a:off x="1200197" y="269894"/>
                <a:ext cx="1728192" cy="1489821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1300555" y="356409"/>
                <a:ext cx="1527476" cy="1316790"/>
              </a:xfrm>
              <a:prstGeom prst="hexagon">
                <a:avLst/>
              </a:prstGeom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/>
            <a:srcRect l="-720" t="1358" r="2155" b="1609"/>
            <a:stretch>
              <a:fillRect/>
            </a:stretch>
          </p:blipFill>
          <p:spPr>
            <a:xfrm>
              <a:off x="5065" y="4778"/>
              <a:ext cx="1815" cy="1696"/>
            </a:xfrm>
            <a:prstGeom prst="ellipse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1701800" y="388620"/>
            <a:ext cx="10288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33.From the second paragraph, we can know the writer thinks that many teenagers _______.</a:t>
            </a:r>
            <a:endParaRPr 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5095" y="2043430"/>
            <a:ext cx="36233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A.are much afraid of getting lost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71920" y="2043430"/>
            <a:ext cx="53879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don’t have confidence to go out alone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68425" y="3575685"/>
            <a:ext cx="39344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C.fail to show their own personalities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71920" y="3575685"/>
            <a:ext cx="57200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D.have difficulty understanding each other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5"/>
          <p:cNvGrpSpPr/>
          <p:nvPr/>
        </p:nvGrpSpPr>
        <p:grpSpPr>
          <a:xfrm rot="0">
            <a:off x="417830" y="124460"/>
            <a:ext cx="1036955" cy="1174115"/>
            <a:chOff x="4883" y="4370"/>
            <a:chExt cx="2178" cy="2512"/>
          </a:xfrm>
        </p:grpSpPr>
        <p:grpSp>
          <p:nvGrpSpPr>
            <p:cNvPr id="8" name="组合 13"/>
            <p:cNvGrpSpPr/>
            <p:nvPr/>
          </p:nvGrpSpPr>
          <p:grpSpPr>
            <a:xfrm>
              <a:off x="4883" y="4370"/>
              <a:ext cx="2179" cy="2513"/>
              <a:chOff x="1319383" y="150709"/>
              <a:chExt cx="1489821" cy="1728192"/>
            </a:xfrm>
            <a:effectLst>
              <a:outerShdw blurRad="3175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六边形 8"/>
              <p:cNvSpPr/>
              <p:nvPr/>
            </p:nvSpPr>
            <p:spPr>
              <a:xfrm rot="5400000">
                <a:off x="1200197" y="269894"/>
                <a:ext cx="1728192" cy="1489821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1300555" y="356409"/>
                <a:ext cx="1527476" cy="1316790"/>
              </a:xfrm>
              <a:prstGeom prst="hexagon">
                <a:avLst/>
              </a:prstGeom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/>
            <a:srcRect l="-720" t="1358" r="2155" b="1609"/>
            <a:stretch>
              <a:fillRect/>
            </a:stretch>
          </p:blipFill>
          <p:spPr>
            <a:xfrm>
              <a:off x="5065" y="4778"/>
              <a:ext cx="1815" cy="1696"/>
            </a:xfrm>
            <a:prstGeom prst="ellipse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1701800" y="388620"/>
            <a:ext cx="10288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34.The underlined phrase “a larger cocoon” in the third paragraph refers to 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_______.</a:t>
            </a:r>
            <a:endParaRPr 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5095" y="2043430"/>
            <a:ext cx="44132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A.the shining music world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71920" y="2043430"/>
            <a:ext cx="53879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the popularity wave in the society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68425" y="3575685"/>
            <a:ext cx="39344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C.the parental care and love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71920" y="3575685"/>
            <a:ext cx="57200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D.the lasting and firm friendship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5"/>
          <p:cNvGrpSpPr/>
          <p:nvPr/>
        </p:nvGrpSpPr>
        <p:grpSpPr>
          <a:xfrm rot="0">
            <a:off x="417830" y="124460"/>
            <a:ext cx="1036955" cy="1174115"/>
            <a:chOff x="4883" y="4370"/>
            <a:chExt cx="2178" cy="2512"/>
          </a:xfrm>
        </p:grpSpPr>
        <p:grpSp>
          <p:nvGrpSpPr>
            <p:cNvPr id="8" name="组合 13"/>
            <p:cNvGrpSpPr/>
            <p:nvPr/>
          </p:nvGrpSpPr>
          <p:grpSpPr>
            <a:xfrm>
              <a:off x="4883" y="4370"/>
              <a:ext cx="2179" cy="2513"/>
              <a:chOff x="1319383" y="150709"/>
              <a:chExt cx="1489821" cy="1728192"/>
            </a:xfrm>
            <a:effectLst>
              <a:outerShdw blurRad="3175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六边形 8"/>
              <p:cNvSpPr/>
              <p:nvPr/>
            </p:nvSpPr>
            <p:spPr>
              <a:xfrm rot="5400000">
                <a:off x="1200197" y="269894"/>
                <a:ext cx="1728192" cy="1489821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1300555" y="356409"/>
                <a:ext cx="1527476" cy="1316790"/>
              </a:xfrm>
              <a:prstGeom prst="hexagon">
                <a:avLst/>
              </a:prstGeom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/>
            <a:srcRect l="-720" t="1358" r="2155" b="1609"/>
            <a:stretch>
              <a:fillRect/>
            </a:stretch>
          </p:blipFill>
          <p:spPr>
            <a:xfrm>
              <a:off x="5065" y="4778"/>
              <a:ext cx="1815" cy="1696"/>
            </a:xfrm>
            <a:prstGeom prst="ellipse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897255" y="3390265"/>
            <a:ext cx="111074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They say they want to dress as they please. But they all wear the same clothes ... They have come out of their cocoon(</a:t>
            </a:r>
            <a:r>
              <a:rPr lang="zh-CN" altLang="en-US" sz="3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茧</a:t>
            </a:r>
            <a:r>
              <a:rPr lang="en-US" altLang="zh-CN" sz="3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 into </a:t>
            </a:r>
            <a:r>
              <a:rPr lang="en-US" altLang="zh-CN" sz="3600" u="sng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 larger cocoon</a:t>
            </a:r>
            <a:r>
              <a:rPr lang="en-US" altLang="zh-CN" sz="3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.</a:t>
            </a:r>
            <a:endParaRPr lang="en-US" altLang="zh-CN" sz="3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78025" y="524510"/>
            <a:ext cx="5132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word referrence 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单词指代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80845" y="1230630"/>
            <a:ext cx="6779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1.read the context(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上下文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80845" y="2602230"/>
            <a:ext cx="9882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3.understand the figure of speech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（修辞）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80845" y="1916430"/>
            <a:ext cx="5823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2.understand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 the example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7255" y="5347970"/>
            <a:ext cx="3759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cocoon--problem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30395" y="5347970"/>
            <a:ext cx="5720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--want to be themselves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285" y="5974080"/>
            <a:ext cx="7033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a larger cocoon--a larger problem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18960" y="5977255"/>
            <a:ext cx="5720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--blindly follow others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6" grpId="0"/>
      <p:bldP spid="2" grpId="0"/>
      <p:bldP spid="3" grpId="0"/>
      <p:bldP spid="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5"/>
          <p:cNvGrpSpPr/>
          <p:nvPr/>
        </p:nvGrpSpPr>
        <p:grpSpPr>
          <a:xfrm rot="0">
            <a:off x="417830" y="124460"/>
            <a:ext cx="1036955" cy="1174115"/>
            <a:chOff x="4883" y="4370"/>
            <a:chExt cx="2178" cy="2512"/>
          </a:xfrm>
        </p:grpSpPr>
        <p:grpSp>
          <p:nvGrpSpPr>
            <p:cNvPr id="8" name="组合 13"/>
            <p:cNvGrpSpPr/>
            <p:nvPr/>
          </p:nvGrpSpPr>
          <p:grpSpPr>
            <a:xfrm>
              <a:off x="4883" y="4370"/>
              <a:ext cx="2179" cy="2513"/>
              <a:chOff x="1319383" y="150709"/>
              <a:chExt cx="1489821" cy="1728192"/>
            </a:xfrm>
            <a:effectLst>
              <a:outerShdw blurRad="3175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六边形 8"/>
              <p:cNvSpPr/>
              <p:nvPr/>
            </p:nvSpPr>
            <p:spPr>
              <a:xfrm rot="5400000">
                <a:off x="1200197" y="269894"/>
                <a:ext cx="1728192" cy="1489821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1300555" y="356409"/>
                <a:ext cx="1527476" cy="1316790"/>
              </a:xfrm>
              <a:prstGeom prst="hexagon">
                <a:avLst/>
              </a:prstGeom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/>
            <a:srcRect l="-720" t="1358" r="2155" b="1609"/>
            <a:stretch>
              <a:fillRect/>
            </a:stretch>
          </p:blipFill>
          <p:spPr>
            <a:xfrm>
              <a:off x="5065" y="4778"/>
              <a:ext cx="1815" cy="1696"/>
            </a:xfrm>
            <a:prstGeom prst="ellipse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1701800" y="388620"/>
            <a:ext cx="10288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34.The underlined phrase “a larger cocoon” in the third paragraph refers to 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_______.</a:t>
            </a:r>
            <a:endParaRPr 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5095" y="2043430"/>
            <a:ext cx="44132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A.the shining music world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71920" y="2043430"/>
            <a:ext cx="53879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the popularity wave in the society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68425" y="3575685"/>
            <a:ext cx="39344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C.the parental care and love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71920" y="3575685"/>
            <a:ext cx="57200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D.the lasting and firm friendship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5"/>
          <p:cNvGrpSpPr/>
          <p:nvPr/>
        </p:nvGrpSpPr>
        <p:grpSpPr>
          <a:xfrm rot="0">
            <a:off x="417830" y="124460"/>
            <a:ext cx="1036955" cy="1174115"/>
            <a:chOff x="4883" y="4370"/>
            <a:chExt cx="2178" cy="2512"/>
          </a:xfrm>
        </p:grpSpPr>
        <p:grpSp>
          <p:nvGrpSpPr>
            <p:cNvPr id="8" name="组合 13"/>
            <p:cNvGrpSpPr/>
            <p:nvPr/>
          </p:nvGrpSpPr>
          <p:grpSpPr>
            <a:xfrm>
              <a:off x="4883" y="4370"/>
              <a:ext cx="2179" cy="2513"/>
              <a:chOff x="1319383" y="150709"/>
              <a:chExt cx="1489821" cy="1728192"/>
            </a:xfrm>
            <a:effectLst>
              <a:outerShdw blurRad="3175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六边形 8"/>
              <p:cNvSpPr/>
              <p:nvPr/>
            </p:nvSpPr>
            <p:spPr>
              <a:xfrm rot="5400000">
                <a:off x="1200197" y="269894"/>
                <a:ext cx="1728192" cy="1489821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1300555" y="356409"/>
                <a:ext cx="1527476" cy="1316790"/>
              </a:xfrm>
              <a:prstGeom prst="hexagon">
                <a:avLst/>
              </a:prstGeom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/>
            <a:srcRect l="-720" t="1358" r="2155" b="1609"/>
            <a:stretch>
              <a:fillRect/>
            </a:stretch>
          </p:blipFill>
          <p:spPr>
            <a:xfrm>
              <a:off x="5065" y="4778"/>
              <a:ext cx="1815" cy="1696"/>
            </a:xfrm>
            <a:prstGeom prst="ellipse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1701800" y="388620"/>
            <a:ext cx="10288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35.Which is NOT a barrier for teenagers to go their own way according to the passage?</a:t>
            </a:r>
            <a:endParaRPr 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5095" y="2043430"/>
            <a:ext cx="8181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A.Teenagers are experiencing rebellion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5095" y="2890520"/>
            <a:ext cx="10535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Parents pay much attention to their popularity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5095" y="3737610"/>
            <a:ext cx="8181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C.Industry has effects on teenagers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5095" y="4584700"/>
            <a:ext cx="10052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D.Teenagers hope to look the same as teen stars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OTc5NmYyN2FkMzIyM2JkYTZmMzJiZGZhYWM2NWY3ODkifQ=="/>
</p:tagLst>
</file>

<file path=ppt/theme/theme1.xml><?xml version="1.0" encoding="utf-8"?>
<a:theme xmlns:a="http://schemas.openxmlformats.org/drawingml/2006/main" name="Office Theme">
  <a:themeElements>
    <a:clrScheme name="penci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567646"/>
      </a:accent2>
      <a:accent3>
        <a:srgbClr val="F69200"/>
      </a:accent3>
      <a:accent4>
        <a:srgbClr val="FCE610"/>
      </a:accent4>
      <a:accent5>
        <a:srgbClr val="1F9A0E"/>
      </a:accent5>
      <a:accent6>
        <a:srgbClr val="C92521"/>
      </a:accent6>
      <a:hlink>
        <a:srgbClr val="F59E00"/>
      </a:hlink>
      <a:folHlink>
        <a:srgbClr val="B2B2B2"/>
      </a:folHlink>
    </a:clrScheme>
    <a:fontScheme name="Tw Cen MT-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3154</Words>
  <Application>WPS 演示</Application>
  <PresentationFormat>宽屏</PresentationFormat>
  <Paragraphs>146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思源黑体 CN ExtraLight</vt:lpstr>
      <vt:lpstr>黑体</vt:lpstr>
      <vt:lpstr>汉仪大黑简</vt:lpstr>
      <vt:lpstr>印品黑体</vt:lpstr>
      <vt:lpstr>inpin heiti</vt:lpstr>
      <vt:lpstr>微软雅黑</vt:lpstr>
      <vt:lpstr>Times New Roman</vt:lpstr>
      <vt:lpstr>Rockwell</vt:lpstr>
      <vt:lpstr>Arial Unicode MS</vt:lpstr>
      <vt:lpstr>Tw Cen MT</vt:lpstr>
      <vt:lpstr>方正姚体</vt:lpstr>
      <vt:lpstr>等线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</dc:creator>
  <cp:lastModifiedBy>ASUS</cp:lastModifiedBy>
  <cp:revision>198</cp:revision>
  <dcterms:created xsi:type="dcterms:W3CDTF">2014-07-24T14:51:00Z</dcterms:created>
  <dcterms:modified xsi:type="dcterms:W3CDTF">2022-09-07T04:20:29Z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C8FC2B5412344F95A362CD125FD7C1AE</vt:lpwstr>
  </property>
</Properties>
</file>