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626" r:id="rId3"/>
    <p:sldId id="713" r:id="rId5"/>
    <p:sldId id="714" r:id="rId6"/>
    <p:sldId id="715" r:id="rId7"/>
    <p:sldId id="717" r:id="rId8"/>
    <p:sldId id="719" r:id="rId9"/>
    <p:sldId id="720" r:id="rId10"/>
    <p:sldId id="722" r:id="rId11"/>
    <p:sldId id="745" r:id="rId12"/>
    <p:sldId id="746" r:id="rId13"/>
    <p:sldId id="727" r:id="rId14"/>
    <p:sldId id="728" r:id="rId15"/>
    <p:sldId id="729" r:id="rId16"/>
    <p:sldId id="730" r:id="rId17"/>
    <p:sldId id="747" r:id="rId18"/>
    <p:sldId id="764" r:id="rId19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earning" initials="" lastIdx="0" clrIdx="0"/>
  <p:cmAuthor id="1" name="微软用户" initials="" lastIdx="0" clrIdx="0"/>
  <p:cmAuthor id="2" name="赵巍" initials="" lastIdx="0" clrIdx="0"/>
  <p:cmAuthor id="3" name="作者" initials="" lastIdx="0" clrIdx="1"/>
  <p:cmAuthor id="4" name="Vicky WJY" initials="" lastIdx="0" clrIdx="3"/>
  <p:cmAuthor id="5" name="Author" initials="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3333CC"/>
    <a:srgbClr val="2EC8D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9" autoAdjust="0"/>
  </p:normalViewPr>
  <p:slideViewPr>
    <p:cSldViewPr snapToGrid="0">
      <p:cViewPr varScale="1">
        <p:scale>
          <a:sx n="108" d="100"/>
          <a:sy n="108" d="100"/>
        </p:scale>
        <p:origin x="389" y="72"/>
      </p:cViewPr>
      <p:guideLst>
        <p:guide orient="horz" pos="1613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5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8428466-1C50-4189-8944-FF8E74AD2701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49BE684-7A53-46D5-B6B0-7993130CA1B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E00615C-2E57-457D-A23E-647F169F603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07F52F8-BBD5-4301-9A85-C2A731D60DB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4AEB0-3C30-4170-941C-59609BE96CF9}" type="slidenum">
              <a:rPr lang="zh-CN" altLang="en-US">
                <a:cs typeface="等线" panose="02010600030101010101" charset="-122"/>
              </a:rPr>
            </a:fld>
            <a:endParaRPr lang="en-US" altLang="zh-CN"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4579" name="Rectangle 3"/>
          <p:cNvSpPr>
            <a:spLocks noGrp="1" noRot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/>
          <a:lstStyle/>
          <a:p>
            <a:pPr eaLnBrk="1" hangingPunct="1"/>
            <a:endParaRPr lang="zh-CN" altLang="zh-CN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8675" name="Rectangle 3"/>
          <p:cNvSpPr>
            <a:spLocks noGrp="1" noRot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/>
          <a:lstStyle/>
          <a:p>
            <a:pPr lvl="1" eaLnBrk="1" hangingPunct="1">
              <a:lnSpc>
                <a:spcPct val="110000"/>
              </a:lnSpc>
            </a:pPr>
            <a:endParaRPr lang="zh-CN" altLang="zh-CN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../media/image9.png"/><Relationship Id="rId7" Type="http://schemas.openxmlformats.org/officeDocument/2006/relationships/tags" Target="../tags/tag17.xml"/><Relationship Id="rId6" Type="http://schemas.microsoft.com/office/2007/relationships/media" Target="../media/media2.mp3"/><Relationship Id="rId5" Type="http://schemas.openxmlformats.org/officeDocument/2006/relationships/audio" Target="NULL" TargetMode="Externa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7.png"/><Relationship Id="rId6" Type="http://schemas.openxmlformats.org/officeDocument/2006/relationships/tags" Target="../tags/tag23.xml"/><Relationship Id="rId5" Type="http://schemas.openxmlformats.org/officeDocument/2006/relationships/image" Target="../media/image9.png"/><Relationship Id="rId4" Type="http://schemas.openxmlformats.org/officeDocument/2006/relationships/tags" Target="../tags/tag22.xml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2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9.xml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1265238"/>
            <a:ext cx="9070975" cy="2497137"/>
          </a:xfrm>
          <a:prstGeom prst="rect">
            <a:avLst/>
          </a:prstGeom>
          <a:gradFill>
            <a:gsLst>
              <a:gs pos="0">
                <a:srgbClr val="8055A6"/>
              </a:gs>
              <a:gs pos="100000">
                <a:srgbClr val="76449D"/>
              </a:gs>
            </a:gsLst>
            <a:lin ang="5400000" scaled="1"/>
          </a:gradFill>
          <a:ln>
            <a:noFill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/>
          </a:p>
        </p:txBody>
      </p:sp>
      <p:pic>
        <p:nvPicPr>
          <p:cNvPr id="16387" name="图片 11" hidden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8033" b="24200"/>
          <a:stretch>
            <a:fillRect/>
          </a:stretch>
        </p:blipFill>
        <p:spPr bwMode="auto">
          <a:xfrm>
            <a:off x="1887538" y="0"/>
            <a:ext cx="47164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矩形 5"/>
          <p:cNvSpPr>
            <a:spLocks noChangeArrowheads="1"/>
          </p:cNvSpPr>
          <p:nvPr/>
        </p:nvSpPr>
        <p:spPr bwMode="auto">
          <a:xfrm>
            <a:off x="257810" y="1584960"/>
            <a:ext cx="8748713" cy="164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800" b="1">
                <a:solidFill>
                  <a:schemeClr val="bg1"/>
                </a:solidFill>
                <a:latin typeface="Times New Roman" panose="02020603050405020304" pitchFamily="18" charset="0"/>
                <a:ea typeface="方正粗黑宋简体" panose="02000000000000000000" pitchFamily="2" charset="-122"/>
                <a:sym typeface="+mn-ea"/>
              </a:rPr>
              <a:t>Unit 2 Colours</a:t>
            </a:r>
            <a:endParaRPr lang="en-US" altLang="zh-CN" sz="4800" b="1">
              <a:solidFill>
                <a:schemeClr val="bg1"/>
              </a:solidFill>
              <a:latin typeface="Times New Roman" panose="02020603050405020304" pitchFamily="18" charset="0"/>
              <a:ea typeface="方正粗黑宋简体" panose="02000000000000000000" pitchFamily="2" charset="-122"/>
              <a:sym typeface="+mn-ea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chemeClr val="bg1"/>
                </a:solidFill>
                <a:latin typeface="Times New Roman" panose="02020603050405020304" pitchFamily="18" charset="0"/>
              </a:rPr>
              <a:t>Integrated skills </a:t>
            </a:r>
            <a:endParaRPr lang="en-US" altLang="zh-CN" sz="480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1031" y="229743"/>
            <a:ext cx="6694884" cy="470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8871" tIns="44435" rIns="88871" bIns="44435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3333CC"/>
                </a:solidFill>
                <a:latin typeface="Times New Roman" panose="02020603050405020304" pitchFamily="18" charset="0"/>
              </a:rPr>
              <a:t>4.</a:t>
            </a: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1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a. 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He should wear green.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b. 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He should use the colour yellow more.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c. 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He should think of a warm sunny place.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3333CC"/>
                </a:solidFill>
                <a:latin typeface="Times New Roman" panose="02020603050405020304" pitchFamily="18" charset="0"/>
              </a:rPr>
              <a:t>5.</a:t>
            </a: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1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en-US" altLang="zh-CN" sz="21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a. She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tells people what colours of food to eat.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b. She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makes your clothes change colours.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c. She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makes food for people. 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3333CC"/>
                </a:solidFill>
                <a:latin typeface="Times New Roman" panose="02020603050405020304" pitchFamily="18" charset="0"/>
                <a:sym typeface="+mn-ea"/>
              </a:rPr>
              <a:t>6.</a:t>
            </a: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1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a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. She will give you free clothes.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b. You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will get your money back.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c. She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will give you free books.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1670" y="229743"/>
            <a:ext cx="6210690" cy="38989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68571" tIns="34286" rIns="68571" bIns="3428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is not confident this week. What should he do?</a:t>
            </a:r>
            <a:endParaRPr lang="en-US" altLang="zh-CN" sz="21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1670" y="1699192"/>
            <a:ext cx="6399330" cy="713105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68571" tIns="34286" rIns="68571" bIns="3428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other kinds of colour therapy does Mrs. Rainbow do?</a:t>
            </a:r>
            <a:endParaRPr lang="en-US" altLang="zh-CN" sz="21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55445" y="3491865"/>
            <a:ext cx="6098540" cy="38989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68571" tIns="34286" rIns="68571" bIns="3428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therapy </a:t>
            </a:r>
            <a:r>
              <a:rPr lang="en-US" altLang="zh-CN" sz="2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 </a:t>
            </a:r>
            <a:r>
              <a:rPr lang="en-US" altLang="zh-CN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work?</a:t>
            </a:r>
            <a:endParaRPr lang="en-US" altLang="zh-CN" sz="21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ntegrated skills a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9430.000000"/>
                </p14:media>
              </p:ext>
            </p:extLst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0590" y="619760"/>
            <a:ext cx="812800" cy="756920"/>
          </a:xfrm>
          <a:prstGeom prst="rect">
            <a:avLst/>
          </a:prstGeom>
        </p:spPr>
      </p:pic>
      <p:sp>
        <p:nvSpPr>
          <p:cNvPr id="7" name="椭圆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39652" y="944573"/>
            <a:ext cx="485775" cy="432197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endParaRPr lang="zh-CN" altLang="en-US" sz="2400"/>
          </a:p>
        </p:txBody>
      </p:sp>
      <p:sp>
        <p:nvSpPr>
          <p:cNvPr id="8" name="椭圆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39652" y="2345000"/>
            <a:ext cx="485775" cy="432197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endParaRPr lang="zh-CN" altLang="en-US" sz="2400"/>
          </a:p>
        </p:txBody>
      </p:sp>
      <p:sp>
        <p:nvSpPr>
          <p:cNvPr id="9" name="椭圆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39652" y="4083918"/>
            <a:ext cx="485775" cy="432197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1" descr="图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507673" y="2849563"/>
            <a:ext cx="284162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612775" y="1272540"/>
            <a:ext cx="6639560" cy="20567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8508" tIns="59255" rIns="118508" bIns="5925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Andy is talking with Millie about what to wear for a party 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and he has difficulty making a decision.</a:t>
            </a:r>
            <a:endParaRPr lang="en-US" altLang="zh-CN" sz="2800" b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28930"/>
            <a:ext cx="3211195" cy="5943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" y="348615"/>
            <a:ext cx="25031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Speak up</a:t>
            </a:r>
            <a:endParaRPr lang="en-US" altLang="zh-CN" sz="300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74620" y="459555"/>
            <a:ext cx="345440" cy="330835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57310" y="451242"/>
            <a:ext cx="424717" cy="471056"/>
            <a:chOff x="2524393" y="1922916"/>
            <a:chExt cx="424717" cy="471056"/>
          </a:xfrm>
        </p:grpSpPr>
        <p:sp>
          <p:nvSpPr>
            <p:cNvPr id="13" name="三角形 2"/>
            <p:cNvSpPr/>
            <p:nvPr/>
          </p:nvSpPr>
          <p:spPr>
            <a:xfrm rot="5400000">
              <a:off x="2493818" y="1953491"/>
              <a:ext cx="443346" cy="382195"/>
            </a:xfrm>
            <a:prstGeom prst="triangle">
              <a:avLst/>
            </a:prstGeom>
            <a:gradFill>
              <a:gsLst>
                <a:gs pos="0">
                  <a:srgbClr val="33CCCC"/>
                </a:gs>
                <a:gs pos="100000">
                  <a:srgbClr val="22BFD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gradFill>
                  <a:gsLst>
                    <a:gs pos="0">
                      <a:srgbClr val="8055A6"/>
                    </a:gs>
                    <a:gs pos="100000">
                      <a:srgbClr val="76449D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5" name="三角形 3"/>
            <p:cNvSpPr/>
            <p:nvPr/>
          </p:nvSpPr>
          <p:spPr>
            <a:xfrm rot="16200000">
              <a:off x="2729826" y="2174688"/>
              <a:ext cx="235527" cy="203041"/>
            </a:xfrm>
            <a:prstGeom prst="triangle">
              <a:avLst/>
            </a:prstGeom>
            <a:gradFill>
              <a:gsLst>
                <a:gs pos="0">
                  <a:srgbClr val="33CCCC"/>
                </a:gs>
                <a:gs pos="100000">
                  <a:srgbClr val="22BFD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gradFill>
                  <a:gsLst>
                    <a:gs pos="0">
                      <a:srgbClr val="8055A6"/>
                    </a:gs>
                    <a:gs pos="100000">
                      <a:srgbClr val="76449D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60425" y="501650"/>
            <a:ext cx="700913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600" b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Listen to the conversation and answer questions</a:t>
            </a:r>
            <a:endParaRPr lang="en-US" altLang="zh-CN" sz="2600" b="1">
              <a:solidFill>
                <a:srgbClr val="33CCCC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99427" y="1218803"/>
            <a:ext cx="8644764" cy="338554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ct val="0"/>
              </a:spcBef>
            </a:pPr>
            <a:r>
              <a:rPr lang="en-US" altLang="zh-CN" sz="2800" b="1" smtClean="0">
                <a:latin typeface="Times New Roman" panose="02020603050405020304" pitchFamily="18" charset="0"/>
              </a:rPr>
              <a:t>1. </a:t>
            </a:r>
            <a:r>
              <a:rPr lang="en-US" altLang="zh-CN" sz="2800" b="1">
                <a:latin typeface="Times New Roman" panose="02020603050405020304" pitchFamily="18" charset="0"/>
              </a:rPr>
              <a:t>Which colour does Andy prefer, red or orange?</a:t>
            </a:r>
            <a:endParaRPr lang="en-US" altLang="zh-CN" sz="2800" b="1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zh-CN" sz="2800" b="1" smtClean="0">
                <a:solidFill>
                  <a:schemeClr val="accent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b="1">
                <a:solidFill>
                  <a:srgbClr val="FF0000"/>
                </a:solidFill>
                <a:latin typeface="Comic Sans MS" panose="030F0702030302020204" pitchFamily="66" charset="0"/>
              </a:rPr>
              <a:t>He would rather wear orange.</a:t>
            </a:r>
            <a:endParaRPr lang="en-US" altLang="zh-CN" sz="26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2. Which trousers does Andy like?</a:t>
            </a:r>
            <a:endParaRPr lang="en-US" altLang="zh-CN" sz="2800" b="1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zh-CN" sz="2800" b="1" smtClean="0">
                <a:solidFill>
                  <a:srgbClr val="D4650A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600" b="1">
                <a:solidFill>
                  <a:srgbClr val="FF0000"/>
                </a:solidFill>
                <a:latin typeface="Comic Sans MS" panose="030F0702030302020204" pitchFamily="66" charset="0"/>
              </a:rPr>
              <a:t>He </a:t>
            </a:r>
            <a:r>
              <a:rPr lang="en-US" altLang="zh-CN" sz="26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prefers </a:t>
            </a:r>
            <a:r>
              <a:rPr lang="en-US" altLang="zh-CN" sz="2600" b="1">
                <a:solidFill>
                  <a:srgbClr val="FF0000"/>
                </a:solidFill>
                <a:latin typeface="Comic Sans MS" panose="030F0702030302020204" pitchFamily="66" charset="0"/>
              </a:rPr>
              <a:t>jeans</a:t>
            </a:r>
            <a:r>
              <a:rPr lang="en-US" altLang="zh-CN" sz="26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altLang="zh-CN" sz="2600" b="1" smtClean="0">
              <a:solidFill>
                <a:srgbClr val="D4650A"/>
              </a:solidFill>
              <a:latin typeface="Comic Sans MS" panose="030F0702030302020204" pitchFamily="66" charset="0"/>
            </a:endParaRPr>
          </a:p>
          <a:p>
            <a:pPr lvl="0">
              <a:spcBef>
                <a:spcPts val="1200"/>
              </a:spcBef>
            </a:pPr>
            <a:r>
              <a:rPr lang="en-US" altLang="zh-CN" sz="28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</a:rPr>
              <a:t>. Why does Millie think Andy should wear jeans?</a:t>
            </a:r>
            <a:endParaRPr lang="en-US" altLang="zh-CN" sz="2800" b="1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en-US" altLang="zh-CN" sz="2800" b="1">
                <a:solidFill>
                  <a:srgbClr val="D4650A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b="1">
                <a:solidFill>
                  <a:srgbClr val="FF0000"/>
                </a:solidFill>
                <a:latin typeface="Comic Sans MS" panose="030F0702030302020204" pitchFamily="66" charset="0"/>
              </a:rPr>
              <a:t>Because she thinks jeans are comfortable and they match Andy’s shirt.</a:t>
            </a:r>
            <a:endParaRPr lang="en-US" altLang="zh-CN" sz="26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ntegrated skills 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96336" y="5624155"/>
            <a:ext cx="609600" cy="609600"/>
          </a:xfrm>
          <a:prstGeom prst="rect">
            <a:avLst/>
          </a:prstGeom>
        </p:spPr>
      </p:pic>
      <p:pic>
        <p:nvPicPr>
          <p:cNvPr id="4" name="integrated skills 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23336" y="5751155"/>
            <a:ext cx="609600" cy="609600"/>
          </a:xfrm>
          <a:prstGeom prst="rect">
            <a:avLst/>
          </a:prstGeom>
        </p:spPr>
      </p:pic>
      <p:pic>
        <p:nvPicPr>
          <p:cNvPr id="6" name="integrated skills b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80020" y="557530"/>
            <a:ext cx="985520" cy="8407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66750" y="854393"/>
            <a:ext cx="7993063" cy="4093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9" tIns="45715" rIns="91429" bIns="45715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1. I like/don’t like …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   I like... better than...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2. would rather do sth.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    would rather do A than do B 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3. prefer to do sth. 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    prefer A to B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    prefer doing A to doing B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0"/>
          <p:cNvSpPr txBox="1">
            <a:spLocks noChangeArrowheads="1"/>
          </p:cNvSpPr>
          <p:nvPr/>
        </p:nvSpPr>
        <p:spPr bwMode="auto">
          <a:xfrm>
            <a:off x="0" y="241618"/>
            <a:ext cx="9326563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</a:rPr>
              <a:t>How to express preferences</a:t>
            </a:r>
            <a:r>
              <a:rPr lang="zh-CN" alt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（偏好）</a:t>
            </a: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zh-CN" sz="3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 txBox="1">
            <a:spLocks noChangeArrowheads="1"/>
          </p:cNvSpPr>
          <p:nvPr/>
        </p:nvSpPr>
        <p:spPr bwMode="auto">
          <a:xfrm>
            <a:off x="854075" y="0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18508" tIns="59255" rIns="118508" bIns="59255"/>
          <a:lstStyle/>
          <a:p>
            <a:pPr defTabSz="913130"/>
            <a:r>
              <a:rPr lang="en-US" altLang="zh-CN" sz="4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zh-CN" altLang="zh-CN" sz="4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328745"/>
            <a:ext cx="2990850" cy="5943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" y="349065"/>
            <a:ext cx="25038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Pair work</a:t>
            </a:r>
            <a:endParaRPr lang="en-US" altLang="zh-CN" sz="300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49525" y="460190"/>
            <a:ext cx="345440" cy="330835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 descr="F:\1.ppt\ppt\2020堂堂(深色)\JOHN.pngJO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59230" y="2339790"/>
            <a:ext cx="1005205" cy="2372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F:\1.ppt\ppt\2020堂堂(深色)\JULIE.pngJUL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2442660"/>
            <a:ext cx="1069340" cy="2303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157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956" y="1250751"/>
            <a:ext cx="859184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b="1" smtClean="0">
                <a:solidFill>
                  <a:srgbClr val="7030A0"/>
                </a:solidFill>
                <a:ea typeface="+mn-ea"/>
              </a:rPr>
              <a:t>Suppose</a:t>
            </a:r>
            <a:r>
              <a:rPr lang="zh-CN" altLang="en-US" sz="2600" b="1" smtClean="0">
                <a:solidFill>
                  <a:srgbClr val="7030A0"/>
                </a:solidFill>
                <a:ea typeface="+mn-ea"/>
              </a:rPr>
              <a:t>（假设）</a:t>
            </a:r>
            <a:r>
              <a:rPr lang="en-US" altLang="zh-CN" sz="2600" b="1" smtClean="0">
                <a:solidFill>
                  <a:srgbClr val="7030A0"/>
                </a:solidFill>
                <a:ea typeface="+mn-ea"/>
              </a:rPr>
              <a:t> you will go to your friend’s birthday party. Work in pairs and discuss what you will wear and why.</a:t>
            </a:r>
            <a:endParaRPr lang="en-US" altLang="zh-CN" sz="2600" b="1" smtClean="0">
              <a:solidFill>
                <a:srgbClr val="7030A0"/>
              </a:solidFill>
              <a:ea typeface="+mn-ea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2270" y="812800"/>
            <a:ext cx="8290560" cy="3263265"/>
          </a:xfrm>
        </p:spPr>
        <p:txBody>
          <a:bodyPr>
            <a:noAutofit/>
          </a:bodyPr>
          <a:p>
            <a:pPr marL="635" indent="0">
              <a:buNone/>
            </a:pPr>
            <a:r>
              <a:rPr lang="en-US" altLang="zh-CN" sz="2400" b="1"/>
              <a:t>A: I am going to a friend’s birthday party, ....Come and see if ......</a:t>
            </a:r>
            <a:endParaRPr lang="en-US" altLang="zh-CN" sz="2400" b="1"/>
          </a:p>
          <a:p>
            <a:pPr marL="635" indent="0">
              <a:buNone/>
            </a:pPr>
            <a:r>
              <a:rPr lang="en-US" altLang="zh-CN" sz="2400" b="1"/>
              <a:t>B: </a:t>
            </a:r>
            <a:r>
              <a:rPr lang="en-US" altLang="zh-CN" sz="2400" b="1">
                <a:solidFill>
                  <a:srgbClr val="FF0000"/>
                </a:solidFill>
              </a:rPr>
              <a:t> Which ... do you prefer, ......?</a:t>
            </a:r>
            <a:endParaRPr lang="en-US" altLang="zh-CN" sz="2400" b="1"/>
          </a:p>
          <a:p>
            <a:pPr marL="635" indent="0">
              <a:buNone/>
            </a:pPr>
            <a:r>
              <a:rPr lang="en-US" altLang="zh-CN" sz="2400" b="1"/>
              <a:t>A: I  would rather wear.../ I like ...better than...</a:t>
            </a:r>
            <a:endParaRPr lang="en-US" altLang="zh-CN" sz="2400" b="1"/>
          </a:p>
          <a:p>
            <a:pPr marL="635" indent="0">
              <a:buNone/>
            </a:pPr>
            <a:r>
              <a:rPr lang="en-US" altLang="zh-CN" sz="2400" b="1"/>
              <a:t>B: </a:t>
            </a:r>
            <a:r>
              <a:rPr lang="en-US" altLang="zh-CN" sz="2400" b="1">
                <a:solidFill>
                  <a:srgbClr val="FF0000"/>
                </a:solidFill>
              </a:rPr>
              <a:t>You look ...in ... Which ...do you like?</a:t>
            </a:r>
            <a:endParaRPr lang="en-US" altLang="zh-CN" sz="2400" b="1"/>
          </a:p>
          <a:p>
            <a:pPr marL="635" indent="0">
              <a:buNone/>
            </a:pPr>
            <a:r>
              <a:rPr lang="en-US" altLang="zh-CN" sz="2400" b="1"/>
              <a:t>A: I prefer ......</a:t>
            </a:r>
            <a:endParaRPr lang="en-US" altLang="zh-CN" sz="2400" b="1"/>
          </a:p>
          <a:p>
            <a:pPr marL="635" indent="0">
              <a:buNone/>
            </a:pPr>
            <a:r>
              <a:rPr lang="en-US" altLang="zh-CN" sz="2400" b="1"/>
              <a:t>B: </a:t>
            </a:r>
            <a:r>
              <a:rPr lang="en-US" altLang="zh-CN" sz="2400" b="1">
                <a:solidFill>
                  <a:srgbClr val="FF0000"/>
                </a:solidFill>
              </a:rPr>
              <a:t>Why not try ...on?</a:t>
            </a:r>
            <a:endParaRPr lang="en-US" altLang="zh-CN" sz="2400" b="1"/>
          </a:p>
          <a:p>
            <a:pPr marL="635" indent="0">
              <a:buNone/>
            </a:pPr>
            <a:r>
              <a:rPr lang="en-US" altLang="zh-CN" sz="2400" b="1"/>
              <a:t>A: ...doens’t suit me./ It fits me well.</a:t>
            </a:r>
            <a:endParaRPr lang="en-US" altLang="zh-CN" sz="2400" b="1"/>
          </a:p>
          <a:p>
            <a:pPr marL="635" indent="0">
              <a:buNone/>
            </a:pPr>
            <a:r>
              <a:rPr lang="en-US" altLang="zh-CN" sz="2400" b="1"/>
              <a:t>B:</a:t>
            </a:r>
            <a:r>
              <a:rPr lang="en-US" altLang="zh-CN" sz="2400" b="1">
                <a:solidFill>
                  <a:srgbClr val="FF0000"/>
                </a:solidFill>
              </a:rPr>
              <a:t> I think ....(doesn’t) match your...</a:t>
            </a:r>
            <a:endParaRPr lang="en-US" altLang="zh-CN" sz="2400" b="1">
              <a:solidFill>
                <a:srgbClr val="FF0000"/>
              </a:solidFill>
            </a:endParaRPr>
          </a:p>
          <a:p>
            <a:pPr marL="635" indent="0">
              <a:buNone/>
            </a:pPr>
            <a:r>
              <a:rPr lang="en-US" altLang="zh-CN" sz="2400" b="1"/>
              <a:t>A: Thanks for your advice.</a:t>
            </a:r>
            <a:endParaRPr lang="en-US" altLang="zh-CN" sz="2400" b="1"/>
          </a:p>
        </p:txBody>
      </p:sp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668020" y="230505"/>
            <a:ext cx="7719060" cy="58229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lIns="91429" tIns="45715" rIns="91429" bIns="45715">
            <a:spAutoFit/>
          </a:bodyPr>
          <a:p>
            <a:pPr algn="ctr"/>
            <a:r>
              <a:rPr lang="en-US" altLang="zh-CN" sz="3200">
                <a:solidFill>
                  <a:srgbClr val="33CCCC"/>
                </a:solidFill>
                <a:latin typeface="Times New Roman" panose="02020603050405020304" pitchFamily="18" charset="0"/>
              </a:rPr>
              <a:t>Work in pairs and make a similar dialogue.</a:t>
            </a:r>
            <a:endParaRPr lang="en-US" altLang="zh-CN" sz="3200">
              <a:solidFill>
                <a:srgbClr val="33CC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46210" y="168667"/>
            <a:ext cx="424717" cy="471056"/>
            <a:chOff x="2524393" y="1922916"/>
            <a:chExt cx="424717" cy="471056"/>
          </a:xfrm>
        </p:grpSpPr>
        <p:sp>
          <p:nvSpPr>
            <p:cNvPr id="13" name="三角形 2"/>
            <p:cNvSpPr/>
            <p:nvPr/>
          </p:nvSpPr>
          <p:spPr>
            <a:xfrm rot="5400000">
              <a:off x="2493818" y="1953491"/>
              <a:ext cx="443346" cy="382195"/>
            </a:xfrm>
            <a:prstGeom prst="triangle">
              <a:avLst/>
            </a:prstGeom>
            <a:gradFill>
              <a:gsLst>
                <a:gs pos="0">
                  <a:srgbClr val="33CCCC"/>
                </a:gs>
                <a:gs pos="100000">
                  <a:srgbClr val="22BFD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>
                <a:gradFill>
                  <a:gsLst>
                    <a:gs pos="0">
                      <a:srgbClr val="8055A6"/>
                    </a:gs>
                    <a:gs pos="100000">
                      <a:srgbClr val="76449D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5" name="三角形 3"/>
            <p:cNvSpPr/>
            <p:nvPr/>
          </p:nvSpPr>
          <p:spPr>
            <a:xfrm rot="16200000">
              <a:off x="2729826" y="2174688"/>
              <a:ext cx="235527" cy="203041"/>
            </a:xfrm>
            <a:prstGeom prst="triangle">
              <a:avLst/>
            </a:prstGeom>
            <a:gradFill>
              <a:gsLst>
                <a:gs pos="0">
                  <a:srgbClr val="33CCCC"/>
                </a:gs>
                <a:gs pos="100000">
                  <a:srgbClr val="22BFD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>
                <a:gradFill>
                  <a:gsLst>
                    <a:gs pos="0">
                      <a:srgbClr val="8055A6"/>
                    </a:gs>
                    <a:gs pos="100000">
                      <a:srgbClr val="76449D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29700" name="Picture 4" descr="cap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7658" y="2714943"/>
            <a:ext cx="132397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Picture 10" descr="getCA79PNC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940" y="3229293"/>
            <a:ext cx="1296988" cy="173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7" name="Picture 11" descr="getCA06IKN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853" y="3530918"/>
            <a:ext cx="963612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8" name="Picture 12" descr="getCAB5I66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940" y="1435735"/>
            <a:ext cx="1496060" cy="1555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26" name="Picture 18" descr="T1wk_gXjBdXXXXXXXX_!!0-item_pic_jpg_210x2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565" y="1517650"/>
            <a:ext cx="1562100" cy="1391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74370" y="1473518"/>
            <a:ext cx="7597775" cy="265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1. Retell something about Mrs. Rainbow’s colour therapy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2. Recite the dialogue on Page 30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3. Finish the exercises on 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创优</a:t>
            </a:r>
            <a:endParaRPr lang="zh-CN" altLang="en-US" sz="3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28930"/>
            <a:ext cx="2688590" cy="5943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" y="349250"/>
            <a:ext cx="225298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Homework </a:t>
            </a:r>
            <a:endParaRPr lang="zh-CN" altLang="en-US" sz="300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98783" y="460428"/>
            <a:ext cx="345440" cy="330835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541655" y="1271588"/>
            <a:ext cx="381000" cy="571500"/>
          </a:xfrm>
          <a:prstGeom prst="rightArrow">
            <a:avLst/>
          </a:prstGeom>
          <a:solidFill>
            <a:srgbClr val="33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2400">
              <a:solidFill>
                <a:srgbClr val="FFFFFF"/>
              </a:solidFill>
            </a:endParaRPr>
          </a:p>
        </p:txBody>
      </p:sp>
      <p:pic>
        <p:nvPicPr>
          <p:cNvPr id="3" name="Group 25"/>
          <p:cNvPicPr>
            <a:picLocks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024255" y="1220153"/>
            <a:ext cx="24272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5145405" y="1271270"/>
            <a:ext cx="3423920" cy="3035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endParaRPr kumimoji="1" lang="en-US" altLang="zh-CN" sz="28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9"/>
          <p:cNvSpPr/>
          <p:nvPr/>
        </p:nvSpPr>
        <p:spPr>
          <a:xfrm>
            <a:off x="525780" y="2224088"/>
            <a:ext cx="381000" cy="571500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2400">
              <a:solidFill>
                <a:srgbClr val="FFFFFF"/>
              </a:solidFill>
            </a:endParaRPr>
          </a:p>
        </p:txBody>
      </p:sp>
      <p:pic>
        <p:nvPicPr>
          <p:cNvPr id="4" name="Group 25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6005" y="2109788"/>
            <a:ext cx="24193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ight Arrow 9"/>
          <p:cNvSpPr/>
          <p:nvPr/>
        </p:nvSpPr>
        <p:spPr>
          <a:xfrm>
            <a:off x="541655" y="3209925"/>
            <a:ext cx="381000" cy="571500"/>
          </a:xfrm>
          <a:prstGeom prst="rightArrow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2400">
              <a:solidFill>
                <a:srgbClr val="FFFFFF"/>
              </a:solidFill>
            </a:endParaRPr>
          </a:p>
        </p:txBody>
      </p:sp>
      <p:pic>
        <p:nvPicPr>
          <p:cNvPr id="6" name="Group 25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4730" y="3081973"/>
            <a:ext cx="24272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ight Arrow 9"/>
          <p:cNvSpPr/>
          <p:nvPr/>
        </p:nvSpPr>
        <p:spPr>
          <a:xfrm>
            <a:off x="541655" y="4217988"/>
            <a:ext cx="381000" cy="5715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kumimoji="1" lang="zh-CN" altLang="en-US" sz="2400">
              <a:solidFill>
                <a:srgbClr val="FFFFFF"/>
              </a:solidFill>
            </a:endParaRPr>
          </a:p>
        </p:txBody>
      </p:sp>
      <p:pic>
        <p:nvPicPr>
          <p:cNvPr id="5" name="Group 25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24255" y="4049713"/>
            <a:ext cx="24272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ounded Rectangle 28"/>
          <p:cNvSpPr/>
          <p:nvPr/>
        </p:nvSpPr>
        <p:spPr>
          <a:xfrm>
            <a:off x="5145405" y="1574800"/>
            <a:ext cx="3423920" cy="319405"/>
          </a:xfrm>
          <a:prstGeom prst="roundRect">
            <a:avLst/>
          </a:prstGeom>
          <a:solidFill>
            <a:srgbClr val="3333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endParaRPr kumimoji="1" lang="en-US" altLang="zh-CN" sz="28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ounded Rectangle 28"/>
          <p:cNvSpPr/>
          <p:nvPr/>
        </p:nvSpPr>
        <p:spPr>
          <a:xfrm>
            <a:off x="5148580" y="2155190"/>
            <a:ext cx="3454400" cy="33337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endParaRPr kumimoji="1" lang="en-US" altLang="zh-CN" sz="28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ounded Rectangle 28"/>
          <p:cNvSpPr/>
          <p:nvPr/>
        </p:nvSpPr>
        <p:spPr>
          <a:xfrm>
            <a:off x="5145405" y="2582545"/>
            <a:ext cx="3427095" cy="333375"/>
          </a:xfrm>
          <a:prstGeom prst="round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endParaRPr kumimoji="1" lang="en-US" altLang="zh-CN" sz="28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ounded Rectangle 28"/>
          <p:cNvSpPr/>
          <p:nvPr/>
        </p:nvSpPr>
        <p:spPr>
          <a:xfrm>
            <a:off x="5148580" y="3351530"/>
            <a:ext cx="3454400" cy="337185"/>
          </a:xfrm>
          <a:prstGeom prst="roundRect">
            <a:avLst/>
          </a:prstGeom>
          <a:solidFill>
            <a:srgbClr val="00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endParaRPr kumimoji="1" lang="en-US" altLang="zh-CN" sz="28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ounded Rectangle 28"/>
          <p:cNvSpPr/>
          <p:nvPr/>
        </p:nvSpPr>
        <p:spPr>
          <a:xfrm>
            <a:off x="5148580" y="4313555"/>
            <a:ext cx="3471545" cy="326390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28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kumimoji="1" lang="en-US" altLang="zh-CN" sz="28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28930"/>
            <a:ext cx="3211195" cy="5943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720" y="348615"/>
            <a:ext cx="25031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Revision</a:t>
            </a:r>
            <a:endParaRPr lang="en-US" altLang="zh-CN" sz="300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74620" y="459555"/>
            <a:ext cx="345440" cy="330835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2" grpId="0" bldLvl="0" animBg="1"/>
      <p:bldP spid="63" grpId="0"/>
      <p:bldP spid="64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0" y="1200150"/>
            <a:ext cx="5410200" cy="790575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lIns="91429" tIns="45715" rIns="91429" bIns="45715">
            <a:spAutoFit/>
          </a:bodyPr>
          <a:lstStyle/>
          <a:p>
            <a:pPr marL="341630" indent="-341630">
              <a:spcBef>
                <a:spcPct val="50000"/>
              </a:spcBef>
              <a:defRPr/>
            </a:pPr>
            <a:endParaRPr lang="zh-CN" altLang="en-US" sz="2500">
              <a:solidFill>
                <a:srgbClr val="9933FF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 marL="341630" indent="-341630">
              <a:spcBef>
                <a:spcPct val="50000"/>
              </a:spcBef>
              <a:buFontTx/>
              <a:buChar char="•"/>
              <a:defRPr/>
            </a:pPr>
            <a:endParaRPr lang="zh-CN" altLang="en-US" sz="2500">
              <a:solidFill>
                <a:srgbClr val="9933FF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3324225" y="1965325"/>
            <a:ext cx="992188" cy="455613"/>
          </a:xfrm>
          <a:prstGeom prst="ellipse">
            <a:avLst/>
          </a:prstGeom>
          <a:solidFill>
            <a:srgbClr val="000099"/>
          </a:solidFill>
          <a:ln w="12700">
            <a:solidFill>
              <a:srgbClr val="EAEAEA"/>
            </a:solidFill>
            <a:round/>
          </a:ln>
        </p:spPr>
        <p:txBody>
          <a:bodyPr wrap="none" lIns="91429" tIns="45715" rIns="91429" bIns="45715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3036888" y="2640013"/>
            <a:ext cx="915987" cy="40005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</a:ln>
        </p:spPr>
        <p:txBody>
          <a:bodyPr wrap="none" lIns="91429" tIns="45715" rIns="91429" bIns="45715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2844800" y="3179763"/>
            <a:ext cx="915988" cy="400050"/>
          </a:xfrm>
          <a:prstGeom prst="ellipse">
            <a:avLst/>
          </a:prstGeom>
          <a:solidFill>
            <a:srgbClr val="FF9900"/>
          </a:solidFill>
          <a:ln w="12700">
            <a:solidFill>
              <a:srgbClr val="EAEAEA"/>
            </a:solidFill>
            <a:round/>
          </a:ln>
        </p:spPr>
        <p:txBody>
          <a:bodyPr wrap="none" lIns="91429" tIns="45715" rIns="91429" bIns="45715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44500" y="1883410"/>
            <a:ext cx="4762501" cy="582295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feel nervous</a:t>
            </a:r>
            <a:endParaRPr lang="en-US" altLang="zh-CN" sz="32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44500" y="2553970"/>
            <a:ext cx="3735388" cy="582295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feel</a:t>
            </a:r>
            <a:r>
              <a:rPr lang="en-US" altLang="zh-CN" sz="3200">
                <a:solidFill>
                  <a:srgbClr val="C0504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tired</a:t>
            </a:r>
            <a:endParaRPr lang="en-US" altLang="zh-CN" sz="32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44500" y="3066415"/>
            <a:ext cx="4497388" cy="582295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feel</a:t>
            </a:r>
            <a:r>
              <a:rPr lang="en-US" altLang="zh-CN" sz="3200">
                <a:solidFill>
                  <a:srgbClr val="C0504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sad</a:t>
            </a:r>
            <a:endParaRPr lang="en-US" altLang="zh-CN" sz="32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349250" y="817563"/>
            <a:ext cx="9623425" cy="551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9" tIns="45715" rIns="91429" bIns="45715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…. , what colour will you wear? Why?</a:t>
            </a:r>
            <a:endParaRPr lang="en-US" altLang="zh-CN" sz="3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444500" y="3576955"/>
            <a:ext cx="3138170" cy="5822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9" tIns="45715" rIns="91429" bIns="45715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 less confident</a:t>
            </a:r>
            <a:endParaRPr lang="en-US" altLang="zh-CN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4187825" y="3719513"/>
            <a:ext cx="914400" cy="4000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EAEAEA"/>
            </a:solidFill>
            <a:round/>
          </a:ln>
        </p:spPr>
        <p:txBody>
          <a:bodyPr wrap="none" lIns="91429" tIns="45715" rIns="91429" bIns="45715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91055" y="1962785"/>
            <a:ext cx="8355013" cy="582295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bring peace to …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363788" y="2448878"/>
            <a:ext cx="7502525" cy="582295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give you energy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364105" y="2955608"/>
            <a:ext cx="7500938" cy="582295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cheer you up 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164205" y="3549968"/>
            <a:ext cx="7502525" cy="582295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bring you success 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  <p:bldP spid="35852" grpId="0"/>
      <p:bldP spid="15" grpId="0"/>
      <p:bldP spid="16" grpId="0"/>
      <p:bldP spid="1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54493" y="267018"/>
            <a:ext cx="5834062" cy="582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 defTabSz="913130">
              <a:spcBef>
                <a:spcPct val="50000"/>
              </a:spcBef>
              <a:defRPr/>
            </a:pPr>
            <a:r>
              <a:rPr lang="zh-CN" altLang="zh-CN" sz="3200" b="1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rPr>
              <a:t>Colour Therapy(疗法)</a:t>
            </a:r>
            <a:endParaRPr lang="zh-CN" altLang="zh-CN" sz="3200" b="1">
              <a:solidFill>
                <a:schemeClr val="tx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5765" y="922338"/>
            <a:ext cx="8353425" cy="112331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wrap="square" lIns="91429" tIns="45715" rIns="91429" bIns="45715">
            <a:spAutoFit/>
          </a:bodyPr>
          <a:lstStyle/>
          <a:p>
            <a:pPr defTabSz="913130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zh-CN" sz="2800">
                <a:solidFill>
                  <a:srgbClr val="9400ED"/>
                </a:solidFill>
                <a:latin typeface="Times New Roman" panose="02020603050405020304"/>
                <a:ea typeface="宋体" panose="02010600030101010101" pitchFamily="2" charset="-122"/>
              </a:rPr>
              <a:t>      </a:t>
            </a:r>
            <a:r>
              <a:rPr lang="zh-CN" altLang="zh-CN" sz="28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 way to use colours to </a:t>
            </a:r>
            <a:r>
              <a:rPr lang="zh-CN" altLang="zh-CN" sz="2800" u="sng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change people</a:t>
            </a:r>
            <a:r>
              <a:rPr lang="en-US" altLang="zh-CN" sz="2800" u="sng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’</a:t>
            </a:r>
            <a:r>
              <a:rPr lang="zh-CN" altLang="zh-CN" sz="2800" u="sng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s </a:t>
            </a:r>
            <a:r>
              <a:rPr lang="en-US" altLang="zh-CN" sz="2800" u="sng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zh-CN" altLang="zh-CN" sz="2800" u="sng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moods</a:t>
            </a:r>
            <a:r>
              <a:rPr lang="zh-CN" altLang="zh-CN" sz="28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and </a:t>
            </a:r>
            <a:r>
              <a:rPr lang="zh-CN" altLang="zh-CN" sz="2800" u="sng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improve their li</a:t>
            </a:r>
            <a:r>
              <a:rPr lang="en-US" altLang="zh-CN" sz="2800" u="sng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ves</a:t>
            </a:r>
            <a:r>
              <a:rPr lang="zh-CN" altLang="zh-CN" sz="2800" u="sng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.</a:t>
            </a:r>
            <a:endParaRPr lang="zh-CN" altLang="zh-CN" sz="2800" u="sng">
              <a:solidFill>
                <a:prstClr val="black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443230" y="2198370"/>
            <a:ext cx="8278813" cy="5207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lIns="91429" tIns="45715" rIns="91429" bIns="45715">
            <a:spAutoFit/>
          </a:bodyPr>
          <a:p>
            <a:pPr defTabSz="913130">
              <a:spcBef>
                <a:spcPct val="50000"/>
              </a:spcBef>
              <a:defRPr/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Mrs. Rainbow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good at colour therapy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4" name="图片 16" descr="图片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77075" y="2566670"/>
            <a:ext cx="175069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79425" y="2719070"/>
            <a:ext cx="8183563" cy="55181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>
                <a:alpha val="75000"/>
              </a:srgbClr>
            </a:outerShdw>
          </a:effectLst>
        </p:spPr>
        <p:txBody>
          <a:bodyPr lIns="91429" tIns="45715" rIns="91429" bIns="45715">
            <a:spAutoFit/>
          </a:bodyPr>
          <a:p>
            <a:pPr defTabSz="913130">
              <a:spcBef>
                <a:spcPct val="50000"/>
              </a:spcBef>
              <a:defRPr/>
            </a:pPr>
            <a:r>
              <a:rPr lang="zh-CN" altLang="zh-CN" sz="3000">
                <a:solidFill>
                  <a:srgbClr val="C00000"/>
                </a:solidFill>
                <a:latin typeface="Times New Roman" panose="02020603050405020304" pitchFamily="18" charset="0"/>
              </a:rPr>
              <a:t>open up a colour therapy centre</a:t>
            </a:r>
            <a:endParaRPr lang="zh-CN" altLang="zh-CN" sz="30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9115" y="3270885"/>
            <a:ext cx="7689850" cy="551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9" tIns="45715" rIns="91429" bIns="45715">
            <a:spAutoFit/>
          </a:bodyPr>
          <a:p>
            <a:pPr defTabSz="913130"/>
            <a:r>
              <a:rPr lang="zh-CN" altLang="zh-CN" sz="3000">
                <a:solidFill>
                  <a:srgbClr val="C00000"/>
                </a:solidFill>
                <a:latin typeface="Times New Roman" panose="02020603050405020304" pitchFamily="18" charset="0"/>
              </a:rPr>
              <a:t>help people change their moods</a:t>
            </a:r>
            <a:r>
              <a:rPr lang="zh-CN" altLang="zh-CN" sz="30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endParaRPr lang="zh-CN" altLang="zh-CN" sz="30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1447800" y="4142105"/>
            <a:ext cx="4464685" cy="621030"/>
          </a:xfrm>
          <a:prstGeom prst="wedgeRoundRectCallout">
            <a:avLst>
              <a:gd name="adj1" fmla="val 91844"/>
              <a:gd name="adj2" fmla="val -1403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a colour therapist</a:t>
            </a:r>
            <a:r>
              <a:rPr lang="zh-CN" altLang="en-US" sz="2800" b="1">
                <a:solidFill>
                  <a:schemeClr val="bg1"/>
                </a:solidFill>
              </a:rPr>
              <a:t>（治疗师）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 animBg="1"/>
      <p:bldP spid="22532" grpId="0" bldLvl="0" animBg="1"/>
      <p:bldP spid="6148" grpId="0"/>
      <p:bldP spid="2" grpId="0" animBg="1"/>
      <p:bldP spid="2" grpId="1" animBg="1"/>
      <p:bldP spid="6152" grpId="0" animBg="1"/>
      <p:bldP spid="61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图片 16" descr="图片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8F9F4"/>
              </a:clrFrom>
              <a:clrTo>
                <a:srgbClr val="F8F9F4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31050" y="403860"/>
            <a:ext cx="163258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0" name="组合 10"/>
          <p:cNvGrpSpPr/>
          <p:nvPr/>
        </p:nvGrpSpPr>
        <p:grpSpPr>
          <a:xfrm>
            <a:off x="270193" y="297498"/>
            <a:ext cx="423862" cy="471487"/>
            <a:chOff x="2524393" y="1922916"/>
            <a:chExt cx="424717" cy="471056"/>
          </a:xfrm>
        </p:grpSpPr>
        <p:sp>
          <p:nvSpPr>
            <p:cNvPr id="13" name="三角形 2"/>
            <p:cNvSpPr/>
            <p:nvPr/>
          </p:nvSpPr>
          <p:spPr>
            <a:xfrm rot="5400000">
              <a:off x="2493230" y="1954079"/>
              <a:ext cx="444094" cy="381769"/>
            </a:xfrm>
            <a:prstGeom prst="triangle">
              <a:avLst/>
            </a:prstGeom>
            <a:gradFill>
              <a:gsLst>
                <a:gs pos="0">
                  <a:srgbClr val="33CCCC"/>
                </a:gs>
                <a:gs pos="100000">
                  <a:srgbClr val="22BFD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gradFill>
                  <a:gsLst>
                    <a:gs pos="0">
                      <a:srgbClr val="8055A6"/>
                    </a:gs>
                    <a:gs pos="100000">
                      <a:srgbClr val="76449D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5" name="三角形 3"/>
            <p:cNvSpPr/>
            <p:nvPr/>
          </p:nvSpPr>
          <p:spPr>
            <a:xfrm rot="16200000">
              <a:off x="2729937" y="2174799"/>
              <a:ext cx="234735" cy="203610"/>
            </a:xfrm>
            <a:prstGeom prst="triangle">
              <a:avLst/>
            </a:prstGeom>
            <a:gradFill>
              <a:gsLst>
                <a:gs pos="0">
                  <a:srgbClr val="33CCCC"/>
                </a:gs>
                <a:gs pos="100000">
                  <a:srgbClr val="22BFD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>
                <a:gradFill>
                  <a:gsLst>
                    <a:gs pos="0">
                      <a:srgbClr val="8055A6"/>
                    </a:gs>
                    <a:gs pos="100000">
                      <a:srgbClr val="76449D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6" name="文本框 1157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7085" y="105410"/>
            <a:ext cx="814197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err="1" smtClean="0">
                <a:solidFill>
                  <a:srgbClr val="2EC8D3"/>
                </a:solidFill>
                <a:ea typeface="+mn-ea"/>
              </a:rPr>
              <a:t>Read the advertisement </a:t>
            </a:r>
            <a:r>
              <a:rPr lang="en-US" altLang="zh-CN" b="1" smtClean="0">
                <a:solidFill>
                  <a:srgbClr val="2EC8D3"/>
                </a:solidFill>
                <a:ea typeface="+mn-ea"/>
                <a:sym typeface="+mn-ea"/>
              </a:rPr>
              <a:t>for colour therapy by </a:t>
            </a:r>
            <a:r>
              <a:rPr lang="en-US" altLang="zh-CN" b="1" err="1" smtClean="0">
                <a:solidFill>
                  <a:srgbClr val="2EC8D3"/>
                </a:solidFill>
                <a:ea typeface="+mn-ea"/>
                <a:sym typeface="+mn-ea"/>
              </a:rPr>
              <a:t>Mrs Rainbow </a:t>
            </a:r>
            <a:r>
              <a:rPr lang="en-US" altLang="zh-CN" b="1" err="1" smtClean="0">
                <a:solidFill>
                  <a:srgbClr val="2EC8D3"/>
                </a:solidFill>
                <a:ea typeface="+mn-ea"/>
              </a:rPr>
              <a:t>and then </a:t>
            </a:r>
            <a:r>
              <a:rPr lang="en-US" altLang="zh-CN" b="1" smtClean="0">
                <a:solidFill>
                  <a:srgbClr val="2EC8D3"/>
                </a:solidFill>
                <a:ea typeface="+mn-ea"/>
              </a:rPr>
              <a:t>answer the following questions.</a:t>
            </a:r>
            <a:endParaRPr lang="en-US" altLang="zh-CN" b="1" smtClean="0">
              <a:solidFill>
                <a:srgbClr val="2EC8D3"/>
              </a:solidFill>
              <a:ea typeface="+mn-ea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49718" y="1284092"/>
            <a:ext cx="8644764" cy="35077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ct val="0"/>
              </a:spcBef>
            </a:pPr>
            <a:r>
              <a:rPr lang="en-US" altLang="zh-CN" sz="2400" b="1" smtClean="0">
                <a:latin typeface="Times New Roman" panose="02020603050405020304" pitchFamily="18" charset="0"/>
              </a:rPr>
              <a:t>1. What </a:t>
            </a:r>
            <a:r>
              <a:rPr lang="en-US" altLang="zh-CN" sz="2400" b="1">
                <a:latin typeface="Times New Roman" panose="02020603050405020304" pitchFamily="18" charset="0"/>
              </a:rPr>
              <a:t>channel will the programme </a:t>
            </a:r>
            <a:r>
              <a:rPr lang="en-US" altLang="zh-CN" sz="2400" b="1" i="1">
                <a:latin typeface="Times New Roman" panose="02020603050405020304" pitchFamily="18" charset="0"/>
              </a:rPr>
              <a:t>The </a:t>
            </a:r>
            <a:r>
              <a:rPr lang="en-US" altLang="zh-CN" sz="2400" b="1" i="1" smtClean="0">
                <a:latin typeface="Times New Roman" panose="02020603050405020304" pitchFamily="18" charset="0"/>
              </a:rPr>
              <a:t>Teens </a:t>
            </a:r>
            <a:r>
              <a:rPr lang="en-US" altLang="zh-CN" sz="2400" b="1" i="1">
                <a:latin typeface="Times New Roman" panose="02020603050405020304" pitchFamily="18" charset="0"/>
              </a:rPr>
              <a:t>Show</a:t>
            </a:r>
            <a:r>
              <a:rPr lang="en-US" altLang="zh-CN" sz="2400" b="1">
                <a:latin typeface="Times New Roman" panose="02020603050405020304" pitchFamily="18" charset="0"/>
              </a:rPr>
              <a:t> be on?</a:t>
            </a:r>
            <a:endParaRPr lang="en-US" altLang="zh-CN" sz="2400" b="1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It will be on STTV.</a:t>
            </a:r>
            <a:endParaRPr lang="en-US" altLang="zh-CN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2. Where is Mrs Rainbow’s colour therapy centre?</a:t>
            </a:r>
            <a:endParaRPr lang="en-US" altLang="zh-CN" sz="2400" b="1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zh-CN" sz="2400" b="1" smtClean="0">
                <a:solidFill>
                  <a:srgbClr val="D4650A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Her therapy centre is on 21/F,810 South-east Road</a:t>
            </a:r>
            <a:r>
              <a:rPr lang="en-US" altLang="zh-CN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altLang="zh-CN" sz="2400" b="1" smtClean="0">
              <a:solidFill>
                <a:srgbClr val="D4650A"/>
              </a:solidFill>
              <a:latin typeface="Comic Sans MS" panose="030F0702030302020204" pitchFamily="66" charset="0"/>
            </a:endParaRPr>
          </a:p>
          <a:p>
            <a:pPr lvl="0">
              <a:spcBef>
                <a:spcPts val="1200"/>
              </a:spcBef>
            </a:pPr>
            <a:r>
              <a:rPr lang="en-US" altLang="zh-CN" sz="24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</a:rPr>
              <a:t>. How much do we have to pay for the colour therapy?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One hundred yuan for half an hour.</a:t>
            </a:r>
            <a:endParaRPr lang="en-US" altLang="zh-CN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>
              <a:spcBef>
                <a:spcPts val="1200"/>
              </a:spcBef>
            </a:pP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4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</a:rPr>
              <a:t>What </a:t>
            </a:r>
            <a:r>
              <a:rPr lang="en-US" altLang="zh-CN" sz="24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can we do if </a:t>
            </a:r>
            <a:r>
              <a:rPr lang="en-US" altLang="zh-CN" sz="2400" b="1">
                <a:solidFill>
                  <a:prstClr val="black"/>
                </a:solidFill>
                <a:latin typeface="Times New Roman" panose="02020603050405020304" pitchFamily="18" charset="0"/>
              </a:rPr>
              <a:t>the therapy doesn’t work?</a:t>
            </a:r>
            <a:endParaRPr lang="en-US" altLang="zh-CN" sz="2400" b="1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We can get our money back.</a:t>
            </a:r>
            <a:endParaRPr lang="en-US" altLang="zh-CN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图片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8F9F4">
                  <a:alpha val="100000"/>
                </a:srgbClr>
              </a:clrFrom>
              <a:clrTo>
                <a:srgbClr val="F8F9F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5690" y="1897380"/>
            <a:ext cx="2490788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185545" y="605605"/>
            <a:ext cx="729805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600" b="1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Millie is watching The Teens Show. Listen to  the interview with Mrs. Rainbow carefully and help Millie complete her notes.</a:t>
            </a:r>
            <a:endParaRPr lang="en-US" altLang="zh-CN" sz="2600" b="1">
              <a:solidFill>
                <a:srgbClr val="403152"/>
              </a:solidFill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1741" y="703497"/>
            <a:ext cx="842443" cy="703385"/>
            <a:chOff x="404" y="3016"/>
            <a:chExt cx="1769" cy="1477"/>
          </a:xfrm>
        </p:grpSpPr>
        <p:sp>
          <p:nvSpPr>
            <p:cNvPr id="2" name="圆角矩形 1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gray">
            <a:xfrm>
              <a:off x="404" y="3016"/>
              <a:ext cx="1769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39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A2</a:t>
              </a:r>
              <a:endParaRPr lang="en-US" altLang="zh-CN" sz="3975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"/>
          <p:cNvSpPr txBox="1">
            <a:spLocks noChangeArrowheads="1"/>
          </p:cNvSpPr>
          <p:nvPr/>
        </p:nvSpPr>
        <p:spPr bwMode="auto">
          <a:xfrm>
            <a:off x="217488" y="143193"/>
            <a:ext cx="8926512" cy="495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18495" tIns="59247" rIns="118495" bIns="59247">
            <a:spAutoFit/>
          </a:bodyPr>
          <a:lstStyle/>
          <a:p>
            <a:pPr algn="ctr" defTabSz="913130">
              <a:lnSpc>
                <a:spcPct val="11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Mrs Rainbow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olour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herapy 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entre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zh-CN" altLang="zh-CN" sz="2600">
                <a:solidFill>
                  <a:srgbClr val="000000"/>
                </a:solidFill>
                <a:latin typeface="Times New Roman" panose="02020603050405020304" pitchFamily="18" charset="0"/>
              </a:rPr>
              <a:t>Her therapy centre is on ________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</a:rPr>
              <a:t>___</a:t>
            </a:r>
            <a:r>
              <a:rPr lang="zh-CN" altLang="zh-CN" sz="2600">
                <a:solidFill>
                  <a:srgbClr val="000000"/>
                </a:solidFill>
                <a:latin typeface="Times New Roman" panose="02020603050405020304" pitchFamily="18" charset="0"/>
              </a:rPr>
              <a:t>_______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</a:rPr>
              <a:t>____</a:t>
            </a:r>
            <a:r>
              <a:rPr lang="zh-CN" altLang="zh-CN" sz="26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zh-CN" altLang="zh-CN" sz="2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</a:rPr>
              <a:t>It costs</a:t>
            </a:r>
            <a:r>
              <a:rPr lang="zh-CN" altLang="zh-CN" sz="2600">
                <a:solidFill>
                  <a:srgbClr val="000000"/>
                </a:solidFill>
                <a:latin typeface="Times New Roman" panose="02020603050405020304" pitchFamily="18" charset="0"/>
              </a:rPr>
              <a:t> ___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</a:rPr>
              <a:t>__</a:t>
            </a:r>
            <a:r>
              <a:rPr lang="zh-CN" altLang="zh-CN" sz="2600">
                <a:solidFill>
                  <a:srgbClr val="000000"/>
                </a:solidFill>
                <a:latin typeface="Times New Roman" panose="02020603050405020304" pitchFamily="18" charset="0"/>
              </a:rPr>
              <a:t>___ for 30 minutes.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zh-CN" altLang="zh-CN" sz="2600">
                <a:solidFill>
                  <a:srgbClr val="000000"/>
                </a:solidFill>
                <a:latin typeface="Times New Roman" panose="02020603050405020304" pitchFamily="18" charset="0"/>
              </a:rPr>
              <a:t>If it doesn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</a:rPr>
              <a:t>’</a:t>
            </a:r>
            <a:r>
              <a:rPr lang="zh-CN" altLang="zh-CN" sz="2600">
                <a:solidFill>
                  <a:srgbClr val="000000"/>
                </a:solidFill>
                <a:latin typeface="Times New Roman" panose="02020603050405020304" pitchFamily="18" charset="0"/>
              </a:rPr>
              <a:t>t work, 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</a:rPr>
              <a:t>you </a:t>
            </a:r>
            <a:r>
              <a:rPr lang="zh-CN" altLang="zh-CN" sz="2600">
                <a:solidFill>
                  <a:srgbClr val="000000"/>
                </a:solidFill>
                <a:latin typeface="Times New Roman" panose="02020603050405020304" pitchFamily="18" charset="0"/>
              </a:rPr>
              <a:t>can ________________.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zh-CN" altLang="zh-CN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practised colour therapy since she left  ______.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zh-CN" altLang="zh-CN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 therapy comes from ancient India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zh-CN" altLang="zh-CN" sz="2600">
                <a:latin typeface="Times New Roman" panose="02020603050405020304" pitchFamily="18" charset="0"/>
                <a:sym typeface="+mn-ea"/>
              </a:rPr>
              <a:t>If you do not feel confident enough, use the colour ______ more. If you cannot sleep well,</a:t>
            </a:r>
            <a:r>
              <a:rPr lang="en-US" altLang="zh-CN" sz="2600"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zh-CN" sz="2600">
                <a:latin typeface="Times New Roman" panose="02020603050405020304" pitchFamily="18" charset="0"/>
                <a:sym typeface="+mn-ea"/>
              </a:rPr>
              <a:t>paint your bedroom_____.</a:t>
            </a:r>
            <a:endParaRPr lang="en-US" altLang="zh-CN" sz="2600"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zh-CN" altLang="zh-CN" sz="2600">
                <a:latin typeface="Times New Roman" panose="02020603050405020304" pitchFamily="18" charset="0"/>
                <a:sym typeface="+mn-ea"/>
              </a:rPr>
              <a:t>If you feel stressed</a:t>
            </a:r>
            <a:r>
              <a:rPr lang="en-US" altLang="zh-CN" sz="2600">
                <a:latin typeface="Times New Roman" panose="02020603050405020304" pitchFamily="18" charset="0"/>
                <a:sym typeface="+mn-ea"/>
              </a:rPr>
              <a:t>, </a:t>
            </a:r>
            <a:r>
              <a:rPr lang="zh-CN" altLang="zh-CN" sz="2600">
                <a:latin typeface="Times New Roman" panose="02020603050405020304" pitchFamily="18" charset="0"/>
                <a:sym typeface="+mn-ea"/>
              </a:rPr>
              <a:t>eat mor</a:t>
            </a:r>
            <a:r>
              <a:rPr lang="zh-CN" altLang="en-US" sz="2600">
                <a:latin typeface="Times New Roman" panose="02020603050405020304" pitchFamily="18" charset="0"/>
                <a:sym typeface="+mn-ea"/>
              </a:rPr>
              <a:t>e</a:t>
            </a:r>
            <a:r>
              <a:rPr lang="zh-CN" altLang="zh-CN" sz="2600">
                <a:latin typeface="Times New Roman" panose="02020603050405020304" pitchFamily="18" charset="0"/>
                <a:sym typeface="+mn-ea"/>
              </a:rPr>
              <a:t>_____vegetables.</a:t>
            </a:r>
            <a:endParaRPr lang="zh-CN" altLang="zh-CN" sz="2600"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zh-CN" altLang="zh-CN" sz="2600">
                <a:latin typeface="Times New Roman" panose="02020603050405020304" pitchFamily="18" charset="0"/>
                <a:sym typeface="+mn-ea"/>
              </a:rPr>
              <a:t>If you feel tired,</a:t>
            </a:r>
            <a:r>
              <a:rPr lang="en-US" altLang="zh-CN" sz="2600"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zh-CN" sz="2600">
                <a:latin typeface="Times New Roman" panose="02020603050405020304" pitchFamily="18" charset="0"/>
                <a:sym typeface="+mn-ea"/>
              </a:rPr>
              <a:t>____ food can help cheer you up. But do not eat too much of it , or you may get ______ easily.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534410" y="390525"/>
            <a:ext cx="4210050" cy="690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8" tIns="45710" rIns="91418" bIns="45710">
            <a:spAutoFit/>
          </a:bodyPr>
          <a:lstStyle/>
          <a:p>
            <a:pPr defTabSz="913130">
              <a:lnSpc>
                <a:spcPct val="150000"/>
              </a:lnSpc>
              <a:spcBef>
                <a:spcPct val="50000"/>
              </a:spcBef>
            </a:pP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</a:rPr>
              <a:t>21/F, 810 South-east Road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254443" y="887730"/>
            <a:ext cx="1725612" cy="690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8" tIns="45710" rIns="91418" bIns="45710">
            <a:spAutoFit/>
          </a:bodyPr>
          <a:lstStyle/>
          <a:p>
            <a:pPr defTabSz="913130">
              <a:lnSpc>
                <a:spcPct val="150000"/>
              </a:lnSpc>
              <a:spcBef>
                <a:spcPct val="50000"/>
              </a:spcBef>
            </a:pP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</a:rPr>
              <a:t> yuan</a:t>
            </a:r>
            <a:endParaRPr lang="en-US" altLang="zh-CN" sz="26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820160" y="1310958"/>
            <a:ext cx="4025900" cy="690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8" tIns="45710" rIns="91418" bIns="45710">
            <a:spAutoFit/>
          </a:bodyPr>
          <a:lstStyle/>
          <a:p>
            <a:pPr defTabSz="913130">
              <a:lnSpc>
                <a:spcPct val="150000"/>
              </a:lnSpc>
              <a:spcBef>
                <a:spcPct val="50000"/>
              </a:spcBef>
            </a:pP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</a:rPr>
              <a:t>get 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</a:rPr>
              <a:t>your</a:t>
            </a: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</a:rPr>
              <a:t> money back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70638" y="1775460"/>
            <a:ext cx="1952625" cy="690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8" tIns="45710" rIns="91418" bIns="45710">
            <a:spAutoFit/>
          </a:bodyPr>
          <a:lstStyle/>
          <a:p>
            <a:pPr defTabSz="913130">
              <a:lnSpc>
                <a:spcPct val="150000"/>
              </a:lnSpc>
            </a:pP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</a:rPr>
              <a:t> college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14483" y="3652520"/>
            <a:ext cx="915035" cy="490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8" tIns="45710" rIns="91418" bIns="45710">
            <a:spAutoFit/>
          </a:bodyPr>
          <a:lstStyle/>
          <a:p>
            <a:pPr defTabSz="913130"/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63178" y="4086543"/>
            <a:ext cx="712787" cy="490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8" tIns="45710" rIns="91418" bIns="45710">
            <a:spAutoFit/>
          </a:bodyPr>
          <a:lstStyle/>
          <a:p>
            <a:pPr defTabSz="913130"/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4511040" y="4142740"/>
            <a:ext cx="954088" cy="890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8" tIns="45710" rIns="91418" bIns="45710">
            <a:spAutoFit/>
          </a:bodyPr>
          <a:lstStyle/>
          <a:p>
            <a:pPr defTabSz="913130"/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angry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6370638" y="3080385"/>
            <a:ext cx="784225" cy="690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18" tIns="45710" rIns="91418" bIns="45710">
            <a:spAutoFit/>
          </a:bodyPr>
          <a:lstStyle/>
          <a:p>
            <a:pPr defTabSz="913130">
              <a:lnSpc>
                <a:spcPct val="150000"/>
              </a:lnSpc>
            </a:pPr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6978650" y="2795270"/>
            <a:ext cx="1252855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yellow</a:t>
            </a:r>
            <a:endParaRPr lang="zh-CN" altLang="zh-CN" sz="2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ntegrated skills a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942580" y="4469765"/>
            <a:ext cx="664210" cy="629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650" grpId="0"/>
      <p:bldP spid="27651" grpId="0"/>
      <p:bldP spid="27652" grpId="0"/>
      <p:bldP spid="8" grpId="0"/>
      <p:bldP spid="14340" grpId="0"/>
      <p:bldP spid="14341" grpId="0"/>
      <p:bldP spid="29699" grpId="0"/>
      <p:bldP spid="29700" grpId="0"/>
      <p:bldP spid="297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8"/>
          <p:cNvSpPr>
            <a:spLocks noChangeArrowheads="1"/>
          </p:cNvSpPr>
          <p:nvPr/>
        </p:nvSpPr>
        <p:spPr bwMode="auto">
          <a:xfrm>
            <a:off x="532130" y="579755"/>
            <a:ext cx="8786813" cy="706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9" tIns="45715" rIns="91429" bIns="45715">
            <a:spAutoFit/>
          </a:bodyPr>
          <a:lstStyle/>
          <a:p>
            <a:pPr defTabSz="911225">
              <a:lnSpc>
                <a:spcPct val="130000"/>
              </a:lnSpc>
            </a:pPr>
            <a:r>
              <a:rPr lang="en-US" altLang="zh-CN" sz="3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do you know about Mrs Rainbow?</a:t>
            </a:r>
            <a:endParaRPr lang="en-US" altLang="zh-CN" sz="3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图片 8" descr="图片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7058025" y="3721100"/>
            <a:ext cx="19192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531813" y="1457325"/>
            <a:ext cx="30749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333CC"/>
                </a:solidFill>
                <a:latin typeface="Times New Roman" panose="02020603050405020304" pitchFamily="18" charset="0"/>
              </a:rPr>
              <a:t>She suggests that …</a:t>
            </a:r>
            <a:endParaRPr lang="en-US" altLang="zh-CN" sz="28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531813" y="1976438"/>
            <a:ext cx="6326187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zh-CN" sz="2800">
                <a:solidFill>
                  <a:srgbClr val="3333CC"/>
                </a:solidFill>
                <a:latin typeface="Times New Roman" panose="02020603050405020304" pitchFamily="18" charset="0"/>
              </a:rPr>
              <a:t>if you don’t feel confident, you should …</a:t>
            </a:r>
            <a:endParaRPr lang="en-US" altLang="zh-CN" sz="280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2800">
                <a:solidFill>
                  <a:srgbClr val="3333CC"/>
                </a:solidFill>
                <a:latin typeface="Times New Roman" panose="02020603050405020304" pitchFamily="18" charset="0"/>
              </a:rPr>
              <a:t>if you can’t sleep well, you should…</a:t>
            </a:r>
            <a:r>
              <a:rPr lang="zh-CN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2800">
                <a:solidFill>
                  <a:srgbClr val="3333CC"/>
                </a:solidFill>
                <a:latin typeface="Times New Roman" panose="02020603050405020304" pitchFamily="18" charset="0"/>
              </a:rPr>
              <a:t>if you feel stressed, you should...</a:t>
            </a:r>
            <a:endParaRPr lang="en-US" altLang="zh-CN" sz="280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2800">
                <a:solidFill>
                  <a:srgbClr val="3333CC"/>
                </a:solidFill>
                <a:latin typeface="Times New Roman" panose="02020603050405020304" pitchFamily="18" charset="0"/>
              </a:rPr>
              <a:t>when you feel tired, you should….</a:t>
            </a:r>
            <a:endParaRPr lang="en-US" altLang="zh-CN" sz="280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57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7634" y="42478"/>
            <a:ext cx="6858000" cy="9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950" b="1">
                <a:solidFill>
                  <a:srgbClr val="33CCCC"/>
                </a:solidFill>
                <a:ea typeface="+mn-ea"/>
              </a:rPr>
              <a:t>Suzy wants to learn something about Mrs Rainbow. Listen to Suzy’s questions and help Millie answer them. Circle the correct letters. </a:t>
            </a:r>
            <a:endParaRPr lang="en-US" altLang="zh-CN" sz="1950" b="1">
              <a:solidFill>
                <a:srgbClr val="33CCCC"/>
              </a:solidFill>
              <a:ea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77634" y="812706"/>
            <a:ext cx="6694884" cy="4350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8871" tIns="44435" rIns="88871" bIns="44435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33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altLang="zh-CN" sz="21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a.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She works at a Museum</a:t>
            </a: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b.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She uses colours to change people’s moods. 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c.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She works for a fashion magazine. </a:t>
            </a:r>
            <a:endParaRPr lang="en-US" altLang="zh-CN" sz="21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3333CC"/>
                </a:solidFill>
                <a:latin typeface="Times New Roman" panose="02020603050405020304" pitchFamily="18" charset="0"/>
              </a:rPr>
              <a:t>2.</a:t>
            </a: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1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a. 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She colours their clothes.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b. 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She suggests different clothes to different people.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c. 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She suggests different colours to different people</a:t>
            </a: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1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3333CC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altLang="zh-CN" sz="21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a. 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You will sleep better if you paint your bedroom blue.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b. 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You should think of the sun.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913130">
              <a:lnSpc>
                <a:spcPct val="110000"/>
              </a:lnSpc>
            </a:pP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c. 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</a:rPr>
              <a:t>You should wear orange</a:t>
            </a:r>
            <a:r>
              <a:rPr lang="en-US" altLang="zh-CN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1670" y="815770"/>
            <a:ext cx="4752528" cy="38989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68571" tIns="34286" rIns="68571" bIns="3428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what does Mrs. Rainbow do, Millie?</a:t>
            </a:r>
            <a:endParaRPr lang="en-US" altLang="zh-CN" sz="21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87844" y="2247714"/>
            <a:ext cx="4752528" cy="38989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68571" tIns="34286" rIns="68571" bIns="3428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Really? How does she do that?</a:t>
            </a:r>
            <a:endParaRPr lang="en-US" altLang="zh-CN" sz="21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87845" y="3679657"/>
            <a:ext cx="5576444" cy="38989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68571" tIns="34286" rIns="68571" bIns="3428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I do to get a good night’s sleep?</a:t>
            </a:r>
            <a:endParaRPr lang="en-US" altLang="zh-CN" sz="21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ntegrated skills a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360920" y="680720"/>
            <a:ext cx="666750" cy="795655"/>
          </a:xfrm>
          <a:prstGeom prst="rect">
            <a:avLst/>
          </a:prstGeom>
        </p:spPr>
      </p:pic>
      <p:sp>
        <p:nvSpPr>
          <p:cNvPr id="12" name="椭圆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39652" y="1527010"/>
            <a:ext cx="485775" cy="432197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endParaRPr lang="zh-CN" altLang="en-US" sz="2400"/>
          </a:p>
        </p:txBody>
      </p:sp>
      <p:sp>
        <p:nvSpPr>
          <p:cNvPr id="13" name="椭圆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39652" y="3247460"/>
            <a:ext cx="485775" cy="432197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endParaRPr lang="zh-CN" altLang="en-US" sz="2400"/>
          </a:p>
        </p:txBody>
      </p:sp>
      <p:sp>
        <p:nvSpPr>
          <p:cNvPr id="14" name="椭圆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39652" y="3983824"/>
            <a:ext cx="485775" cy="432197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endParaRPr lang="zh-CN" altLang="en-US" sz="2400"/>
          </a:p>
        </p:txBody>
      </p:sp>
      <p:grpSp>
        <p:nvGrpSpPr>
          <p:cNvPr id="7" name="组合 6"/>
          <p:cNvGrpSpPr/>
          <p:nvPr/>
        </p:nvGrpSpPr>
        <p:grpSpPr>
          <a:xfrm>
            <a:off x="391741" y="186607"/>
            <a:ext cx="842443" cy="703385"/>
            <a:chOff x="404" y="3016"/>
            <a:chExt cx="1769" cy="1477"/>
          </a:xfrm>
        </p:grpSpPr>
        <p:sp>
          <p:nvSpPr>
            <p:cNvPr id="8" name="圆角矩形 7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gray">
            <a:xfrm>
              <a:off x="404" y="3016"/>
              <a:ext cx="1769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p>
              <a:pPr algn="ctr" eaLnBrk="0" hangingPunct="0"/>
              <a:r>
                <a:rPr lang="en-US" altLang="zh-CN" sz="39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A3</a:t>
              </a:r>
              <a:endParaRPr lang="en-US" altLang="zh-CN" sz="3975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22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8102.4377952755904,&quot;width&quot;:7428.4614173228347}"/>
</p:tagLst>
</file>

<file path=ppt/tags/tag10.xml><?xml version="1.0" encoding="utf-8"?>
<p:tagLst xmlns:p="http://schemas.openxmlformats.org/presentationml/2006/main">
  <p:tag name="AS_UNIQUEID" val="207"/>
</p:tagLst>
</file>

<file path=ppt/tags/tag11.xml><?xml version="1.0" encoding="utf-8"?>
<p:tagLst xmlns:p="http://schemas.openxmlformats.org/presentationml/2006/main">
  <p:tag name="AS_UNIQUEID" val="208"/>
</p:tagLst>
</file>

<file path=ppt/tags/tag12.xml><?xml version="1.0" encoding="utf-8"?>
<p:tagLst xmlns:p="http://schemas.openxmlformats.org/presentationml/2006/main">
  <p:tag name="AS_UNIQUEID" val="209"/>
</p:tagLst>
</file>

<file path=ppt/tags/tag13.xml><?xml version="1.0" encoding="utf-8"?>
<p:tagLst xmlns:p="http://schemas.openxmlformats.org/presentationml/2006/main">
  <p:tag name="AS_UNIQUEID" val="211"/>
</p:tagLst>
</file>

<file path=ppt/tags/tag14.xml><?xml version="1.0" encoding="utf-8"?>
<p:tagLst xmlns:p="http://schemas.openxmlformats.org/presentationml/2006/main">
  <p:tag name="AS_UNIQUEID" val="212"/>
</p:tagLst>
</file>

<file path=ppt/tags/tag15.xml><?xml version="1.0" encoding="utf-8"?>
<p:tagLst xmlns:p="http://schemas.openxmlformats.org/presentationml/2006/main">
  <p:tag name="AS_UNIQUEID" val="213"/>
</p:tagLst>
</file>

<file path=ppt/tags/tag16.xml><?xml version="1.0" encoding="utf-8"?>
<p:tagLst xmlns:p="http://schemas.openxmlformats.org/presentationml/2006/main">
  <p:tag name="AS_UNIQUEID" val="214"/>
</p:tagLst>
</file>

<file path=ppt/tags/tag17.xml><?xml version="1.0" encoding="utf-8"?>
<p:tagLst xmlns:p="http://schemas.openxmlformats.org/presentationml/2006/main">
  <p:tag name="AS_UNIQUEID" val="215"/>
</p:tagLst>
</file>

<file path=ppt/tags/tag18.xml><?xml version="1.0" encoding="utf-8"?>
<p:tagLst xmlns:p="http://schemas.openxmlformats.org/presentationml/2006/main">
  <p:tag name="AS_UNIQUEID" val="216"/>
</p:tagLst>
</file>

<file path=ppt/tags/tag19.xml><?xml version="1.0" encoding="utf-8"?>
<p:tagLst xmlns:p="http://schemas.openxmlformats.org/presentationml/2006/main">
  <p:tag name="AS_UNIQUEID" val="217"/>
</p:tagLst>
</file>

<file path=ppt/tags/tag2.xml><?xml version="1.0" encoding="utf-8"?>
<p:tagLst xmlns:p="http://schemas.openxmlformats.org/presentationml/2006/main">
  <p:tag name="AS_UNIQUEID" val="184"/>
</p:tagLst>
</file>

<file path=ppt/tags/tag20.xml><?xml version="1.0" encoding="utf-8"?>
<p:tagLst xmlns:p="http://schemas.openxmlformats.org/presentationml/2006/main">
  <p:tag name="AS_UNIQUEID" val="218"/>
</p:tagLst>
</file>

<file path=ppt/tags/tag21.xml><?xml version="1.0" encoding="utf-8"?>
<p:tagLst xmlns:p="http://schemas.openxmlformats.org/presentationml/2006/main">
  <p:tag name="AS_UNIQUEID" val="221"/>
</p:tagLst>
</file>

<file path=ppt/tags/tag22.xml><?xml version="1.0" encoding="utf-8"?>
<p:tagLst xmlns:p="http://schemas.openxmlformats.org/presentationml/2006/main">
  <p:tag name="AS_UNIQUEID" val="223"/>
</p:tagLst>
</file>

<file path=ppt/tags/tag23.xml><?xml version="1.0" encoding="utf-8"?>
<p:tagLst xmlns:p="http://schemas.openxmlformats.org/presentationml/2006/main">
  <p:tag name="AS_UNIQUEID" val="223"/>
</p:tagLst>
</file>

<file path=ppt/tags/tag24.xml><?xml version="1.0" encoding="utf-8"?>
<p:tagLst xmlns:p="http://schemas.openxmlformats.org/presentationml/2006/main">
  <p:tag name="AS_UNIQUEID" val="226"/>
</p:tagLst>
</file>

<file path=ppt/tags/tag2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mJjZjM0NjQ4ZGNmZjUxMGI1YWJjMDg3NWUzMmQxOTcifQ=="/>
</p:tagLst>
</file>

<file path=ppt/tags/tag3.xml><?xml version="1.0" encoding="utf-8"?>
<p:tagLst xmlns:p="http://schemas.openxmlformats.org/presentationml/2006/main">
  <p:tag name="AS_UNIQUEID" val="183"/>
</p:tagLst>
</file>

<file path=ppt/tags/tag4.xml><?xml version="1.0" encoding="utf-8"?>
<p:tagLst xmlns:p="http://schemas.openxmlformats.org/presentationml/2006/main">
  <p:tag name="AS_UNIQUEID" val="201"/>
</p:tagLst>
</file>

<file path=ppt/tags/tag5.xml><?xml version="1.0" encoding="utf-8"?>
<p:tagLst xmlns:p="http://schemas.openxmlformats.org/presentationml/2006/main">
  <p:tag name="AS_UNIQUEID" val="202"/>
</p:tagLst>
</file>

<file path=ppt/tags/tag6.xml><?xml version="1.0" encoding="utf-8"?>
<p:tagLst xmlns:p="http://schemas.openxmlformats.org/presentationml/2006/main">
  <p:tag name="AS_UNIQUEID" val="203"/>
</p:tagLst>
</file>

<file path=ppt/tags/tag7.xml><?xml version="1.0" encoding="utf-8"?>
<p:tagLst xmlns:p="http://schemas.openxmlformats.org/presentationml/2006/main">
  <p:tag name="AS_UNIQUEID" val="204"/>
</p:tagLst>
</file>

<file path=ppt/tags/tag8.xml><?xml version="1.0" encoding="utf-8"?>
<p:tagLst xmlns:p="http://schemas.openxmlformats.org/presentationml/2006/main">
  <p:tag name="AS_UNIQUEID" val="205"/>
</p:tagLst>
</file>

<file path=ppt/tags/tag9.xml><?xml version="1.0" encoding="utf-8"?>
<p:tagLst xmlns:p="http://schemas.openxmlformats.org/presentationml/2006/main">
  <p:tag name="AS_UNIQUEID" val="206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4262</Words>
  <Application>WPS 演示</Application>
  <PresentationFormat>On-screen Show (16:9)</PresentationFormat>
  <Paragraphs>191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等线</vt:lpstr>
      <vt:lpstr>Times New Roman</vt:lpstr>
      <vt:lpstr>方正粗黑宋简体</vt:lpstr>
      <vt:lpstr>微软雅黑</vt:lpstr>
      <vt:lpstr>Times New Roman</vt:lpstr>
      <vt:lpstr>Comic Sans MS</vt:lpstr>
      <vt:lpstr>黑体</vt:lpstr>
      <vt:lpstr>Calibri</vt:lpstr>
      <vt:lpstr>Arial Unicode MS</vt:lpstr>
      <vt:lpstr>Calibri Light</vt:lpstr>
      <vt:lpstr>Gungsuh</vt:lpstr>
      <vt:lpstr>Malgun Gothic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陌然浅笑</cp:lastModifiedBy>
  <cp:revision>29</cp:revision>
  <cp:lastPrinted>2021-07-15T14:23:00Z</cp:lastPrinted>
  <dcterms:created xsi:type="dcterms:W3CDTF">2021-07-15T14:23:00Z</dcterms:created>
  <dcterms:modified xsi:type="dcterms:W3CDTF">2022-11-01T23:47:10Z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D27B4933137B480F961403C2E475A3B8</vt:lpwstr>
  </property>
  <property fmtid="{D5CDD505-2E9C-101B-9397-08002B2CF9AE}" pid="7" name="KSOProductBuildVer">
    <vt:lpwstr>2052-11.1.0.12644</vt:lpwstr>
  </property>
</Properties>
</file>