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613" r:id="rId3"/>
    <p:sldId id="770" r:id="rId4"/>
    <p:sldId id="690" r:id="rId6"/>
    <p:sldId id="691" r:id="rId7"/>
    <p:sldId id="680" r:id="rId8"/>
    <p:sldId id="704" r:id="rId9"/>
    <p:sldId id="705" r:id="rId10"/>
    <p:sldId id="645" r:id="rId11"/>
    <p:sldId id="824" r:id="rId12"/>
    <p:sldId id="852" r:id="rId13"/>
    <p:sldId id="826" r:id="rId14"/>
    <p:sldId id="796" r:id="rId15"/>
    <p:sldId id="827" r:id="rId16"/>
    <p:sldId id="716" r:id="rId17"/>
    <p:sldId id="771" r:id="rId18"/>
    <p:sldId id="726" r:id="rId19"/>
    <p:sldId id="727" r:id="rId20"/>
    <p:sldId id="799" r:id="rId21"/>
    <p:sldId id="829" r:id="rId22"/>
    <p:sldId id="851" r:id="rId23"/>
    <p:sldId id="846" r:id="rId24"/>
    <p:sldId id="800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51"/>
    <p:restoredTop sz="93656"/>
  </p:normalViewPr>
  <p:slideViewPr>
    <p:cSldViewPr showGuides="1">
      <p:cViewPr varScale="1">
        <p:scale>
          <a:sx n="102" d="100"/>
          <a:sy n="102" d="100"/>
        </p:scale>
        <p:origin x="200" y="288"/>
      </p:cViewPr>
      <p:guideLst>
        <p:guide orient="horz" pos="2326"/>
        <p:guide pos="2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88D15D-5B68-4C3D-9995-861C43076AC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4390" tIns="42195" rIns="84390" bIns="42195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98900" y="8713788"/>
            <a:ext cx="2941638" cy="409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84390" tIns="42195" rIns="84390" bIns="42195" anchor="b"/>
          <a:lstStyle/>
          <a:p>
            <a:pPr lvl="0" algn="r" eaLnBrk="1" hangingPunct="1">
              <a:buFont typeface="Times New Roman" panose="02020603050405020304" pitchFamily="18" charset="0"/>
              <a:buChar char="•"/>
            </a:pPr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/>
          <p:nvPr/>
        </p:nvGrpSpPr>
        <p:grpSpPr>
          <a:xfrm>
            <a:off x="0" y="0"/>
            <a:ext cx="9144000" cy="609600"/>
            <a:chOff x="0" y="0"/>
            <a:chExt cx="5760" cy="384"/>
          </a:xfrm>
        </p:grpSpPr>
        <p:sp>
          <p:nvSpPr>
            <p:cNvPr id="103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5760" cy="384"/>
            </a:xfrm>
            <a:prstGeom prst="rect">
              <a:avLst/>
            </a:prstGeom>
            <a:gradFill rotWithShape="1">
              <a:gsLst>
                <a:gs pos="0">
                  <a:srgbClr val="960021"/>
                </a:gs>
                <a:gs pos="100000">
                  <a:srgbClr val="FF002D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28" name="Picture 9" descr="10photo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776" y="0"/>
              <a:ext cx="3072" cy="3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" name="Rectangle 10"/>
            <p:cNvSpPr>
              <a:spLocks noChangeArrowheads="1"/>
            </p:cNvSpPr>
            <p:nvPr/>
          </p:nvSpPr>
          <p:spPr bwMode="auto">
            <a:xfrm>
              <a:off x="4848" y="0"/>
              <a:ext cx="912" cy="384"/>
            </a:xfrm>
            <a:prstGeom prst="rect">
              <a:avLst/>
            </a:prstGeom>
            <a:solidFill>
              <a:srgbClr val="A50021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Line 11"/>
            <p:cNvSpPr>
              <a:spLocks noChangeShapeType="1"/>
            </p:cNvSpPr>
            <p:nvPr/>
          </p:nvSpPr>
          <p:spPr bwMode="auto">
            <a:xfrm>
              <a:off x="4848" y="0"/>
              <a:ext cx="0" cy="38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Line 12"/>
          <p:cNvSpPr>
            <a:spLocks noChangeShapeType="1"/>
          </p:cNvSpPr>
          <p:nvPr/>
        </p:nvSpPr>
        <p:spPr bwMode="auto">
          <a:xfrm>
            <a:off x="0" y="6629400"/>
            <a:ext cx="9144000" cy="0"/>
          </a:xfrm>
          <a:prstGeom prst="line">
            <a:avLst/>
          </a:prstGeom>
          <a:noFill/>
          <a:ln w="9525">
            <a:solidFill>
              <a:srgbClr val="990000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7737475" y="0"/>
            <a:ext cx="1025525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21st Century</a:t>
            </a: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Text Box 14"/>
          <p:cNvSpPr txBox="1">
            <a:spLocks noChangeArrowheads="1"/>
          </p:cNvSpPr>
          <p:nvPr/>
        </p:nvSpPr>
        <p:spPr bwMode="auto">
          <a:xfrm>
            <a:off x="7832725" y="166688"/>
            <a:ext cx="1158875" cy="442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Teens</a:t>
            </a:r>
            <a:endParaRPr kumimoji="0" lang="en-US" altLang="zh-CN" sz="2300" b="1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tags" Target="../tags/tag7.xml"/><Relationship Id="rId4" Type="http://schemas.openxmlformats.org/officeDocument/2006/relationships/image" Target="../media/image14.jpeg"/><Relationship Id="rId3" Type="http://schemas.openxmlformats.org/officeDocument/2006/relationships/tags" Target="../tags/tag6.xml"/><Relationship Id="rId2" Type="http://schemas.openxmlformats.org/officeDocument/2006/relationships/image" Target="../media/image13.jpeg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Text Box 7"/>
          <p:cNvSpPr txBox="1"/>
          <p:nvPr/>
        </p:nvSpPr>
        <p:spPr>
          <a:xfrm>
            <a:off x="424326" y="4149080"/>
            <a:ext cx="8108950" cy="144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Reading News Articles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新闻类文体阅读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110" y="2204864"/>
            <a:ext cx="84735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0070C0"/>
                </a:solidFill>
              </a:rPr>
              <a:t>TEENS</a:t>
            </a:r>
            <a:r>
              <a:rPr lang="en-US" altLang="zh-CN" sz="3200" b="1" dirty="0">
                <a:solidFill>
                  <a:srgbClr val="0070C0"/>
                </a:solidFill>
              </a:rPr>
              <a:t> </a:t>
            </a:r>
            <a:r>
              <a:rPr lang="en-US" altLang="zh-CN" sz="8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JUNIOR</a:t>
            </a:r>
            <a:endParaRPr lang="en-US" altLang="zh-CN" sz="8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2" descr="news_ico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626"/>
            <a:ext cx="2143125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爆炸形 2 14"/>
          <p:cNvSpPr/>
          <p:nvPr/>
        </p:nvSpPr>
        <p:spPr>
          <a:xfrm>
            <a:off x="2339752" y="4756747"/>
            <a:ext cx="8706130" cy="2318385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Read with strong emotion(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情感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-30615" y="1647488"/>
            <a:ext cx="9144001" cy="2134226"/>
          </a:xfrm>
          <a:prstGeom prst="horizontalScroll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0" y="-19050"/>
            <a:ext cx="38144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Careful-reading</a:t>
            </a: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 dirty="0"/>
          </a:p>
        </p:txBody>
      </p:sp>
      <p:pic>
        <p:nvPicPr>
          <p:cNvPr id="9" name="图片 8" descr="m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4975" y="116205"/>
            <a:ext cx="1576070" cy="1104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4059" y="1952922"/>
            <a:ext cx="8191956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 “After more than 1,000 days of suffering(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痛苦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), I finally returned to the motherland,” Meng said after she got off the plane.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64" y="3781714"/>
            <a:ext cx="821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</a:rPr>
              <a:t>Happy/ Excited/ Proud</a:t>
            </a:r>
            <a:r>
              <a:rPr lang="zh-CN" altLang="en-US" sz="3600" b="1" dirty="0">
                <a:solidFill>
                  <a:srgbClr val="C00000"/>
                </a:solidFill>
              </a:rPr>
              <a:t>（自豪的）</a:t>
            </a:r>
            <a:r>
              <a:rPr lang="en-US" altLang="zh-CN" sz="3600" b="1" dirty="0">
                <a:solidFill>
                  <a:srgbClr val="C00000"/>
                </a:solidFill>
              </a:rPr>
              <a:t>/Grateful</a:t>
            </a:r>
            <a:r>
              <a:rPr lang="zh-CN" altLang="en-US" sz="3600" b="1" dirty="0">
                <a:solidFill>
                  <a:srgbClr val="C00000"/>
                </a:solidFill>
              </a:rPr>
              <a:t>（感激的）</a:t>
            </a:r>
            <a:r>
              <a:rPr lang="en-US" altLang="zh-CN" sz="3600" b="1" dirty="0">
                <a:solidFill>
                  <a:srgbClr val="C00000"/>
                </a:solidFill>
              </a:rPr>
              <a:t>...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0" y="617521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970602" y="617520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燕尾形箭头 10"/>
          <p:cNvSpPr/>
          <p:nvPr/>
        </p:nvSpPr>
        <p:spPr>
          <a:xfrm>
            <a:off x="1911152" y="178546"/>
            <a:ext cx="4488660" cy="1817219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latin typeface="Comic Sans MS" panose="030F0702030302020204" pitchFamily="66" charset="0"/>
              </a:rPr>
              <a:t>Read in groups</a:t>
            </a:r>
            <a:endParaRPr kumimoji="1" lang="en-US" altLang="zh-CN" sz="3200" b="1" dirty="0">
              <a:latin typeface="Comic Sans MS" panose="030F0702030302020204" pitchFamily="66" charset="0"/>
            </a:endParaRPr>
          </a:p>
          <a:p>
            <a:pPr algn="ctr"/>
            <a:endParaRPr kumimoji="1" lang="en-US" altLang="zh-CN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横卷形 16"/>
          <p:cNvSpPr/>
          <p:nvPr/>
        </p:nvSpPr>
        <p:spPr>
          <a:xfrm>
            <a:off x="-30615" y="2705388"/>
            <a:ext cx="9144001" cy="1835600"/>
          </a:xfrm>
          <a:prstGeom prst="horizontalScroll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0" y="-19050"/>
            <a:ext cx="34651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Careful-reading</a:t>
            </a: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/>
        </p:nvSpPr>
        <p:spPr>
          <a:xfrm>
            <a:off x="0" y="1886429"/>
            <a:ext cx="9164955" cy="5355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defRPr/>
            </a:pP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Q: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was </a:t>
            </a:r>
            <a:r>
              <a:rPr lang="en-US" altLang="zh-CN" sz="32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real purpose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Meng’s detention? </a:t>
            </a:r>
            <a:endParaRPr lang="en-US" altLang="zh-CN" sz="3200" b="1" noProof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052" y="2950378"/>
            <a:ext cx="8370570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This is a political case trying to</a:t>
            </a:r>
            <a:r>
              <a:rPr lang="en-US" altLang="zh-CN" sz="40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4400" b="1" u="sng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break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Chinese high-tech companies.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13843" y="4644707"/>
            <a:ext cx="91649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development of Chinese high-tech companies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113843" y="5349793"/>
            <a:ext cx="93716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sz="32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sz="32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ping</a:t>
            </a:r>
            <a:r>
              <a:rPr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development of Chinese high-tech companies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113843" y="5349793"/>
            <a:ext cx="881073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方正粗黑宋简体" panose="02000000000000000000" charset="-122"/>
                <a:cs typeface="Times New Roman" panose="02020603050405020304" pitchFamily="18" charset="0"/>
              </a:rPr>
              <a:t>√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" name="动作按钮: 前进或下一项 9">
            <a:hlinkClick r:id="rId1" action="ppaction://hlinksldjump"/>
          </p:cNvPr>
          <p:cNvSpPr/>
          <p:nvPr/>
        </p:nvSpPr>
        <p:spPr>
          <a:xfrm>
            <a:off x="8388350" y="5876925"/>
            <a:ext cx="504190" cy="504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0" y="617521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970602" y="617520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燕尾形箭头 13"/>
          <p:cNvSpPr/>
          <p:nvPr/>
        </p:nvSpPr>
        <p:spPr>
          <a:xfrm>
            <a:off x="1911152" y="178546"/>
            <a:ext cx="4488660" cy="1817219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Read &amp; Answer</a:t>
            </a:r>
            <a:endParaRPr kumimoji="1" lang="en-US" altLang="zh-CN" sz="2800" b="1" dirty="0">
              <a:latin typeface="Comic Sans MS" panose="030F0702030302020204" pitchFamily="66" charset="0"/>
            </a:endParaRPr>
          </a:p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(Para.3-4)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93900" y="2287728"/>
            <a:ext cx="1383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关押</a:t>
            </a:r>
            <a:r>
              <a:rPr lang="en-US" altLang="zh-CN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800" dirty="0"/>
          </a:p>
        </p:txBody>
      </p:sp>
      <p:sp>
        <p:nvSpPr>
          <p:cNvPr id="16" name="文本框 15"/>
          <p:cNvSpPr txBox="1"/>
          <p:nvPr/>
        </p:nvSpPr>
        <p:spPr>
          <a:xfrm>
            <a:off x="4042417" y="2323439"/>
            <a:ext cx="1080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目的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动作按钮: 后退或前一项 1">
            <a:hlinkClick r:id="" action="ppaction://hlinkshowjump?jump=previousslide"/>
          </p:cNvPr>
          <p:cNvSpPr/>
          <p:nvPr/>
        </p:nvSpPr>
        <p:spPr>
          <a:xfrm>
            <a:off x="8388350" y="5805170"/>
            <a:ext cx="627380" cy="48704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外交部谈孟晚舟归国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3520" y="717550"/>
            <a:ext cx="7882255" cy="5671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横卷形 14"/>
          <p:cNvSpPr/>
          <p:nvPr/>
        </p:nvSpPr>
        <p:spPr>
          <a:xfrm>
            <a:off x="15556" y="2928833"/>
            <a:ext cx="9144001" cy="2406457"/>
          </a:xfrm>
          <a:prstGeom prst="horizontalScroll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0" y="-19050"/>
            <a:ext cx="38036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Careful-reading</a:t>
            </a: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 dirty="0"/>
          </a:p>
        </p:txBody>
      </p:sp>
      <p:pic>
        <p:nvPicPr>
          <p:cNvPr id="9" name="图片 8" descr="m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4975" y="116205"/>
            <a:ext cx="1576070" cy="1104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0" y="1943433"/>
            <a:ext cx="9154795" cy="1089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defRPr/>
            </a:pPr>
            <a:r>
              <a:rPr lang="en-US" altLang="zh-CN" sz="36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Q: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did Hua Chunying use three “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strong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 here?</a:t>
            </a:r>
            <a:endParaRPr lang="en-US" altLang="zh-CN" sz="3600" b="1" noProof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715" y="3288407"/>
            <a:ext cx="837057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“A </a:t>
            </a:r>
            <a:r>
              <a:rPr lang="en-US" altLang="zh-CN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strong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China under the </a:t>
            </a:r>
            <a:r>
              <a:rPr lang="en-US" altLang="zh-CN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strong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leadership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（领导）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of the Communist Party of China will always be the </a:t>
            </a:r>
            <a:r>
              <a:rPr lang="en-US" altLang="zh-CN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strong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backing of each one of us,” said Hua.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0" y="5781212"/>
            <a:ext cx="9154795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_______ enough to ___________.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" y="5534990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is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powerful(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强大的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自信的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 to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 people.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0" y="617521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970602" y="617520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燕尾形箭头 13"/>
          <p:cNvSpPr/>
          <p:nvPr/>
        </p:nvSpPr>
        <p:spPr>
          <a:xfrm>
            <a:off x="1911152" y="178546"/>
            <a:ext cx="4488660" cy="1817219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Read &amp; Answer</a:t>
            </a:r>
            <a:endParaRPr kumimoji="1" lang="en-US" altLang="zh-CN" sz="2800" b="1" dirty="0">
              <a:latin typeface="Comic Sans MS" panose="030F0702030302020204" pitchFamily="66" charset="0"/>
            </a:endParaRPr>
          </a:p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(Para.5)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3" grpId="1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配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692785"/>
            <a:ext cx="4231005" cy="3203575"/>
          </a:xfrm>
          <a:prstGeom prst="rect">
            <a:avLst/>
          </a:prstGeom>
        </p:spPr>
      </p:pic>
      <p:sp>
        <p:nvSpPr>
          <p:cNvPr id="4097" name="Text Box 2"/>
          <p:cNvSpPr txBox="1"/>
          <p:nvPr/>
        </p:nvSpPr>
        <p:spPr>
          <a:xfrm>
            <a:off x="71438" y="-27305"/>
            <a:ext cx="4018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Creative thinking</a:t>
            </a:r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4765149"/>
            <a:ext cx="853567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Meng returned to China after being illegally held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for nearly three years</a:t>
            </a:r>
            <a:r>
              <a:rPr lang="en-US" altLang="zh-CN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After </a:t>
            </a:r>
            <a:r>
              <a:rPr lang="en-US" altLang="zh-CN" sz="3200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1028 days</a:t>
            </a:r>
            <a:r>
              <a:rPr lang="en-US" altLang="zh-CN" sz="3200" u="sng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detention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（拘押）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Meng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Wanzhou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finally returned to China.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93365" y="2132965"/>
            <a:ext cx="1296670" cy="165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23215" y="2348865"/>
            <a:ext cx="648335" cy="165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-9662" y="2409948"/>
            <a:ext cx="9163323" cy="149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Which will you choose? </a:t>
            </a:r>
            <a:endParaRPr lang="en-US" altLang="zh-CN" sz="48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Why?</a:t>
            </a:r>
            <a:endParaRPr lang="en-US" altLang="zh-CN" sz="48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4034433" y="551154"/>
            <a:ext cx="5119228" cy="1925232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3850" y="3896360"/>
            <a:ext cx="79514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Meng was  illegally held in Vancouver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（温哥华）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33 months and 19 days</a:t>
            </a:r>
            <a:r>
              <a:rPr lang="en-US" altLang="zh-CN" sz="3200" u="sng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800" u="sng" dirty="0">
              <a:highlight>
                <a:srgbClr val="FFFF00"/>
              </a:highligh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64756" y="925228"/>
            <a:ext cx="5119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really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and difficult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journey.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9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360040" y="1468424"/>
            <a:ext cx="1791335" cy="5981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360039" y="3271485"/>
            <a:ext cx="1791335" cy="5981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360038" y="5024909"/>
            <a:ext cx="1791335" cy="5981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9752" y="14847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Read the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</a:rPr>
              <a:t>headline</a:t>
            </a:r>
            <a:r>
              <a:rPr lang="en-US" altLang="zh-CN" sz="2800" b="1" dirty="0"/>
              <a:t> + Look at </a:t>
            </a:r>
            <a:r>
              <a:rPr lang="en-US" altLang="zh-CN" sz="3200" b="1" u="sng" dirty="0">
                <a:solidFill>
                  <a:srgbClr val="FF0000"/>
                </a:solidFill>
              </a:rPr>
              <a:t>pictures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79439" y="3304848"/>
            <a:ext cx="6222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Read the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</a:rPr>
              <a:t>lead</a:t>
            </a:r>
            <a:endParaRPr lang="en-US" altLang="zh-CN" sz="2800" b="1" u="sng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12676" y="5063009"/>
            <a:ext cx="6222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Read the </a:t>
            </a:r>
            <a:r>
              <a:rPr lang="en-US" altLang="zh-CN" sz="3200" b="1" u="sng" dirty="0">
                <a:solidFill>
                  <a:srgbClr val="FF0000"/>
                </a:solidFill>
              </a:rPr>
              <a:t>body</a:t>
            </a:r>
            <a:endParaRPr lang="en-US" altLang="zh-CN" sz="2800" b="1" u="sng" dirty="0">
              <a:solidFill>
                <a:srgbClr val="FF0000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4497112" y="2049424"/>
            <a:ext cx="287655" cy="431800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下箭头 13"/>
          <p:cNvSpPr/>
          <p:nvPr/>
        </p:nvSpPr>
        <p:spPr>
          <a:xfrm>
            <a:off x="4499387" y="3864918"/>
            <a:ext cx="287655" cy="431800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4499387" y="5623079"/>
            <a:ext cx="287655" cy="431800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563365" y="2514917"/>
            <a:ext cx="2729865" cy="583565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/>
              <a:t>for prediction</a:t>
            </a:r>
            <a:endParaRPr lang="en-US" altLang="zh-CN" sz="3200"/>
          </a:p>
        </p:txBody>
      </p:sp>
      <p:sp>
        <p:nvSpPr>
          <p:cNvPr id="2" name="文本框 1"/>
          <p:cNvSpPr txBox="1"/>
          <p:nvPr/>
        </p:nvSpPr>
        <p:spPr>
          <a:xfrm>
            <a:off x="3131565" y="4293071"/>
            <a:ext cx="4652010" cy="583565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/>
              <a:t>for important information</a:t>
            </a:r>
            <a:endParaRPr lang="en-US" altLang="zh-CN" sz="3200"/>
          </a:p>
        </p:txBody>
      </p:sp>
      <p:sp>
        <p:nvSpPr>
          <p:cNvPr id="3" name="文本框 2"/>
          <p:cNvSpPr txBox="1"/>
          <p:nvPr/>
        </p:nvSpPr>
        <p:spPr>
          <a:xfrm>
            <a:off x="3131565" y="6020776"/>
            <a:ext cx="4346634" cy="583565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for detailed information</a:t>
            </a:r>
            <a:endParaRPr lang="en-US" altLang="zh-CN" sz="3200" dirty="0"/>
          </a:p>
        </p:txBody>
      </p:sp>
      <p:sp>
        <p:nvSpPr>
          <p:cNvPr id="17" name="燕尾形 16"/>
          <p:cNvSpPr/>
          <p:nvPr/>
        </p:nvSpPr>
        <p:spPr>
          <a:xfrm>
            <a:off x="0" y="617520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652785" y="617519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燕尾形箭头 18"/>
          <p:cNvSpPr/>
          <p:nvPr/>
        </p:nvSpPr>
        <p:spPr>
          <a:xfrm>
            <a:off x="1307476" y="331674"/>
            <a:ext cx="5496772" cy="1135296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latin typeface="Comic Sans MS" panose="030F0702030302020204" pitchFamily="66" charset="0"/>
              </a:rPr>
              <a:t>Tips for reading news</a:t>
            </a:r>
            <a:r>
              <a:rPr kumimoji="1" lang="en-US" altLang="zh-CN" sz="2800" b="1" dirty="0">
                <a:latin typeface="Comic Sans MS" panose="030F0702030302020204" pitchFamily="66" charset="0"/>
              </a:rPr>
              <a:t> 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16" grpId="0" bldLvl="0" animBg="1"/>
      <p:bldP spid="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7675" y="638810"/>
            <a:ext cx="2861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 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 descr="利比亚撤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" y="1160780"/>
            <a:ext cx="8695690" cy="5448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3768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Prediction(</a:t>
            </a:r>
            <a:r>
              <a:rPr lang="zh-CN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预测</a:t>
            </a:r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利比亚撤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621030"/>
            <a:ext cx="3942080" cy="58007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1755" y="621030"/>
            <a:ext cx="4135120" cy="68135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326515" y="1789430"/>
            <a:ext cx="2651125" cy="282130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436909" y="3286755"/>
            <a:ext cx="1223645" cy="3136900"/>
            <a:chOff x="7541" y="3615"/>
            <a:chExt cx="1927" cy="4940"/>
          </a:xfrm>
        </p:grpSpPr>
        <p:sp>
          <p:nvSpPr>
            <p:cNvPr id="7" name="圆角矩形 6"/>
            <p:cNvSpPr/>
            <p:nvPr/>
          </p:nvSpPr>
          <p:spPr>
            <a:xfrm>
              <a:off x="7541" y="4884"/>
              <a:ext cx="1927" cy="113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How?</a:t>
              </a:r>
              <a:endParaRPr lang="en-US" altLang="zh-CN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541" y="3615"/>
              <a:ext cx="1927" cy="113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tx1"/>
                  </a:solidFill>
                </a:rPr>
                <a:t>When?</a:t>
              </a:r>
              <a:endParaRPr lang="en-US" altLang="zh-CN" sz="2400" b="1">
                <a:solidFill>
                  <a:schemeClr val="tx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541" y="6153"/>
              <a:ext cx="1927" cy="113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tx1"/>
                  </a:solidFill>
                </a:rPr>
                <a:t>Why?</a:t>
              </a:r>
              <a:endParaRPr lang="en-US" altLang="zh-CN" sz="2400" b="1">
                <a:solidFill>
                  <a:schemeClr val="tx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541" y="7422"/>
              <a:ext cx="1927" cy="113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tx1"/>
                  </a:solidFill>
                </a:rPr>
                <a:t>...</a:t>
              </a:r>
              <a:endParaRPr lang="en-US" altLang="zh-CN" sz="2400" b="1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84315" y="825671"/>
            <a:ext cx="3528834" cy="23083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36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ead</a:t>
            </a:r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headline &amp; </a:t>
            </a:r>
            <a:endParaRPr lang="en-US" altLang="zh-CN" sz="3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picture</a:t>
            </a:r>
            <a:r>
              <a:rPr lang="en-US" altLang="zh-CN" sz="3600" b="1" noProof="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noProof="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predict </a:t>
            </a:r>
            <a:endParaRPr lang="en-US" altLang="zh-CN" sz="3600" b="1" noProof="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右箭头标注 12"/>
          <p:cNvSpPr/>
          <p:nvPr/>
        </p:nvSpPr>
        <p:spPr>
          <a:xfrm>
            <a:off x="4266195" y="855051"/>
            <a:ext cx="1341864" cy="2086997"/>
          </a:xfrm>
          <a:prstGeom prst="rightArrow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Tip</a:t>
            </a:r>
            <a:endParaRPr kumimoji="1" lang="en-US" altLang="zh-CN" sz="32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en-US" altLang="zh-CN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endParaRPr kumimoji="1" lang="zh-CN" altLang="en-US" sz="32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12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2494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Skimming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利比亚撤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617855"/>
            <a:ext cx="4417060" cy="58007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7315" y="1917065"/>
            <a:ext cx="1439545" cy="228028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1548130" y="2564765"/>
            <a:ext cx="3168015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07315" y="4293235"/>
            <a:ext cx="1439545" cy="74231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619672" y="4869160"/>
            <a:ext cx="3312795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61925" y="5034915"/>
            <a:ext cx="2693670" cy="130111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987675" y="5661025"/>
            <a:ext cx="2088515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84753" y="2873984"/>
            <a:ext cx="4331699" cy="1698367"/>
          </a:xfrm>
          <a:prstGeom prst="upArrowCallout">
            <a:avLst>
              <a:gd name="adj1" fmla="val 5709"/>
              <a:gd name="adj2" fmla="val 12138"/>
              <a:gd name="adj3" fmla="val 8387"/>
              <a:gd name="adj4" fmla="val 84805"/>
            </a:avLst>
          </a:prstGeom>
          <a:solidFill>
            <a:srgbClr val="FFC00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Libya was in disorder and thousands of Chinese were in danger.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9003" y="4620584"/>
            <a:ext cx="1677253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Lead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08270" y="5382955"/>
            <a:ext cx="1667986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Body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16145" y="1917065"/>
            <a:ext cx="3961528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an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example to show the </a:t>
            </a:r>
            <a:r>
              <a:rPr lang="en-US" altLang="zh-CN" sz="3600" dirty="0">
                <a:solidFill>
                  <a:srgbClr val="C00000"/>
                </a:solidFill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background</a:t>
            </a:r>
            <a:endParaRPr lang="en-US" altLang="zh-CN" sz="2800" b="1" dirty="0">
              <a:solidFill>
                <a:srgbClr val="C00000"/>
              </a:solidFill>
              <a:highlight>
                <a:srgbClr val="FFFF00"/>
              </a:highligh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1" grpId="0" bldLvl="0" animBg="1"/>
      <p:bldP spid="19" grpId="0" bldLvl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236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Scanning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" y="1772920"/>
            <a:ext cx="9154795" cy="4781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defRPr/>
            </a:pPr>
            <a:r>
              <a:rPr lang="en-US" altLang="zh-CN" sz="28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Q: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did the Chinese government do for the evacuation?</a:t>
            </a:r>
            <a:endParaRPr lang="en-US" altLang="zh-CN" sz="2800" b="1" noProof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7315" y="2564765"/>
            <a:ext cx="8817610" cy="156845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paid for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 out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even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______to help.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383819" y="4133215"/>
            <a:ext cx="376361" cy="66393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72865" y="4653136"/>
            <a:ext cx="6778625" cy="2389406"/>
          </a:xfrm>
          <a:prstGeom prst="cloud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has strong ability to protect its people overseas in emergencies.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0" y="617520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652785" y="617519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燕尾形箭头 11"/>
          <p:cNvSpPr/>
          <p:nvPr/>
        </p:nvSpPr>
        <p:spPr>
          <a:xfrm>
            <a:off x="1307476" y="331674"/>
            <a:ext cx="3912596" cy="1135296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Read &amp; answer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8" grpId="0" bldLvl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19542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Lead-in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045" y="1383030"/>
            <a:ext cx="8475345" cy="64516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36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How long does it take you to go home? </a:t>
            </a:r>
            <a:endParaRPr lang="en-US" altLang="zh-CN" sz="3600" b="1" noProof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927" y="2674107"/>
            <a:ext cx="1401445" cy="2511425"/>
          </a:xfrm>
          <a:prstGeom prst="rect">
            <a:avLst/>
          </a:prstGeom>
        </p:spPr>
      </p:pic>
      <p:pic>
        <p:nvPicPr>
          <p:cNvPr id="5" name="图片 4" descr="b77ea8a4a9fafb2a4d50377df757b05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7" y="2632832"/>
            <a:ext cx="2095500" cy="2609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8392" y="5482077"/>
            <a:ext cx="1992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 student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8932" y="5482077"/>
            <a:ext cx="2855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office workers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燕尾形 1"/>
          <p:cNvSpPr/>
          <p:nvPr/>
        </p:nvSpPr>
        <p:spPr>
          <a:xfrm>
            <a:off x="0" y="617520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52785" y="617519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燕尾形箭头 2"/>
          <p:cNvSpPr/>
          <p:nvPr/>
        </p:nvSpPr>
        <p:spPr>
          <a:xfrm>
            <a:off x="1307477" y="331674"/>
            <a:ext cx="2520280" cy="1135296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Free</a:t>
            </a:r>
            <a:r>
              <a:rPr kumimoji="1" lang="zh-CN" altLang="en-US" sz="2800" b="1" dirty="0">
                <a:latin typeface="Comic Sans MS" panose="030F0702030302020204" pitchFamily="66" charset="0"/>
              </a:rPr>
              <a:t> </a:t>
            </a:r>
            <a:r>
              <a:rPr kumimoji="1" lang="en-US" altLang="zh-CN" sz="2800" b="1" dirty="0">
                <a:latin typeface="Comic Sans MS" panose="030F0702030302020204" pitchFamily="66" charset="0"/>
              </a:rPr>
              <a:t>Talk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128588" y="0"/>
            <a:ext cx="310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Post-reading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64540"/>
            <a:ext cx="9112250" cy="5835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noProof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1.</a:t>
            </a:r>
            <a:r>
              <a:rPr lang="en-US" altLang="zh-CN" sz="32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do you think of our motherland?</a:t>
            </a:r>
            <a:endParaRPr lang="en-US" altLang="zh-CN" sz="3200" b="1" noProof="1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425575"/>
            <a:ext cx="9112249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2. Can you give other examples to show China’s strong ability?</a:t>
            </a:r>
            <a:endParaRPr lang="en-US" altLang="zh-CN" sz="3200" b="1" noProof="1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9535" y="2705735"/>
            <a:ext cx="3010535" cy="3930650"/>
            <a:chOff x="141" y="4261"/>
            <a:chExt cx="4741" cy="6190"/>
          </a:xfrm>
        </p:grpSpPr>
        <p:pic>
          <p:nvPicPr>
            <p:cNvPr id="11" name="图片 10" descr="冬奥会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" y="4261"/>
              <a:ext cx="4599" cy="456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41" y="9142"/>
              <a:ext cx="4741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holding Winter Olympics</a:t>
              </a:r>
              <a:endParaRPr lang="en-US" altLang="zh-CN" sz="2400" b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3575" y="2705735"/>
            <a:ext cx="3039745" cy="3930650"/>
            <a:chOff x="5045" y="4261"/>
            <a:chExt cx="4787" cy="6190"/>
          </a:xfrm>
        </p:grpSpPr>
        <p:pic>
          <p:nvPicPr>
            <p:cNvPr id="13" name="图片 12" descr="神州十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5" y="4261"/>
              <a:ext cx="4413" cy="452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091" y="9142"/>
              <a:ext cx="4741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launching Shenzhou 13</a:t>
              </a:r>
              <a:endParaRPr lang="en-US" altLang="zh-CN" sz="24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01715" y="2705735"/>
            <a:ext cx="3010535" cy="3930650"/>
            <a:chOff x="9609" y="4261"/>
            <a:chExt cx="4741" cy="6190"/>
          </a:xfrm>
        </p:grpSpPr>
        <p:pic>
          <p:nvPicPr>
            <p:cNvPr id="14" name="图片 13" descr="抗疫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3" y="4261"/>
              <a:ext cx="4185" cy="460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609" y="9142"/>
              <a:ext cx="4741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fighting against COVID-19</a:t>
              </a:r>
              <a:endParaRPr lang="en-US" altLang="zh-CN" sz="2400" b="1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128588" y="0"/>
            <a:ext cx="2392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Summary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315" y="3430905"/>
            <a:ext cx="8642985" cy="310769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 who we are, 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No matter where we are,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No matter when it is,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As long as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（只要）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we have a Chinese passort, 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Our motherland will try its best to protect us.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The most important thing we need to do is to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in                our country and government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中国红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520" y="621030"/>
            <a:ext cx="3851910" cy="2809875"/>
          </a:xfrm>
          <a:prstGeom prst="rect">
            <a:avLst/>
          </a:prstGeom>
        </p:spPr>
      </p:pic>
      <p:pic>
        <p:nvPicPr>
          <p:cNvPr id="2" name="图片 1" descr="IMG_3119(20211220-220913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27220" y="645160"/>
            <a:ext cx="4314190" cy="2707640"/>
          </a:xfrm>
          <a:prstGeom prst="rect">
            <a:avLst/>
          </a:prstGeom>
        </p:spPr>
      </p:pic>
      <p:pic>
        <p:nvPicPr>
          <p:cNvPr id="4" name="图片 3" descr="中国护照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7540" y="621030"/>
            <a:ext cx="4839970" cy="2767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2519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3600" b="1" dirty="0">
                <a:solidFill>
                  <a:srgbClr val="FFFFFF"/>
                </a:solidFill>
                <a:sym typeface="+mn-ea"/>
              </a:rPr>
              <a:t>Homework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705" y="692785"/>
            <a:ext cx="8511540" cy="176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1.Share the news we read today with others.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2.Read a piece of news and make a news card .</a:t>
            </a:r>
            <a:endParaRPr lang="en-US" altLang="zh-CN" sz="32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654" name="文本框 2"/>
          <p:cNvSpPr txBox="1"/>
          <p:nvPr/>
        </p:nvSpPr>
        <p:spPr>
          <a:xfrm>
            <a:off x="1331886" y="2492693"/>
            <a:ext cx="5885842" cy="3598862"/>
          </a:xfrm>
          <a:prstGeom prst="rect">
            <a:avLst/>
          </a:prstGeom>
          <a:noFill/>
          <a:ln w="57150" cap="flat" cmpd="thickThin">
            <a:solidFill>
              <a:srgbClr val="002060">
                <a:alpha val="98822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 rot="20700000">
            <a:off x="2371754" y="2573188"/>
            <a:ext cx="348996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News</a:t>
            </a:r>
            <a:r>
              <a:rPr kumimoji="0" lang="en-US" altLang="zh-CN" sz="4000" b="1" i="0" u="none" strike="noStrike" kern="1200" cap="none" spc="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en-US" altLang="zh-CN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card</a:t>
            </a:r>
            <a:endParaRPr kumimoji="0" lang="en-US" altLang="zh-CN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7655" name="文本框 99"/>
          <p:cNvSpPr txBox="1"/>
          <p:nvPr/>
        </p:nvSpPr>
        <p:spPr>
          <a:xfrm>
            <a:off x="1686467" y="3429000"/>
            <a:ext cx="4344856" cy="26001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Event: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Importance: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Feeling: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报纸文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1052830"/>
            <a:ext cx="7860030" cy="5499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0065" y="617855"/>
            <a:ext cx="2861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 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 txBox="1"/>
          <p:nvPr/>
        </p:nvSpPr>
        <p:spPr>
          <a:xfrm>
            <a:off x="71438" y="-27305"/>
            <a:ext cx="3768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Prediction(</a:t>
            </a:r>
            <a:r>
              <a:rPr lang="zh-CN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预测</a:t>
            </a:r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报纸文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655" y="621030"/>
            <a:ext cx="4308475" cy="5908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90415" y="3575367"/>
            <a:ext cx="439293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What does “home” mean here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Why is the “home” sweet?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0345" y="909955"/>
            <a:ext cx="4246245" cy="227965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60655" y="3213100"/>
            <a:ext cx="4092575" cy="85026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64775" y="848701"/>
            <a:ext cx="3528834" cy="23069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3600" b="1" noProof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ead</a:t>
            </a:r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picture&amp; </a:t>
            </a:r>
            <a:endParaRPr lang="en-US" altLang="zh-CN" sz="3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title</a:t>
            </a:r>
            <a:r>
              <a:rPr lang="en-US" altLang="zh-CN" sz="3600" b="1" noProof="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noProof="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600" b="1" noProof="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predict </a:t>
            </a:r>
            <a:endParaRPr lang="en-US" altLang="zh-CN" sz="3600" b="1" noProof="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右箭头标注 5"/>
          <p:cNvSpPr/>
          <p:nvPr/>
        </p:nvSpPr>
        <p:spPr>
          <a:xfrm>
            <a:off x="4442853" y="909955"/>
            <a:ext cx="1341864" cy="2086997"/>
          </a:xfrm>
          <a:prstGeom prst="rightArrow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Tip</a:t>
            </a:r>
            <a:endParaRPr kumimoji="1" lang="en-US" altLang="zh-CN" sz="32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en-US" altLang="zh-CN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endParaRPr kumimoji="1" lang="zh-CN" altLang="en-US" sz="32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8" grpId="0" bldLvl="0" animBg="1"/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128588" y="0"/>
            <a:ext cx="236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Skimming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"/>
          <p:cNvSpPr txBox="1"/>
          <p:nvPr/>
        </p:nvSpPr>
        <p:spPr>
          <a:xfrm>
            <a:off x="251520" y="2084489"/>
            <a:ext cx="1863779" cy="5847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22"/>
          <p:cNvSpPr txBox="1"/>
          <p:nvPr/>
        </p:nvSpPr>
        <p:spPr>
          <a:xfrm>
            <a:off x="3416360" y="1859699"/>
            <a:ext cx="4949190" cy="742511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</a:pPr>
            <a:r>
              <a:rPr lang="en-US" sz="3200" b="1" dirty="0">
                <a:solidFill>
                  <a:srgbClr val="404040"/>
                </a:solidFill>
                <a:latin typeface="Times New Roman" panose="02020603050405020304" pitchFamily="18" charset="0"/>
              </a:rPr>
              <a:t>Introduction of the news.</a:t>
            </a:r>
            <a:endParaRPr lang="en-US" sz="3200" b="1" dirty="0">
              <a:solidFill>
                <a:srgbClr val="40404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文本框 10"/>
          <p:cNvSpPr txBox="1"/>
          <p:nvPr/>
        </p:nvSpPr>
        <p:spPr>
          <a:xfrm>
            <a:off x="250885" y="3083979"/>
            <a:ext cx="1845945" cy="5847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2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22"/>
          <p:cNvSpPr txBox="1"/>
          <p:nvPr/>
        </p:nvSpPr>
        <p:spPr>
          <a:xfrm>
            <a:off x="3411280" y="5242979"/>
            <a:ext cx="4815205" cy="5847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00000"/>
              </a:lnSpc>
              <a:buClrTx/>
            </a:pPr>
            <a:r>
              <a:rPr lang="en-US" sz="3200" b="1" dirty="0">
                <a:solidFill>
                  <a:srgbClr val="404040"/>
                </a:solidFill>
                <a:latin typeface="Times New Roman" panose="02020603050405020304" pitchFamily="18" charset="0"/>
              </a:rPr>
              <a:t>Meng Wanzhou’s feeling.</a:t>
            </a:r>
            <a:endParaRPr lang="en-US" sz="3200" b="1" dirty="0">
              <a:solidFill>
                <a:srgbClr val="40404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3" name="文本框 10"/>
          <p:cNvSpPr txBox="1"/>
          <p:nvPr/>
        </p:nvSpPr>
        <p:spPr>
          <a:xfrm>
            <a:off x="245805" y="5242979"/>
            <a:ext cx="1863779" cy="5847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4-5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3411280" y="4308259"/>
            <a:ext cx="5348605" cy="59477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10000"/>
              </a:lnSpc>
              <a:buClrTx/>
            </a:pPr>
            <a:r>
              <a:rPr lang="en-US" sz="3200" b="1" dirty="0">
                <a:solidFill>
                  <a:srgbClr val="404040"/>
                </a:solidFill>
                <a:latin typeface="Times New Roman" panose="02020603050405020304" pitchFamily="18" charset="0"/>
              </a:rPr>
              <a:t>The importance of the event.</a:t>
            </a:r>
            <a:endParaRPr lang="en-US" sz="3200" b="1" dirty="0">
              <a:solidFill>
                <a:srgbClr val="40404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2227005" y="2292134"/>
            <a:ext cx="1080135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2272090" y="3449739"/>
            <a:ext cx="1107440" cy="201041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195890" y="3374174"/>
            <a:ext cx="1080135" cy="86423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2172395" y="4595914"/>
            <a:ext cx="1139190" cy="93599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0"/>
          <p:cNvSpPr txBox="1"/>
          <p:nvPr/>
        </p:nvSpPr>
        <p:spPr>
          <a:xfrm>
            <a:off x="245805" y="4139984"/>
            <a:ext cx="1863779" cy="5847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3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2"/>
          <p:cNvSpPr txBox="1"/>
          <p:nvPr/>
        </p:nvSpPr>
        <p:spPr>
          <a:xfrm>
            <a:off x="3411280" y="2947546"/>
            <a:ext cx="5611495" cy="107721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buClrTx/>
            </a:pPr>
            <a:r>
              <a:rPr lang="en-US" altLang="zh-CN" sz="3200" b="1" dirty="0">
                <a:solidFill>
                  <a:srgbClr val="404040"/>
                </a:solidFill>
                <a:latin typeface="Times New Roman" panose="02020603050405020304" pitchFamily="18" charset="0"/>
              </a:rPr>
              <a:t>The background of the event.</a:t>
            </a:r>
            <a:endParaRPr lang="en-US" altLang="zh-CN" sz="3200" b="1" dirty="0">
              <a:solidFill>
                <a:srgbClr val="404040"/>
              </a:solidFill>
              <a:latin typeface="Times New Roman" panose="02020603050405020304" pitchFamily="18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rgbClr val="404040"/>
                </a:solidFill>
                <a:latin typeface="Times New Roman" panose="02020603050405020304" pitchFamily="18" charset="0"/>
              </a:rPr>
              <a:t>（事件的背景）</a:t>
            </a:r>
            <a:endParaRPr lang="zh-CN" altLang="en-US" sz="3200" b="1" dirty="0">
              <a:solidFill>
                <a:srgbClr val="40404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0" y="617520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52785" y="617519"/>
            <a:ext cx="720080" cy="562317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燕尾形箭头 17"/>
          <p:cNvSpPr/>
          <p:nvPr/>
        </p:nvSpPr>
        <p:spPr>
          <a:xfrm>
            <a:off x="1307476" y="331674"/>
            <a:ext cx="3912596" cy="1135296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Matching game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上凸带形 10"/>
          <p:cNvSpPr/>
          <p:nvPr/>
        </p:nvSpPr>
        <p:spPr>
          <a:xfrm>
            <a:off x="-612576" y="595450"/>
            <a:ext cx="4753610" cy="992229"/>
          </a:xfrm>
          <a:prstGeom prst="ribbon2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 descr="报纸文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520" y="628650"/>
            <a:ext cx="5254625" cy="589470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851910" y="3213100"/>
            <a:ext cx="4753610" cy="76644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07765" y="3933190"/>
            <a:ext cx="2705100" cy="66929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79520" y="4586605"/>
            <a:ext cx="5099685" cy="187134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0" y="3299460"/>
            <a:ext cx="368026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Headline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标题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" y="4022090"/>
            <a:ext cx="36802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Lead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导语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Para.1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5577727"/>
            <a:ext cx="36802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Body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主体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855" y="4586605"/>
            <a:ext cx="3818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information is included in the lead.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120" y="2578100"/>
            <a:ext cx="3502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short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7" name="Text Box 2"/>
          <p:cNvSpPr txBox="1"/>
          <p:nvPr/>
        </p:nvSpPr>
        <p:spPr>
          <a:xfrm>
            <a:off x="703056" y="661082"/>
            <a:ext cx="249299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Structure </a:t>
            </a:r>
            <a:r>
              <a:rPr lang="en-US" altLang="zh-CN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63025" y="961776"/>
            <a:ext cx="4283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Inverted Pyramid</a:t>
            </a:r>
            <a:endParaRPr lang="en-US" altLang="zh-CN" sz="3200" b="1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等腰三角形 9"/>
          <p:cNvSpPr/>
          <p:nvPr/>
        </p:nvSpPr>
        <p:spPr>
          <a:xfrm flipV="1">
            <a:off x="4300086" y="2361937"/>
            <a:ext cx="4605020" cy="42164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4932040" y="3532344"/>
            <a:ext cx="3312368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37372" y="4677782"/>
            <a:ext cx="2060904" cy="490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463025" y="2369661"/>
            <a:ext cx="4283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Most  Important Information</a:t>
            </a:r>
            <a:endParaRPr lang="en-US" altLang="zh-CN" sz="24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000" dirty="0"/>
              <a:t>Who?  What? When? </a:t>
            </a:r>
            <a:endParaRPr lang="en-US" altLang="zh-CN" sz="2000" dirty="0"/>
          </a:p>
          <a:p>
            <a:pPr algn="ctr"/>
            <a:r>
              <a:rPr lang="en-US" altLang="zh-CN" sz="2000" dirty="0"/>
              <a:t>Where? Why?</a:t>
            </a:r>
            <a:endParaRPr lang="en-US" altLang="zh-CN" sz="2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522128" y="3815463"/>
            <a:ext cx="2517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Details</a:t>
            </a:r>
            <a:r>
              <a:rPr lang="zh-CN" altLang="en-US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（细节）</a:t>
            </a:r>
            <a:endParaRPr lang="zh-CN" altLang="en-US" sz="24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11517" y="4940854"/>
            <a:ext cx="2153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Other  Information</a:t>
            </a:r>
            <a:endParaRPr lang="en-US" altLang="zh-CN" sz="24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489701" y="4236161"/>
            <a:ext cx="300355" cy="1582420"/>
          </a:xfrm>
          <a:prstGeom prst="leftBrac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50380" y="4046296"/>
            <a:ext cx="1721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Para. 2/3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78625" y="5642686"/>
            <a:ext cx="2668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paras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3514545" y="3019184"/>
            <a:ext cx="792480" cy="21590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4452524" y="4212751"/>
            <a:ext cx="792480" cy="21590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4891071" y="5845800"/>
            <a:ext cx="792480" cy="21590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41974" y="1528454"/>
            <a:ext cx="1462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倒金字塔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上凸带形 20"/>
          <p:cNvSpPr/>
          <p:nvPr/>
        </p:nvSpPr>
        <p:spPr>
          <a:xfrm>
            <a:off x="-11564" y="4460"/>
            <a:ext cx="4753610" cy="992229"/>
          </a:xfrm>
          <a:prstGeom prst="ribbon2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Text Box 2"/>
          <p:cNvSpPr txBox="1"/>
          <p:nvPr/>
        </p:nvSpPr>
        <p:spPr>
          <a:xfrm>
            <a:off x="1304068" y="70092"/>
            <a:ext cx="249299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Structure </a:t>
            </a:r>
            <a:r>
              <a:rPr lang="en-US" altLang="zh-CN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-11564" y="1556671"/>
            <a:ext cx="332218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Headline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标题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0" y="2869985"/>
            <a:ext cx="2410961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Lead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导语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67" y="4726827"/>
            <a:ext cx="2401694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Body (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主体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)</a:t>
            </a:r>
            <a:r>
              <a:rPr lang="zh-CN" altLang="en-US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47474" y="2869985"/>
            <a:ext cx="126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Para.1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4"/>
          <p:cNvSpPr/>
          <p:nvPr/>
        </p:nvSpPr>
        <p:spPr>
          <a:xfrm>
            <a:off x="3563620" y="2852420"/>
            <a:ext cx="727265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Meng Wanzhou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" y="-19050"/>
            <a:ext cx="26536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Scanning</a:t>
            </a: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288671" y="2193361"/>
          <a:ext cx="8446770" cy="335597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436901"/>
                <a:gridCol w="6009869"/>
              </a:tblGrid>
              <a:tr h="9690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40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</a:t>
                      </a:r>
                      <a:endParaRPr lang="en-US" altLang="zh-CN" sz="40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4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778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40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altLang="zh-CN" sz="400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40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4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40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happened</a:t>
                      </a:r>
                      <a:endParaRPr lang="en-US" altLang="zh-CN" sz="40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4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4"/>
          <p:cNvSpPr/>
          <p:nvPr/>
        </p:nvSpPr>
        <p:spPr>
          <a:xfrm>
            <a:off x="2689661" y="2193361"/>
            <a:ext cx="5891633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Meng Wanzhou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(Huawei’s Chief Financial Officer)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4"/>
          <p:cNvSpPr/>
          <p:nvPr/>
        </p:nvSpPr>
        <p:spPr>
          <a:xfrm>
            <a:off x="2696865" y="3372064"/>
            <a:ext cx="589163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Sep 25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4"/>
          <p:cNvSpPr/>
          <p:nvPr/>
        </p:nvSpPr>
        <p:spPr>
          <a:xfrm>
            <a:off x="2713314" y="4109586"/>
            <a:ext cx="670823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Meng returned to China after being illegally held for nearly three years in Canada.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0" y="617521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970602" y="617520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燕尾形箭头 11"/>
          <p:cNvSpPr/>
          <p:nvPr/>
        </p:nvSpPr>
        <p:spPr>
          <a:xfrm>
            <a:off x="1911152" y="178546"/>
            <a:ext cx="4389040" cy="1817219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Read the lead    (Para.1)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" y="-19050"/>
            <a:ext cx="38144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Careful-reading</a:t>
            </a: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 dirty="0"/>
          </a:p>
        </p:txBody>
      </p:sp>
      <p:pic>
        <p:nvPicPr>
          <p:cNvPr id="9" name="图片 8" descr="m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4975" y="116205"/>
            <a:ext cx="1576070" cy="1104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0" y="1714907"/>
            <a:ext cx="9144000" cy="5340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defRPr/>
            </a:pP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Q1: Who helped a lot in Meng    </a:t>
            </a:r>
            <a:r>
              <a:rPr lang="en-US" altLang="zh-CN" sz="3200" b="1" noProof="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Wanzhou’s</a:t>
            </a: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return?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114" y="2183369"/>
            <a:ext cx="7632848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She described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 u="dbl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sym typeface="宋体" panose="02010600030101010101" pitchFamily="2" charset="-122"/>
              </a:rPr>
              <a:t>the motherland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,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 u="dbl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sym typeface="宋体" panose="02010600030101010101" pitchFamily="2" charset="-122"/>
              </a:rPr>
              <a:t>the Party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and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 u="dbl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sym typeface="宋体" panose="02010600030101010101" pitchFamily="2" charset="-122"/>
              </a:rPr>
              <a:t>the government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as the shining light that led her on the long journey home.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0194" y="3691958"/>
            <a:ext cx="3384111" cy="1804035"/>
            <a:chOff x="2119" y="6185"/>
            <a:chExt cx="3999" cy="2841"/>
          </a:xfrm>
        </p:grpSpPr>
        <p:sp>
          <p:nvSpPr>
            <p:cNvPr id="11" name="文本框 10"/>
            <p:cNvSpPr txBox="1"/>
            <p:nvPr/>
          </p:nvSpPr>
          <p:spPr>
            <a:xfrm>
              <a:off x="2119" y="6185"/>
              <a:ext cx="3623" cy="82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宋体" panose="02010600030101010101" pitchFamily="2" charset="-122"/>
                </a:rPr>
                <a:t>the motherland</a:t>
              </a:r>
              <a:endPara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38" y="7227"/>
              <a:ext cx="3604" cy="82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宋体" panose="02010600030101010101" pitchFamily="2" charset="-122"/>
                </a:rPr>
                <a:t>the Party</a:t>
              </a:r>
              <a:endPara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38" y="8202"/>
              <a:ext cx="3604" cy="82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宋体" panose="02010600030101010101" pitchFamily="2" charset="-122"/>
                </a:rPr>
                <a:t>the government</a:t>
              </a:r>
              <a:endPara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endParaRPr>
            </a:p>
          </p:txBody>
        </p:sp>
        <p:sp>
          <p:nvSpPr>
            <p:cNvPr id="16" name="右大括号 15"/>
            <p:cNvSpPr/>
            <p:nvPr/>
          </p:nvSpPr>
          <p:spPr>
            <a:xfrm>
              <a:off x="5998" y="6206"/>
              <a:ext cx="120" cy="2556"/>
            </a:xfrm>
            <a:prstGeom prst="rightBrac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41104" y="3937325"/>
            <a:ext cx="4717415" cy="95313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tried its best to protect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safety of Chinese people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961" y="5620968"/>
            <a:ext cx="9118039" cy="5340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defRPr/>
            </a:pPr>
            <a:r>
              <a:rPr lang="en-US" altLang="zh-CN" sz="3200" b="1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Q2: How did she feel after returning to China?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792" y="6258018"/>
            <a:ext cx="8216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Happy/ Excited/ Proud</a:t>
            </a:r>
            <a:r>
              <a:rPr lang="zh-CN" altLang="en-US" sz="2400" b="1" dirty="0">
                <a:solidFill>
                  <a:srgbClr val="FF0000"/>
                </a:solidFill>
              </a:rPr>
              <a:t>（自豪的）</a:t>
            </a:r>
            <a:r>
              <a:rPr lang="en-US" altLang="zh-CN" sz="2400" b="1" dirty="0">
                <a:solidFill>
                  <a:srgbClr val="FF0000"/>
                </a:solidFill>
              </a:rPr>
              <a:t>/Grateful</a:t>
            </a:r>
            <a:r>
              <a:rPr lang="zh-CN" altLang="en-US" sz="2400" b="1" dirty="0">
                <a:solidFill>
                  <a:srgbClr val="FF0000"/>
                </a:solidFill>
              </a:rPr>
              <a:t>（感激的）</a:t>
            </a:r>
            <a:r>
              <a:rPr lang="en-US" altLang="zh-CN" sz="2400" b="1" dirty="0">
                <a:solidFill>
                  <a:srgbClr val="FF0000"/>
                </a:solidFill>
              </a:rPr>
              <a:t>...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0" y="617521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970602" y="617520"/>
            <a:ext cx="827584" cy="93927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0" name="燕尾形箭头 19"/>
          <p:cNvSpPr/>
          <p:nvPr/>
        </p:nvSpPr>
        <p:spPr>
          <a:xfrm>
            <a:off x="1911152" y="178546"/>
            <a:ext cx="4488660" cy="1817219"/>
          </a:xfrm>
          <a:prstGeom prst="notch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Read &amp; Answer</a:t>
            </a:r>
            <a:endParaRPr kumimoji="1" lang="en-US" altLang="zh-CN" sz="2800" b="1" dirty="0">
              <a:latin typeface="Comic Sans MS" panose="030F0702030302020204" pitchFamily="66" charset="0"/>
            </a:endParaRPr>
          </a:p>
          <a:p>
            <a:pPr algn="ctr"/>
            <a:r>
              <a:rPr kumimoji="1" lang="en-US" altLang="zh-CN" sz="2800" b="1" dirty="0">
                <a:latin typeface="Comic Sans MS" panose="030F0702030302020204" pitchFamily="66" charset="0"/>
              </a:rPr>
              <a:t>(Para.2)</a:t>
            </a:r>
            <a:endParaRPr kumimoji="1"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23" grpId="0" bldLvl="0" animBg="1"/>
      <p:bldP spid="18" grpId="0" animBg="1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7773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7773}"/>
</p:tagLst>
</file>

<file path=ppt/tags/tag3.xml><?xml version="1.0" encoding="utf-8"?>
<p:tagLst xmlns:p="http://schemas.openxmlformats.org/presentationml/2006/main">
  <p:tag name="KSO_WM_UNIT_TABLE_BEAUTIFY" val="smartTable{ba6c4d08-a588-479e-8bcf-e00ca6c1556d}"/>
  <p:tag name="TABLE_ENDDRAG_ORIGIN_RECT" val="665*237"/>
  <p:tag name="TABLE_ENDDRAG_RECT" val="23*167*665*237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976*4236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.xml><?xml version="1.0" encoding="utf-8"?>
<p:tagLst xmlns:p="http://schemas.openxmlformats.org/presentationml/2006/main">
  <p:tag name="KSO_WM_UNIT_PLACING_PICTURE_USER_VIEWPORT" val="{&quot;height&quot;:4438,&quot;width&quot;:4664}"/>
</p:tagLst>
</file>

<file path=ppt/tags/tag6.xml><?xml version="1.0" encoding="utf-8"?>
<p:tagLst xmlns:p="http://schemas.openxmlformats.org/presentationml/2006/main">
  <p:tag name="KSO_WM_UNIT_PLACING_PICTURE_USER_VIEWPORT" val="{&quot;height&quot;:8074,&quot;width&quot;:14400}"/>
</p:tagLst>
</file>

<file path=ppt/tags/tag7.xml><?xml version="1.0" encoding="utf-8"?>
<p:tagLst xmlns:p="http://schemas.openxmlformats.org/presentationml/2006/main">
  <p:tag name="KSO_WM_UNIT_PLACING_PICTURE_USER_VIEWPORT" val="{&quot;height&quot;:4359,&quot;width&quot;:5828}"/>
</p:tagLst>
</file>

<file path=ppt/theme/theme1.xml><?xml version="1.0" encoding="utf-8"?>
<a:theme xmlns:a="http://schemas.openxmlformats.org/drawingml/2006/main" name="sample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E:\WORK\2015-2016下\约稿信息\sample.ppt</Template>
  <TotalTime>0</TotalTime>
  <Words>3765</Words>
  <Application>WPS 演示</Application>
  <PresentationFormat>全屏显示(4:3)</PresentationFormat>
  <Paragraphs>305</Paragraphs>
  <Slides>22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Arial Black</vt:lpstr>
      <vt:lpstr>Comic Sans MS</vt:lpstr>
      <vt:lpstr>Calibri</vt:lpstr>
      <vt:lpstr>微软雅黑</vt:lpstr>
      <vt:lpstr>Arial Unicode MS</vt:lpstr>
      <vt:lpstr>方正粗黑宋简体</vt:lpstr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地球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louyuanling</dc:creator>
  <dc:subject>21st Century Teens</dc:subject>
  <cp:lastModifiedBy>陌然浅笑</cp:lastModifiedBy>
  <cp:revision>532</cp:revision>
  <dcterms:created xsi:type="dcterms:W3CDTF">2021-10-08T07:47:00Z</dcterms:created>
  <dcterms:modified xsi:type="dcterms:W3CDTF">2021-12-24T02:20:22Z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2052-11.1.0.11194</vt:lpwstr>
  </property>
  <property fmtid="{D5CDD505-2E9C-101B-9397-08002B2CF9AE}" pid="4" name="ICV">
    <vt:lpwstr>53C62B4889894CEA8D902AF682CEF829</vt:lpwstr>
  </property>
</Properties>
</file>