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mp4" ContentType="video/mp4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4"/>
  </p:notesMasterIdLst>
  <p:handoutMasterIdLst>
    <p:handoutMasterId r:id="rId26"/>
  </p:handoutMasterIdLst>
  <p:sldIdLst>
    <p:sldId id="543" r:id="rId3"/>
    <p:sldId id="474" r:id="rId5"/>
    <p:sldId id="475" r:id="rId6"/>
    <p:sldId id="518" r:id="rId7"/>
    <p:sldId id="520" r:id="rId8"/>
    <p:sldId id="537" r:id="rId9"/>
    <p:sldId id="540" r:id="rId10"/>
    <p:sldId id="526" r:id="rId11"/>
    <p:sldId id="524" r:id="rId12"/>
    <p:sldId id="539" r:id="rId13"/>
    <p:sldId id="521" r:id="rId14"/>
    <p:sldId id="535" r:id="rId15"/>
    <p:sldId id="522" r:id="rId16"/>
    <p:sldId id="536" r:id="rId17"/>
    <p:sldId id="523" r:id="rId18"/>
    <p:sldId id="541" r:id="rId19"/>
    <p:sldId id="538" r:id="rId20"/>
    <p:sldId id="542" r:id="rId21"/>
    <p:sldId id="533" r:id="rId22"/>
    <p:sldId id="534" r:id="rId23"/>
    <p:sldId id="564" r:id="rId24"/>
    <p:sldId id="516" r:id="rId25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096DD6"/>
    <a:srgbClr val="07214B"/>
    <a:srgbClr val="1A4459"/>
    <a:srgbClr val="1A4257"/>
    <a:srgbClr val="E9F3F9"/>
    <a:srgbClr val="F9F9F9"/>
    <a:srgbClr val="004C64"/>
    <a:srgbClr val="0084AF"/>
    <a:srgbClr val="F9BF39"/>
    <a:srgbClr val="36C7A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CAF9ED-07DC-4A11-8D7F-57B35C25682E}" styleName="中度样式 1 - 强调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2" autoAdjust="0"/>
    <p:restoredTop sz="96314" autoAdjust="0"/>
  </p:normalViewPr>
  <p:slideViewPr>
    <p:cSldViewPr>
      <p:cViewPr>
        <p:scale>
          <a:sx n="140" d="100"/>
          <a:sy n="140" d="100"/>
        </p:scale>
        <p:origin x="-804" y="-234"/>
      </p:cViewPr>
      <p:guideLst>
        <p:guide orient="horz" pos="1620"/>
        <p:guide pos="287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5" d="100"/>
        <a:sy n="125" d="100"/>
      </p:scale>
      <p:origin x="0" y="0"/>
    </p:cViewPr>
  </p:sorterViewPr>
  <p:notesViewPr>
    <p:cSldViewPr>
      <p:cViewPr varScale="1">
        <p:scale>
          <a:sx n="88" d="100"/>
          <a:sy n="88" d="100"/>
        </p:scale>
        <p:origin x="2880" y="10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0" Type="http://schemas.openxmlformats.org/officeDocument/2006/relationships/commentAuthors" Target="commentAuthors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handoutMaster" Target="handoutMasters/handoutMaster1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CB420E8-3991-4846-B542-E3308952750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047B912-73AA-4079-9939-E00986DEEA0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AADD754-F49E-4351-AAFE-19D83F43501C}" type="datetimeFigureOut">
              <a:rPr lang="en-US" smtClean="0"/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8F6036-E835-44CB-A25A-34C755DFD5D4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1C596A-B361-4BC2-8814-EDDD3BB9C98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1C596A-B361-4BC2-8814-EDDD3BB9C98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1C596A-B361-4BC2-8814-EDDD3BB9C98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1C596A-B361-4BC2-8814-EDDD3BB9C98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1C596A-B361-4BC2-8814-EDDD3BB9C98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1C596A-B361-4BC2-8814-EDDD3BB9C98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1C596A-B361-4BC2-8814-EDDD3BB9C98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1C596A-B361-4BC2-8814-EDDD3BB9C98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1C596A-B361-4BC2-8814-EDDD3BB9C98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1C596A-B361-4BC2-8814-EDDD3BB9C98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81C596A-B361-4BC2-8814-EDDD3BB9C98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1C596A-B361-4BC2-8814-EDDD3BB9C98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81C596A-B361-4BC2-8814-EDDD3BB9C98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1C596A-B361-4BC2-8814-EDDD3BB9C98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1C596A-B361-4BC2-8814-EDDD3BB9C98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1C596A-B361-4BC2-8814-EDDD3BB9C98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1C596A-B361-4BC2-8814-EDDD3BB9C98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1C596A-B361-4BC2-8814-EDDD3BB9C98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1C596A-B361-4BC2-8814-EDDD3BB9C98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1C596A-B361-4BC2-8814-EDDD3BB9C98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>
            <a:off x="0" y="2793"/>
            <a:ext cx="9144000" cy="5138928"/>
          </a:xfrm>
          <a:prstGeom prst="rect">
            <a:avLst/>
          </a:prstGeom>
        </p:spPr>
      </p:pic>
    </p:spTree>
  </p:cSld>
  <p:clrMapOvr>
    <a:masterClrMapping/>
  </p:clrMapOvr>
  <p:transition spd="slow" advTm="0"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节标题">
    <p:bg>
      <p:bgPr>
        <a:solidFill>
          <a:srgbClr val="E9F3F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>
            <a:off x="-436" y="4048378"/>
            <a:ext cx="9144436" cy="1113959"/>
          </a:xfrm>
          <a:prstGeom prst="rect">
            <a:avLst/>
          </a:prstGeom>
        </p:spPr>
      </p:pic>
    </p:spTree>
  </p:cSld>
  <p:clrMapOvr>
    <a:masterClrMapping/>
  </p:clrMapOvr>
  <p:transition spd="slow" advTm="0"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2CC75-8280-4D50-8556-C2874ADEF92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90E77-D57C-49F8-ADC2-FB99C50EBC2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70013"/>
            <a:ext cx="7886700" cy="32623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EB1B6A-AEF1-4ACD-BD61-958570690F5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6CB991-6BD3-42F2-8A94-1903E9425430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ransition spd="slow" advTm="0">
    <p:fade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.png"/><Relationship Id="rId3" Type="http://schemas.openxmlformats.org/officeDocument/2006/relationships/tags" Target="../tags/tag1.xml"/><Relationship Id="rId2" Type="http://schemas.microsoft.com/office/2007/relationships/media" Target="../media/media1.mp4"/><Relationship Id="rId1" Type="http://schemas.openxmlformats.org/officeDocument/2006/relationships/video" Target="../media/media1.mp4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1.x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23.jpeg"/><Relationship Id="rId4" Type="http://schemas.openxmlformats.org/officeDocument/2006/relationships/image" Target="../media/image6.png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3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4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6.png"/><Relationship Id="rId2" Type="http://schemas.openxmlformats.org/officeDocument/2006/relationships/image" Target="../media/image12.png"/><Relationship Id="rId1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5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3.jpeg"/><Relationship Id="rId2" Type="http://schemas.openxmlformats.org/officeDocument/2006/relationships/image" Target="../media/image6.png"/><Relationship Id="rId1" Type="http://schemas.openxmlformats.org/officeDocument/2006/relationships/tags" Target="../tags/tag2.xml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6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6.png"/><Relationship Id="rId2" Type="http://schemas.openxmlformats.org/officeDocument/2006/relationships/image" Target="../media/image30.png"/><Relationship Id="rId1" Type="http://schemas.openxmlformats.org/officeDocument/2006/relationships/image" Target="../media/image6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7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1.png"/><Relationship Id="rId1" Type="http://schemas.openxmlformats.org/officeDocument/2006/relationships/image" Target="../media/image6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8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image" Target="../media/image32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9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3.png"/><Relationship Id="rId1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0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35.png"/><Relationship Id="rId3" Type="http://schemas.microsoft.com/office/2007/relationships/media" Target="../media/media2.mp3"/><Relationship Id="rId2" Type="http://schemas.openxmlformats.org/officeDocument/2006/relationships/audio" Target="../media/media2.mp3"/><Relationship Id="rId1" Type="http://schemas.openxmlformats.org/officeDocument/2006/relationships/image" Target="../media/image34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7.png"/><Relationship Id="rId2" Type="http://schemas.openxmlformats.org/officeDocument/2006/relationships/image" Target="../media/image5.png"/><Relationship Id="rId1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17.png"/><Relationship Id="rId7" Type="http://schemas.openxmlformats.org/officeDocument/2006/relationships/image" Target="../media/image16.png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6.png"/><Relationship Id="rId10" Type="http://schemas.openxmlformats.org/officeDocument/2006/relationships/notesSlide" Target="../notesSlides/notesSlide5.xml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9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2.png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Black Beauty film">
            <a:hlinkClick r:id="" action="ppaction://media"/>
          </p:cNvPr>
          <p:cNvPicPr/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-75565" y="-5715"/>
            <a:ext cx="9291320" cy="5183505"/>
          </a:xfrm>
          <a:prstGeom prst="rect">
            <a:avLst/>
          </a:prstGeom>
        </p:spPr>
      </p:pic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video fullScrn="0">
              <p:cMediaNode>
                <p:cTn id="2" fill="hold" display="1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43000" y="2991168"/>
            <a:ext cx="9571355" cy="186309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p>
            <a:pPr>
              <a:lnSpc>
                <a:spcPct val="120000"/>
              </a:lnSpc>
            </a:pPr>
            <a:r>
              <a:rPr lang="en-US" altLang="zh-CN" sz="3200" b="1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Do you think Beauty was great?</a:t>
            </a:r>
            <a:endParaRPr lang="en-US" altLang="zh-CN" sz="3200" b="1" dirty="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3200" b="1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endParaRPr lang="en-US" altLang="zh-CN" sz="3200" b="1" dirty="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pPr>
              <a:lnSpc>
                <a:spcPct val="120000"/>
              </a:lnSpc>
            </a:pPr>
            <a:endParaRPr lang="en-US" altLang="zh-CN" sz="3200" b="1" dirty="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76200" y="-19050"/>
            <a:ext cx="4563110" cy="689610"/>
            <a:chOff x="120" y="46"/>
            <a:chExt cx="7186" cy="1086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1" cstate="email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>
            <a:xfrm>
              <a:off x="120" y="46"/>
              <a:ext cx="7186" cy="1086"/>
            </a:xfrm>
            <a:prstGeom prst="rect">
              <a:avLst/>
            </a:prstGeom>
          </p:spPr>
        </p:pic>
        <p:sp>
          <p:nvSpPr>
            <p:cNvPr id="50" name="TextBox 24"/>
            <p:cNvSpPr txBox="1"/>
            <p:nvPr/>
          </p:nvSpPr>
          <p:spPr>
            <a:xfrm>
              <a:off x="869" y="90"/>
              <a:ext cx="4686" cy="82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algn="ctr"/>
              <a:r>
                <a:rPr lang="zh-CN" altLang="en-US" sz="2800" b="1"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Comic Sans MS" panose="030F0702030302020204" charset="0"/>
                  <a:ea typeface="Comic Sans MS" panose="030F0702030302020204" charset="0"/>
                  <a:sym typeface="+mn-ea"/>
                </a:rPr>
                <a:t>Further thinking</a:t>
              </a:r>
              <a:endParaRPr lang="zh-CN" altLang="en-US" sz="2800" b="1" dirty="0"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omic Sans MS" panose="030F0702030302020204" charset="0"/>
                <a:ea typeface="Comic Sans MS" panose="030F0702030302020204" charset="0"/>
                <a:cs typeface="+mn-ea"/>
                <a:sym typeface="+mn-ea"/>
              </a:endParaRPr>
            </a:p>
          </p:txBody>
        </p:sp>
      </p:grpSp>
      <p:pic>
        <p:nvPicPr>
          <p:cNvPr id="18435" name="Picture 2" descr="http://t10.baidu.com/it/u=1221816972,1998107229&amp;fm=23&amp;gp=0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r="287"/>
          <a:stretch>
            <a:fillRect/>
          </a:stretch>
        </p:blipFill>
        <p:spPr>
          <a:xfrm rot="900000">
            <a:off x="4417695" y="78105"/>
            <a:ext cx="461010" cy="63436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1" name="组合 20"/>
          <p:cNvGrpSpPr/>
          <p:nvPr/>
        </p:nvGrpSpPr>
        <p:grpSpPr>
          <a:xfrm>
            <a:off x="457200" y="1174115"/>
            <a:ext cx="8204200" cy="1427480"/>
            <a:chOff x="351" y="1079"/>
            <a:chExt cx="12920" cy="2248"/>
          </a:xfrm>
        </p:grpSpPr>
        <p:sp>
          <p:nvSpPr>
            <p:cNvPr id="14" name="云形标注 13"/>
            <p:cNvSpPr/>
            <p:nvPr/>
          </p:nvSpPr>
          <p:spPr>
            <a:xfrm>
              <a:off x="351" y="1079"/>
              <a:ext cx="12921" cy="2248"/>
            </a:xfrm>
            <a:prstGeom prst="cloudCallout">
              <a:avLst>
                <a:gd name="adj1" fmla="val -42423"/>
                <a:gd name="adj2" fmla="val 66592"/>
              </a:avLst>
            </a:prstGeom>
            <a:ln>
              <a:solidFill>
                <a:srgbClr val="07214B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DFE">
                    <a:alpha val="100000"/>
                  </a:srgbClr>
                </a:clrFrom>
                <a:clrTo>
                  <a:srgbClr val="FFFDFE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440" y="1650"/>
              <a:ext cx="11260" cy="1070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008828" y="3409950"/>
            <a:ext cx="3278224" cy="1929458"/>
            <a:chOff x="5333188" y="3333750"/>
            <a:chExt cx="3278224" cy="1929458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7325107" y="3333750"/>
              <a:ext cx="1286305" cy="1929458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 flipH="1">
              <a:off x="6172200" y="4008131"/>
              <a:ext cx="766852" cy="1150278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5333188" y="4229100"/>
              <a:ext cx="609600" cy="914400"/>
            </a:xfrm>
            <a:prstGeom prst="rect">
              <a:avLst/>
            </a:prstGeom>
          </p:spPr>
        </p:pic>
      </p:grpSp>
      <p:grpSp>
        <p:nvGrpSpPr>
          <p:cNvPr id="12" name="组合 11"/>
          <p:cNvGrpSpPr/>
          <p:nvPr/>
        </p:nvGrpSpPr>
        <p:grpSpPr>
          <a:xfrm>
            <a:off x="76200" y="29210"/>
            <a:ext cx="4563110" cy="689610"/>
            <a:chOff x="120" y="46"/>
            <a:chExt cx="7186" cy="1086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 rotWithShape="1">
            <a:blip r:embed="rId4" cstate="email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>
            <a:xfrm>
              <a:off x="120" y="46"/>
              <a:ext cx="7186" cy="1086"/>
            </a:xfrm>
            <a:prstGeom prst="rect">
              <a:avLst/>
            </a:prstGeom>
          </p:spPr>
        </p:pic>
        <p:sp>
          <p:nvSpPr>
            <p:cNvPr id="50" name="TextBox 24"/>
            <p:cNvSpPr txBox="1"/>
            <p:nvPr/>
          </p:nvSpPr>
          <p:spPr>
            <a:xfrm>
              <a:off x="869" y="90"/>
              <a:ext cx="4686" cy="82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algn="ctr"/>
              <a:r>
                <a:rPr lang="zh-CN" altLang="en-US" sz="2800" b="1"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Comic Sans MS" panose="030F0702030302020204" charset="0"/>
                  <a:ea typeface="Comic Sans MS" panose="030F0702030302020204" charset="0"/>
                  <a:sym typeface="+mn-ea"/>
                </a:rPr>
                <a:t>Further thinking</a:t>
              </a:r>
              <a:endParaRPr lang="zh-CN" altLang="en-US" sz="2800" b="1" dirty="0"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omic Sans MS" panose="030F0702030302020204" charset="0"/>
                <a:ea typeface="Comic Sans MS" panose="030F0702030302020204" charset="0"/>
                <a:cs typeface="+mn-ea"/>
                <a:sym typeface="+mn-ea"/>
              </a:endParaRPr>
            </a:p>
          </p:txBody>
        </p:sp>
      </p:grpSp>
      <p:pic>
        <p:nvPicPr>
          <p:cNvPr id="18435" name="Picture 2" descr="http://t10.baidu.com/it/u=1221816972,1998107229&amp;fm=23&amp;gp=0.jp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r="287"/>
          <a:stretch>
            <a:fillRect/>
          </a:stretch>
        </p:blipFill>
        <p:spPr>
          <a:xfrm rot="900000">
            <a:off x="4417695" y="78105"/>
            <a:ext cx="461010" cy="6343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5" name="Rectangle 9"/>
          <p:cNvSpPr/>
          <p:nvPr/>
        </p:nvSpPr>
        <p:spPr>
          <a:xfrm>
            <a:off x="228600" y="742950"/>
            <a:ext cx="11601450" cy="95313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2800" b="1" dirty="0">
                <a:solidFill>
                  <a:srgbClr val="096DD6"/>
                </a:solidFill>
                <a:latin typeface="Comic Sans MS" panose="030F0702030302020204" charset="0"/>
                <a:sym typeface="+mn-ea"/>
              </a:rPr>
              <a:t>What do you think of Beauty?</a:t>
            </a:r>
            <a:endParaRPr lang="en-US" altLang="zh-CN" sz="2800" b="1" dirty="0">
              <a:solidFill>
                <a:srgbClr val="096DD6"/>
              </a:solidFill>
              <a:latin typeface="Comic Sans MS" panose="030F0702030302020204" charset="0"/>
              <a:sym typeface="+mn-ea"/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endParaRPr lang="en-US" altLang="zh-CN" sz="2800" b="1" dirty="0">
              <a:solidFill>
                <a:srgbClr val="096DD6"/>
              </a:solidFill>
              <a:latin typeface="Comic Sans MS" panose="030F0702030302020204" charset="0"/>
              <a:sym typeface="+mn-ea"/>
            </a:endParaRPr>
          </a:p>
        </p:txBody>
      </p:sp>
      <p:sp>
        <p:nvSpPr>
          <p:cNvPr id="6" name="云形 5"/>
          <p:cNvSpPr/>
          <p:nvPr/>
        </p:nvSpPr>
        <p:spPr>
          <a:xfrm>
            <a:off x="5867400" y="1581150"/>
            <a:ext cx="2778125" cy="990600"/>
          </a:xfrm>
          <a:prstGeom prst="cloud">
            <a:avLst/>
          </a:prstGeom>
          <a:ln>
            <a:gradFill>
              <a:gsLst>
                <a:gs pos="0">
                  <a:srgbClr val="007BD3"/>
                </a:gs>
                <a:gs pos="100000">
                  <a:srgbClr val="034373"/>
                </a:gs>
              </a:gsLst>
            </a:gra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en-US" altLang="zh-CN" sz="2400"/>
          </a:p>
          <a:p>
            <a:pPr algn="ctr"/>
            <a:r>
              <a:rPr lang="en-US" altLang="zh-CN" sz="2400"/>
              <a:t>C.energetic</a:t>
            </a:r>
            <a:r>
              <a:rPr lang="en-US" altLang="zh-CN">
                <a:solidFill>
                  <a:srgbClr val="7030A0"/>
                </a:solidFill>
                <a:sym typeface="+mn-ea"/>
              </a:rPr>
              <a:t>(</a:t>
            </a:r>
            <a:r>
              <a:rPr lang="zh-CN" altLang="en-US">
                <a:solidFill>
                  <a:srgbClr val="7030A0"/>
                </a:solidFill>
                <a:sym typeface="+mn-ea"/>
              </a:rPr>
              <a:t>有活力的</a:t>
            </a:r>
            <a:r>
              <a:rPr lang="en-US" altLang="zh-CN">
                <a:solidFill>
                  <a:srgbClr val="7030A0"/>
                </a:solidFill>
                <a:sym typeface="+mn-ea"/>
              </a:rPr>
              <a:t>)</a:t>
            </a:r>
            <a:endParaRPr lang="en-US" altLang="zh-CN">
              <a:solidFill>
                <a:srgbClr val="7030A0"/>
              </a:solidFill>
            </a:endParaRPr>
          </a:p>
          <a:p>
            <a:pPr algn="ctr"/>
            <a:endParaRPr lang="en-US" altLang="zh-CN">
              <a:solidFill>
                <a:srgbClr val="7030A0"/>
              </a:solidFill>
            </a:endParaRPr>
          </a:p>
        </p:txBody>
      </p:sp>
      <p:sp>
        <p:nvSpPr>
          <p:cNvPr id="9" name="云形 8"/>
          <p:cNvSpPr/>
          <p:nvPr/>
        </p:nvSpPr>
        <p:spPr>
          <a:xfrm>
            <a:off x="3199765" y="1581150"/>
            <a:ext cx="2133600" cy="990600"/>
          </a:xfrm>
          <a:prstGeom prst="cloud">
            <a:avLst/>
          </a:prstGeom>
          <a:ln>
            <a:gradFill>
              <a:gsLst>
                <a:gs pos="0">
                  <a:srgbClr val="14CD68"/>
                </a:gs>
                <a:gs pos="100000">
                  <a:srgbClr val="0B6E38"/>
                </a:gs>
              </a:gsLst>
            </a:gra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en-US" altLang="zh-CN" sz="2400"/>
              <a:t>B.clever</a:t>
            </a:r>
            <a:endParaRPr lang="en-US" altLang="zh-CN" sz="2400"/>
          </a:p>
        </p:txBody>
      </p:sp>
      <p:sp>
        <p:nvSpPr>
          <p:cNvPr id="10" name="云形 9"/>
          <p:cNvSpPr/>
          <p:nvPr/>
        </p:nvSpPr>
        <p:spPr>
          <a:xfrm>
            <a:off x="389255" y="1581150"/>
            <a:ext cx="2430145" cy="990600"/>
          </a:xfrm>
          <a:prstGeom prst="cloud">
            <a:avLst/>
          </a:prstGeom>
          <a:ln>
            <a:solidFill>
              <a:srgbClr val="C0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en-US" altLang="zh-CN" sz="2400"/>
              <a:t>A.friendly</a:t>
            </a:r>
            <a:endParaRPr lang="en-US" altLang="zh-CN" sz="2400"/>
          </a:p>
        </p:txBody>
      </p:sp>
      <p:sp>
        <p:nvSpPr>
          <p:cNvPr id="3" name="云形 2"/>
          <p:cNvSpPr/>
          <p:nvPr/>
        </p:nvSpPr>
        <p:spPr>
          <a:xfrm>
            <a:off x="457200" y="2724150"/>
            <a:ext cx="2133600" cy="990600"/>
          </a:xfrm>
          <a:prstGeom prst="cloud">
            <a:avLst/>
          </a:prstGeom>
          <a:ln>
            <a:solidFill>
              <a:srgbClr val="FFC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en-US" altLang="zh-CN" sz="2400"/>
              <a:t>D.mild</a:t>
            </a:r>
            <a:endParaRPr lang="en-US" altLang="zh-CN" sz="2400"/>
          </a:p>
          <a:p>
            <a:pPr algn="ctr"/>
            <a:r>
              <a:rPr lang="en-US" altLang="zh-CN">
                <a:solidFill>
                  <a:srgbClr val="C00000"/>
                </a:solidFill>
              </a:rPr>
              <a:t>(</a:t>
            </a:r>
            <a:r>
              <a:rPr lang="zh-CN" altLang="en-US">
                <a:solidFill>
                  <a:srgbClr val="C00000"/>
                </a:solidFill>
              </a:rPr>
              <a:t>温和</a:t>
            </a:r>
            <a:r>
              <a:rPr lang="en-US" altLang="zh-CN">
                <a:solidFill>
                  <a:srgbClr val="C00000"/>
                </a:solidFill>
              </a:rPr>
              <a:t>)</a:t>
            </a:r>
            <a:endParaRPr lang="en-US" altLang="zh-CN">
              <a:solidFill>
                <a:srgbClr val="C00000"/>
              </a:solidFill>
            </a:endParaRPr>
          </a:p>
        </p:txBody>
      </p:sp>
      <p:sp>
        <p:nvSpPr>
          <p:cNvPr id="5" name="云形 4"/>
          <p:cNvSpPr/>
          <p:nvPr/>
        </p:nvSpPr>
        <p:spPr>
          <a:xfrm>
            <a:off x="6007100" y="2876550"/>
            <a:ext cx="2133600" cy="990600"/>
          </a:xfrm>
          <a:prstGeom prst="cloud">
            <a:avLst/>
          </a:prstGeom>
          <a:ln>
            <a:gradFill>
              <a:gsLst>
                <a:gs pos="19000">
                  <a:srgbClr val="FFB9B9"/>
                </a:gs>
                <a:gs pos="64000">
                  <a:srgbClr val="FF8F8E"/>
                </a:gs>
                <a:gs pos="44000">
                  <a:srgbClr val="FE9E9F"/>
                </a:gs>
                <a:gs pos="84000">
                  <a:srgbClr val="FF7373"/>
                </a:gs>
              </a:gsLst>
              <a:lin ang="5400000" scaled="1"/>
            </a:gra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en-US" altLang="zh-CN" sz="2400"/>
              <a:t>F.strong</a:t>
            </a:r>
            <a:endParaRPr lang="en-US" altLang="zh-CN" sz="2400"/>
          </a:p>
        </p:txBody>
      </p:sp>
      <p:sp>
        <p:nvSpPr>
          <p:cNvPr id="14" name="云形 13"/>
          <p:cNvSpPr/>
          <p:nvPr/>
        </p:nvSpPr>
        <p:spPr>
          <a:xfrm>
            <a:off x="304800" y="3892550"/>
            <a:ext cx="2641600" cy="990600"/>
          </a:xfrm>
          <a:prstGeom prst="cloud">
            <a:avLst/>
          </a:prstGeom>
          <a:ln>
            <a:solidFill>
              <a:srgbClr val="00B0F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en-US" sz="2400"/>
              <a:t>G. great</a:t>
            </a:r>
            <a:endParaRPr lang="en-US">
              <a:solidFill>
                <a:srgbClr val="0070C0"/>
              </a:solidFill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19200" y="1276350"/>
            <a:ext cx="936625" cy="71755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94455" y="1200150"/>
            <a:ext cx="936625" cy="71755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88150" y="1054735"/>
            <a:ext cx="936625" cy="71755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66800" y="2266950"/>
            <a:ext cx="936625" cy="71755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97345" y="2495550"/>
            <a:ext cx="936625" cy="717550"/>
          </a:xfrm>
          <a:prstGeom prst="rect">
            <a:avLst/>
          </a:prstGeom>
        </p:spPr>
      </p:pic>
      <p:sp>
        <p:nvSpPr>
          <p:cNvPr id="21" name="云形 20"/>
          <p:cNvSpPr/>
          <p:nvPr/>
        </p:nvSpPr>
        <p:spPr>
          <a:xfrm>
            <a:off x="3048000" y="2724150"/>
            <a:ext cx="2641600" cy="990600"/>
          </a:xfrm>
          <a:prstGeom prst="cloud">
            <a:avLst/>
          </a:prstGeom>
          <a:ln>
            <a:solidFill>
              <a:srgbClr val="7030A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en-US" altLang="zh-CN" sz="2400"/>
              <a:t>E.impatient</a:t>
            </a:r>
            <a:r>
              <a:rPr lang="en-US" altLang="zh-CN">
                <a:solidFill>
                  <a:srgbClr val="0070C0"/>
                </a:solidFill>
              </a:rPr>
              <a:t>(</a:t>
            </a:r>
            <a:r>
              <a:rPr lang="zh-CN" altLang="en-US">
                <a:solidFill>
                  <a:srgbClr val="0070C0"/>
                </a:solidFill>
              </a:rPr>
              <a:t>不耐心</a:t>
            </a:r>
            <a:r>
              <a:rPr lang="en-US" altLang="zh-CN">
                <a:solidFill>
                  <a:srgbClr val="0070C0"/>
                </a:solidFill>
              </a:rPr>
              <a:t>)</a:t>
            </a:r>
            <a:endParaRPr lang="en-US" altLang="zh-CN">
              <a:solidFill>
                <a:srgbClr val="0070C0"/>
              </a:solidFill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95400" y="3486150"/>
            <a:ext cx="936625" cy="717550"/>
          </a:xfrm>
          <a:prstGeom prst="rect">
            <a:avLst/>
          </a:prstGeom>
        </p:spPr>
      </p:pic>
      <p:sp>
        <p:nvSpPr>
          <p:cNvPr id="23" name="云形 22"/>
          <p:cNvSpPr/>
          <p:nvPr/>
        </p:nvSpPr>
        <p:spPr>
          <a:xfrm>
            <a:off x="3124200" y="3943350"/>
            <a:ext cx="2641600" cy="990600"/>
          </a:xfrm>
          <a:prstGeom prst="cloud">
            <a:avLst/>
          </a:prstGeom>
          <a:ln>
            <a:solidFill>
              <a:srgbClr val="FFC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en-US" altLang="zh-CN" sz="2400"/>
              <a:t>H.loyal</a:t>
            </a:r>
            <a:endParaRPr lang="en-US" altLang="zh-CN" sz="2400"/>
          </a:p>
          <a:p>
            <a:pPr algn="ctr"/>
            <a:r>
              <a:rPr lang="en-US" altLang="zh-CN">
                <a:solidFill>
                  <a:srgbClr val="0070C0"/>
                </a:solidFill>
              </a:rPr>
              <a:t>(</a:t>
            </a:r>
            <a:r>
              <a:rPr lang="zh-CN" altLang="en-US">
                <a:solidFill>
                  <a:srgbClr val="0070C0"/>
                </a:solidFill>
              </a:rPr>
              <a:t>忠心的</a:t>
            </a:r>
            <a:r>
              <a:rPr lang="en-US" altLang="zh-CN">
                <a:solidFill>
                  <a:srgbClr val="0070C0"/>
                </a:solidFill>
              </a:rPr>
              <a:t>)</a:t>
            </a:r>
            <a:endParaRPr lang="en-US" altLang="zh-CN">
              <a:solidFill>
                <a:srgbClr val="0070C0"/>
              </a:solidFill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08120" y="3604260"/>
            <a:ext cx="936625" cy="71755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/>
      <p:bldP spid="10" grpId="0" animBg="1"/>
      <p:bldP spid="3" grpId="0" animBg="1"/>
      <p:bldP spid="9" grpId="0" animBg="1"/>
      <p:bldP spid="14" grpId="0" bldLvl="0" animBg="1"/>
      <p:bldP spid="6" grpId="0" animBg="1"/>
      <p:bldP spid="5" grpId="0" animBg="1"/>
      <p:bldP spid="21" grpId="0" bldLvl="0" animBg="1"/>
      <p:bldP spid="2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email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>
            <a:off x="-76200" y="-19050"/>
            <a:ext cx="2623185" cy="689610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459718" y="57150"/>
            <a:ext cx="5268194" cy="460375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en-US" altLang="zh-CN" sz="2400" b="1" spc="300" dirty="0">
                <a:solidFill>
                  <a:schemeClr val="bg1"/>
                </a:solidFill>
                <a:latin typeface="Comic Sans MS" panose="030F0702030302020204" charset="0"/>
                <a:ea typeface="微软雅黑" panose="020B0503020204020204" charset="-122"/>
                <a:cs typeface="Comic Sans MS" panose="030F0702030302020204" charset="0"/>
                <a:sym typeface="微软雅黑" panose="020B0503020204020204" charset="-122"/>
              </a:rPr>
              <a:t>Task1</a:t>
            </a:r>
            <a:endParaRPr lang="en-US" altLang="zh-CN" sz="2400" b="1" spc="300" dirty="0">
              <a:solidFill>
                <a:schemeClr val="bg1"/>
              </a:solidFill>
              <a:latin typeface="Comic Sans MS" panose="030F0702030302020204" charset="0"/>
              <a:ea typeface="微软雅黑" panose="020B0503020204020204" charset="-122"/>
              <a:cs typeface="Comic Sans MS" panose="030F0702030302020204" charset="0"/>
              <a:sym typeface="微软雅黑" panose="020B0503020204020204" charset="-122"/>
            </a:endParaRPr>
          </a:p>
        </p:txBody>
      </p:sp>
      <p:sp>
        <p:nvSpPr>
          <p:cNvPr id="42" name="TextBox 1"/>
          <p:cNvSpPr txBox="1"/>
          <p:nvPr/>
        </p:nvSpPr>
        <p:spPr>
          <a:xfrm>
            <a:off x="304800" y="548958"/>
            <a:ext cx="8689340" cy="1642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p>
            <a:pPr>
              <a:lnSpc>
                <a:spcPct val="100000"/>
              </a:lnSpc>
            </a:pP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Suppose you are Black Beauty, s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ome reporters</a:t>
            </a:r>
            <a:r>
              <a:rPr lang="en-US" altLang="zh-CN" b="1" dirty="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(记者) 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want to interview you. </a:t>
            </a:r>
            <a:endParaRPr lang="en-US" altLang="zh-CN" sz="2400" b="1" dirty="0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pPr>
              <a:lnSpc>
                <a:spcPct val="100000"/>
              </a:lnSpc>
            </a:pP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endParaRPr lang="en-US" altLang="zh-CN" sz="2400" b="1" dirty="0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pPr>
              <a:lnSpc>
                <a:spcPct val="120000"/>
              </a:lnSpc>
            </a:pPr>
            <a:endParaRPr lang="en-US" altLang="zh-CN" sz="2400" b="1" dirty="0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2438400" y="108585"/>
            <a:ext cx="6555740" cy="4603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p>
            <a:pPr algn="l"/>
            <a:r>
              <a:rPr lang="en-US" altLang="zh-CN" sz="2400" b="1" cap="none" spc="0" dirty="0">
                <a:solidFill>
                  <a:srgbClr val="0000CC"/>
                </a:solidFill>
                <a:latin typeface="Comic Sans MS" panose="030F0702030302020204" charset="0"/>
                <a:ea typeface="+mn-ea"/>
                <a:cs typeface="Times New Roman" panose="02020603050405020304" charset="0"/>
              </a:rPr>
              <a:t>Work in groups and have an interview</a:t>
            </a:r>
            <a:r>
              <a:rPr lang="en-US" altLang="zh-CN" sz="2000" b="1" cap="none" spc="0" dirty="0">
                <a:solidFill>
                  <a:srgbClr val="0000CC"/>
                </a:solidFill>
                <a:latin typeface="Comic Sans MS" panose="030F0702030302020204" charset="0"/>
                <a:ea typeface="+mn-ea"/>
                <a:cs typeface="Times New Roman" panose="02020603050405020304" charset="0"/>
              </a:rPr>
              <a:t>(</a:t>
            </a:r>
            <a:r>
              <a:rPr lang="zh-CN" altLang="en-US" sz="2000" b="1" cap="none" spc="0" dirty="0">
                <a:solidFill>
                  <a:srgbClr val="0000CC"/>
                </a:solidFill>
                <a:latin typeface="Comic Sans MS" panose="030F0702030302020204" charset="0"/>
                <a:ea typeface="+mn-ea"/>
                <a:cs typeface="Times New Roman" panose="02020603050405020304" charset="0"/>
              </a:rPr>
              <a:t>采访</a:t>
            </a:r>
            <a:r>
              <a:rPr lang="en-US" altLang="zh-CN" sz="2000" b="1" cap="none" spc="0" dirty="0">
                <a:solidFill>
                  <a:srgbClr val="0000CC"/>
                </a:solidFill>
                <a:latin typeface="Comic Sans MS" panose="030F0702030302020204" charset="0"/>
                <a:ea typeface="+mn-ea"/>
                <a:cs typeface="Times New Roman" panose="02020603050405020304" charset="0"/>
              </a:rPr>
              <a:t>)</a:t>
            </a:r>
            <a:r>
              <a:rPr lang="en-US" altLang="zh-CN" sz="2400" b="1" cap="none" spc="0" dirty="0">
                <a:solidFill>
                  <a:srgbClr val="0000CC"/>
                </a:solidFill>
                <a:latin typeface="Comic Sans MS" panose="030F0702030302020204" charset="0"/>
                <a:ea typeface="+mn-ea"/>
                <a:cs typeface="Times New Roman" panose="02020603050405020304" charset="0"/>
              </a:rPr>
              <a:t> </a:t>
            </a:r>
            <a:endParaRPr lang="en-US" altLang="zh-CN" sz="2400" b="1" cap="none" spc="0" dirty="0">
              <a:solidFill>
                <a:srgbClr val="0000CC"/>
              </a:solidFill>
              <a:latin typeface="Comic Sans MS" panose="030F0702030302020204" charset="0"/>
              <a:ea typeface="+mn-ea"/>
              <a:cs typeface="Times New Roman" panose="02020603050405020304" charset="0"/>
            </a:endParaRPr>
          </a:p>
        </p:txBody>
      </p:sp>
      <p:sp>
        <p:nvSpPr>
          <p:cNvPr id="47" name="TextBox 2"/>
          <p:cNvSpPr txBox="1"/>
          <p:nvPr/>
        </p:nvSpPr>
        <p:spPr>
          <a:xfrm>
            <a:off x="304800" y="1407160"/>
            <a:ext cx="8799195" cy="45199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p>
            <a:pPr>
              <a:lnSpc>
                <a:spcPct val="90000"/>
              </a:lnSpc>
            </a:pPr>
            <a:r>
              <a:rPr lang="en-US" altLang="zh-CN" sz="2400" b="1" dirty="0">
                <a:solidFill>
                  <a:srgbClr val="0070C0"/>
                </a:solidFill>
                <a:latin typeface="Times New Roman" panose="02020603050405020304" charset="0"/>
                <a:cs typeface="Times New Roman" panose="02020603050405020304" charset="0"/>
              </a:rPr>
              <a:t>Student1: Oh, </a:t>
            </a:r>
            <a:r>
              <a:rPr lang="en-US" altLang="zh-CN" sz="2400" b="1" dirty="0">
                <a:solidFill>
                  <a:srgbClr val="0070C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Black Beauty. </a:t>
            </a:r>
            <a:r>
              <a:rPr lang="en-US" altLang="zh-CN" sz="2400" b="1" dirty="0">
                <a:solidFill>
                  <a:srgbClr val="0070C0"/>
                </a:solidFill>
                <a:latin typeface="Times New Roman" panose="02020603050405020304" charset="0"/>
                <a:cs typeface="Times New Roman" panose="02020603050405020304" charset="0"/>
              </a:rPr>
              <a:t>How great/... you are</a:t>
            </a:r>
            <a:r>
              <a:rPr lang="zh-CN" altLang="en-US" sz="2400" b="1" dirty="0">
                <a:solidFill>
                  <a:srgbClr val="0070C0"/>
                </a:solidFill>
                <a:latin typeface="Times New Roman" panose="02020603050405020304" charset="0"/>
                <a:cs typeface="Times New Roman" panose="02020603050405020304" charset="0"/>
              </a:rPr>
              <a:t>！</a:t>
            </a:r>
            <a:endParaRPr lang="en-US" altLang="zh-CN" sz="2400" b="1" dirty="0">
              <a:solidFill>
                <a:srgbClr val="0070C0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pPr>
              <a:lnSpc>
                <a:spcPct val="90000"/>
              </a:lnSpc>
            </a:pPr>
            <a:r>
              <a:rPr lang="en-US" altLang="zh-CN" sz="2400" b="1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Beauty: Thanks!</a:t>
            </a:r>
            <a:endParaRPr lang="en-US" altLang="zh-CN" sz="2400" b="1" dirty="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pPr>
              <a:lnSpc>
                <a:spcPct val="90000"/>
              </a:lnSpc>
            </a:pPr>
            <a:r>
              <a:rPr lang="en-US" altLang="zh-CN" sz="2400" b="1" dirty="0">
                <a:solidFill>
                  <a:srgbClr val="0070C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Student2: Could you tell me something about that night? </a:t>
            </a:r>
            <a:endParaRPr lang="en-US" altLang="zh-CN" sz="2400" b="1" dirty="0">
              <a:solidFill>
                <a:srgbClr val="0070C0"/>
              </a:solidFill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>
              <a:lnSpc>
                <a:spcPct val="90000"/>
              </a:lnSpc>
            </a:pPr>
            <a:r>
              <a:rPr lang="en-US" altLang="zh-CN" sz="2400" b="1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Giant: Well, my friend John rode me to find the doctor because...</a:t>
            </a:r>
            <a:endParaRPr lang="en-US" altLang="zh-CN" sz="2400" b="1" dirty="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>
              <a:lnSpc>
                <a:spcPct val="90000"/>
              </a:lnSpc>
            </a:pPr>
            <a:r>
              <a:rPr lang="en-US" altLang="zh-CN" sz="2400" b="1" dirty="0">
                <a:solidFill>
                  <a:srgbClr val="0070C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Student3</a:t>
            </a:r>
            <a:r>
              <a:rPr lang="en-US" altLang="zh-CN" sz="2400" b="1" dirty="0">
                <a:solidFill>
                  <a:srgbClr val="0070C0"/>
                </a:solidFill>
                <a:latin typeface="Times New Roman" panose="02020603050405020304" charset="0"/>
                <a:cs typeface="Times New Roman" panose="02020603050405020304" charset="0"/>
              </a:rPr>
              <a:t>: Was Mrs Squire better?</a:t>
            </a:r>
            <a:endParaRPr lang="en-US" altLang="zh-CN" sz="2400" b="1" dirty="0">
              <a:solidFill>
                <a:srgbClr val="0070C0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pPr>
              <a:lnSpc>
                <a:spcPct val="90000"/>
              </a:lnSpc>
            </a:pPr>
            <a:r>
              <a:rPr lang="en-US" altLang="zh-CN" sz="2400" b="1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Beauty</a:t>
            </a:r>
            <a:r>
              <a:rPr lang="en-US" altLang="zh-CN" sz="2400" b="1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: Yes, she was. </a:t>
            </a:r>
            <a:endParaRPr lang="en-US" altLang="zh-CN" sz="2400" b="1" dirty="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pPr>
              <a:lnSpc>
                <a:spcPct val="90000"/>
              </a:lnSpc>
            </a:pPr>
            <a:r>
              <a:rPr lang="en-US" altLang="zh-CN" sz="2400" b="1" dirty="0">
                <a:solidFill>
                  <a:srgbClr val="0070C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Student4: You are so great. Was it easy to...?</a:t>
            </a:r>
            <a:endParaRPr lang="en-US" altLang="zh-CN" sz="2400" b="1" dirty="0">
              <a:solidFill>
                <a:srgbClr val="0070C0"/>
              </a:solidFill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>
              <a:lnSpc>
                <a:spcPct val="90000"/>
              </a:lnSpc>
            </a:pPr>
            <a:r>
              <a:rPr lang="en-US" altLang="zh-CN" sz="2400" b="1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Beauty: No, it wasn’t. It’s very far and the doctor was ...</a:t>
            </a:r>
            <a:endParaRPr lang="en-US" altLang="zh-CN" sz="2400" b="1" dirty="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>
              <a:lnSpc>
                <a:spcPct val="90000"/>
              </a:lnSpc>
            </a:pPr>
            <a:r>
              <a:rPr lang="en-US" altLang="zh-CN" sz="2400" b="1" dirty="0">
                <a:solidFill>
                  <a:srgbClr val="0070C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Student1-4: Oh, amazing! Thanks for your time!</a:t>
            </a:r>
            <a:endParaRPr lang="en-US" altLang="zh-CN" sz="2400" b="1" dirty="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>
              <a:lnSpc>
                <a:spcPct val="90000"/>
              </a:lnSpc>
            </a:pPr>
            <a:r>
              <a:rPr lang="en-US" altLang="zh-CN" sz="2400" b="1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Beauty: You’re welcome.</a:t>
            </a:r>
            <a:endParaRPr lang="en-US" altLang="zh-CN" sz="2400" b="1" dirty="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>
              <a:lnSpc>
                <a:spcPct val="90000"/>
              </a:lnSpc>
            </a:pPr>
            <a:endParaRPr lang="en-US" altLang="zh-CN" sz="2400" b="1" dirty="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>
              <a:lnSpc>
                <a:spcPct val="90000"/>
              </a:lnSpc>
            </a:pPr>
            <a:endParaRPr lang="en-US" altLang="zh-CN" sz="2400" b="1" dirty="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pPr>
              <a:lnSpc>
                <a:spcPct val="120000"/>
              </a:lnSpc>
            </a:pPr>
            <a:endParaRPr lang="en-US" altLang="zh-CN" sz="2400" b="1" dirty="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-76200" y="-19050"/>
            <a:ext cx="5803900" cy="689610"/>
            <a:chOff x="-120" y="-30"/>
            <a:chExt cx="9140" cy="1086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1" cstate="email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>
            <a:xfrm>
              <a:off x="-120" y="-30"/>
              <a:ext cx="6844" cy="1086"/>
            </a:xfrm>
            <a:prstGeom prst="rect">
              <a:avLst/>
            </a:prstGeom>
          </p:spPr>
        </p:pic>
        <p:sp>
          <p:nvSpPr>
            <p:cNvPr id="13" name="矩形 12"/>
            <p:cNvSpPr/>
            <p:nvPr/>
          </p:nvSpPr>
          <p:spPr>
            <a:xfrm>
              <a:off x="724" y="90"/>
              <a:ext cx="8296" cy="725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r>
                <a:rPr lang="en-US" altLang="zh-CN" sz="2400" b="1" spc="300" dirty="0">
                  <a:solidFill>
                    <a:schemeClr val="bg1"/>
                  </a:solidFill>
                  <a:latin typeface="Comic Sans MS" panose="030F0702030302020204" charset="0"/>
                  <a:ea typeface="微软雅黑" panose="020B0503020204020204" charset="-122"/>
                  <a:cs typeface="Comic Sans MS" panose="030F0702030302020204" charset="0"/>
                  <a:sym typeface="微软雅黑" panose="020B0503020204020204" charset="-122"/>
                </a:rPr>
                <a:t>While-reading</a:t>
              </a:r>
              <a:endParaRPr lang="en-US" altLang="zh-CN" sz="2400" b="1" spc="300" dirty="0">
                <a:solidFill>
                  <a:schemeClr val="bg1"/>
                </a:solidFill>
                <a:latin typeface="Comic Sans MS" panose="030F0702030302020204" charset="0"/>
                <a:ea typeface="微软雅黑" panose="020B0503020204020204" charset="-122"/>
                <a:cs typeface="Comic Sans MS" panose="030F0702030302020204" charset="0"/>
                <a:sym typeface="微软雅黑" panose="020B0503020204020204" charset="-122"/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76200" y="517525"/>
            <a:ext cx="8919210" cy="4603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p>
            <a:pPr algn="l"/>
            <a:r>
              <a:rPr lang="en-US" altLang="zh-CN" sz="2400" b="1" cap="none" spc="0" dirty="0">
                <a:solidFill>
                  <a:srgbClr val="0000CC"/>
                </a:solidFill>
                <a:latin typeface="Comic Sans MS" panose="030F0702030302020204" charset="0"/>
                <a:ea typeface="+mn-ea"/>
                <a:cs typeface="Times New Roman" panose="02020603050405020304" charset="0"/>
              </a:rPr>
              <a:t>Read page 2 and </a:t>
            </a:r>
            <a:r>
              <a:rPr lang="en-US" altLang="zh-CN" sz="2400" b="1" dirty="0">
                <a:solidFill>
                  <a:srgbClr val="0000CC"/>
                </a:solidFill>
                <a:latin typeface="Comic Sans MS" panose="030F0702030302020204" charset="0"/>
                <a:cs typeface="Times New Roman" panose="02020603050405020304" charset="0"/>
                <a:sym typeface="+mn-ea"/>
              </a:rPr>
              <a:t>answer:</a:t>
            </a:r>
            <a:endParaRPr lang="en-US" altLang="zh-CN" sz="2400" b="1" cap="none" spc="0" dirty="0">
              <a:solidFill>
                <a:srgbClr val="0000CC"/>
              </a:solidFill>
              <a:latin typeface="Comic Sans MS" panose="030F0702030302020204" charset="0"/>
              <a:ea typeface="+mn-ea"/>
              <a:cs typeface="Times New Roman" panose="02020603050405020304" charset="0"/>
            </a:endParaRPr>
          </a:p>
        </p:txBody>
      </p:sp>
      <p:sp>
        <p:nvSpPr>
          <p:cNvPr id="5" name="TextBox 1"/>
          <p:cNvSpPr txBox="1"/>
          <p:nvPr/>
        </p:nvSpPr>
        <p:spPr>
          <a:xfrm>
            <a:off x="304800" y="1047433"/>
            <a:ext cx="9571355" cy="245364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p>
            <a:pPr>
              <a:lnSpc>
                <a:spcPct val="120000"/>
              </a:lnSpc>
            </a:pPr>
            <a:r>
              <a:rPr lang="en-US" altLang="zh-CN" sz="3200" b="1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1. How did Beauty feel after being home</a:t>
            </a:r>
            <a:r>
              <a:rPr lang="en-US" altLang="zh-CN" sz="3200" b="1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? Why?</a:t>
            </a:r>
            <a:endParaRPr lang="en-US" altLang="zh-CN" sz="3200" b="1" dirty="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pPr>
              <a:lnSpc>
                <a:spcPct val="120000"/>
              </a:lnSpc>
            </a:pPr>
            <a:endParaRPr lang="en-US" altLang="zh-CN" sz="3200" b="1" dirty="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3200" b="1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endParaRPr lang="en-US" altLang="zh-CN" sz="3200" b="1" dirty="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pPr>
              <a:lnSpc>
                <a:spcPct val="120000"/>
              </a:lnSpc>
            </a:pPr>
            <a:endParaRPr lang="en-US" altLang="zh-CN" sz="3200" b="1" dirty="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9" name="TextBox 1"/>
          <p:cNvSpPr txBox="1"/>
          <p:nvPr/>
        </p:nvSpPr>
        <p:spPr>
          <a:xfrm>
            <a:off x="304800" y="2419033"/>
            <a:ext cx="9571355" cy="245364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p>
            <a:pPr>
              <a:lnSpc>
                <a:spcPct val="120000"/>
              </a:lnSpc>
            </a:pPr>
            <a:r>
              <a:rPr lang="en-US" altLang="zh-CN" sz="3200" b="1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2. What did </a:t>
            </a:r>
            <a:r>
              <a:rPr lang="en-US" altLang="zh-CN" sz="3200" b="1" dirty="0">
                <a:solidFill>
                  <a:srgbClr val="0070C0"/>
                </a:solidFill>
                <a:latin typeface="Times New Roman" panose="02020603050405020304" charset="0"/>
                <a:cs typeface="Times New Roman" panose="02020603050405020304" charset="0"/>
              </a:rPr>
              <a:t>Joe</a:t>
            </a:r>
            <a:r>
              <a:rPr lang="en-US" altLang="zh-CN" sz="3200" b="1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 and </a:t>
            </a:r>
            <a:r>
              <a:rPr lang="en-US" altLang="zh-CN" sz="3200" b="1" dirty="0">
                <a:solidFill>
                  <a:srgbClr val="0070C0"/>
                </a:solidFill>
                <a:latin typeface="Times New Roman" panose="02020603050405020304" charset="0"/>
                <a:cs typeface="Times New Roman" panose="02020603050405020304" charset="0"/>
              </a:rPr>
              <a:t>John</a:t>
            </a:r>
            <a:r>
              <a:rPr lang="en-US" altLang="zh-CN" sz="3200" b="1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 do with Beauty?</a:t>
            </a:r>
            <a:endParaRPr lang="en-US" altLang="zh-CN" sz="3200" b="1" dirty="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pPr>
              <a:lnSpc>
                <a:spcPct val="120000"/>
              </a:lnSpc>
            </a:pPr>
            <a:endParaRPr lang="en-US" altLang="zh-CN" sz="3200" b="1" dirty="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3200" b="1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endParaRPr lang="en-US" altLang="zh-CN" sz="3200" b="1" dirty="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pPr>
              <a:lnSpc>
                <a:spcPct val="120000"/>
              </a:lnSpc>
            </a:pPr>
            <a:endParaRPr lang="en-US" altLang="zh-CN" sz="3200" b="1" dirty="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1" name="TextBox 3"/>
          <p:cNvSpPr>
            <a:spLocks noChangeArrowheads="1"/>
          </p:cNvSpPr>
          <p:nvPr/>
        </p:nvSpPr>
        <p:spPr bwMode="auto">
          <a:xfrm>
            <a:off x="384175" y="1657350"/>
            <a:ext cx="4514215" cy="1383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en-US" altLang="zh-CN" sz="2800" b="1" dirty="0">
                <a:solidFill>
                  <a:schemeClr val="accent1"/>
                </a:solidFill>
                <a:effectLst/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微软雅黑" panose="020B0503020204020204" charset="-122"/>
              </a:rPr>
              <a:t>Tired and cold because...</a:t>
            </a:r>
            <a:endParaRPr lang="en-US" altLang="zh-CN" sz="2800" b="1" dirty="0">
              <a:solidFill>
                <a:schemeClr val="accent1"/>
              </a:solidFill>
              <a:effectLst/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  <a:sym typeface="微软雅黑" panose="020B0503020204020204" charset="-122"/>
            </a:endParaRPr>
          </a:p>
          <a:p>
            <a:pPr algn="ctr" eaLnBrk="1" hangingPunct="1">
              <a:lnSpc>
                <a:spcPct val="150000"/>
              </a:lnSpc>
            </a:pPr>
            <a:endParaRPr lang="en-US" altLang="zh-CN" sz="2800" b="1" dirty="0">
              <a:solidFill>
                <a:schemeClr val="accent1"/>
              </a:solidFill>
              <a:effectLst/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  <a:sym typeface="微软雅黑" panose="020B0503020204020204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5400" y="3110230"/>
            <a:ext cx="2233930" cy="1762760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69740" y="3110230"/>
            <a:ext cx="3102610" cy="1713230"/>
          </a:xfrm>
          <a:prstGeom prst="rect">
            <a:avLst/>
          </a:prstGeom>
          <a:effectLst>
            <a:softEdge rad="63500"/>
          </a:effec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email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>
            <a:off x="-76200" y="-19050"/>
            <a:ext cx="4345940" cy="689610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459740" y="57150"/>
            <a:ext cx="5267960" cy="460375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en-US" altLang="zh-CN" sz="2400" b="1" spc="300" dirty="0">
                <a:solidFill>
                  <a:schemeClr val="bg1"/>
                </a:solidFill>
                <a:latin typeface="Comic Sans MS" panose="030F0702030302020204" charset="0"/>
                <a:ea typeface="微软雅黑" panose="020B0503020204020204" charset="-122"/>
                <a:cs typeface="Comic Sans MS" panose="030F0702030302020204" charset="0"/>
                <a:sym typeface="微软雅黑" panose="020B0503020204020204" charset="-122"/>
              </a:rPr>
              <a:t>While-reading</a:t>
            </a:r>
            <a:endParaRPr lang="en-US" altLang="zh-CN" sz="2400" b="1" spc="300" dirty="0">
              <a:solidFill>
                <a:schemeClr val="bg1"/>
              </a:solidFill>
              <a:latin typeface="Comic Sans MS" panose="030F0702030302020204" charset="0"/>
              <a:ea typeface="微软雅黑" panose="020B0503020204020204" charset="-122"/>
              <a:cs typeface="Comic Sans MS" panose="030F0702030302020204" charset="0"/>
              <a:sym typeface="微软雅黑" panose="020B0503020204020204" charset="-122"/>
            </a:endParaRPr>
          </a:p>
        </p:txBody>
      </p:sp>
      <p:sp>
        <p:nvSpPr>
          <p:cNvPr id="4" name="流程图: 可选过程 3"/>
          <p:cNvSpPr/>
          <p:nvPr/>
        </p:nvSpPr>
        <p:spPr>
          <a:xfrm>
            <a:off x="228600" y="1123950"/>
            <a:ext cx="8769350" cy="1782445"/>
          </a:xfrm>
          <a:prstGeom prst="flowChartAlternateProcess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/>
          <a:p>
            <a:pPr marL="0" marR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en-US" altLang="zh-CN" sz="2000" b="1" i="0" u="none" strike="noStrike" cap="none" normalizeH="0" baseline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a. </a:t>
            </a:r>
            <a:r>
              <a:rPr lang="en-US" altLang="zh-CN" sz="2000" b="1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anose="02020603050405020304" charset="0"/>
                <a:cs typeface="Times New Roman" panose="02020603050405020304" charset="0"/>
                <a:sym typeface="+mn-ea"/>
              </a:rPr>
              <a:t>give some cold water                                  </a:t>
            </a:r>
            <a:r>
              <a:rPr lang="en-US" altLang="zh-CN" sz="2000" b="1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b. </a:t>
            </a:r>
            <a:r>
              <a:rPr lang="en-US" altLang="zh-CN" sz="2000" b="1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anose="02020603050405020304" charset="0"/>
                <a:cs typeface="Times New Roman" panose="02020603050405020304" charset="0"/>
                <a:sym typeface="+mn-ea"/>
              </a:rPr>
              <a:t>give some warm water and food</a:t>
            </a:r>
            <a:endParaRPr lang="en-US" altLang="zh-CN" sz="2000" b="1" smtClean="0">
              <a:ln>
                <a:noFill/>
              </a:ln>
              <a:solidFill>
                <a:srgbClr val="0070C0"/>
              </a:solidFill>
              <a:effectLst/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marL="0" marR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en-US" altLang="zh-CN" sz="2000" b="1" i="0" u="none" strike="noStrike" cap="none" normalizeH="0" baseline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c. </a:t>
            </a:r>
            <a:r>
              <a:rPr lang="en-US" altLang="zh-CN" sz="2000" b="1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anose="02020603050405020304" charset="0"/>
                <a:cs typeface="Times New Roman" panose="02020603050405020304" charset="0"/>
                <a:sym typeface="+mn-ea"/>
              </a:rPr>
              <a:t>forget to put a warm blanket on Beauty   e. nurse Beauty night and day</a:t>
            </a:r>
            <a:endParaRPr lang="en-US" altLang="zh-CN" sz="2000" b="1" smtClean="0">
              <a:ln>
                <a:noFill/>
              </a:ln>
              <a:solidFill>
                <a:srgbClr val="0070C0"/>
              </a:solidFill>
              <a:effectLst/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marL="0" marR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lang="en-US" altLang="zh-CN" sz="2000" b="1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anose="02020603050405020304" charset="0"/>
                <a:cs typeface="Times New Roman" panose="02020603050405020304" charset="0"/>
                <a:sym typeface="+mn-ea"/>
              </a:rPr>
              <a:t>d. cover two or three warm blankets on Beauty</a:t>
            </a:r>
            <a:endParaRPr lang="en-US" altLang="zh-CN" sz="2000" b="1" smtClean="0">
              <a:ln>
                <a:noFill/>
              </a:ln>
              <a:solidFill>
                <a:srgbClr val="0070C0"/>
              </a:solidFill>
              <a:effectLst/>
              <a:latin typeface="Times New Roman" panose="02020603050405020304" charset="0"/>
              <a:cs typeface="Times New Roman" panose="02020603050405020304" charset="0"/>
            </a:endParaRPr>
          </a:p>
          <a:p>
            <a:pPr marL="0" marR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lang="en-US" altLang="zh-CN" sz="2000" b="1" smtClean="0">
              <a:ln>
                <a:noFill/>
              </a:ln>
              <a:solidFill>
                <a:srgbClr val="0070C0"/>
              </a:solidFill>
              <a:effectLst/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marL="0" marR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lang="en-US" altLang="zh-CN" sz="2000" b="1" smtClean="0">
              <a:ln>
                <a:noFill/>
              </a:ln>
              <a:solidFill>
                <a:srgbClr val="0070C0"/>
              </a:solidFill>
              <a:effectLst/>
              <a:latin typeface="Times New Roman" panose="02020603050405020304" charset="0"/>
              <a:cs typeface="Times New Roman" panose="02020603050405020304" charset="0"/>
            </a:endParaRPr>
          </a:p>
          <a:p>
            <a:pPr marL="0" marR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lang="en-US" altLang="zh-CN" sz="2000"/>
          </a:p>
          <a:p>
            <a:pPr marL="0" marR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en-US" altLang="zh-CN" sz="2000" b="1" i="0" u="none" strike="noStrike" cap="none" normalizeH="0" baseline="0" smtClean="0">
              <a:ln>
                <a:noFill/>
              </a:ln>
              <a:solidFill>
                <a:srgbClr val="0070C0"/>
              </a:solidFill>
              <a:effectLst/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0" marR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en-US" altLang="zh-CN" sz="2000" b="1" i="0" u="none" strike="noStrike" cap="none" normalizeH="0" baseline="0" smtClean="0">
              <a:ln>
                <a:noFill/>
              </a:ln>
              <a:solidFill>
                <a:srgbClr val="0070C0"/>
              </a:solidFill>
              <a:effectLst/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6200" y="517525"/>
            <a:ext cx="8919210" cy="4603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p>
            <a:pPr algn="l"/>
            <a:r>
              <a:rPr lang="en-US" altLang="zh-CN" sz="2400" b="1" cap="none" spc="0" dirty="0">
                <a:solidFill>
                  <a:srgbClr val="0000CC"/>
                </a:solidFill>
                <a:latin typeface="Comic Sans MS" panose="030F0702030302020204" charset="0"/>
                <a:ea typeface="+mn-ea"/>
                <a:cs typeface="Times New Roman" panose="02020603050405020304" charset="0"/>
              </a:rPr>
              <a:t>Read page 2 and </a:t>
            </a:r>
            <a:r>
              <a:rPr lang="en-US" altLang="zh-CN" sz="2400" b="1" dirty="0">
                <a:solidFill>
                  <a:srgbClr val="0000CC"/>
                </a:solidFill>
                <a:latin typeface="Comic Sans MS" panose="030F0702030302020204" charset="0"/>
                <a:cs typeface="Times New Roman" panose="02020603050405020304" charset="0"/>
                <a:sym typeface="+mn-ea"/>
              </a:rPr>
              <a:t>choose:</a:t>
            </a:r>
            <a:endParaRPr lang="en-US" altLang="zh-CN" sz="2400" b="1" cap="none" spc="0" dirty="0">
              <a:solidFill>
                <a:srgbClr val="0000CC"/>
              </a:solidFill>
              <a:latin typeface="Comic Sans MS" panose="030F0702030302020204" charset="0"/>
              <a:ea typeface="+mn-ea"/>
              <a:cs typeface="Times New Roman" panose="02020603050405020304" charset="0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0" y="3052445"/>
            <a:ext cx="1207135" cy="1181735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7020" y="3082925"/>
            <a:ext cx="1433830" cy="1084580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7" name="圆角矩形标注 6"/>
          <p:cNvSpPr/>
          <p:nvPr/>
        </p:nvSpPr>
        <p:spPr>
          <a:xfrm>
            <a:off x="1874520" y="3105150"/>
            <a:ext cx="2438400" cy="685800"/>
          </a:xfrm>
          <a:prstGeom prst="wedgeRoundRectCallout">
            <a:avLst>
              <a:gd name="adj1" fmla="val -49088"/>
              <a:gd name="adj2" fmla="val 79259"/>
              <a:gd name="adj3" fmla="val 16667"/>
            </a:avLst>
          </a:prstGeom>
          <a:ln>
            <a:solidFill>
              <a:srgbClr val="00206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圆角矩形标注 7"/>
          <p:cNvSpPr/>
          <p:nvPr/>
        </p:nvSpPr>
        <p:spPr>
          <a:xfrm>
            <a:off x="4876800" y="3097530"/>
            <a:ext cx="2438400" cy="685800"/>
          </a:xfrm>
          <a:prstGeom prst="wedgeRoundRectCallout">
            <a:avLst>
              <a:gd name="adj1" fmla="val 54166"/>
              <a:gd name="adj2" fmla="val 74814"/>
              <a:gd name="adj3" fmla="val 16667"/>
            </a:avLst>
          </a:prstGeom>
          <a:ln>
            <a:solidFill>
              <a:srgbClr val="00206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2335530" y="3168015"/>
            <a:ext cx="17030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solidFill>
                  <a:srgbClr val="C00000"/>
                </a:solidFill>
              </a:rPr>
              <a:t>a.c</a:t>
            </a:r>
            <a:endParaRPr lang="en-US" altLang="zh-CN" sz="2800" b="1">
              <a:solidFill>
                <a:srgbClr val="C00000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257800" y="3168015"/>
            <a:ext cx="17030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solidFill>
                  <a:srgbClr val="C00000"/>
                </a:solidFill>
              </a:rPr>
              <a:t>b. d. e</a:t>
            </a:r>
            <a:endParaRPr lang="en-US" altLang="zh-CN" sz="2800" b="1">
              <a:solidFill>
                <a:srgbClr val="C00000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70243" y="4171950"/>
            <a:ext cx="69659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altLang="zh-CN" sz="2800" b="1">
                <a:latin typeface="Times New Roman" panose="02020603050405020304" charset="0"/>
                <a:cs typeface="Times New Roman" panose="02020603050405020304" charset="0"/>
                <a:sym typeface="+mn-ea"/>
              </a:rPr>
              <a:t>Joe</a:t>
            </a:r>
            <a:endParaRPr lang="en-US" altLang="zh-CN" sz="2800" b="1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714615" y="4248150"/>
            <a:ext cx="93345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altLang="zh-CN" sz="2800" b="1">
                <a:latin typeface="Times New Roman" panose="02020603050405020304" charset="0"/>
                <a:cs typeface="Times New Roman" panose="02020603050405020304" charset="0"/>
                <a:sym typeface="+mn-ea"/>
              </a:rPr>
              <a:t>John</a:t>
            </a:r>
            <a:endParaRPr lang="en-US" altLang="zh-CN" sz="2800" b="1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/>
          <p:nvPr>
            <p:custDataLst>
              <p:tags r:id="rId1"/>
            </p:custDataLst>
          </p:nvPr>
        </p:nvGraphicFramePr>
        <p:xfrm>
          <a:off x="228600" y="742950"/>
          <a:ext cx="8544560" cy="2770505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1896110"/>
                <a:gridCol w="4257675"/>
                <a:gridCol w="2390775"/>
              </a:tblGrid>
              <a:tr h="39624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000"/>
                        <a:t>Character</a:t>
                      </a:r>
                      <a:endParaRPr lang="en-US" altLang="zh-CN" sz="20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000"/>
                        <a:t>What</a:t>
                      </a:r>
                      <a:endParaRPr lang="en-US" altLang="zh-CN" sz="20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000"/>
                        <a:t>Personality</a:t>
                      </a:r>
                      <a:r>
                        <a:rPr lang="en-US" altLang="zh-CN" sz="1600"/>
                        <a:t>(</a:t>
                      </a:r>
                      <a:r>
                        <a:rPr lang="zh-CN" altLang="en-US" sz="1600"/>
                        <a:t>性格）</a:t>
                      </a:r>
                      <a:endParaRPr lang="zh-CN" altLang="en-US" sz="1600"/>
                    </a:p>
                  </a:txBody>
                  <a:tcPr/>
                </a:tc>
              </a:tr>
              <a:tr h="1005840">
                <a:tc>
                  <a:txBody>
                    <a:bodyPr/>
                    <a:p>
                      <a:pPr algn="ctr">
                        <a:buNone/>
                      </a:pPr>
                      <a:endParaRPr lang="en-US" altLang="zh-CN" sz="2000" b="1">
                        <a:solidFill>
                          <a:schemeClr val="tx1"/>
                        </a:solidFill>
                      </a:endParaRPr>
                    </a:p>
                    <a:p>
                      <a:pPr algn="ctr">
                        <a:buNone/>
                      </a:pPr>
                      <a:r>
                        <a:rPr lang="en-US" altLang="zh-CN" sz="2800" b="1">
                          <a:solidFill>
                            <a:schemeClr val="tx1"/>
                          </a:solidFill>
                        </a:rPr>
                        <a:t>Joe</a:t>
                      </a:r>
                      <a:endParaRPr lang="en-US" altLang="zh-CN" sz="2800" b="1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marL="342900" indent="-342900" algn="l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2000"/>
                        <a:t>give some </a:t>
                      </a:r>
                      <a:r>
                        <a:rPr lang="en-US" altLang="zh-CN" sz="2000">
                          <a:solidFill>
                            <a:srgbClr val="00B050"/>
                          </a:solidFill>
                        </a:rPr>
                        <a:t>cold water</a:t>
                      </a:r>
                      <a:endParaRPr lang="en-US" altLang="zh-CN" sz="2000">
                        <a:solidFill>
                          <a:srgbClr val="00B050"/>
                        </a:solidFill>
                      </a:endParaRPr>
                    </a:p>
                    <a:p>
                      <a:pPr marL="342900" indent="-342900" algn="l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2000"/>
                        <a:t>forget to put a warm blanket on Beauty</a:t>
                      </a:r>
                      <a:endParaRPr lang="en-US" altLang="zh-CN" sz="20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en-US" altLang="zh-CN" sz="200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</a:tr>
              <a:tr h="1368425">
                <a:tc>
                  <a:txBody>
                    <a:bodyPr/>
                    <a:p>
                      <a:pPr algn="ctr">
                        <a:buNone/>
                      </a:pPr>
                      <a:endParaRPr lang="en-US" altLang="zh-CN" sz="2000" b="1"/>
                    </a:p>
                    <a:p>
                      <a:pPr algn="ctr">
                        <a:buNone/>
                      </a:pPr>
                      <a:endParaRPr lang="en-US" altLang="zh-CN" sz="2000" b="1"/>
                    </a:p>
                    <a:p>
                      <a:pPr algn="ctr">
                        <a:buNone/>
                      </a:pPr>
                      <a:r>
                        <a:rPr lang="en-US" altLang="zh-CN" sz="2800" b="1"/>
                        <a:t>John</a:t>
                      </a:r>
                      <a:endParaRPr lang="en-US" altLang="zh-CN" sz="2800" b="1"/>
                    </a:p>
                  </a:txBody>
                  <a:tcPr/>
                </a:tc>
                <a:tc>
                  <a:txBody>
                    <a:bodyPr/>
                    <a:p>
                      <a:pPr marL="342900" indent="-342900" algn="l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2000">
                          <a:sym typeface="+mn-ea"/>
                        </a:rPr>
                        <a:t>give some </a:t>
                      </a:r>
                      <a:r>
                        <a:rPr lang="en-US" altLang="zh-CN" sz="2000">
                          <a:solidFill>
                            <a:srgbClr val="00B050"/>
                          </a:solidFill>
                          <a:sym typeface="+mn-ea"/>
                        </a:rPr>
                        <a:t>warm water</a:t>
                      </a:r>
                      <a:r>
                        <a:rPr lang="en-US" altLang="zh-CN" sz="2000">
                          <a:sym typeface="+mn-ea"/>
                        </a:rPr>
                        <a:t> and </a:t>
                      </a:r>
                      <a:r>
                        <a:rPr lang="en-US" altLang="zh-CN" sz="2000">
                          <a:solidFill>
                            <a:srgbClr val="00B050"/>
                          </a:solidFill>
                          <a:sym typeface="+mn-ea"/>
                        </a:rPr>
                        <a:t>food</a:t>
                      </a:r>
                      <a:endParaRPr lang="en-US" altLang="zh-CN" sz="2000">
                        <a:solidFill>
                          <a:srgbClr val="00B050"/>
                        </a:solidFill>
                      </a:endParaRPr>
                    </a:p>
                    <a:p>
                      <a:pPr marL="342900" indent="-342900" algn="l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2000">
                          <a:sym typeface="+mn-ea"/>
                        </a:rPr>
                        <a:t>Cover </a:t>
                      </a:r>
                      <a:r>
                        <a:rPr lang="en-US" altLang="zh-CN" sz="2000">
                          <a:solidFill>
                            <a:srgbClr val="00B050"/>
                          </a:solidFill>
                          <a:sym typeface="+mn-ea"/>
                        </a:rPr>
                        <a:t>two or three warm blankets </a:t>
                      </a:r>
                      <a:r>
                        <a:rPr lang="en-US" altLang="zh-CN" sz="2000">
                          <a:sym typeface="+mn-ea"/>
                        </a:rPr>
                        <a:t>on Beauty</a:t>
                      </a:r>
                      <a:endParaRPr lang="en-US" altLang="zh-CN" sz="2000">
                        <a:sym typeface="+mn-ea"/>
                      </a:endParaRPr>
                    </a:p>
                    <a:p>
                      <a:pPr marL="342900" indent="-342900" algn="l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2000">
                          <a:solidFill>
                            <a:srgbClr val="00B050"/>
                          </a:solidFill>
                          <a:sym typeface="+mn-ea"/>
                        </a:rPr>
                        <a:t>nurse</a:t>
                      </a:r>
                      <a:r>
                        <a:rPr lang="en-US" altLang="zh-CN" sz="2000">
                          <a:sym typeface="+mn-ea"/>
                        </a:rPr>
                        <a:t> Beauty </a:t>
                      </a:r>
                      <a:r>
                        <a:rPr lang="en-US" altLang="zh-CN" sz="2000">
                          <a:solidFill>
                            <a:srgbClr val="00B050"/>
                          </a:solidFill>
                          <a:sym typeface="+mn-ea"/>
                        </a:rPr>
                        <a:t>night and day</a:t>
                      </a:r>
                      <a:endParaRPr lang="en-US" altLang="zh-CN" sz="20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en-US" altLang="zh-CN" sz="200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grpSp>
        <p:nvGrpSpPr>
          <p:cNvPr id="12" name="组合 11"/>
          <p:cNvGrpSpPr/>
          <p:nvPr/>
        </p:nvGrpSpPr>
        <p:grpSpPr>
          <a:xfrm>
            <a:off x="-76200" y="29210"/>
            <a:ext cx="4563110" cy="689610"/>
            <a:chOff x="120" y="46"/>
            <a:chExt cx="7186" cy="1086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 rotWithShape="1">
            <a:blip r:embed="rId2" cstate="email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>
            <a:xfrm>
              <a:off x="120" y="46"/>
              <a:ext cx="7186" cy="1086"/>
            </a:xfrm>
            <a:prstGeom prst="rect">
              <a:avLst/>
            </a:prstGeom>
          </p:spPr>
        </p:pic>
        <p:sp>
          <p:nvSpPr>
            <p:cNvPr id="10" name="TextBox 24"/>
            <p:cNvSpPr txBox="1"/>
            <p:nvPr/>
          </p:nvSpPr>
          <p:spPr>
            <a:xfrm>
              <a:off x="869" y="90"/>
              <a:ext cx="4686" cy="82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algn="ctr"/>
              <a:r>
                <a:rPr lang="zh-CN" altLang="en-US" sz="2800" b="1"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Comic Sans MS" panose="030F0702030302020204" charset="0"/>
                  <a:ea typeface="Comic Sans MS" panose="030F0702030302020204" charset="0"/>
                  <a:sym typeface="+mn-ea"/>
                </a:rPr>
                <a:t>Further thinking</a:t>
              </a:r>
              <a:endParaRPr lang="zh-CN" altLang="en-US" sz="2800" b="1" dirty="0"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omic Sans MS" panose="030F0702030302020204" charset="0"/>
                <a:ea typeface="Comic Sans MS" panose="030F0702030302020204" charset="0"/>
                <a:cs typeface="+mn-ea"/>
                <a:sym typeface="+mn-ea"/>
              </a:endParaRPr>
            </a:p>
          </p:txBody>
        </p:sp>
      </p:grpSp>
      <p:sp>
        <p:nvSpPr>
          <p:cNvPr id="15" name="椭圆 14"/>
          <p:cNvSpPr/>
          <p:nvPr/>
        </p:nvSpPr>
        <p:spPr>
          <a:xfrm>
            <a:off x="457200" y="3790950"/>
            <a:ext cx="1689735" cy="533400"/>
          </a:xfrm>
          <a:prstGeom prst="ellipse">
            <a:avLst/>
          </a:prstGeom>
          <a:ln>
            <a:solidFill>
              <a:srgbClr val="096DD6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>
              <a:buNone/>
            </a:pPr>
            <a:r>
              <a:rPr lang="en-US" altLang="zh-CN" sz="2400">
                <a:solidFill>
                  <a:srgbClr val="C00000"/>
                </a:solidFill>
                <a:sym typeface="+mn-ea"/>
              </a:rPr>
              <a:t>young</a:t>
            </a:r>
            <a:endParaRPr lang="en-US" altLang="zh-CN" sz="2400">
              <a:solidFill>
                <a:srgbClr val="C00000"/>
              </a:solidFill>
              <a:sym typeface="+mn-ea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3657600" y="3672840"/>
            <a:ext cx="1962150" cy="533400"/>
          </a:xfrm>
          <a:prstGeom prst="ellipse">
            <a:avLst/>
          </a:prstGeom>
          <a:ln>
            <a:solidFill>
              <a:srgbClr val="096DD6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>
              <a:buNone/>
            </a:pPr>
            <a:r>
              <a:rPr lang="en-US" altLang="zh-CN" sz="2400">
                <a:solidFill>
                  <a:srgbClr val="C00000"/>
                </a:solidFill>
                <a:sym typeface="+mn-ea"/>
              </a:rPr>
              <a:t>careless</a:t>
            </a:r>
            <a:endParaRPr lang="en-US" altLang="zh-CN" sz="2400">
              <a:solidFill>
                <a:srgbClr val="C00000"/>
              </a:solidFill>
              <a:sym typeface="+mn-ea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1905000" y="4248150"/>
            <a:ext cx="2580005" cy="533400"/>
          </a:xfrm>
          <a:prstGeom prst="ellipse">
            <a:avLst/>
          </a:prstGeom>
          <a:ln>
            <a:solidFill>
              <a:srgbClr val="096DD6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>
              <a:buNone/>
            </a:pPr>
            <a:r>
              <a:rPr lang="en-US" altLang="zh-CN" sz="2400"/>
              <a:t>elder</a:t>
            </a:r>
            <a:r>
              <a:rPr lang="zh-CN" altLang="en-US"/>
              <a:t>（年长的）</a:t>
            </a:r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5943600" y="3677285"/>
            <a:ext cx="1962150" cy="533400"/>
          </a:xfrm>
          <a:prstGeom prst="ellipse">
            <a:avLst/>
          </a:prstGeom>
          <a:ln>
            <a:solidFill>
              <a:srgbClr val="096DD6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>
              <a:buNone/>
            </a:pPr>
            <a:r>
              <a:rPr lang="en-US" altLang="zh-CN" sz="2400">
                <a:sym typeface="+mn-ea"/>
              </a:rPr>
              <a:t>careful</a:t>
            </a:r>
            <a:endParaRPr lang="en-US" altLang="zh-CN" sz="2400">
              <a:sym typeface="+mn-ea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4953000" y="4324350"/>
            <a:ext cx="1087755" cy="533400"/>
          </a:xfrm>
          <a:prstGeom prst="ellipse">
            <a:avLst/>
          </a:prstGeom>
          <a:ln>
            <a:solidFill>
              <a:srgbClr val="096DD6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>
              <a:buNone/>
            </a:pPr>
            <a:r>
              <a:rPr lang="en-US" altLang="zh-CN" sz="2400">
                <a:solidFill>
                  <a:srgbClr val="002060"/>
                </a:solidFill>
                <a:sym typeface="+mn-ea"/>
              </a:rPr>
              <a:t>kind</a:t>
            </a:r>
            <a:endParaRPr lang="en-US" altLang="zh-CN" sz="2400">
              <a:solidFill>
                <a:srgbClr val="002060"/>
              </a:solidFill>
              <a:sym typeface="+mn-ea"/>
            </a:endParaRPr>
          </a:p>
        </p:txBody>
      </p:sp>
      <p:pic>
        <p:nvPicPr>
          <p:cNvPr id="20" name="Picture 2" descr="http://t10.baidu.com/it/u=1221816972,1998107229&amp;fm=23&amp;gp=0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r="287"/>
          <a:stretch>
            <a:fillRect/>
          </a:stretch>
        </p:blipFill>
        <p:spPr>
          <a:xfrm rot="900000">
            <a:off x="7237095" y="1325245"/>
            <a:ext cx="461010" cy="63436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" name="Picture 2" descr="http://t10.baidu.com/it/u=1221816972,1998107229&amp;fm=23&amp;gp=0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r="287"/>
          <a:stretch>
            <a:fillRect/>
          </a:stretch>
        </p:blipFill>
        <p:spPr>
          <a:xfrm rot="900000">
            <a:off x="7237095" y="2525395"/>
            <a:ext cx="461010" cy="6343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" name="椭圆 21"/>
          <p:cNvSpPr/>
          <p:nvPr/>
        </p:nvSpPr>
        <p:spPr>
          <a:xfrm>
            <a:off x="6553200" y="4374515"/>
            <a:ext cx="1962150" cy="533400"/>
          </a:xfrm>
          <a:prstGeom prst="ellipse">
            <a:avLst/>
          </a:prstGeom>
          <a:ln>
            <a:solidFill>
              <a:srgbClr val="096DD6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>
              <a:buNone/>
            </a:pPr>
            <a:r>
              <a:rPr lang="en-US" altLang="zh-CN" sz="2400">
                <a:sym typeface="+mn-ea"/>
              </a:rPr>
              <a:t>helpful</a:t>
            </a:r>
            <a:endParaRPr lang="en-US" altLang="zh-CN" sz="2400">
              <a:sym typeface="+mn-ea"/>
            </a:endParaRPr>
          </a:p>
        </p:txBody>
      </p:sp>
      <p:sp>
        <p:nvSpPr>
          <p:cNvPr id="5" name="云形标注 4"/>
          <p:cNvSpPr/>
          <p:nvPr/>
        </p:nvSpPr>
        <p:spPr>
          <a:xfrm>
            <a:off x="4267200" y="3333750"/>
            <a:ext cx="4028440" cy="995680"/>
          </a:xfrm>
          <a:prstGeom prst="cloudCallout">
            <a:avLst>
              <a:gd name="adj1" fmla="val 60860"/>
              <a:gd name="adj2" fmla="val 75127"/>
            </a:avLst>
          </a:prstGeom>
          <a:ln>
            <a:solidFill>
              <a:srgbClr val="07214B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en-US" altLang="zh-CN" sz="2400" b="1">
                <a:solidFill>
                  <a:srgbClr val="0070C0"/>
                </a:solidFill>
                <a:latin typeface="Times New Roman" panose="02020603050405020304" charset="0"/>
                <a:cs typeface="Times New Roman" panose="02020603050405020304" charset="0"/>
              </a:rPr>
              <a:t>Is Joe a 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bad</a:t>
            </a:r>
            <a:r>
              <a:rPr lang="en-US" altLang="zh-CN" sz="2400" b="1">
                <a:solidFill>
                  <a:srgbClr val="0070C0"/>
                </a:solidFill>
                <a:latin typeface="Times New Roman" panose="02020603050405020304" charset="0"/>
                <a:cs typeface="Times New Roman" panose="02020603050405020304" charset="0"/>
              </a:rPr>
              <a:t> boy?</a:t>
            </a:r>
            <a:endParaRPr lang="zh-CN" altLang="en-US" sz="2400" b="1">
              <a:solidFill>
                <a:srgbClr val="0070C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607639 -0.510988 " pathEditMode="relative" rAng="0" ptsTypes="">
                                      <p:cBhvr>
                                        <p:cTn id="44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3" y="-25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729167 0.000864198 L 0.367639 -0.414074 " pathEditMode="relative" rAng="0" ptsTypes="">
                                      <p:cBhvr>
                                        <p:cTn id="48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" y="-15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133333 -0.222222 " pathEditMode="relative" ptsTypes="">
                                      <p:cBhvr>
                                        <p:cTn id="5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182222 -0.407284 " pathEditMode="relative" rAng="0" ptsTypes="">
                                      <p:cBhvr>
                                        <p:cTn id="5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5" y="-12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000123457 L 0.417292 -0.244321 " pathEditMode="relative" rAng="0" ptsTypes="">
                                      <p:cBhvr>
                                        <p:cTn id="60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8" y="-12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59375 -0.268889 " pathEditMode="relative" rAng="0" ptsTypes="">
                                      <p:cBhvr>
                                        <p:cTn id="64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" y="-11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8" grpId="0" animBg="1"/>
      <p:bldP spid="19" grpId="0" animBg="1"/>
      <p:bldP spid="16" grpId="0" animBg="1"/>
      <p:bldP spid="17" grpId="0" animBg="1"/>
      <p:bldP spid="15" grpId="0" animBg="1"/>
      <p:bldP spid="15" grpId="1" animBg="1"/>
      <p:bldP spid="16" grpId="1" animBg="1"/>
      <p:bldP spid="18" grpId="1" animBg="1"/>
      <p:bldP spid="19" grpId="1" animBg="1"/>
      <p:bldP spid="22" grpId="0" animBg="1"/>
      <p:bldP spid="17" grpId="1" animBg="1"/>
      <p:bldP spid="22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email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>
            <a:off x="-76200" y="-19050"/>
            <a:ext cx="4345940" cy="689610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459740" y="57150"/>
            <a:ext cx="5267960" cy="460375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en-US" altLang="zh-CN" sz="2400" b="1" spc="300" dirty="0">
                <a:solidFill>
                  <a:schemeClr val="bg1"/>
                </a:solidFill>
                <a:latin typeface="Comic Sans MS" panose="030F0702030302020204" charset="0"/>
                <a:ea typeface="微软雅黑" panose="020B0503020204020204" charset="-122"/>
                <a:cs typeface="Comic Sans MS" panose="030F0702030302020204" charset="0"/>
                <a:sym typeface="微软雅黑" panose="020B0503020204020204" charset="-122"/>
              </a:rPr>
              <a:t>While-reading</a:t>
            </a:r>
            <a:endParaRPr lang="en-US" altLang="zh-CN" sz="2400" b="1" spc="300" dirty="0">
              <a:solidFill>
                <a:schemeClr val="bg1"/>
              </a:solidFill>
              <a:latin typeface="Comic Sans MS" panose="030F0702030302020204" charset="0"/>
              <a:ea typeface="微软雅黑" panose="020B0503020204020204" charset="-122"/>
              <a:cs typeface="Comic Sans MS" panose="030F0702030302020204" charset="0"/>
              <a:sym typeface="微软雅黑" panose="020B050302020402020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6200" y="517525"/>
            <a:ext cx="8919210" cy="4603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p>
            <a:pPr algn="l"/>
            <a:r>
              <a:rPr lang="en-US" altLang="zh-CN" sz="2400" b="1" cap="none" spc="0" dirty="0">
                <a:solidFill>
                  <a:srgbClr val="0000CC"/>
                </a:solidFill>
                <a:latin typeface="Comic Sans MS" panose="030F0702030302020204" charset="0"/>
                <a:ea typeface="+mn-ea"/>
                <a:cs typeface="Times New Roman" panose="02020603050405020304" charset="0"/>
              </a:rPr>
              <a:t>Read page 3 and </a:t>
            </a:r>
            <a:r>
              <a:rPr lang="en-US" altLang="zh-CN" sz="2400" b="1" dirty="0">
                <a:solidFill>
                  <a:srgbClr val="0000CC"/>
                </a:solidFill>
                <a:latin typeface="Comic Sans MS" panose="030F0702030302020204" charset="0"/>
                <a:cs typeface="Times New Roman" panose="02020603050405020304" charset="0"/>
                <a:sym typeface="+mn-ea"/>
              </a:rPr>
              <a:t>answer:</a:t>
            </a:r>
            <a:endParaRPr lang="en-US" altLang="zh-CN" sz="2400" b="1" cap="none" spc="0" dirty="0">
              <a:solidFill>
                <a:srgbClr val="0000CC"/>
              </a:solidFill>
              <a:latin typeface="Comic Sans MS" panose="030F0702030302020204" charset="0"/>
              <a:ea typeface="+mn-ea"/>
              <a:cs typeface="Times New Roman" panose="02020603050405020304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020" y="1123950"/>
            <a:ext cx="6121400" cy="3378835"/>
          </a:xfrm>
          <a:prstGeom prst="rect">
            <a:avLst/>
          </a:prstGeom>
          <a:effectLst>
            <a:softEdge rad="63500"/>
          </a:effectLst>
        </p:spPr>
      </p:pic>
      <p:cxnSp>
        <p:nvCxnSpPr>
          <p:cNvPr id="7" name="直接连接符 6"/>
          <p:cNvCxnSpPr/>
          <p:nvPr/>
        </p:nvCxnSpPr>
        <p:spPr>
          <a:xfrm>
            <a:off x="3206115" y="2791460"/>
            <a:ext cx="1594485" cy="889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2667000" y="3333750"/>
            <a:ext cx="1594485" cy="889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1600200" y="2571750"/>
            <a:ext cx="4191000" cy="0"/>
          </a:xfrm>
          <a:prstGeom prst="lin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V="1">
            <a:off x="152400" y="2800350"/>
            <a:ext cx="1752600" cy="13335"/>
          </a:xfrm>
          <a:prstGeom prst="lin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7" name="图片 2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7620000" y="54610"/>
            <a:ext cx="1220470" cy="923290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16" name="TextBox 1"/>
          <p:cNvSpPr txBox="1"/>
          <p:nvPr/>
        </p:nvSpPr>
        <p:spPr>
          <a:xfrm>
            <a:off x="6101715" y="1040448"/>
            <a:ext cx="2929890" cy="186372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p>
            <a:pPr>
              <a:lnSpc>
                <a:spcPct val="120000"/>
              </a:lnSpc>
            </a:pPr>
            <a:r>
              <a:rPr lang="en-US" altLang="zh-CN" sz="2400" b="1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How did Joe feel about Beauty?</a:t>
            </a:r>
            <a:endParaRPr lang="en-US" altLang="zh-CN" sz="2400" b="1" dirty="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400" b="1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endParaRPr lang="en-US" altLang="zh-CN" sz="2400" b="1" dirty="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pPr>
              <a:lnSpc>
                <a:spcPct val="120000"/>
              </a:lnSpc>
            </a:pPr>
            <a:endParaRPr lang="en-US" altLang="zh-CN" sz="2400" b="1" dirty="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8" name="TextBox 3"/>
          <p:cNvSpPr>
            <a:spLocks noChangeArrowheads="1"/>
          </p:cNvSpPr>
          <p:nvPr/>
        </p:nvSpPr>
        <p:spPr bwMode="auto">
          <a:xfrm>
            <a:off x="6172200" y="1962150"/>
            <a:ext cx="4514215" cy="737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50000"/>
              </a:lnSpc>
            </a:pPr>
            <a:r>
              <a:rPr lang="en-US" altLang="zh-CN" sz="2800" b="1" dirty="0">
                <a:solidFill>
                  <a:schemeClr val="accent1"/>
                </a:solidFill>
                <a:effectLst/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微软雅黑" panose="020B0503020204020204" charset="-122"/>
              </a:rPr>
              <a:t>Sorry, sad...</a:t>
            </a:r>
            <a:endParaRPr lang="en-US" altLang="zh-CN" sz="2800" b="1" dirty="0">
              <a:solidFill>
                <a:schemeClr val="accent1"/>
              </a:solidFill>
              <a:effectLst/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  <a:sym typeface="微软雅黑" panose="020B050302020402020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云形标注 4"/>
          <p:cNvSpPr/>
          <p:nvPr/>
        </p:nvSpPr>
        <p:spPr>
          <a:xfrm>
            <a:off x="264795" y="1019810"/>
            <a:ext cx="6610350" cy="1696085"/>
          </a:xfrm>
          <a:prstGeom prst="cloudCallout">
            <a:avLst>
              <a:gd name="adj1" fmla="val 65706"/>
              <a:gd name="adj2" fmla="val -8704"/>
            </a:avLst>
          </a:prstGeom>
          <a:ln>
            <a:solidFill>
              <a:srgbClr val="07214B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en-US" altLang="zh-CN" sz="2400" b="1">
                <a:solidFill>
                  <a:srgbClr val="C00000"/>
                </a:solidFill>
                <a:latin typeface="Comic Sans MS" panose="030F0702030302020204" charset="0"/>
                <a:cs typeface="Comic Sans MS" panose="030F0702030302020204" charset="0"/>
                <a:sym typeface="+mn-ea"/>
              </a:rPr>
              <a:t>Who does Beauty like better?</a:t>
            </a:r>
            <a:r>
              <a:rPr lang="en-US" altLang="zh-CN" sz="2400" b="1">
                <a:solidFill>
                  <a:srgbClr val="0070C0"/>
                </a:solidFill>
                <a:latin typeface="Comic Sans MS" panose="030F0702030302020204" charset="0"/>
                <a:cs typeface="Comic Sans MS" panose="030F0702030302020204" charset="0"/>
                <a:sym typeface="+mn-ea"/>
              </a:rPr>
              <a:t>Joe </a:t>
            </a:r>
            <a:r>
              <a:rPr lang="en-US" altLang="zh-CN" sz="2400" b="1">
                <a:solidFill>
                  <a:srgbClr val="C00000"/>
                </a:solidFill>
                <a:latin typeface="Comic Sans MS" panose="030F0702030302020204" charset="0"/>
                <a:cs typeface="Comic Sans MS" panose="030F0702030302020204" charset="0"/>
                <a:sym typeface="+mn-ea"/>
              </a:rPr>
              <a:t>or</a:t>
            </a:r>
            <a:r>
              <a:rPr lang="en-US" altLang="zh-CN" sz="2400" b="1">
                <a:solidFill>
                  <a:srgbClr val="0070C0"/>
                </a:solidFill>
                <a:latin typeface="Comic Sans MS" panose="030F0702030302020204" charset="0"/>
                <a:cs typeface="Comic Sans MS" panose="030F0702030302020204" charset="0"/>
                <a:sym typeface="+mn-ea"/>
              </a:rPr>
              <a:t> John</a:t>
            </a:r>
            <a:r>
              <a:rPr lang="en-US" altLang="zh-CN" sz="2400" b="1">
                <a:solidFill>
                  <a:srgbClr val="C00000"/>
                </a:solidFill>
                <a:latin typeface="Comic Sans MS" panose="030F0702030302020204" charset="0"/>
                <a:cs typeface="Comic Sans MS" panose="030F0702030302020204" charset="0"/>
                <a:sym typeface="+mn-ea"/>
              </a:rPr>
              <a:t>? Why?</a:t>
            </a:r>
            <a:endParaRPr lang="en-US" altLang="zh-CN" sz="2400" b="1">
              <a:solidFill>
                <a:srgbClr val="C00000"/>
              </a:solidFill>
              <a:latin typeface="Comic Sans MS" panose="030F0702030302020204" charset="0"/>
              <a:cs typeface="Comic Sans MS" panose="030F0702030302020204" charset="0"/>
              <a:sym typeface="+mn-ea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-76200" y="-19050"/>
            <a:ext cx="2948940" cy="689610"/>
            <a:chOff x="572" y="46"/>
            <a:chExt cx="5578" cy="1086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 rotWithShape="1">
            <a:blip r:embed="rId1" cstate="email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>
            <a:xfrm>
              <a:off x="572" y="46"/>
              <a:ext cx="5578" cy="1086"/>
            </a:xfrm>
            <a:prstGeom prst="rect">
              <a:avLst/>
            </a:prstGeom>
          </p:spPr>
        </p:pic>
        <p:sp>
          <p:nvSpPr>
            <p:cNvPr id="10" name="TextBox 24"/>
            <p:cNvSpPr txBox="1"/>
            <p:nvPr/>
          </p:nvSpPr>
          <p:spPr>
            <a:xfrm>
              <a:off x="1752" y="90"/>
              <a:ext cx="3038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en-US" altLang="zh-CN" sz="2800" b="1"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Comic Sans MS" panose="030F0702030302020204" charset="0"/>
                  <a:ea typeface="Comic Sans MS" panose="030F0702030302020204" charset="0"/>
                  <a:sym typeface="+mn-ea"/>
                </a:rPr>
                <a:t>Task 2 </a:t>
              </a:r>
              <a:endParaRPr lang="en-US" altLang="zh-CN" sz="2800" b="1" dirty="0"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omic Sans MS" panose="030F0702030302020204" charset="0"/>
                <a:ea typeface="Comic Sans MS" panose="030F0702030302020204" charset="0"/>
                <a:cs typeface="+mn-ea"/>
                <a:sym typeface="+mn-ea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01000" y="1352550"/>
            <a:ext cx="878840" cy="1335405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152116" y="3105366"/>
            <a:ext cx="9409741" cy="742991"/>
            <a:chOff x="940" y="6490"/>
            <a:chExt cx="18434" cy="1423"/>
          </a:xfrm>
        </p:grpSpPr>
        <p:sp>
          <p:nvSpPr>
            <p:cNvPr id="6" name="圆角矩形 5"/>
            <p:cNvSpPr/>
            <p:nvPr/>
          </p:nvSpPr>
          <p:spPr>
            <a:xfrm>
              <a:off x="968" y="6490"/>
              <a:ext cx="17219" cy="1423"/>
            </a:xfrm>
            <a:prstGeom prst="roundRect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anchor="t" anchorCtr="0" compatLnSpc="1"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940" y="6760"/>
              <a:ext cx="18434" cy="882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p>
              <a:pPr algn="l"/>
              <a:r>
                <a:rPr lang="en-US" altLang="zh-CN" sz="2400" b="1" dirty="0">
                  <a:latin typeface="Times New Roman" panose="02020603050405020304" charset="0"/>
                  <a:cs typeface="Times New Roman" panose="02020603050405020304" charset="0"/>
                  <a:sym typeface="+mn-ea"/>
                </a:rPr>
                <a:t>I think </a:t>
              </a:r>
              <a:r>
                <a:rPr lang="en-US" altLang="zh-CN" sz="2400" b="1" dirty="0">
                  <a:solidFill>
                    <a:srgbClr val="C00000"/>
                  </a:solidFill>
                  <a:latin typeface="Times New Roman" panose="02020603050405020304" charset="0"/>
                  <a:cs typeface="Times New Roman" panose="02020603050405020304" charset="0"/>
                  <a:sym typeface="+mn-ea"/>
                </a:rPr>
                <a:t>Beauty</a:t>
              </a:r>
              <a:r>
                <a:rPr lang="en-US" altLang="zh-CN" sz="2400" b="1" dirty="0">
                  <a:latin typeface="Times New Roman" panose="02020603050405020304" charset="0"/>
                  <a:cs typeface="Times New Roman" panose="02020603050405020304" charset="0"/>
                  <a:sym typeface="+mn-ea"/>
                </a:rPr>
                <a:t> likes __________ better because______________.</a:t>
              </a:r>
              <a:endParaRPr lang="en-US" altLang="zh-CN" sz="2400" b="1" cap="none" spc="0" dirty="0">
                <a:solidFill>
                  <a:schemeClr val="tx1"/>
                </a:solidFill>
                <a:latin typeface="Times New Roman" panose="02020603050405020304" charset="0"/>
                <a:ea typeface="+mn-ea"/>
                <a:cs typeface="Times New Roman" panose="02020603050405020304" charset="0"/>
              </a:endParaRPr>
            </a:p>
          </p:txBody>
        </p:sp>
      </p:grpSp>
      <p:sp>
        <p:nvSpPr>
          <p:cNvPr id="46" name="矩形 45"/>
          <p:cNvSpPr/>
          <p:nvPr/>
        </p:nvSpPr>
        <p:spPr>
          <a:xfrm>
            <a:off x="2667000" y="32385"/>
            <a:ext cx="6256020" cy="4603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p>
            <a:pPr algn="l"/>
            <a:r>
              <a:rPr lang="en-US" altLang="zh-CN" sz="2400" b="1" cap="none" spc="0" dirty="0">
                <a:solidFill>
                  <a:srgbClr val="0000CC"/>
                </a:solidFill>
                <a:latin typeface="Comic Sans MS" panose="030F0702030302020204" charset="0"/>
                <a:ea typeface="+mn-ea"/>
                <a:cs typeface="Times New Roman" panose="02020603050405020304" charset="0"/>
              </a:rPr>
              <a:t>Work in pairs </a:t>
            </a:r>
            <a:endParaRPr lang="en-US" altLang="zh-CN" sz="2400" b="1" cap="none" spc="0" dirty="0">
              <a:solidFill>
                <a:srgbClr val="0000CC"/>
              </a:solidFill>
              <a:latin typeface="Comic Sans MS" panose="030F0702030302020204" charset="0"/>
              <a:ea typeface="+mn-ea"/>
              <a:cs typeface="Times New Roman" panose="0202060305040502030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200" y="666750"/>
            <a:ext cx="4376420" cy="2176780"/>
          </a:xfrm>
          <a:prstGeom prst="roundRect">
            <a:avLst/>
          </a:prstGeom>
          <a:effectLst>
            <a:softEdge rad="63500"/>
          </a:effectLst>
        </p:spPr>
      </p:pic>
      <p:grpSp>
        <p:nvGrpSpPr>
          <p:cNvPr id="4" name="组合 3"/>
          <p:cNvGrpSpPr/>
          <p:nvPr/>
        </p:nvGrpSpPr>
        <p:grpSpPr>
          <a:xfrm>
            <a:off x="-228600" y="29210"/>
            <a:ext cx="4064313" cy="689610"/>
            <a:chOff x="120" y="46"/>
            <a:chExt cx="6177" cy="1086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 rotWithShape="1">
            <a:blip r:embed="rId2" cstate="email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>
            <a:xfrm>
              <a:off x="120" y="46"/>
              <a:ext cx="6177" cy="1086"/>
            </a:xfrm>
            <a:prstGeom prst="rect">
              <a:avLst/>
            </a:prstGeom>
          </p:spPr>
        </p:pic>
        <p:sp>
          <p:nvSpPr>
            <p:cNvPr id="7" name="TextBox 24"/>
            <p:cNvSpPr txBox="1"/>
            <p:nvPr/>
          </p:nvSpPr>
          <p:spPr>
            <a:xfrm>
              <a:off x="1402" y="90"/>
              <a:ext cx="3629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en-US" altLang="zh-CN" sz="2800" b="1"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Comic Sans MS" panose="030F0702030302020204" charset="0"/>
                  <a:ea typeface="Comic Sans MS" panose="030F0702030302020204" charset="0"/>
                  <a:sym typeface="+mn-ea"/>
                </a:rPr>
                <a:t>Post reading</a:t>
              </a:r>
              <a:endParaRPr lang="en-US" altLang="zh-CN" sz="2800" b="1" dirty="0"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omic Sans MS" panose="030F0702030302020204" charset="0"/>
                <a:ea typeface="Comic Sans MS" panose="030F0702030302020204" charset="0"/>
                <a:cs typeface="+mn-ea"/>
                <a:sym typeface="+mn-ea"/>
              </a:endParaRPr>
            </a:p>
          </p:txBody>
        </p:sp>
      </p:grpSp>
      <p:sp>
        <p:nvSpPr>
          <p:cNvPr id="8" name="云形 7"/>
          <p:cNvSpPr/>
          <p:nvPr/>
        </p:nvSpPr>
        <p:spPr>
          <a:xfrm>
            <a:off x="381000" y="3028950"/>
            <a:ext cx="2158365" cy="1143000"/>
          </a:xfrm>
          <a:prstGeom prst="cloud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en-US" altLang="zh-CN" sz="2400" b="1"/>
              <a:t>Animals</a:t>
            </a:r>
            <a:endParaRPr lang="en-US" altLang="zh-CN" sz="2400" b="1"/>
          </a:p>
        </p:txBody>
      </p:sp>
      <p:sp>
        <p:nvSpPr>
          <p:cNvPr id="9" name="云形 8"/>
          <p:cNvSpPr/>
          <p:nvPr/>
        </p:nvSpPr>
        <p:spPr>
          <a:xfrm>
            <a:off x="4191000" y="3028950"/>
            <a:ext cx="2048510" cy="1143000"/>
          </a:xfrm>
          <a:prstGeom prst="cloud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en-US" altLang="zh-CN" sz="2400" b="1"/>
              <a:t>People</a:t>
            </a:r>
            <a:endParaRPr lang="en-US" altLang="zh-CN" sz="2400" b="1"/>
          </a:p>
        </p:txBody>
      </p:sp>
      <p:sp>
        <p:nvSpPr>
          <p:cNvPr id="16" name="上弧形箭头 15"/>
          <p:cNvSpPr/>
          <p:nvPr/>
        </p:nvSpPr>
        <p:spPr>
          <a:xfrm>
            <a:off x="2667000" y="3105150"/>
            <a:ext cx="1219200" cy="381000"/>
          </a:xfrm>
          <a:prstGeom prst="curvedDown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7" name="上弧形箭头 16"/>
          <p:cNvSpPr/>
          <p:nvPr/>
        </p:nvSpPr>
        <p:spPr>
          <a:xfrm flipH="1" flipV="1">
            <a:off x="2667000" y="3773805"/>
            <a:ext cx="1219200" cy="381000"/>
          </a:xfrm>
          <a:prstGeom prst="curvedDown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8" name="圆角矩形标注 17"/>
          <p:cNvSpPr/>
          <p:nvPr/>
        </p:nvSpPr>
        <p:spPr>
          <a:xfrm>
            <a:off x="4572000" y="579120"/>
            <a:ext cx="4311015" cy="2209800"/>
          </a:xfrm>
          <a:prstGeom prst="wedgeRoundRectCallout">
            <a:avLst>
              <a:gd name="adj1" fmla="val -71068"/>
              <a:gd name="adj2" fmla="val -30948"/>
              <a:gd name="adj3" fmla="val 16667"/>
            </a:avLst>
          </a:prstGeom>
          <a:ln>
            <a:solidFill>
              <a:srgbClr val="1A4459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en-US" altLang="zh-CN" sz="2400" b="1">
                <a:latin typeface="Times New Roman" panose="02020603050405020304" charset="0"/>
                <a:cs typeface="Times New Roman" panose="02020603050405020304" charset="0"/>
                <a:sym typeface="+mn-ea"/>
              </a:rPr>
              <a:t>John </a:t>
            </a:r>
            <a:r>
              <a:rPr lang="en-US" altLang="zh-CN" sz="2400" b="1">
                <a:latin typeface="Times New Roman" panose="02020603050405020304" charset="0"/>
                <a:cs typeface="Times New Roman" panose="02020603050405020304" charset="0"/>
              </a:rPr>
              <a:t>is ________ to </a:t>
            </a:r>
            <a:r>
              <a:rPr lang="en-US" altLang="zh-CN" sz="2400" b="1">
                <a:latin typeface="Times New Roman" panose="02020603050405020304" charset="0"/>
                <a:cs typeface="Times New Roman" panose="02020603050405020304" charset="0"/>
                <a:sym typeface="+mn-ea"/>
              </a:rPr>
              <a:t>Beauty</a:t>
            </a:r>
            <a:r>
              <a:rPr lang="en-US" altLang="zh-CN" sz="2400" b="1">
                <a:latin typeface="Times New Roman" panose="02020603050405020304" charset="0"/>
                <a:cs typeface="Times New Roman" panose="02020603050405020304" charset="0"/>
              </a:rPr>
              <a:t>.</a:t>
            </a:r>
            <a:endParaRPr lang="en-US" altLang="zh-CN" sz="2400" b="1">
              <a:latin typeface="Times New Roman" panose="02020603050405020304" charset="0"/>
              <a:cs typeface="Times New Roman" panose="02020603050405020304" charset="0"/>
            </a:endParaRPr>
          </a:p>
          <a:p>
            <a:pPr algn="ctr"/>
            <a:r>
              <a:rPr lang="en-US" altLang="zh-CN" sz="2400" b="1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zh-CN" sz="2400" b="1">
                <a:latin typeface="Times New Roman" panose="02020603050405020304" charset="0"/>
                <a:cs typeface="Times New Roman" panose="02020603050405020304" charset="0"/>
                <a:sym typeface="+mn-ea"/>
              </a:rPr>
              <a:t>Beauty </a:t>
            </a:r>
            <a:r>
              <a:rPr lang="en-US" altLang="zh-CN" sz="2400" b="1">
                <a:latin typeface="Times New Roman" panose="02020603050405020304" charset="0"/>
                <a:cs typeface="Times New Roman" panose="02020603050405020304" charset="0"/>
              </a:rPr>
              <a:t>is ________ to </a:t>
            </a:r>
            <a:r>
              <a:rPr lang="en-US" altLang="zh-CN" sz="2400" b="1">
                <a:latin typeface="Times New Roman" panose="02020603050405020304" charset="0"/>
                <a:cs typeface="Times New Roman" panose="02020603050405020304" charset="0"/>
                <a:sym typeface="+mn-ea"/>
              </a:rPr>
              <a:t>John’s family</a:t>
            </a:r>
            <a:r>
              <a:rPr lang="en-US" altLang="zh-CN" sz="2400" b="1">
                <a:latin typeface="Times New Roman" panose="02020603050405020304" charset="0"/>
                <a:cs typeface="Times New Roman" panose="02020603050405020304" charset="0"/>
              </a:rPr>
              <a:t>, too. </a:t>
            </a:r>
            <a:endParaRPr lang="en-US" altLang="zh-CN" sz="2400" b="1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538730" y="3401695"/>
            <a:ext cx="15608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>
                <a:solidFill>
                  <a:srgbClr val="0070C0"/>
                </a:solidFill>
                <a:latin typeface="Times New Roman" panose="02020603050405020304" charset="0"/>
                <a:cs typeface="Times New Roman" panose="02020603050405020304" charset="0"/>
              </a:rPr>
              <a:t>kind/good</a:t>
            </a:r>
            <a:endParaRPr lang="en-US" altLang="zh-CN" sz="2400" b="1">
              <a:solidFill>
                <a:srgbClr val="0070C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20" name="等于号 19"/>
          <p:cNvSpPr/>
          <p:nvPr/>
        </p:nvSpPr>
        <p:spPr>
          <a:xfrm>
            <a:off x="6324600" y="3486150"/>
            <a:ext cx="609600" cy="381000"/>
          </a:xfrm>
          <a:prstGeom prst="mathEqual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1" name="心形 20"/>
          <p:cNvSpPr/>
          <p:nvPr/>
        </p:nvSpPr>
        <p:spPr>
          <a:xfrm>
            <a:off x="6956425" y="3067050"/>
            <a:ext cx="2021205" cy="1219200"/>
          </a:xfrm>
          <a:prstGeom prst="heart">
            <a:avLst/>
          </a:prstGeom>
          <a:ln>
            <a:solidFill>
              <a:srgbClr val="C0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en-US" altLang="zh-CN" sz="2400" b="1">
                <a:solidFill>
                  <a:srgbClr val="C00000"/>
                </a:solidFill>
              </a:rPr>
              <a:t>Friends</a:t>
            </a:r>
            <a:endParaRPr lang="en-US" altLang="zh-CN" sz="2400" b="1">
              <a:solidFill>
                <a:srgbClr val="C00000"/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6019800" y="1504950"/>
            <a:ext cx="16433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good/kind</a:t>
            </a:r>
            <a:endParaRPr lang="en-US" altLang="zh-CN" sz="2400" b="1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5791200" y="1123950"/>
            <a:ext cx="16433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good/kind</a:t>
            </a:r>
            <a:endParaRPr lang="en-US" altLang="zh-CN" sz="2400" b="1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  <p:bldP spid="8" grpId="0" bldLvl="0" animBg="1"/>
      <p:bldP spid="9" grpId="0" bldLvl="0" animBg="1"/>
      <p:bldP spid="16" grpId="0" bldLvl="0" animBg="1"/>
      <p:bldP spid="17" grpId="0" bldLvl="0" animBg="1"/>
      <p:bldP spid="19" grpId="0"/>
      <p:bldP spid="20" grpId="0" bldLvl="0" animBg="1"/>
      <p:bldP spid="21" grpId="0" bldLvl="0" animBg="1"/>
      <p:bldP spid="23" grpId="0"/>
      <p:bldP spid="2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-76200" y="-19050"/>
            <a:ext cx="5119370" cy="689610"/>
            <a:chOff x="-120" y="-30"/>
            <a:chExt cx="9140" cy="1086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1" cstate="email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>
            <a:xfrm>
              <a:off x="-120" y="-30"/>
              <a:ext cx="4339" cy="1086"/>
            </a:xfrm>
            <a:prstGeom prst="rect">
              <a:avLst/>
            </a:prstGeom>
          </p:spPr>
        </p:pic>
        <p:sp>
          <p:nvSpPr>
            <p:cNvPr id="13" name="矩形 12"/>
            <p:cNvSpPr/>
            <p:nvPr/>
          </p:nvSpPr>
          <p:spPr>
            <a:xfrm>
              <a:off x="724" y="90"/>
              <a:ext cx="8296" cy="725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r>
                <a:rPr lang="en-US" altLang="zh-CN" sz="2400" b="1" spc="300" dirty="0">
                  <a:solidFill>
                    <a:schemeClr val="bg1"/>
                  </a:solidFill>
                  <a:latin typeface="Comic Sans MS" panose="030F0702030302020204" charset="0"/>
                  <a:ea typeface="微软雅黑" panose="020B0503020204020204" charset="-122"/>
                  <a:cs typeface="Comic Sans MS" panose="030F0702030302020204" charset="0"/>
                  <a:sym typeface="微软雅黑" panose="020B0503020204020204" charset="-122"/>
                </a:rPr>
                <a:t>Task3 </a:t>
              </a:r>
              <a:endParaRPr lang="en-US" altLang="zh-CN" sz="2400" b="1" spc="300" dirty="0">
                <a:solidFill>
                  <a:schemeClr val="bg1"/>
                </a:solidFill>
                <a:latin typeface="Comic Sans MS" panose="030F0702030302020204" charset="0"/>
                <a:ea typeface="微软雅黑" panose="020B0503020204020204" charset="-122"/>
                <a:cs typeface="Comic Sans MS" panose="030F0702030302020204" charset="0"/>
                <a:sym typeface="微软雅黑" panose="020B0503020204020204" charset="-122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2895600" y="553720"/>
            <a:ext cx="32581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solidFill>
                  <a:srgbClr val="C00000"/>
                </a:solidFill>
                <a:latin typeface="Comic Sans MS" panose="030F0702030302020204" charset="0"/>
                <a:cs typeface="Comic Sans MS" panose="030F0702030302020204" charset="0"/>
              </a:rPr>
              <a:t>My Reading Card</a:t>
            </a:r>
            <a:endParaRPr lang="en-US" altLang="zh-CN" sz="2800" b="1">
              <a:solidFill>
                <a:srgbClr val="C00000"/>
              </a:solidFill>
              <a:latin typeface="Comic Sans MS" panose="030F0702030302020204" charset="0"/>
              <a:cs typeface="Comic Sans MS" panose="030F0702030302020204" charset="0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103505" y="1035685"/>
            <a:ext cx="8832215" cy="3669030"/>
            <a:chOff x="720" y="1632"/>
            <a:chExt cx="12720" cy="5778"/>
          </a:xfrm>
        </p:grpSpPr>
        <p:sp>
          <p:nvSpPr>
            <p:cNvPr id="11" name="流程图: 可选过程 10"/>
            <p:cNvSpPr/>
            <p:nvPr/>
          </p:nvSpPr>
          <p:spPr>
            <a:xfrm>
              <a:off x="960" y="1770"/>
              <a:ext cx="12480" cy="5640"/>
            </a:xfrm>
            <a:prstGeom prst="flowChartAlternateProcess">
              <a:avLst/>
            </a:prstGeom>
            <a:ln w="19050">
              <a:solidFill>
                <a:srgbClr val="00206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20" y="1632"/>
              <a:ext cx="4444" cy="5709"/>
            </a:xfrm>
            <a:prstGeom prst="rect">
              <a:avLst/>
            </a:prstGeom>
          </p:spPr>
        </p:pic>
      </p:grpSp>
      <p:sp>
        <p:nvSpPr>
          <p:cNvPr id="14" name="文本框 13"/>
          <p:cNvSpPr txBox="1"/>
          <p:nvPr/>
        </p:nvSpPr>
        <p:spPr>
          <a:xfrm>
            <a:off x="2743200" y="1276350"/>
            <a:ext cx="6440170" cy="37846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>
                <a:latin typeface="Times New Roman" panose="02020603050405020304" charset="0"/>
                <a:cs typeface="Times New Roman" panose="02020603050405020304" charset="0"/>
              </a:rPr>
              <a:t>The name of the book:__________________</a:t>
            </a:r>
            <a:endParaRPr lang="en-US" altLang="zh-CN" sz="2400" b="1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en-US" altLang="zh-CN" sz="2400" b="1">
                <a:latin typeface="Times New Roman" panose="02020603050405020304" charset="0"/>
                <a:cs typeface="Times New Roman" panose="02020603050405020304" charset="0"/>
              </a:rPr>
              <a:t>My favourite character is:_______________</a:t>
            </a:r>
            <a:endParaRPr lang="en-US" altLang="zh-CN" sz="2400" b="1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en-US" altLang="zh-CN" sz="2400" b="1">
                <a:latin typeface="Times New Roman" panose="02020603050405020304" charset="0"/>
                <a:cs typeface="Times New Roman" panose="02020603050405020304" charset="0"/>
              </a:rPr>
              <a:t>Because ______________________________</a:t>
            </a:r>
            <a:endParaRPr lang="en-US" altLang="zh-CN" sz="2400" b="1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en-US" altLang="zh-CN" sz="2400" b="1">
                <a:latin typeface="Times New Roman" panose="02020603050405020304" charset="0"/>
                <a:cs typeface="Times New Roman" panose="02020603050405020304" charset="0"/>
              </a:rPr>
              <a:t>_____________________________________</a:t>
            </a:r>
            <a:endParaRPr lang="en-US" altLang="zh-CN" sz="2400" b="1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en-US" altLang="zh-CN" sz="2400" b="1">
                <a:latin typeface="Times New Roman" panose="02020603050405020304" charset="0"/>
                <a:cs typeface="Times New Roman" panose="02020603050405020304" charset="0"/>
              </a:rPr>
              <a:t>_____________________________________</a:t>
            </a:r>
            <a:endParaRPr lang="en-US" altLang="zh-CN" sz="2400" b="1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en-US" altLang="zh-CN" sz="2400" b="1">
                <a:latin typeface="Times New Roman" panose="02020603050405020304" charset="0"/>
                <a:cs typeface="Times New Roman" panose="02020603050405020304" charset="0"/>
              </a:rPr>
              <a:t>From the story I learn that______________</a:t>
            </a:r>
            <a:endParaRPr lang="en-US" altLang="zh-CN" sz="2400" b="1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en-US" altLang="zh-CN" sz="2400" b="1">
                <a:latin typeface="Times New Roman" panose="02020603050405020304" charset="0"/>
                <a:cs typeface="Times New Roman" panose="02020603050405020304" charset="0"/>
              </a:rPr>
              <a:t>_____________________________________</a:t>
            </a:r>
            <a:endParaRPr lang="en-US" altLang="zh-CN" sz="2400" b="1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en-US" altLang="zh-CN" sz="2400" b="1">
                <a:latin typeface="Times New Roman" panose="02020603050405020304" charset="0"/>
                <a:cs typeface="Times New Roman" panose="02020603050405020304" charset="0"/>
              </a:rPr>
              <a:t>_____________________________________</a:t>
            </a:r>
            <a:endParaRPr lang="en-US" altLang="zh-CN" sz="2400" b="1">
              <a:latin typeface="Times New Roman" panose="02020603050405020304" charset="0"/>
              <a:cs typeface="Times New Roman" panose="02020603050405020304" charset="0"/>
            </a:endParaRPr>
          </a:p>
          <a:p>
            <a:endParaRPr lang="en-US" altLang="zh-CN" sz="2400" b="1">
              <a:latin typeface="Times New Roman" panose="02020603050405020304" charset="0"/>
              <a:cs typeface="Times New Roman" panose="02020603050405020304" charset="0"/>
            </a:endParaRPr>
          </a:p>
          <a:p>
            <a:endParaRPr lang="en-US" altLang="zh-CN" sz="2400" b="1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2209800" y="32385"/>
            <a:ext cx="6256020" cy="4603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p>
            <a:pPr algn="l"/>
            <a:r>
              <a:rPr lang="en-US" altLang="zh-CN" sz="2400" b="1" cap="none" spc="0" dirty="0">
                <a:solidFill>
                  <a:srgbClr val="0000CC"/>
                </a:solidFill>
                <a:latin typeface="Comic Sans MS" panose="030F0702030302020204" charset="0"/>
                <a:ea typeface="+mn-ea"/>
                <a:cs typeface="Times New Roman" panose="02020603050405020304" charset="0"/>
              </a:rPr>
              <a:t>Solo work: make a report </a:t>
            </a:r>
            <a:endParaRPr lang="en-US" altLang="zh-CN" sz="2400" b="1" cap="none" spc="0" dirty="0">
              <a:solidFill>
                <a:srgbClr val="0000CC"/>
              </a:solidFill>
              <a:latin typeface="Comic Sans MS" panose="030F0702030302020204" charset="0"/>
              <a:ea typeface="+mn-ea"/>
              <a:cs typeface="Times New Roman" panose="0202060305040502030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779395" y="1176020"/>
            <a:ext cx="5896610" cy="3335683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p>
            <a:r>
              <a:rPr lang="en-US" altLang="zh-CN" sz="2400"/>
              <a:t>Today</a:t>
            </a:r>
            <a:r>
              <a:rPr lang="zh-CN" altLang="en-US" sz="2400"/>
              <a:t>，</a:t>
            </a:r>
            <a:r>
              <a:rPr lang="en-US" altLang="zh-CN" sz="2400"/>
              <a:t>I read an exciting/interesting story called ...</a:t>
            </a:r>
            <a:endParaRPr lang="en-US" altLang="zh-CN" sz="2400"/>
          </a:p>
          <a:p>
            <a:r>
              <a:rPr lang="en-US" altLang="zh-CN" sz="2400">
                <a:sym typeface="+mn-ea"/>
              </a:rPr>
              <a:t>It tells that ...</a:t>
            </a:r>
            <a:r>
              <a:rPr lang="en-US" altLang="zh-CN" sz="2400">
                <a:solidFill>
                  <a:srgbClr val="C00000"/>
                </a:solidFill>
                <a:sym typeface="+mn-ea"/>
              </a:rPr>
              <a:t>(what’s the story?) </a:t>
            </a:r>
            <a:endParaRPr lang="en-US" altLang="zh-CN" sz="2400">
              <a:solidFill>
                <a:srgbClr val="C00000"/>
              </a:solidFill>
              <a:sym typeface="+mn-ea"/>
            </a:endParaRPr>
          </a:p>
          <a:p>
            <a:r>
              <a:rPr lang="en-US" altLang="zh-CN" sz="2400">
                <a:sym typeface="+mn-ea"/>
              </a:rPr>
              <a:t>In the story, I like ... best because ...</a:t>
            </a:r>
            <a:endParaRPr lang="en-US" altLang="zh-CN" sz="2400">
              <a:sym typeface="+mn-ea"/>
            </a:endParaRPr>
          </a:p>
          <a:p>
            <a:r>
              <a:rPr lang="en-US" altLang="zh-CN" sz="2400">
                <a:sym typeface="+mn-ea"/>
              </a:rPr>
              <a:t>From the story, I learn that ...</a:t>
            </a:r>
            <a:endParaRPr lang="en-US" altLang="zh-CN" sz="2400">
              <a:sym typeface="+mn-ea"/>
            </a:endParaRPr>
          </a:p>
          <a:p>
            <a:r>
              <a:rPr lang="en-US" altLang="zh-CN" sz="2400">
                <a:sym typeface="+mn-ea"/>
              </a:rPr>
              <a:t> </a:t>
            </a:r>
            <a:endParaRPr lang="en-US" altLang="zh-CN" sz="2400"/>
          </a:p>
          <a:p>
            <a:endParaRPr lang="en-US" altLang="zh-CN" sz="2400">
              <a:solidFill>
                <a:srgbClr val="C00000"/>
              </a:solidFill>
            </a:endParaRPr>
          </a:p>
          <a:p>
            <a:endParaRPr lang="en-US" altLang="zh-CN" sz="240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19050"/>
            <a:ext cx="9144000" cy="51625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/>
          <a:srcRect t="-189" r="38982"/>
          <a:stretch>
            <a:fillRect/>
          </a:stretch>
        </p:blipFill>
        <p:spPr>
          <a:xfrm>
            <a:off x="6830060" y="1123950"/>
            <a:ext cx="2313940" cy="3697605"/>
          </a:xfrm>
          <a:prstGeom prst="cloud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752600" y="514350"/>
            <a:ext cx="523621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en-US" altLang="zh-CN" sz="7200" b="1" i="1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charset="0"/>
                <a:cs typeface="Times New Roman" panose="02020603050405020304" charset="0"/>
              </a:rPr>
              <a:t>Black Beauty</a:t>
            </a:r>
            <a:endParaRPr lang="en-US" altLang="zh-CN" sz="7200" b="1" i="1"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048000" y="1885950"/>
            <a:ext cx="539051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>
                <a:solidFill>
                  <a:srgbClr val="1A4459"/>
                </a:solidFill>
                <a:latin typeface="Times New Roman" panose="02020603050405020304" charset="0"/>
                <a:cs typeface="Times New Roman" panose="02020603050405020304" charset="0"/>
              </a:rPr>
              <a:t>——</a:t>
            </a:r>
            <a:r>
              <a:rPr lang="en-US" altLang="zh-CN" sz="3200" b="1" i="1">
                <a:solidFill>
                  <a:srgbClr val="1A4459"/>
                </a:solidFill>
                <a:latin typeface="Times New Roman" panose="02020603050405020304" charset="0"/>
                <a:cs typeface="Times New Roman" panose="02020603050405020304" charset="0"/>
              </a:rPr>
              <a:t>Fetching the doctor</a:t>
            </a:r>
            <a:endParaRPr lang="en-US" altLang="zh-CN" sz="3200" b="1" i="1">
              <a:solidFill>
                <a:srgbClr val="1A4459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21998" y="2493120"/>
            <a:ext cx="8092440" cy="9772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p>
            <a:pPr algn="ctr">
              <a:lnSpc>
                <a:spcPct val="120000"/>
              </a:lnSpc>
            </a:pPr>
            <a:r>
              <a:rPr lang="en-US" altLang="zh-CN" sz="2400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New District Experimental Middle School</a:t>
            </a:r>
            <a:endParaRPr lang="en-US" altLang="zh-CN" sz="2400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  <a:p>
            <a:pPr algn="ctr">
              <a:lnSpc>
                <a:spcPct val="120000"/>
              </a:lnSpc>
            </a:pPr>
            <a:r>
              <a:rPr lang="en-US" altLang="zh-CN" sz="2400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Qian Fangliang </a:t>
            </a:r>
            <a:endParaRPr lang="en-US" altLang="zh-CN" sz="2400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6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6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6" grpId="0"/>
      <p:bldP spid="1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>
            <a:alphaModFix amt="18000"/>
            <a:clrChange>
              <a:clrFrom>
                <a:srgbClr val="2C2D39">
                  <a:alpha val="100000"/>
                </a:srgbClr>
              </a:clrFrom>
              <a:clrTo>
                <a:srgbClr val="2C2D39">
                  <a:alpha val="100000"/>
                  <a:alpha val="0"/>
                </a:srgbClr>
              </a:clrTo>
            </a:clrChange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-76200" y="3562350"/>
            <a:ext cx="9424035" cy="95313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p>
            <a:pPr algn="ctr"/>
            <a:r>
              <a:rPr lang="en-US" altLang="zh-CN" sz="2800" b="1">
                <a:solidFill>
                  <a:srgbClr val="C00000"/>
                </a:solidFill>
                <a:latin typeface="Comic Sans MS" panose="030F0702030302020204" charset="0"/>
                <a:cs typeface="Comic Sans MS" panose="030F0702030302020204" charset="0"/>
              </a:rPr>
              <a:t>To be kind to animals is to be kind to you.</a:t>
            </a:r>
            <a:endParaRPr lang="en-US" altLang="zh-CN" sz="2800" b="1">
              <a:solidFill>
                <a:srgbClr val="C00000"/>
              </a:solidFill>
              <a:latin typeface="Comic Sans MS" panose="030F0702030302020204" charset="0"/>
              <a:cs typeface="Comic Sans MS" panose="030F0702030302020204" charset="0"/>
            </a:endParaRPr>
          </a:p>
          <a:p>
            <a:pPr algn="ctr"/>
            <a:r>
              <a:rPr lang="en-US" altLang="zh-CN" sz="2800" b="1">
                <a:solidFill>
                  <a:srgbClr val="C00000"/>
                </a:solidFill>
                <a:latin typeface="Comic Sans MS" panose="030F0702030302020204" charset="0"/>
                <a:cs typeface="Comic Sans MS" panose="030F0702030302020204" charset="0"/>
              </a:rPr>
              <a:t>Please take good care of man’s cloest friends!</a:t>
            </a:r>
            <a:endParaRPr lang="en-US" altLang="zh-CN" sz="2800" b="1">
              <a:solidFill>
                <a:srgbClr val="C00000"/>
              </a:solidFill>
              <a:latin typeface="Comic Sans MS" panose="030F0702030302020204" charset="0"/>
              <a:cs typeface="Comic Sans MS" panose="030F07020303020202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895600" y="209550"/>
            <a:ext cx="32581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solidFill>
                  <a:srgbClr val="0070C0"/>
                </a:solidFill>
                <a:latin typeface="Comic Sans MS" panose="030F0702030302020204" charset="0"/>
                <a:cs typeface="Comic Sans MS" panose="030F0702030302020204" charset="0"/>
              </a:rPr>
              <a:t>The Black Beauty</a:t>
            </a:r>
            <a:endParaRPr lang="en-US" altLang="zh-CN" sz="2800" b="1">
              <a:solidFill>
                <a:srgbClr val="0070C0"/>
              </a:solidFill>
              <a:latin typeface="Comic Sans MS" panose="030F0702030302020204" charset="0"/>
              <a:cs typeface="Comic Sans MS" panose="030F070203030202020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28600" y="819150"/>
            <a:ext cx="4401820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The youth walks up to the black horse to put its halter on.</a:t>
            </a:r>
            <a:endParaRPr lang="en-US" altLang="zh-CN" sz="2400" b="1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en-US" altLang="zh-CN" sz="2400" b="1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And the horse looks at him in silence.</a:t>
            </a:r>
            <a:endParaRPr lang="en-US" altLang="zh-CN" sz="2400" b="1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en-US" altLang="zh-CN" sz="2400" b="1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They are so silent.</a:t>
            </a:r>
            <a:endParaRPr lang="en-US" altLang="zh-CN" sz="2400" b="1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en-US" altLang="zh-CN" sz="2400" b="1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They are in another world.</a:t>
            </a:r>
            <a:endParaRPr lang="en-US" altLang="zh-CN" sz="2400" b="1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endParaRPr lang="en-US" altLang="zh-CN" sz="2400" b="1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en-US" altLang="zh-CN" sz="2400" b="1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endParaRPr lang="en-US" altLang="zh-CN" sz="2400" b="1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572000" y="819150"/>
            <a:ext cx="4401820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小伙子上前把缰绳套在黑马上，</a:t>
            </a:r>
            <a:endParaRPr lang="zh-CN" altLang="en-US" sz="2400" b="1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2400" b="1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黑马安静地看着他，</a:t>
            </a:r>
            <a:endParaRPr lang="zh-CN" altLang="en-US" sz="2400" b="1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2400" b="1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他和黑马，</a:t>
            </a:r>
            <a:endParaRPr lang="zh-CN" altLang="en-US" sz="2400" b="1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2400" b="1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黑马和他，</a:t>
            </a:r>
            <a:endParaRPr lang="zh-CN" altLang="en-US" sz="2400" b="1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2400" b="1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都好安静，</a:t>
            </a:r>
            <a:endParaRPr lang="zh-CN" altLang="en-US" sz="2400" b="1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2400" b="1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仿佛在另一个世界。</a:t>
            </a:r>
            <a:endParaRPr lang="zh-CN" altLang="en-US" sz="2400" b="1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sz="2400" b="1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sz="2400" b="1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7" name="Kevin Kern-Sundial Dreams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019800" y="264160"/>
            <a:ext cx="412750" cy="41275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286537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8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  <p:bldLst>
      <p:bldP spid="14" grpId="0"/>
      <p:bldP spid="11" grpId="0" bldLvl="0" animBg="1"/>
      <p:bldP spid="1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Box 2"/>
          <p:cNvSpPr txBox="1"/>
          <p:nvPr/>
        </p:nvSpPr>
        <p:spPr>
          <a:xfrm>
            <a:off x="2895600" y="2114550"/>
            <a:ext cx="3292475" cy="76835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4400" b="1" dirty="0" smtClean="0">
                <a:solidFill>
                  <a:srgbClr val="1A4257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Homework</a:t>
            </a:r>
            <a:endParaRPr lang="en-US" altLang="zh-CN" sz="4400" b="1" dirty="0" smtClean="0">
              <a:solidFill>
                <a:srgbClr val="1A4257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-109855" y="2952750"/>
            <a:ext cx="9308465" cy="178943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 anchor="t">
            <a:spAutoFit/>
          </a:bodyPr>
          <a:p>
            <a:pPr>
              <a:lnSpc>
                <a:spcPct val="120000"/>
              </a:lnSpc>
            </a:pPr>
            <a:r>
              <a:rPr lang="en-US" altLang="zh-CN" sz="2400" b="1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1. After class, try to retell the story </a:t>
            </a:r>
            <a:r>
              <a:rPr lang="zh-CN" altLang="en-US" sz="2400" b="1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to your partner </a:t>
            </a:r>
            <a:r>
              <a:rPr lang="en-US" altLang="zh-CN" sz="2400" b="1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in your own words.</a:t>
            </a:r>
            <a:endParaRPr lang="en-US" altLang="zh-CN" sz="2400" b="1" dirty="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>
              <a:lnSpc>
                <a:spcPct val="120000"/>
              </a:lnSpc>
            </a:pPr>
            <a:r>
              <a:rPr lang="en-US" altLang="zh-CN" sz="2400" b="1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2. Read the simplified English version of </a:t>
            </a:r>
            <a:r>
              <a:rPr lang="en-US" altLang="zh-CN" sz="2400" b="1" i="1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Black Beauty</a:t>
            </a:r>
            <a:r>
              <a:rPr lang="en-US" altLang="zh-CN" sz="2400" b="1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 if you want to know what </a:t>
            </a:r>
            <a:r>
              <a:rPr lang="zh-CN" altLang="en-US" sz="2400" b="1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would </a:t>
            </a:r>
            <a:r>
              <a:rPr lang="en-US" altLang="zh-CN" sz="2400" b="1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happen to Beauty later on.</a:t>
            </a:r>
            <a:endParaRPr lang="en-US" altLang="zh-CN" sz="2400" b="1" dirty="0">
              <a:latin typeface="Times New Roman" panose="02020603050405020304" charset="0"/>
              <a:cs typeface="Times New Roman" panose="02020603050405020304" charset="0"/>
            </a:endParaRPr>
          </a:p>
          <a:p>
            <a:endParaRPr lang="en-US" altLang="zh-CN" sz="2400" b="1" dirty="0"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  <p:transition spd="slow" advTm="0">
    <p:fad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0" y="3515967"/>
            <a:ext cx="9144000" cy="163466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5428090" y="1617249"/>
            <a:ext cx="3792110" cy="369770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 cstate="email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 rot="20102294" flipH="1">
            <a:off x="4530392" y="3742265"/>
            <a:ext cx="492137" cy="50167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143000" y="2343150"/>
            <a:ext cx="3315335" cy="7683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dirty="0" smtClean="0">
                <a:solidFill>
                  <a:srgbClr val="1A4257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Thank you!</a:t>
            </a:r>
            <a:endParaRPr lang="en-US" altLang="zh-CN" sz="4400" b="1" dirty="0" smtClean="0">
              <a:solidFill>
                <a:srgbClr val="1A4257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6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6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-76200" y="-19050"/>
            <a:ext cx="4481195" cy="689610"/>
            <a:chOff x="0" y="-150"/>
            <a:chExt cx="5805" cy="1086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1" cstate="email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>
            <a:xfrm>
              <a:off x="0" y="-150"/>
              <a:ext cx="4810" cy="1086"/>
            </a:xfrm>
            <a:prstGeom prst="rect">
              <a:avLst/>
            </a:prstGeom>
          </p:spPr>
        </p:pic>
        <p:sp>
          <p:nvSpPr>
            <p:cNvPr id="13" name="矩形 12"/>
            <p:cNvSpPr/>
            <p:nvPr/>
          </p:nvSpPr>
          <p:spPr>
            <a:xfrm>
              <a:off x="536" y="-30"/>
              <a:ext cx="5269" cy="7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400" b="1" spc="300" dirty="0">
                  <a:solidFill>
                    <a:schemeClr val="bg1"/>
                  </a:solidFill>
                  <a:latin typeface="Comic Sans MS" panose="030F0702030302020204" charset="0"/>
                  <a:ea typeface="微软雅黑" panose="020B0503020204020204" charset="-122"/>
                  <a:cs typeface="Comic Sans MS" panose="030F0702030302020204" charset="0"/>
                  <a:sym typeface="微软雅黑" panose="020B0503020204020204" charset="-122"/>
                </a:rPr>
                <a:t>Predict</a:t>
              </a:r>
              <a:r>
                <a:rPr lang="en-US" altLang="zh-CN" sz="2000" b="1" spc="300" dirty="0">
                  <a:solidFill>
                    <a:schemeClr val="bg1"/>
                  </a:solidFill>
                  <a:latin typeface="Comic Sans MS" panose="030F0702030302020204" charset="0"/>
                  <a:ea typeface="微软雅黑" panose="020B0503020204020204" charset="-122"/>
                  <a:cs typeface="Comic Sans MS" panose="030F0702030302020204" charset="0"/>
                  <a:sym typeface="微软雅黑" panose="020B0503020204020204" charset="-122"/>
                </a:rPr>
                <a:t>(</a:t>
              </a:r>
              <a:r>
                <a:rPr lang="zh-CN" altLang="en-US" sz="2000" b="1" spc="300" dirty="0">
                  <a:solidFill>
                    <a:schemeClr val="bg1"/>
                  </a:solidFill>
                  <a:latin typeface="Comic Sans MS" panose="030F0702030302020204" charset="0"/>
                  <a:ea typeface="微软雅黑" panose="020B0503020204020204" charset="-122"/>
                  <a:cs typeface="Comic Sans MS" panose="030F0702030302020204" charset="0"/>
                  <a:sym typeface="微软雅黑" panose="020B0503020204020204" charset="-122"/>
                </a:rPr>
                <a:t>预测）</a:t>
              </a:r>
              <a:endParaRPr lang="zh-CN" altLang="en-US" sz="2000" b="1" spc="300" dirty="0">
                <a:solidFill>
                  <a:schemeClr val="bg1"/>
                </a:solidFill>
                <a:latin typeface="Comic Sans MS" panose="030F0702030302020204" charset="0"/>
                <a:ea typeface="微软雅黑" panose="020B0503020204020204" charset="-122"/>
                <a:cs typeface="Comic Sans MS" panose="030F0702030302020204" charset="0"/>
                <a:sym typeface="微软雅黑" panose="020B0503020204020204" charset="-122"/>
              </a:endParaRPr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94705" y="438150"/>
            <a:ext cx="2924810" cy="3878580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2" name="TextBox 3"/>
          <p:cNvSpPr>
            <a:spLocks noChangeArrowheads="1"/>
          </p:cNvSpPr>
          <p:nvPr/>
        </p:nvSpPr>
        <p:spPr bwMode="auto">
          <a:xfrm>
            <a:off x="566420" y="1352550"/>
            <a:ext cx="4437380" cy="737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en-US" altLang="zh-CN" sz="2800" b="1" dirty="0">
                <a:solidFill>
                  <a:schemeClr val="accent1"/>
                </a:solidFill>
                <a:effectLst/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微软雅黑" panose="020B0503020204020204" charset="-122"/>
              </a:rPr>
              <a:t>What is the story about?</a:t>
            </a:r>
            <a:endParaRPr lang="en-US" altLang="zh-CN" sz="2800" b="1" dirty="0">
              <a:solidFill>
                <a:schemeClr val="accent1"/>
              </a:solidFill>
              <a:effectLst/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  <a:sym typeface="微软雅黑" panose="020B0503020204020204" charset="-122"/>
            </a:endParaRPr>
          </a:p>
        </p:txBody>
      </p:sp>
      <p:sp>
        <p:nvSpPr>
          <p:cNvPr id="4" name="TextBox 3"/>
          <p:cNvSpPr>
            <a:spLocks noChangeArrowheads="1"/>
          </p:cNvSpPr>
          <p:nvPr/>
        </p:nvSpPr>
        <p:spPr bwMode="auto">
          <a:xfrm>
            <a:off x="566420" y="2114550"/>
            <a:ext cx="4514215" cy="1198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en-US" altLang="zh-CN" sz="2400" b="1" dirty="0">
                <a:solidFill>
                  <a:schemeClr val="accent1"/>
                </a:solidFill>
                <a:effectLst/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微软雅黑" panose="020B0503020204020204" charset="-122"/>
              </a:rPr>
              <a:t>A. a black </a:t>
            </a:r>
            <a:r>
              <a:rPr lang="en-US" altLang="zh-CN" sz="2400" b="1" dirty="0">
                <a:solidFill>
                  <a:srgbClr val="FF0000"/>
                </a:solidFill>
                <a:effectLst/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微软雅黑" panose="020B0503020204020204" charset="-122"/>
              </a:rPr>
              <a:t>horse</a:t>
            </a:r>
            <a:r>
              <a:rPr lang="en-US" altLang="zh-CN" sz="2400" b="1" dirty="0">
                <a:solidFill>
                  <a:schemeClr val="accent1"/>
                </a:solidFill>
                <a:effectLst/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微软雅黑" panose="020B0503020204020204" charset="-122"/>
              </a:rPr>
              <a:t> called </a:t>
            </a:r>
            <a:r>
              <a:rPr lang="en-US" altLang="zh-CN" sz="2400" b="1" dirty="0">
                <a:solidFill>
                  <a:srgbClr val="FF0000"/>
                </a:solidFill>
                <a:effectLst/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微软雅黑" panose="020B0503020204020204" charset="-122"/>
              </a:rPr>
              <a:t>Beauty</a:t>
            </a:r>
            <a:endParaRPr lang="en-US" altLang="zh-CN" sz="2400" b="1" dirty="0">
              <a:solidFill>
                <a:schemeClr val="accent1"/>
              </a:solidFill>
              <a:effectLst/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  <a:sym typeface="微软雅黑" panose="020B0503020204020204" charset="-122"/>
            </a:endParaRPr>
          </a:p>
          <a:p>
            <a:pPr algn="ctr" eaLnBrk="1" hangingPunct="1">
              <a:lnSpc>
                <a:spcPct val="150000"/>
              </a:lnSpc>
            </a:pPr>
            <a:r>
              <a:rPr lang="en-US" altLang="zh-CN" sz="2400" b="1" dirty="0">
                <a:solidFill>
                  <a:schemeClr val="accent1"/>
                </a:solidFill>
                <a:effectLst/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微软雅黑" panose="020B0503020204020204" charset="-122"/>
              </a:rPr>
              <a:t>B. a black </a:t>
            </a:r>
            <a:r>
              <a:rPr lang="en-US" altLang="zh-CN" sz="2400" b="1" dirty="0">
                <a:solidFill>
                  <a:srgbClr val="FF0000"/>
                </a:solidFill>
                <a:effectLst/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微软雅黑" panose="020B0503020204020204" charset="-122"/>
              </a:rPr>
              <a:t>man</a:t>
            </a:r>
            <a:r>
              <a:rPr lang="en-US" altLang="zh-CN" sz="2400" b="1" dirty="0">
                <a:solidFill>
                  <a:schemeClr val="accent1"/>
                </a:solidFill>
                <a:effectLst/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微软雅黑" panose="020B0503020204020204" charset="-122"/>
              </a:rPr>
              <a:t> called </a:t>
            </a:r>
            <a:r>
              <a:rPr lang="en-US" altLang="zh-CN" sz="2400" b="1" dirty="0">
                <a:solidFill>
                  <a:srgbClr val="FF0000"/>
                </a:solidFill>
                <a:effectLst/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微软雅黑" panose="020B0503020204020204" charset="-122"/>
              </a:rPr>
              <a:t>Beauty</a:t>
            </a:r>
            <a:endParaRPr lang="en-US" altLang="zh-CN" sz="2400" b="1" dirty="0">
              <a:solidFill>
                <a:srgbClr val="FF0000"/>
              </a:solidFill>
              <a:effectLst/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  <a:sym typeface="微软雅黑" panose="020B050302020402020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2114550"/>
            <a:ext cx="916940" cy="78295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43400" y="438150"/>
            <a:ext cx="1454150" cy="1759585"/>
          </a:xfrm>
          <a:prstGeom prst="ellipse">
            <a:avLst/>
          </a:prstGeom>
          <a:effectLst>
            <a:softEdge rad="63500"/>
          </a:effec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3"/>
          <p:cNvSpPr>
            <a:spLocks noChangeArrowheads="1"/>
          </p:cNvSpPr>
          <p:nvPr/>
        </p:nvSpPr>
        <p:spPr bwMode="auto">
          <a:xfrm>
            <a:off x="-762000" y="819150"/>
            <a:ext cx="6551295" cy="737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0" algn="ctr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C00000"/>
                </a:solidFill>
                <a:effectLst/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微软雅黑" panose="020B0503020204020204" charset="-122"/>
              </a:rPr>
              <a:t>1. Who fetched</a:t>
            </a:r>
            <a:r>
              <a:rPr lang="en-US" altLang="zh-CN" sz="2000" b="1" dirty="0">
                <a:solidFill>
                  <a:srgbClr val="C00000"/>
                </a:solidFill>
                <a:effectLst/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微软雅黑" panose="020B0503020204020204" charset="-122"/>
              </a:rPr>
              <a:t>(</a:t>
            </a:r>
            <a:r>
              <a:rPr lang="zh-CN" altLang="en-US" sz="2000" b="1" dirty="0">
                <a:solidFill>
                  <a:srgbClr val="C00000"/>
                </a:solidFill>
                <a:effectLst/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微软雅黑" panose="020B0503020204020204" charset="-122"/>
              </a:rPr>
              <a:t>寻求</a:t>
            </a:r>
            <a:r>
              <a:rPr lang="en-US" altLang="zh-CN" sz="2000" b="1" dirty="0">
                <a:solidFill>
                  <a:srgbClr val="C00000"/>
                </a:solidFill>
                <a:effectLst/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微软雅黑" panose="020B0503020204020204" charset="-122"/>
              </a:rPr>
              <a:t>) </a:t>
            </a:r>
            <a:r>
              <a:rPr lang="en-US" altLang="zh-CN" sz="2800" b="1" dirty="0">
                <a:solidFill>
                  <a:srgbClr val="C00000"/>
                </a:solidFill>
                <a:effectLst/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微软雅黑" panose="020B0503020204020204" charset="-122"/>
              </a:rPr>
              <a:t>the doctor?</a:t>
            </a:r>
            <a:endParaRPr lang="en-US" altLang="zh-CN" sz="2800" b="1" dirty="0">
              <a:solidFill>
                <a:srgbClr val="C00000"/>
              </a:solidFill>
              <a:effectLst/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  <a:sym typeface="微软雅黑" panose="020B050302020402020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-76200" y="-19050"/>
            <a:ext cx="4098925" cy="906145"/>
            <a:chOff x="0" y="-150"/>
            <a:chExt cx="5222" cy="1427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1" cstate="email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>
            <a:xfrm>
              <a:off x="0" y="-150"/>
              <a:ext cx="4810" cy="1086"/>
            </a:xfrm>
            <a:prstGeom prst="rect">
              <a:avLst/>
            </a:prstGeom>
          </p:spPr>
        </p:pic>
        <p:sp>
          <p:nvSpPr>
            <p:cNvPr id="13" name="矩形 12"/>
            <p:cNvSpPr/>
            <p:nvPr/>
          </p:nvSpPr>
          <p:spPr>
            <a:xfrm>
              <a:off x="536" y="-30"/>
              <a:ext cx="4686" cy="13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400" b="1" spc="300" dirty="0">
                  <a:solidFill>
                    <a:schemeClr val="bg1"/>
                  </a:solidFill>
                  <a:latin typeface="Comic Sans MS" panose="030F0702030302020204" charset="0"/>
                  <a:ea typeface="微软雅黑" panose="020B0503020204020204" charset="-122"/>
                  <a:cs typeface="Comic Sans MS" panose="030F0702030302020204" charset="0"/>
                  <a:sym typeface="微软雅黑" panose="020B0503020204020204" charset="-122"/>
                </a:rPr>
                <a:t>Pre-reading</a:t>
              </a:r>
              <a:endParaRPr lang="en-US" altLang="zh-CN" sz="2400" b="1" spc="300" dirty="0">
                <a:solidFill>
                  <a:schemeClr val="bg1"/>
                </a:solidFill>
                <a:latin typeface="Comic Sans MS" panose="030F0702030302020204" charset="0"/>
                <a:ea typeface="微软雅黑" panose="020B0503020204020204" charset="-122"/>
                <a:cs typeface="Comic Sans MS" panose="030F0702030302020204" charset="0"/>
                <a:sym typeface="微软雅黑" panose="020B0503020204020204" charset="-122"/>
              </a:endParaRPr>
            </a:p>
            <a:p>
              <a:endParaRPr lang="en-US" altLang="zh-CN" sz="2400" b="1" spc="300" dirty="0">
                <a:solidFill>
                  <a:schemeClr val="bg1"/>
                </a:solidFill>
                <a:latin typeface="Comic Sans MS" panose="030F0702030302020204" charset="0"/>
                <a:ea typeface="微软雅黑" panose="020B0503020204020204" charset="-122"/>
                <a:cs typeface="Comic Sans MS" panose="030F0702030302020204" charset="0"/>
                <a:sym typeface="微软雅黑" panose="020B0503020204020204" charset="-122"/>
              </a:endParaRPr>
            </a:p>
          </p:txBody>
        </p:sp>
      </p:grpSp>
      <p:sp>
        <p:nvSpPr>
          <p:cNvPr id="11" name="TextBox 3"/>
          <p:cNvSpPr>
            <a:spLocks noChangeArrowheads="1"/>
          </p:cNvSpPr>
          <p:nvPr/>
        </p:nvSpPr>
        <p:spPr bwMode="auto">
          <a:xfrm>
            <a:off x="-73025" y="1428750"/>
            <a:ext cx="4514215" cy="1198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en-US" altLang="zh-CN" sz="2400" b="1" dirty="0">
                <a:solidFill>
                  <a:schemeClr val="accent1"/>
                </a:solidFill>
                <a:effectLst/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微软雅黑" panose="020B0503020204020204" charset="-122"/>
              </a:rPr>
              <a:t>A black </a:t>
            </a:r>
            <a:r>
              <a:rPr lang="en-US" altLang="zh-CN" sz="2400" b="1" dirty="0">
                <a:solidFill>
                  <a:srgbClr val="FF0000"/>
                </a:solidFill>
                <a:effectLst/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微软雅黑" panose="020B0503020204020204" charset="-122"/>
              </a:rPr>
              <a:t>horse</a:t>
            </a:r>
            <a:r>
              <a:rPr lang="en-US" altLang="zh-CN" sz="2400" b="1" dirty="0">
                <a:solidFill>
                  <a:schemeClr val="accent1"/>
                </a:solidFill>
                <a:effectLst/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微软雅黑" panose="020B0503020204020204" charset="-122"/>
              </a:rPr>
              <a:t> and a man.</a:t>
            </a:r>
            <a:endParaRPr lang="en-US" altLang="zh-CN" sz="2400" b="1" dirty="0">
              <a:solidFill>
                <a:schemeClr val="accent1"/>
              </a:solidFill>
              <a:effectLst/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  <a:sym typeface="微软雅黑" panose="020B0503020204020204" charset="-122"/>
            </a:endParaRPr>
          </a:p>
          <a:p>
            <a:pPr algn="ctr" eaLnBrk="1" hangingPunct="1">
              <a:lnSpc>
                <a:spcPct val="150000"/>
              </a:lnSpc>
            </a:pPr>
            <a:endParaRPr lang="en-US" altLang="zh-CN" sz="2400" b="1" dirty="0">
              <a:solidFill>
                <a:srgbClr val="FF0000"/>
              </a:solidFill>
              <a:effectLst/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  <a:sym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29200" y="57150"/>
            <a:ext cx="3660140" cy="4900930"/>
          </a:xfrm>
          <a:prstGeom prst="roundRect">
            <a:avLst/>
          </a:prstGeom>
        </p:spPr>
      </p:pic>
      <p:sp>
        <p:nvSpPr>
          <p:cNvPr id="4" name="椭圆 3"/>
          <p:cNvSpPr/>
          <p:nvPr/>
        </p:nvSpPr>
        <p:spPr>
          <a:xfrm>
            <a:off x="6096000" y="3714750"/>
            <a:ext cx="2514600" cy="1295400"/>
          </a:xfrm>
          <a:prstGeom prst="ellipse">
            <a:avLst/>
          </a:prstGeom>
          <a:noFill/>
          <a:ln w="38100"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C00000"/>
                </a:solidFill>
              </a14:hiddenFill>
            </a:ext>
          </a:ex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7545070" y="2855595"/>
            <a:ext cx="1130300" cy="610870"/>
          </a:xfrm>
          <a:prstGeom prst="ellipse">
            <a:avLst/>
          </a:prstGeom>
          <a:noFill/>
          <a:ln w="38100"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C00000"/>
                </a:solidFill>
              </a14:hiddenFill>
            </a:ext>
          </a:ex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TextBox 3"/>
          <p:cNvSpPr>
            <a:spLocks noChangeArrowheads="1"/>
          </p:cNvSpPr>
          <p:nvPr/>
        </p:nvSpPr>
        <p:spPr bwMode="auto">
          <a:xfrm>
            <a:off x="-990600" y="1962785"/>
            <a:ext cx="6551295" cy="737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en-US" altLang="zh-CN" sz="2800" b="1" dirty="0">
                <a:solidFill>
                  <a:srgbClr val="C00000"/>
                </a:solidFill>
                <a:effectLst/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微软雅黑" panose="020B0503020204020204" charset="-122"/>
              </a:rPr>
              <a:t>2. When </a:t>
            </a:r>
            <a:r>
              <a:rPr lang="en-US" sz="2800" b="1" dirty="0">
                <a:solidFill>
                  <a:srgbClr val="C00000"/>
                </a:solidFill>
                <a:effectLst/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微软雅黑" panose="020B0503020204020204" charset="-122"/>
              </a:rPr>
              <a:t>did it happen</a:t>
            </a:r>
            <a:r>
              <a:rPr lang="en-US" sz="2000" b="1" dirty="0">
                <a:solidFill>
                  <a:srgbClr val="C00000"/>
                </a:solidFill>
                <a:effectLst/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微软雅黑" panose="020B0503020204020204" charset="-122"/>
              </a:rPr>
              <a:t>(</a:t>
            </a:r>
            <a:r>
              <a:rPr lang="zh-CN" altLang="en-US" sz="2000" b="1" dirty="0">
                <a:solidFill>
                  <a:srgbClr val="C00000"/>
                </a:solidFill>
                <a:effectLst/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微软雅黑" panose="020B0503020204020204" charset="-122"/>
              </a:rPr>
              <a:t>发生</a:t>
            </a:r>
            <a:r>
              <a:rPr lang="en-US" altLang="zh-CN" sz="2000" b="1" dirty="0">
                <a:solidFill>
                  <a:srgbClr val="C00000"/>
                </a:solidFill>
                <a:effectLst/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微软雅黑" panose="020B0503020204020204" charset="-122"/>
              </a:rPr>
              <a:t>)</a:t>
            </a:r>
            <a:r>
              <a:rPr lang="en-US" altLang="zh-CN" sz="2800" b="1" dirty="0">
                <a:solidFill>
                  <a:srgbClr val="C00000"/>
                </a:solidFill>
                <a:effectLst/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微软雅黑" panose="020B0503020204020204" charset="-122"/>
              </a:rPr>
              <a:t>?</a:t>
            </a:r>
            <a:endParaRPr lang="en-US" altLang="zh-CN" sz="2800" b="1" dirty="0">
              <a:solidFill>
                <a:srgbClr val="C00000"/>
              </a:solidFill>
              <a:effectLst/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  <a:sym typeface="微软雅黑" panose="020B0503020204020204" charset="-122"/>
            </a:endParaRPr>
          </a:p>
        </p:txBody>
      </p:sp>
      <p:sp>
        <p:nvSpPr>
          <p:cNvPr id="12" name="TextBox 3"/>
          <p:cNvSpPr>
            <a:spLocks noChangeArrowheads="1"/>
          </p:cNvSpPr>
          <p:nvPr/>
        </p:nvSpPr>
        <p:spPr bwMode="auto">
          <a:xfrm>
            <a:off x="460375" y="2700020"/>
            <a:ext cx="4514215" cy="1198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50000"/>
              </a:lnSpc>
            </a:pPr>
            <a:r>
              <a:rPr lang="en-US" altLang="zh-CN" sz="2400" b="1" dirty="0">
                <a:solidFill>
                  <a:schemeClr val="accent1"/>
                </a:solidFill>
                <a:effectLst/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微软雅黑" panose="020B0503020204020204" charset="-122"/>
              </a:rPr>
              <a:t>One night.</a:t>
            </a:r>
            <a:endParaRPr lang="en-US" altLang="zh-CN" sz="2400" b="1" dirty="0">
              <a:solidFill>
                <a:schemeClr val="accent1"/>
              </a:solidFill>
              <a:effectLst/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  <a:sym typeface="微软雅黑" panose="020B0503020204020204" charset="-122"/>
            </a:endParaRPr>
          </a:p>
          <a:p>
            <a:pPr algn="ctr" eaLnBrk="1" hangingPunct="1">
              <a:lnSpc>
                <a:spcPct val="150000"/>
              </a:lnSpc>
            </a:pPr>
            <a:endParaRPr lang="en-US" altLang="zh-CN" sz="2400" b="1" dirty="0">
              <a:solidFill>
                <a:srgbClr val="FF0000"/>
              </a:solidFill>
              <a:effectLst/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  <a:sym typeface="微软雅黑" panose="020B050302020402020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553200" y="57150"/>
            <a:ext cx="8985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C00000"/>
                </a:solidFill>
              </a:rPr>
              <a:t>寻医</a:t>
            </a:r>
            <a:endParaRPr lang="zh-CN" altLang="en-US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9" grpId="0"/>
      <p:bldP spid="12" grpId="0"/>
      <p:bldP spid="4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7857490" y="3333750"/>
            <a:ext cx="1286510" cy="192976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email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>
            <a:off x="-76200" y="-19050"/>
            <a:ext cx="4321810" cy="689610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459718" y="57150"/>
            <a:ext cx="5268194" cy="460375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en-US" altLang="zh-CN" sz="2400" b="1" spc="300" dirty="0">
                <a:solidFill>
                  <a:schemeClr val="bg1"/>
                </a:solidFill>
                <a:latin typeface="Comic Sans MS" panose="030F0702030302020204" charset="0"/>
                <a:ea typeface="微软雅黑" panose="020B0503020204020204" charset="-122"/>
                <a:cs typeface="Comic Sans MS" panose="030F0702030302020204" charset="0"/>
                <a:sym typeface="微软雅黑" panose="020B0503020204020204" charset="-122"/>
              </a:rPr>
              <a:t>While-reading</a:t>
            </a:r>
            <a:endParaRPr lang="en-US" altLang="zh-CN" sz="2400" b="1" spc="300" dirty="0">
              <a:solidFill>
                <a:schemeClr val="bg1"/>
              </a:solidFill>
              <a:latin typeface="Comic Sans MS" panose="030F0702030302020204" charset="0"/>
              <a:ea typeface="微软雅黑" panose="020B0503020204020204" charset="-122"/>
              <a:cs typeface="Comic Sans MS" panose="030F0702030302020204" charset="0"/>
              <a:sym typeface="微软雅黑" panose="020B050302020402020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52400" y="590550"/>
            <a:ext cx="8919210" cy="4603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p>
            <a:pPr algn="l"/>
            <a:r>
              <a:rPr lang="en-US" altLang="zh-CN" sz="2400" b="1" cap="none" spc="0" dirty="0">
                <a:solidFill>
                  <a:srgbClr val="0000CC"/>
                </a:solidFill>
                <a:latin typeface="Comic Sans MS" panose="030F0702030302020204" charset="0"/>
                <a:ea typeface="+mn-ea"/>
                <a:cs typeface="Times New Roman" panose="02020603050405020304" charset="0"/>
              </a:rPr>
              <a:t>Read the story quickly and find out the characters.</a:t>
            </a:r>
            <a:endParaRPr lang="en-US" altLang="zh-CN" sz="2400" b="1" cap="none" spc="0" dirty="0">
              <a:solidFill>
                <a:srgbClr val="0000CC"/>
              </a:solidFill>
              <a:latin typeface="Comic Sans MS" panose="030F0702030302020204" charset="0"/>
              <a:ea typeface="+mn-ea"/>
              <a:cs typeface="Times New Roman" panose="02020603050405020304" charset="0"/>
            </a:endParaRPr>
          </a:p>
        </p:txBody>
      </p:sp>
      <p:sp>
        <p:nvSpPr>
          <p:cNvPr id="9" name="云形 8"/>
          <p:cNvSpPr/>
          <p:nvPr/>
        </p:nvSpPr>
        <p:spPr>
          <a:xfrm>
            <a:off x="3105150" y="2068195"/>
            <a:ext cx="2729865" cy="1297305"/>
          </a:xfrm>
          <a:prstGeom prst="cloud">
            <a:avLst/>
          </a:prstGeom>
          <a:ln>
            <a:solidFill>
              <a:srgbClr val="07214B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en-US" sz="2400" b="1"/>
              <a:t>Characters</a:t>
            </a:r>
            <a:endParaRPr lang="en-US" sz="2400" b="1"/>
          </a:p>
          <a:p>
            <a:pPr algn="ctr"/>
            <a:r>
              <a:rPr lang="en-US" sz="2400" b="1"/>
              <a:t>(who)</a:t>
            </a:r>
            <a:endParaRPr lang="en-US" sz="2400" b="1"/>
          </a:p>
        </p:txBody>
      </p:sp>
      <p:grpSp>
        <p:nvGrpSpPr>
          <p:cNvPr id="18" name="组合 17"/>
          <p:cNvGrpSpPr/>
          <p:nvPr/>
        </p:nvGrpSpPr>
        <p:grpSpPr>
          <a:xfrm>
            <a:off x="269240" y="2571750"/>
            <a:ext cx="2639695" cy="1701165"/>
            <a:chOff x="544" y="4890"/>
            <a:chExt cx="4157" cy="2679"/>
          </a:xfrm>
        </p:grpSpPr>
        <p:sp>
          <p:nvSpPr>
            <p:cNvPr id="14" name="云形 13"/>
            <p:cNvSpPr/>
            <p:nvPr/>
          </p:nvSpPr>
          <p:spPr>
            <a:xfrm>
              <a:off x="544" y="5850"/>
              <a:ext cx="2336" cy="1719"/>
            </a:xfrm>
            <a:prstGeom prst="cloud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en-US" altLang="zh-CN" sz="2800" b="1">
                  <a:solidFill>
                    <a:schemeClr val="tx1"/>
                  </a:solidFill>
                  <a:latin typeface="Times New Roman" panose="02020603050405020304" charset="0"/>
                  <a:cs typeface="Times New Roman" panose="02020603050405020304" charset="0"/>
                </a:rPr>
                <a:t>John</a:t>
              </a:r>
              <a:endParaRPr lang="en-US" altLang="zh-CN" sz="2800" b="1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endParaRPr>
            </a:p>
          </p:txBody>
        </p:sp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880" y="4890"/>
              <a:ext cx="1821" cy="1782"/>
            </a:xfrm>
            <a:prstGeom prst="rect">
              <a:avLst/>
            </a:prstGeom>
            <a:effectLst>
              <a:softEdge rad="63500"/>
            </a:effectLst>
          </p:spPr>
        </p:pic>
      </p:grpSp>
      <p:grpSp>
        <p:nvGrpSpPr>
          <p:cNvPr id="24" name="组合 23"/>
          <p:cNvGrpSpPr/>
          <p:nvPr/>
        </p:nvGrpSpPr>
        <p:grpSpPr>
          <a:xfrm>
            <a:off x="152400" y="1116330"/>
            <a:ext cx="4191000" cy="1175385"/>
            <a:chOff x="240" y="1758"/>
            <a:chExt cx="6600" cy="1851"/>
          </a:xfrm>
        </p:grpSpPr>
        <p:sp>
          <p:nvSpPr>
            <p:cNvPr id="19" name="云形 18"/>
            <p:cNvSpPr/>
            <p:nvPr/>
          </p:nvSpPr>
          <p:spPr>
            <a:xfrm>
              <a:off x="240" y="1890"/>
              <a:ext cx="4480" cy="1719"/>
            </a:xfrm>
            <a:prstGeom prst="cloud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en-US" altLang="zh-CN" sz="2400" b="1">
                  <a:solidFill>
                    <a:schemeClr val="tx1"/>
                  </a:solidFill>
                  <a:latin typeface="Times New Roman" panose="02020603050405020304" charset="0"/>
                  <a:cs typeface="Times New Roman" panose="02020603050405020304" charset="0"/>
                </a:rPr>
                <a:t>Beauty</a:t>
              </a:r>
              <a:endParaRPr lang="en-US" altLang="zh-CN" sz="2400" b="1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endParaRPr>
            </a:p>
            <a:p>
              <a:pPr algn="ctr"/>
              <a:r>
                <a:rPr lang="en-US" altLang="zh-CN" sz="2000" b="1">
                  <a:solidFill>
                    <a:srgbClr val="C00000"/>
                  </a:solidFill>
                  <a:latin typeface="Times New Roman" panose="02020603050405020304" charset="0"/>
                  <a:cs typeface="Times New Roman" panose="02020603050405020304" charset="0"/>
                </a:rPr>
                <a:t>(a black horse)</a:t>
              </a:r>
              <a:endParaRPr lang="en-US" altLang="zh-CN" sz="2000" b="1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endParaRPr>
            </a:p>
          </p:txBody>
        </p:sp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800" y="1758"/>
              <a:ext cx="2040" cy="1479"/>
            </a:xfrm>
            <a:prstGeom prst="rect">
              <a:avLst/>
            </a:prstGeom>
            <a:effectLst>
              <a:softEdge rad="63500"/>
            </a:effectLst>
          </p:spPr>
        </p:pic>
      </p:grpSp>
      <p:grpSp>
        <p:nvGrpSpPr>
          <p:cNvPr id="25" name="组合 24"/>
          <p:cNvGrpSpPr/>
          <p:nvPr/>
        </p:nvGrpSpPr>
        <p:grpSpPr>
          <a:xfrm>
            <a:off x="6096000" y="2508250"/>
            <a:ext cx="2733040" cy="1287780"/>
            <a:chOff x="9161" y="1744"/>
            <a:chExt cx="4887" cy="2028"/>
          </a:xfrm>
        </p:grpSpPr>
        <p:sp>
          <p:nvSpPr>
            <p:cNvPr id="22" name="云形 21"/>
            <p:cNvSpPr/>
            <p:nvPr/>
          </p:nvSpPr>
          <p:spPr>
            <a:xfrm>
              <a:off x="11160" y="1890"/>
              <a:ext cx="2889" cy="1467"/>
            </a:xfrm>
            <a:prstGeom prst="cloud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en-US" altLang="zh-CN" sz="2400" b="1">
                  <a:solidFill>
                    <a:schemeClr val="tx1"/>
                  </a:solidFill>
                  <a:latin typeface="Times New Roman" panose="02020603050405020304" charset="0"/>
                  <a:cs typeface="Times New Roman" panose="02020603050405020304" charset="0"/>
                </a:rPr>
                <a:t>doctor</a:t>
              </a:r>
              <a:endParaRPr lang="en-US" altLang="zh-CN" sz="2400" b="1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endParaRPr>
            </a:p>
          </p:txBody>
        </p:sp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161" y="1744"/>
              <a:ext cx="1867" cy="2028"/>
            </a:xfrm>
            <a:prstGeom prst="rect">
              <a:avLst/>
            </a:prstGeom>
            <a:effectLst>
              <a:softEdge rad="63500"/>
            </a:effectLst>
          </p:spPr>
        </p:pic>
      </p:grpSp>
      <p:grpSp>
        <p:nvGrpSpPr>
          <p:cNvPr id="33" name="组合 32"/>
          <p:cNvGrpSpPr/>
          <p:nvPr/>
        </p:nvGrpSpPr>
        <p:grpSpPr>
          <a:xfrm>
            <a:off x="5727700" y="1050925"/>
            <a:ext cx="3187700" cy="1422400"/>
            <a:chOff x="9413" y="3592"/>
            <a:chExt cx="5020" cy="2240"/>
          </a:xfrm>
        </p:grpSpPr>
        <p:sp>
          <p:nvSpPr>
            <p:cNvPr id="26" name="云形 25"/>
            <p:cNvSpPr/>
            <p:nvPr/>
          </p:nvSpPr>
          <p:spPr>
            <a:xfrm>
              <a:off x="11279" y="3592"/>
              <a:ext cx="3154" cy="1725"/>
            </a:xfrm>
            <a:prstGeom prst="cloud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en-US" altLang="zh-CN" sz="2400" b="1">
                  <a:solidFill>
                    <a:schemeClr val="tx1"/>
                  </a:solidFill>
                  <a:latin typeface="Times New Roman" panose="02020603050405020304" charset="0"/>
                  <a:cs typeface="Times New Roman" panose="02020603050405020304" charset="0"/>
                </a:rPr>
                <a:t>Squire Gordon</a:t>
              </a:r>
              <a:endParaRPr lang="en-US" altLang="zh-CN" sz="2400" b="1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endParaRPr>
            </a:p>
          </p:txBody>
        </p:sp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9413" y="3647"/>
              <a:ext cx="1782" cy="2185"/>
            </a:xfrm>
            <a:prstGeom prst="rect">
              <a:avLst/>
            </a:prstGeom>
            <a:effectLst>
              <a:softEdge rad="63500"/>
            </a:effectLst>
          </p:spPr>
        </p:pic>
      </p:grpSp>
      <p:grpSp>
        <p:nvGrpSpPr>
          <p:cNvPr id="30" name="组合 29"/>
          <p:cNvGrpSpPr/>
          <p:nvPr/>
        </p:nvGrpSpPr>
        <p:grpSpPr>
          <a:xfrm>
            <a:off x="3034665" y="3378200"/>
            <a:ext cx="1210945" cy="1527175"/>
            <a:chOff x="6391" y="5354"/>
            <a:chExt cx="1907" cy="2405"/>
          </a:xfrm>
        </p:grpSpPr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6480" y="5354"/>
              <a:ext cx="1818" cy="1375"/>
            </a:xfrm>
            <a:prstGeom prst="rect">
              <a:avLst/>
            </a:prstGeom>
            <a:effectLst>
              <a:softEdge rad="63500"/>
            </a:effectLst>
          </p:spPr>
        </p:pic>
        <p:sp>
          <p:nvSpPr>
            <p:cNvPr id="29" name="云形 28"/>
            <p:cNvSpPr/>
            <p:nvPr/>
          </p:nvSpPr>
          <p:spPr>
            <a:xfrm>
              <a:off x="6391" y="6791"/>
              <a:ext cx="1744" cy="969"/>
            </a:xfrm>
            <a:prstGeom prst="cloud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en-US" altLang="zh-CN" sz="2400" b="1">
                  <a:solidFill>
                    <a:schemeClr val="tx1"/>
                  </a:solidFill>
                  <a:latin typeface="Times New Roman" panose="02020603050405020304" charset="0"/>
                  <a:cs typeface="Times New Roman" panose="02020603050405020304" charset="0"/>
                </a:rPr>
                <a:t>Joe</a:t>
              </a:r>
              <a:endParaRPr lang="en-US" altLang="zh-CN" sz="2400" b="1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4733290" y="3431540"/>
            <a:ext cx="3550285" cy="1301115"/>
            <a:chOff x="7691" y="5370"/>
            <a:chExt cx="5591" cy="2049"/>
          </a:xfrm>
        </p:grpSpPr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7691" y="5370"/>
              <a:ext cx="1344" cy="1291"/>
            </a:xfrm>
            <a:prstGeom prst="rect">
              <a:avLst/>
            </a:prstGeom>
            <a:effectLst>
              <a:softEdge rad="63500"/>
            </a:effectLst>
          </p:spPr>
        </p:pic>
        <p:sp>
          <p:nvSpPr>
            <p:cNvPr id="32" name="云形 31"/>
            <p:cNvSpPr/>
            <p:nvPr/>
          </p:nvSpPr>
          <p:spPr>
            <a:xfrm>
              <a:off x="8520" y="6331"/>
              <a:ext cx="4762" cy="1088"/>
            </a:xfrm>
            <a:prstGeom prst="cloud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en-US" altLang="zh-CN" sz="1600" b="1">
                  <a:solidFill>
                    <a:schemeClr val="tx1"/>
                  </a:solidFill>
                  <a:latin typeface="Times New Roman" panose="02020603050405020304" charset="0"/>
                  <a:cs typeface="Times New Roman" panose="02020603050405020304" charset="0"/>
                </a:rPr>
                <a:t>Thomas Green </a:t>
              </a:r>
              <a:endParaRPr lang="en-US" altLang="zh-CN" sz="1600" b="1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5943600" y="4324350"/>
            <a:ext cx="146939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b="1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(Joe’s father)</a:t>
            </a:r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7857490" y="3333750"/>
            <a:ext cx="1286510" cy="192976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email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>
            <a:off x="-76200" y="-19050"/>
            <a:ext cx="4321810" cy="689610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459718" y="57150"/>
            <a:ext cx="5268194" cy="460375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en-US" altLang="zh-CN" sz="2400" b="1" spc="300" dirty="0">
                <a:solidFill>
                  <a:schemeClr val="bg1"/>
                </a:solidFill>
                <a:latin typeface="Comic Sans MS" panose="030F0702030302020204" charset="0"/>
                <a:ea typeface="微软雅黑" panose="020B0503020204020204" charset="-122"/>
                <a:cs typeface="Comic Sans MS" panose="030F0702030302020204" charset="0"/>
                <a:sym typeface="微软雅黑" panose="020B0503020204020204" charset="-122"/>
              </a:rPr>
              <a:t>While-reading</a:t>
            </a:r>
            <a:endParaRPr lang="en-US" altLang="zh-CN" sz="2400" b="1" spc="300" dirty="0">
              <a:solidFill>
                <a:schemeClr val="bg1"/>
              </a:solidFill>
              <a:latin typeface="Comic Sans MS" panose="030F0702030302020204" charset="0"/>
              <a:ea typeface="微软雅黑" panose="020B0503020204020204" charset="-122"/>
              <a:cs typeface="Comic Sans MS" panose="030F0702030302020204" charset="0"/>
              <a:sym typeface="微软雅黑" panose="020B050302020402020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52400" y="590550"/>
            <a:ext cx="8919210" cy="4603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p>
            <a:pPr algn="l"/>
            <a:r>
              <a:rPr lang="en-US" altLang="zh-CN" sz="2400" b="1" cap="none" spc="0" dirty="0">
                <a:solidFill>
                  <a:srgbClr val="0000CC"/>
                </a:solidFill>
                <a:latin typeface="Comic Sans MS" panose="030F0702030302020204" charset="0"/>
                <a:ea typeface="+mn-ea"/>
                <a:cs typeface="Times New Roman" panose="02020603050405020304" charset="0"/>
              </a:rPr>
              <a:t>Read the story quickly and answer</a:t>
            </a:r>
            <a:r>
              <a:rPr lang="zh-CN" altLang="en-US" sz="2400" b="1" cap="none" spc="0" dirty="0">
                <a:solidFill>
                  <a:srgbClr val="0000CC"/>
                </a:solidFill>
                <a:latin typeface="Comic Sans MS" panose="030F0702030302020204" charset="0"/>
                <a:ea typeface="+mn-ea"/>
                <a:cs typeface="Times New Roman" panose="02020603050405020304" charset="0"/>
              </a:rPr>
              <a:t>：</a:t>
            </a:r>
            <a:endParaRPr lang="zh-CN" altLang="en-US" sz="2400" b="1" cap="none" spc="0" dirty="0">
              <a:solidFill>
                <a:srgbClr val="0000CC"/>
              </a:solidFill>
              <a:latin typeface="Comic Sans MS" panose="030F0702030302020204" charset="0"/>
              <a:ea typeface="+mn-ea"/>
              <a:cs typeface="Times New Roman" panose="0202060305040502030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04800" y="1310640"/>
            <a:ext cx="9571355" cy="16414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p>
            <a:pPr>
              <a:lnSpc>
                <a:spcPct val="120000"/>
              </a:lnSpc>
            </a:pPr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Did Beauty save Mrs Squire’s life?</a:t>
            </a:r>
            <a:endParaRPr lang="en-US" altLang="zh-CN" sz="2800" b="1" dirty="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endParaRPr lang="en-US" altLang="zh-CN" sz="2800" b="1" dirty="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pPr>
              <a:lnSpc>
                <a:spcPct val="120000"/>
              </a:lnSpc>
            </a:pPr>
            <a:endParaRPr lang="en-US" altLang="zh-CN" sz="2800" b="1" dirty="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5" name="TextBox 1"/>
          <p:cNvSpPr txBox="1"/>
          <p:nvPr/>
        </p:nvSpPr>
        <p:spPr>
          <a:xfrm>
            <a:off x="304800" y="2635886"/>
            <a:ext cx="9571355" cy="112458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p>
            <a:pPr>
              <a:lnSpc>
                <a:spcPct val="120000"/>
              </a:lnSpc>
            </a:pPr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Did Beauty get better finally? </a:t>
            </a:r>
            <a:endParaRPr lang="en-US" altLang="zh-CN" sz="2800" b="1" dirty="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pPr>
              <a:lnSpc>
                <a:spcPct val="120000"/>
              </a:lnSpc>
            </a:pPr>
            <a:endParaRPr lang="en-US" altLang="zh-CN" sz="2800" b="1" dirty="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email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>
            <a:off x="-76200" y="-19050"/>
            <a:ext cx="4357370" cy="68961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52400" y="514350"/>
            <a:ext cx="8919210" cy="39878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p>
            <a:pPr algn="l"/>
            <a:r>
              <a:rPr lang="en-US" altLang="zh-CN" sz="2000" b="1" cap="none" spc="0" dirty="0">
                <a:solidFill>
                  <a:srgbClr val="0000CC"/>
                </a:solidFill>
                <a:latin typeface="Comic Sans MS" panose="030F0702030302020204" charset="0"/>
                <a:ea typeface="+mn-ea"/>
                <a:cs typeface="Times New Roman" panose="02020603050405020304" charset="0"/>
              </a:rPr>
              <a:t>Read the story silently and complete the diagram</a:t>
            </a:r>
            <a:r>
              <a:rPr lang="en-US" altLang="zh-CN" sz="1600" b="1" cap="none" spc="0" dirty="0">
                <a:solidFill>
                  <a:srgbClr val="0000CC"/>
                </a:solidFill>
                <a:latin typeface="Comic Sans MS" panose="030F0702030302020204" charset="0"/>
                <a:ea typeface="+mn-ea"/>
                <a:cs typeface="Times New Roman" panose="02020603050405020304" charset="0"/>
              </a:rPr>
              <a:t>(</a:t>
            </a:r>
            <a:r>
              <a:rPr lang="zh-CN" altLang="en-US" sz="1600" b="1" cap="none" spc="0" dirty="0">
                <a:solidFill>
                  <a:srgbClr val="0000CC"/>
                </a:solidFill>
                <a:latin typeface="Comic Sans MS" panose="030F0702030302020204" charset="0"/>
                <a:ea typeface="+mn-ea"/>
                <a:cs typeface="Times New Roman" panose="02020603050405020304" charset="0"/>
              </a:rPr>
              <a:t>图表）</a:t>
            </a:r>
            <a:r>
              <a:rPr lang="en-US" altLang="zh-CN" sz="2000" b="1" cap="none" spc="0" dirty="0">
                <a:solidFill>
                  <a:srgbClr val="0000CC"/>
                </a:solidFill>
                <a:latin typeface="Comic Sans MS" panose="030F0702030302020204" charset="0"/>
                <a:ea typeface="+mn-ea"/>
                <a:cs typeface="Times New Roman" panose="02020603050405020304" charset="0"/>
              </a:rPr>
              <a:t> below.</a:t>
            </a:r>
            <a:endParaRPr lang="en-US" altLang="zh-CN" sz="2000" b="1" cap="none" spc="0" dirty="0">
              <a:solidFill>
                <a:srgbClr val="0000CC"/>
              </a:solidFill>
              <a:latin typeface="Comic Sans MS" panose="030F0702030302020204" charset="0"/>
              <a:ea typeface="+mn-ea"/>
              <a:cs typeface="Times New Roman" panose="02020603050405020304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59718" y="57150"/>
            <a:ext cx="5268194" cy="460375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en-US" altLang="zh-CN" sz="2400" b="1" spc="300" dirty="0">
                <a:solidFill>
                  <a:schemeClr val="bg1"/>
                </a:solidFill>
                <a:latin typeface="Comic Sans MS" panose="030F0702030302020204" charset="0"/>
                <a:ea typeface="微软雅黑" panose="020B0503020204020204" charset="-122"/>
                <a:cs typeface="Comic Sans MS" panose="030F0702030302020204" charset="0"/>
                <a:sym typeface="微软雅黑" panose="020B0503020204020204" charset="-122"/>
              </a:rPr>
              <a:t>While-reading</a:t>
            </a:r>
            <a:endParaRPr lang="en-US" altLang="zh-CN" sz="2400" b="1" spc="300" dirty="0">
              <a:solidFill>
                <a:schemeClr val="bg1"/>
              </a:solidFill>
              <a:latin typeface="Comic Sans MS" panose="030F0702030302020204" charset="0"/>
              <a:ea typeface="微软雅黑" panose="020B0503020204020204" charset="-122"/>
              <a:cs typeface="Comic Sans MS" panose="030F0702030302020204" charset="0"/>
              <a:sym typeface="微软雅黑" panose="020B0503020204020204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-40640" y="3181350"/>
            <a:ext cx="9184005" cy="203009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rtlCol="0">
            <a:spAutoFit/>
          </a:bodyPr>
          <a:p>
            <a:r>
              <a:rPr lang="en-US" altLang="zh-CN" b="1">
                <a:latin typeface="Times New Roman" panose="02020603050405020304" charset="0"/>
                <a:cs typeface="Times New Roman" panose="02020603050405020304" charset="0"/>
              </a:rPr>
              <a:t>a. </a:t>
            </a:r>
            <a:r>
              <a:rPr lang="en-US" altLang="zh-CN" b="1">
                <a:latin typeface="Times New Roman" panose="02020603050405020304" charset="0"/>
                <a:cs typeface="Times New Roman" panose="02020603050405020304" charset="0"/>
                <a:sym typeface="+mn-ea"/>
              </a:rPr>
              <a:t>Beauty got better finally.</a:t>
            </a:r>
            <a:endParaRPr lang="en-US" altLang="zh-CN" b="1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en-US" altLang="zh-CN" b="1">
                <a:latin typeface="Times New Roman" panose="02020603050405020304" charset="0"/>
                <a:cs typeface="Times New Roman" panose="02020603050405020304" charset="0"/>
              </a:rPr>
              <a:t>b. </a:t>
            </a:r>
            <a:r>
              <a:rPr lang="en-US" altLang="zh-CN" b="1">
                <a:latin typeface="Times New Roman" panose="02020603050405020304" charset="0"/>
                <a:cs typeface="Times New Roman" panose="02020603050405020304" charset="0"/>
                <a:sym typeface="+mn-ea"/>
              </a:rPr>
              <a:t>John woke up Beauty.</a:t>
            </a:r>
            <a:endParaRPr lang="en-US" altLang="zh-CN" b="1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en-US" altLang="zh-CN" b="1">
                <a:latin typeface="Times New Roman" panose="02020603050405020304" charset="0"/>
                <a:cs typeface="Times New Roman" panose="02020603050405020304" charset="0"/>
              </a:rPr>
              <a:t>c. </a:t>
            </a:r>
            <a:r>
              <a:rPr lang="en-US" altLang="zh-CN" b="1">
                <a:latin typeface="Times New Roman" panose="02020603050405020304" charset="0"/>
                <a:cs typeface="Times New Roman" panose="02020603050405020304" charset="0"/>
                <a:sym typeface="+mn-ea"/>
              </a:rPr>
              <a:t>Beauty was ill for a long time then.</a:t>
            </a:r>
            <a:endParaRPr lang="en-US" altLang="zh-CN" b="1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en-US" altLang="zh-CN" b="1">
                <a:latin typeface="Times New Roman" panose="02020603050405020304" charset="0"/>
                <a:cs typeface="Times New Roman" panose="02020603050405020304" charset="0"/>
              </a:rPr>
              <a:t>d. </a:t>
            </a:r>
            <a:r>
              <a:rPr lang="en-US" altLang="zh-CN" b="1">
                <a:latin typeface="Times New Roman" panose="02020603050405020304" charset="0"/>
                <a:cs typeface="Times New Roman" panose="02020603050405020304" charset="0"/>
                <a:sym typeface="+mn-ea"/>
              </a:rPr>
              <a:t>John came back and took care of Beauty.</a:t>
            </a:r>
            <a:endParaRPr lang="en-US" altLang="zh-CN" b="1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en-US" altLang="zh-CN" b="1">
                <a:latin typeface="Times New Roman" panose="02020603050405020304" charset="0"/>
                <a:cs typeface="Times New Roman" panose="02020603050405020304" charset="0"/>
              </a:rPr>
              <a:t>e. </a:t>
            </a:r>
            <a:r>
              <a:rPr lang="en-US" altLang="zh-CN" b="1">
                <a:latin typeface="Times New Roman" panose="02020603050405020304" charset="0"/>
                <a:cs typeface="Times New Roman" panose="02020603050405020304" charset="0"/>
                <a:sym typeface="+mn-ea"/>
              </a:rPr>
              <a:t>The doctor rode Beauty to Birtwick Park. </a:t>
            </a:r>
            <a:endParaRPr lang="en-US" altLang="zh-CN" b="1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en-US" altLang="zh-CN" b="1">
                <a:latin typeface="Times New Roman" panose="02020603050405020304" charset="0"/>
                <a:cs typeface="Times New Roman" panose="02020603050405020304" charset="0"/>
              </a:rPr>
              <a:t>f. </a:t>
            </a:r>
            <a:r>
              <a:rPr lang="en-US" altLang="zh-CN" b="1">
                <a:latin typeface="Times New Roman" panose="02020603050405020304" charset="0"/>
                <a:cs typeface="Times New Roman" panose="02020603050405020304" charset="0"/>
                <a:sym typeface="+mn-ea"/>
              </a:rPr>
              <a:t>Joe didn’t give hot water and a warm blanket to Beauty.</a:t>
            </a:r>
            <a:endParaRPr lang="en-US" altLang="zh-CN" b="1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en-US" altLang="zh-CN" b="1">
                <a:latin typeface="Times New Roman" panose="02020603050405020304" charset="0"/>
                <a:cs typeface="Times New Roman" panose="02020603050405020304" charset="0"/>
              </a:rPr>
              <a:t>g. </a:t>
            </a:r>
            <a:r>
              <a:rPr lang="en-US" altLang="zh-CN" b="1">
                <a:latin typeface="Times New Roman" panose="02020603050405020304" charset="0"/>
                <a:cs typeface="Times New Roman" panose="02020603050405020304" charset="0"/>
                <a:sym typeface="+mn-ea"/>
              </a:rPr>
              <a:t>Beauty ran very fast on the way to the doctor’s house.</a:t>
            </a:r>
            <a:endParaRPr lang="en-US" altLang="zh-CN" b="1">
              <a:latin typeface="Times New Roman" panose="02020603050405020304" charset="0"/>
              <a:cs typeface="Times New Roman" panose="02020603050405020304" charset="0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521970" y="834390"/>
            <a:ext cx="8533130" cy="2364740"/>
            <a:chOff x="822" y="1314"/>
            <a:chExt cx="13438" cy="3724"/>
          </a:xfrm>
        </p:grpSpPr>
        <p:grpSp>
          <p:nvGrpSpPr>
            <p:cNvPr id="48" name="组合 47"/>
            <p:cNvGrpSpPr/>
            <p:nvPr/>
          </p:nvGrpSpPr>
          <p:grpSpPr>
            <a:xfrm>
              <a:off x="822" y="1314"/>
              <a:ext cx="13240" cy="3346"/>
              <a:chOff x="822" y="1674"/>
              <a:chExt cx="13240" cy="3346"/>
            </a:xfrm>
          </p:grpSpPr>
          <p:grpSp>
            <p:nvGrpSpPr>
              <p:cNvPr id="44" name="组合 43"/>
              <p:cNvGrpSpPr/>
              <p:nvPr/>
            </p:nvGrpSpPr>
            <p:grpSpPr>
              <a:xfrm>
                <a:off x="822" y="1674"/>
                <a:ext cx="13240" cy="3347"/>
                <a:chOff x="404" y="3877"/>
                <a:chExt cx="13240" cy="3783"/>
              </a:xfrm>
            </p:grpSpPr>
            <p:grpSp>
              <p:nvGrpSpPr>
                <p:cNvPr id="21" name="组合 20"/>
                <p:cNvGrpSpPr/>
                <p:nvPr/>
              </p:nvGrpSpPr>
              <p:grpSpPr>
                <a:xfrm>
                  <a:off x="404" y="3930"/>
                  <a:ext cx="13240" cy="3730"/>
                  <a:chOff x="284" y="3810"/>
                  <a:chExt cx="13240" cy="3730"/>
                </a:xfrm>
              </p:grpSpPr>
              <p:cxnSp>
                <p:nvCxnSpPr>
                  <p:cNvPr id="5" name="直接连接符 4"/>
                  <p:cNvCxnSpPr/>
                  <p:nvPr/>
                </p:nvCxnSpPr>
                <p:spPr>
                  <a:xfrm flipV="1">
                    <a:off x="284" y="7256"/>
                    <a:ext cx="1458" cy="284"/>
                  </a:xfrm>
                  <a:prstGeom prst="line">
                    <a:avLst/>
                  </a:prstGeom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" name="直接连接符 6"/>
                  <p:cNvCxnSpPr/>
                  <p:nvPr/>
                </p:nvCxnSpPr>
                <p:spPr>
                  <a:xfrm flipV="1">
                    <a:off x="1742" y="6307"/>
                    <a:ext cx="1200" cy="951"/>
                  </a:xfrm>
                  <a:prstGeom prst="line">
                    <a:avLst/>
                  </a:prstGeom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" name="直接连接符 7"/>
                  <p:cNvCxnSpPr/>
                  <p:nvPr/>
                </p:nvCxnSpPr>
                <p:spPr>
                  <a:xfrm flipV="1">
                    <a:off x="4382" y="4137"/>
                    <a:ext cx="1200" cy="1899"/>
                  </a:xfrm>
                  <a:prstGeom prst="line">
                    <a:avLst/>
                  </a:prstGeom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" name="直接连接符 10"/>
                  <p:cNvCxnSpPr/>
                  <p:nvPr/>
                </p:nvCxnSpPr>
                <p:spPr>
                  <a:xfrm flipV="1">
                    <a:off x="5582" y="3810"/>
                    <a:ext cx="2018" cy="327"/>
                  </a:xfrm>
                  <a:prstGeom prst="line">
                    <a:avLst/>
                  </a:prstGeom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2" name="直接连接符 11"/>
                  <p:cNvCxnSpPr/>
                  <p:nvPr/>
                </p:nvCxnSpPr>
                <p:spPr>
                  <a:xfrm>
                    <a:off x="7600" y="3810"/>
                    <a:ext cx="2480" cy="3000"/>
                  </a:xfrm>
                  <a:prstGeom prst="line">
                    <a:avLst/>
                  </a:prstGeom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5" name="直接连接符 14"/>
                  <p:cNvCxnSpPr/>
                  <p:nvPr/>
                </p:nvCxnSpPr>
                <p:spPr>
                  <a:xfrm flipV="1">
                    <a:off x="10080" y="6200"/>
                    <a:ext cx="1436" cy="610"/>
                  </a:xfrm>
                  <a:prstGeom prst="line">
                    <a:avLst/>
                  </a:prstGeom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7" name="直接连接符 16"/>
                  <p:cNvCxnSpPr/>
                  <p:nvPr/>
                </p:nvCxnSpPr>
                <p:spPr>
                  <a:xfrm flipV="1">
                    <a:off x="11480" y="6190"/>
                    <a:ext cx="2044" cy="10"/>
                  </a:xfrm>
                  <a:prstGeom prst="line">
                    <a:avLst/>
                  </a:prstGeom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35" name="文本框 34"/>
                <p:cNvSpPr txBox="1"/>
                <p:nvPr/>
              </p:nvSpPr>
              <p:spPr>
                <a:xfrm>
                  <a:off x="1262" y="6449"/>
                  <a:ext cx="680" cy="92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p>
                  <a:r>
                    <a:rPr lang="zh-CN" altLang="en-US" sz="2800"/>
                    <a:t>①</a:t>
                  </a:r>
                  <a:endParaRPr lang="zh-CN" altLang="en-US" sz="2800"/>
                </a:p>
              </p:txBody>
            </p:sp>
            <p:sp>
              <p:nvSpPr>
                <p:cNvPr id="36" name="文本框 35"/>
                <p:cNvSpPr txBox="1"/>
                <p:nvPr/>
              </p:nvSpPr>
              <p:spPr>
                <a:xfrm>
                  <a:off x="2582" y="5478"/>
                  <a:ext cx="680" cy="92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p>
                  <a:r>
                    <a:rPr lang="zh-CN" altLang="en-US" sz="2800"/>
                    <a:t>②</a:t>
                  </a:r>
                  <a:endParaRPr lang="zh-CN" altLang="en-US" sz="2800"/>
                </a:p>
              </p:txBody>
            </p:sp>
            <p:sp>
              <p:nvSpPr>
                <p:cNvPr id="37" name="文本框 36"/>
                <p:cNvSpPr txBox="1"/>
                <p:nvPr/>
              </p:nvSpPr>
              <p:spPr>
                <a:xfrm>
                  <a:off x="4142" y="4691"/>
                  <a:ext cx="680" cy="92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p>
                  <a:r>
                    <a:rPr lang="zh-CN" altLang="en-US" sz="2800"/>
                    <a:t>③</a:t>
                  </a:r>
                  <a:endParaRPr lang="zh-CN" altLang="en-US" sz="2800"/>
                </a:p>
              </p:txBody>
            </p:sp>
            <p:sp>
              <p:nvSpPr>
                <p:cNvPr id="38" name="文本框 37"/>
                <p:cNvSpPr txBox="1"/>
                <p:nvPr/>
              </p:nvSpPr>
              <p:spPr>
                <a:xfrm>
                  <a:off x="5582" y="4150"/>
                  <a:ext cx="680" cy="92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p>
                  <a:r>
                    <a:rPr lang="zh-CN" altLang="en-US" sz="2800"/>
                    <a:t>④</a:t>
                  </a:r>
                  <a:endParaRPr lang="zh-CN" altLang="en-US" sz="2800"/>
                </a:p>
              </p:txBody>
            </p:sp>
            <p:sp>
              <p:nvSpPr>
                <p:cNvPr id="39" name="文本框 38"/>
                <p:cNvSpPr txBox="1"/>
                <p:nvPr/>
              </p:nvSpPr>
              <p:spPr>
                <a:xfrm>
                  <a:off x="7142" y="3877"/>
                  <a:ext cx="680" cy="92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p>
                  <a:r>
                    <a:rPr lang="zh-CN" altLang="en-US" sz="2800"/>
                    <a:t>⑤</a:t>
                  </a:r>
                  <a:endParaRPr lang="zh-CN" altLang="en-US" sz="2800"/>
                </a:p>
              </p:txBody>
            </p:sp>
            <p:sp>
              <p:nvSpPr>
                <p:cNvPr id="40" name="文本框 39"/>
                <p:cNvSpPr txBox="1"/>
                <p:nvPr/>
              </p:nvSpPr>
              <p:spPr>
                <a:xfrm>
                  <a:off x="10022" y="6000"/>
                  <a:ext cx="680" cy="92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p>
                  <a:r>
                    <a:rPr lang="zh-CN" altLang="en-US" sz="2800"/>
                    <a:t>⑥</a:t>
                  </a:r>
                  <a:endParaRPr lang="zh-CN" altLang="en-US" sz="2800"/>
                </a:p>
              </p:txBody>
            </p:sp>
            <p:sp>
              <p:nvSpPr>
                <p:cNvPr id="42" name="文本框 41"/>
                <p:cNvSpPr txBox="1"/>
                <p:nvPr/>
              </p:nvSpPr>
              <p:spPr>
                <a:xfrm>
                  <a:off x="11400" y="5352"/>
                  <a:ext cx="680" cy="92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p>
                  <a:r>
                    <a:rPr lang="zh-CN" altLang="en-US" sz="2800"/>
                    <a:t>⑦</a:t>
                  </a:r>
                  <a:endParaRPr lang="zh-CN" altLang="en-US" sz="2800"/>
                </a:p>
              </p:txBody>
            </p:sp>
          </p:grpSp>
          <p:cxnSp>
            <p:nvCxnSpPr>
              <p:cNvPr id="47" name="直接连接符 46"/>
              <p:cNvCxnSpPr/>
              <p:nvPr/>
            </p:nvCxnSpPr>
            <p:spPr>
              <a:xfrm flipV="1">
                <a:off x="3480" y="3679"/>
                <a:ext cx="1458" cy="251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0" name="文本框 19"/>
            <p:cNvSpPr txBox="1"/>
            <p:nvPr/>
          </p:nvSpPr>
          <p:spPr>
            <a:xfrm>
              <a:off x="933" y="4410"/>
              <a:ext cx="3103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2000">
                  <a:solidFill>
                    <a:srgbClr val="0070C0"/>
                  </a:solidFill>
                </a:rPr>
                <a:t>beginning</a:t>
              </a:r>
              <a:r>
                <a:rPr lang="en-US" altLang="zh-CN" sz="1600">
                  <a:solidFill>
                    <a:schemeClr val="tx1"/>
                  </a:solidFill>
                </a:rPr>
                <a:t>(</a:t>
              </a:r>
              <a:r>
                <a:rPr lang="zh-CN" altLang="en-US" sz="1600">
                  <a:solidFill>
                    <a:schemeClr val="tx1"/>
                  </a:solidFill>
                </a:rPr>
                <a:t>开端）</a:t>
              </a:r>
              <a:endParaRPr lang="zh-CN" altLang="en-US" sz="1600">
                <a:solidFill>
                  <a:schemeClr val="tx1"/>
                </a:solidFill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4080" y="3501"/>
              <a:ext cx="2181" cy="10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2000">
                  <a:solidFill>
                    <a:srgbClr val="0070C0"/>
                  </a:solidFill>
                </a:rPr>
                <a:t>rising</a:t>
              </a:r>
              <a:r>
                <a:rPr lang="en-US" altLang="zh-CN">
                  <a:sym typeface="+mn-ea"/>
                </a:rPr>
                <a:t>(</a:t>
              </a:r>
              <a:r>
                <a:rPr lang="zh-CN" altLang="en-US">
                  <a:sym typeface="+mn-ea"/>
                </a:rPr>
                <a:t>发展）</a:t>
              </a:r>
              <a:endParaRPr lang="zh-CN" altLang="en-US">
                <a:solidFill>
                  <a:schemeClr val="tx1"/>
                </a:solidFill>
              </a:endParaRPr>
            </a:p>
            <a:p>
              <a:endParaRPr lang="en-US" altLang="zh-CN">
                <a:solidFill>
                  <a:srgbClr val="0070C0"/>
                </a:solidFill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7320" y="2111"/>
              <a:ext cx="2181" cy="16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2000">
                  <a:solidFill>
                    <a:srgbClr val="0070C0"/>
                  </a:solidFill>
                </a:rPr>
                <a:t>climax</a:t>
              </a:r>
              <a:endParaRPr lang="en-US" altLang="zh-CN" sz="2000">
                <a:solidFill>
                  <a:srgbClr val="0070C0"/>
                </a:solidFill>
              </a:endParaRPr>
            </a:p>
            <a:p>
              <a:r>
                <a:rPr lang="en-US" altLang="zh-CN">
                  <a:sym typeface="+mn-ea"/>
                </a:rPr>
                <a:t>(</a:t>
              </a:r>
              <a:r>
                <a:rPr lang="zh-CN" altLang="en-US">
                  <a:sym typeface="+mn-ea"/>
                </a:rPr>
                <a:t>高潮）</a:t>
              </a:r>
              <a:endParaRPr lang="zh-CN" altLang="en-US" sz="2400">
                <a:solidFill>
                  <a:schemeClr val="tx1"/>
                </a:solidFill>
              </a:endParaRPr>
            </a:p>
            <a:p>
              <a:endParaRPr lang="zh-CN" altLang="en-US" sz="2400">
                <a:solidFill>
                  <a:schemeClr val="tx1"/>
                </a:solidFill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10049" y="3915"/>
              <a:ext cx="2181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2000">
                  <a:solidFill>
                    <a:srgbClr val="0070C0"/>
                  </a:solidFill>
                </a:rPr>
                <a:t>falling</a:t>
              </a:r>
              <a:r>
                <a:rPr lang="en-US" altLang="zh-CN">
                  <a:sym typeface="+mn-ea"/>
                </a:rPr>
                <a:t>(</a:t>
              </a:r>
              <a:r>
                <a:rPr lang="zh-CN" altLang="en-US">
                  <a:sym typeface="+mn-ea"/>
                </a:rPr>
                <a:t>低谷）</a:t>
              </a:r>
              <a:endParaRPr lang="zh-CN" altLang="en-US">
                <a:solidFill>
                  <a:srgbClr val="0070C0"/>
                </a:solidFill>
                <a:sym typeface="+mn-ea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11640" y="2174"/>
              <a:ext cx="2621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2000">
                  <a:solidFill>
                    <a:srgbClr val="0070C0"/>
                  </a:solidFill>
                </a:rPr>
                <a:t>ending</a:t>
              </a:r>
              <a:r>
                <a:rPr lang="en-US" altLang="zh-CN">
                  <a:sym typeface="+mn-ea"/>
                </a:rPr>
                <a:t>(</a:t>
              </a:r>
              <a:r>
                <a:rPr lang="zh-CN" altLang="en-US">
                  <a:sym typeface="+mn-ea"/>
                </a:rPr>
                <a:t>结局）</a:t>
              </a:r>
              <a:endParaRPr lang="zh-CN" altLang="en-US">
                <a:solidFill>
                  <a:srgbClr val="0070C0"/>
                </a:solidFill>
                <a:sym typeface="+mn-ea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1117600" y="2343150"/>
            <a:ext cx="381000" cy="3810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en-US" altLang="zh-CN" sz="2400" b="1"/>
              <a:t>b</a:t>
            </a:r>
            <a:endParaRPr lang="en-US" altLang="zh-CN" sz="2400" b="1"/>
          </a:p>
        </p:txBody>
      </p:sp>
      <p:sp>
        <p:nvSpPr>
          <p:cNvPr id="10" name="矩形 9"/>
          <p:cNvSpPr/>
          <p:nvPr/>
        </p:nvSpPr>
        <p:spPr>
          <a:xfrm>
            <a:off x="1981200" y="1807845"/>
            <a:ext cx="381000" cy="3810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en-US" altLang="zh-CN" sz="2400" b="1"/>
              <a:t>g</a:t>
            </a:r>
            <a:endParaRPr lang="en-US" altLang="zh-CN" sz="2400" b="1"/>
          </a:p>
        </p:txBody>
      </p:sp>
      <p:sp>
        <p:nvSpPr>
          <p:cNvPr id="13" name="矩形 12"/>
          <p:cNvSpPr/>
          <p:nvPr/>
        </p:nvSpPr>
        <p:spPr>
          <a:xfrm>
            <a:off x="2971800" y="1426845"/>
            <a:ext cx="381000" cy="3810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en-US" altLang="zh-CN" sz="2400" b="1"/>
              <a:t>e</a:t>
            </a:r>
            <a:endParaRPr lang="en-US" altLang="zh-CN" sz="2400" b="1"/>
          </a:p>
        </p:txBody>
      </p:sp>
      <p:sp>
        <p:nvSpPr>
          <p:cNvPr id="14" name="矩形 13"/>
          <p:cNvSpPr/>
          <p:nvPr/>
        </p:nvSpPr>
        <p:spPr>
          <a:xfrm>
            <a:off x="3911600" y="1073150"/>
            <a:ext cx="381000" cy="3810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en-US" altLang="zh-CN" sz="2400" b="1"/>
              <a:t>f</a:t>
            </a:r>
            <a:endParaRPr lang="en-US" altLang="zh-CN" sz="2400" b="1"/>
          </a:p>
        </p:txBody>
      </p:sp>
      <p:sp>
        <p:nvSpPr>
          <p:cNvPr id="16" name="矩形 15"/>
          <p:cNvSpPr/>
          <p:nvPr/>
        </p:nvSpPr>
        <p:spPr>
          <a:xfrm>
            <a:off x="4902200" y="920750"/>
            <a:ext cx="381000" cy="3810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en-US" altLang="zh-CN" sz="2400" b="1"/>
              <a:t>d</a:t>
            </a:r>
            <a:endParaRPr lang="en-US" altLang="zh-CN" sz="2400" b="1"/>
          </a:p>
        </p:txBody>
      </p:sp>
      <p:sp>
        <p:nvSpPr>
          <p:cNvPr id="18" name="矩形 17"/>
          <p:cNvSpPr/>
          <p:nvPr/>
        </p:nvSpPr>
        <p:spPr>
          <a:xfrm>
            <a:off x="6731000" y="2063750"/>
            <a:ext cx="381000" cy="3810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en-US" altLang="zh-CN" sz="2800"/>
              <a:t>c</a:t>
            </a:r>
            <a:endParaRPr lang="en-US" altLang="zh-CN" sz="2800"/>
          </a:p>
        </p:txBody>
      </p:sp>
      <p:sp>
        <p:nvSpPr>
          <p:cNvPr id="19" name="矩形 18"/>
          <p:cNvSpPr/>
          <p:nvPr/>
        </p:nvSpPr>
        <p:spPr>
          <a:xfrm>
            <a:off x="7555230" y="1784350"/>
            <a:ext cx="381000" cy="3810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en-US" altLang="zh-CN" sz="2400" b="1"/>
              <a:t>a</a:t>
            </a:r>
            <a:endParaRPr lang="en-US" altLang="zh-CN" sz="2400" b="1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9" grpId="0" animBg="1"/>
      <p:bldP spid="10" grpId="0" bldLvl="0" animBg="1"/>
      <p:bldP spid="13" grpId="0" bldLvl="0" animBg="1"/>
      <p:bldP spid="14" grpId="0" animBg="1"/>
      <p:bldP spid="16" grpId="0" bldLvl="0" animBg="1"/>
      <p:bldP spid="18" grpId="0" animBg="1"/>
      <p:bldP spid="1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-76200" y="-19050"/>
            <a:ext cx="5803900" cy="689610"/>
            <a:chOff x="-120" y="-30"/>
            <a:chExt cx="9140" cy="1086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1" cstate="email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>
            <a:xfrm>
              <a:off x="-120" y="-30"/>
              <a:ext cx="6844" cy="1086"/>
            </a:xfrm>
            <a:prstGeom prst="rect">
              <a:avLst/>
            </a:prstGeom>
          </p:spPr>
        </p:pic>
        <p:sp>
          <p:nvSpPr>
            <p:cNvPr id="13" name="矩形 12"/>
            <p:cNvSpPr/>
            <p:nvPr/>
          </p:nvSpPr>
          <p:spPr>
            <a:xfrm>
              <a:off x="724" y="90"/>
              <a:ext cx="8296" cy="725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r>
                <a:rPr lang="en-US" altLang="zh-CN" sz="2400" b="1" spc="300" dirty="0">
                  <a:solidFill>
                    <a:schemeClr val="bg1"/>
                  </a:solidFill>
                  <a:latin typeface="Comic Sans MS" panose="030F0702030302020204" charset="0"/>
                  <a:ea typeface="微软雅黑" panose="020B0503020204020204" charset="-122"/>
                  <a:cs typeface="Comic Sans MS" panose="030F0702030302020204" charset="0"/>
                  <a:sym typeface="微软雅黑" panose="020B0503020204020204" charset="-122"/>
                </a:rPr>
                <a:t>While-reading</a:t>
              </a:r>
              <a:endParaRPr lang="en-US" altLang="zh-CN" sz="2400" b="1" spc="300" dirty="0">
                <a:solidFill>
                  <a:schemeClr val="bg1"/>
                </a:solidFill>
                <a:latin typeface="Comic Sans MS" panose="030F0702030302020204" charset="0"/>
                <a:ea typeface="微软雅黑" panose="020B0503020204020204" charset="-122"/>
                <a:cs typeface="Comic Sans MS" panose="030F0702030302020204" charset="0"/>
                <a:sym typeface="微软雅黑" panose="020B0503020204020204" charset="-122"/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152400" y="590550"/>
            <a:ext cx="8919210" cy="4603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p>
            <a:pPr algn="l"/>
            <a:r>
              <a:rPr lang="en-US" altLang="zh-CN" sz="2400" b="1" cap="none" spc="0" dirty="0">
                <a:solidFill>
                  <a:srgbClr val="0000CC"/>
                </a:solidFill>
                <a:latin typeface="Comic Sans MS" panose="030F0702030302020204" charset="0"/>
                <a:ea typeface="+mn-ea"/>
                <a:cs typeface="Times New Roman" panose="02020603050405020304" charset="0"/>
              </a:rPr>
              <a:t>Read page 1 and tell T/F.</a:t>
            </a:r>
            <a:endParaRPr lang="en-US" altLang="zh-CN" sz="2400" b="1" cap="none" spc="0" dirty="0">
              <a:solidFill>
                <a:srgbClr val="0000CC"/>
              </a:solidFill>
              <a:latin typeface="Comic Sans MS" panose="030F0702030302020204" charset="0"/>
              <a:ea typeface="+mn-ea"/>
              <a:cs typeface="Times New Roman" panose="0202060305040502030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15570" y="895033"/>
            <a:ext cx="8912225" cy="388048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p>
            <a:pPr>
              <a:lnSpc>
                <a:spcPct val="190000"/>
              </a:lnSpc>
            </a:pPr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1. Beauty ran very fast when going to the doctor’s house.</a:t>
            </a:r>
            <a:endParaRPr lang="en-US" altLang="zh-CN" sz="2800" b="1" dirty="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pPr>
              <a:lnSpc>
                <a:spcPct val="190000"/>
              </a:lnSpc>
            </a:pPr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2. Finally, the doctor rode his own horse. </a:t>
            </a:r>
            <a:endParaRPr lang="en-US" altLang="zh-CN" sz="2800" b="1" dirty="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pPr>
              <a:lnSpc>
                <a:spcPct val="190000"/>
              </a:lnSpc>
            </a:pPr>
            <a:endParaRPr lang="en-US" altLang="zh-CN" sz="2800" b="1" dirty="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pPr>
              <a:lnSpc>
                <a:spcPct val="190000"/>
              </a:lnSpc>
            </a:pPr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endParaRPr lang="en-US" altLang="zh-CN" sz="2800" b="1" dirty="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pPr>
              <a:lnSpc>
                <a:spcPct val="120000"/>
              </a:lnSpc>
            </a:pPr>
            <a:endParaRPr lang="en-US" altLang="zh-CN" sz="2800" b="1" dirty="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924800" y="1657350"/>
            <a:ext cx="7099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latin typeface="Times New Roman" panose="02020603050405020304" charset="0"/>
                <a:cs typeface="Times New Roman" panose="02020603050405020304" charset="0"/>
              </a:rPr>
              <a:t>T</a:t>
            </a:r>
            <a:endParaRPr lang="en-US" altLang="zh-CN" sz="2800" b="1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477000" y="2038350"/>
            <a:ext cx="7099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latin typeface="Times New Roman" panose="02020603050405020304" charset="0"/>
                <a:cs typeface="Times New Roman" panose="02020603050405020304" charset="0"/>
              </a:rPr>
              <a:t>F</a:t>
            </a:r>
            <a:endParaRPr lang="en-US" altLang="zh-CN" sz="2800" b="1"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520" y="2868930"/>
            <a:ext cx="3149600" cy="1600835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53000" y="2876550"/>
            <a:ext cx="2967355" cy="1551940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19" name="上弧形箭头 18"/>
          <p:cNvSpPr/>
          <p:nvPr/>
        </p:nvSpPr>
        <p:spPr>
          <a:xfrm>
            <a:off x="3810000" y="3486150"/>
            <a:ext cx="1066800" cy="381000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9" grpId="0" animBg="1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-76200" y="-19050"/>
            <a:ext cx="4410075" cy="689610"/>
            <a:chOff x="-120" y="-30"/>
            <a:chExt cx="9140" cy="1086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1" cstate="email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>
            <a:xfrm>
              <a:off x="-120" y="-30"/>
              <a:ext cx="6844" cy="1086"/>
            </a:xfrm>
            <a:prstGeom prst="rect">
              <a:avLst/>
            </a:prstGeom>
          </p:spPr>
        </p:pic>
        <p:sp>
          <p:nvSpPr>
            <p:cNvPr id="13" name="矩形 12"/>
            <p:cNvSpPr/>
            <p:nvPr/>
          </p:nvSpPr>
          <p:spPr>
            <a:xfrm>
              <a:off x="724" y="90"/>
              <a:ext cx="8296" cy="725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r>
                <a:rPr lang="en-US" altLang="zh-CN" sz="2400" b="1" spc="300" dirty="0">
                  <a:solidFill>
                    <a:schemeClr val="bg1"/>
                  </a:solidFill>
                  <a:latin typeface="Comic Sans MS" panose="030F0702030302020204" charset="0"/>
                  <a:ea typeface="微软雅黑" panose="020B0503020204020204" charset="-122"/>
                  <a:cs typeface="Comic Sans MS" panose="030F0702030302020204" charset="0"/>
                  <a:sym typeface="微软雅黑" panose="020B0503020204020204" charset="-122"/>
                </a:rPr>
                <a:t>Discussion</a:t>
              </a:r>
              <a:endParaRPr lang="en-US" altLang="zh-CN" sz="2400" b="1" spc="300" dirty="0">
                <a:solidFill>
                  <a:schemeClr val="bg1"/>
                </a:solidFill>
                <a:latin typeface="Comic Sans MS" panose="030F0702030302020204" charset="0"/>
                <a:ea typeface="微软雅黑" panose="020B0503020204020204" charset="-122"/>
                <a:cs typeface="Comic Sans MS" panose="030F0702030302020204" charset="0"/>
                <a:sym typeface="微软雅黑" panose="020B0503020204020204" charset="-122"/>
              </a:endParaRPr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" y="3637915"/>
            <a:ext cx="2987040" cy="1492885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6" name="矩形 5"/>
          <p:cNvSpPr/>
          <p:nvPr/>
        </p:nvSpPr>
        <p:spPr>
          <a:xfrm>
            <a:off x="76200" y="593725"/>
            <a:ext cx="8919210" cy="4603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p>
            <a:pPr algn="l"/>
            <a:r>
              <a:rPr lang="en-US" altLang="zh-CN" sz="2400" b="1" cap="none" spc="0" dirty="0">
                <a:solidFill>
                  <a:srgbClr val="0000CC"/>
                </a:solidFill>
                <a:latin typeface="Comic Sans MS" panose="030F0702030302020204" charset="0"/>
                <a:ea typeface="+mn-ea"/>
                <a:cs typeface="Times New Roman" panose="02020603050405020304" charset="0"/>
              </a:rPr>
              <a:t>Read page 1-2 and work in pairs:</a:t>
            </a:r>
            <a:endParaRPr lang="en-US" altLang="zh-CN" sz="2400" b="1" cap="none" spc="0" dirty="0">
              <a:solidFill>
                <a:srgbClr val="0000CC"/>
              </a:solidFill>
              <a:latin typeface="Comic Sans MS" panose="030F0702030302020204" charset="0"/>
              <a:ea typeface="+mn-ea"/>
              <a:cs typeface="Times New Roman" panose="0202060305040502030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04800" y="895033"/>
            <a:ext cx="9571355" cy="245364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p>
            <a:pPr>
              <a:lnSpc>
                <a:spcPct val="120000"/>
              </a:lnSpc>
            </a:pPr>
            <a:r>
              <a:rPr lang="en-US" altLang="zh-CN" sz="3200" b="1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Did Beauty understand what people said</a:t>
            </a:r>
            <a:r>
              <a:rPr lang="en-US" altLang="zh-CN" sz="3200" b="1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? Why?</a:t>
            </a:r>
            <a:endParaRPr lang="en-US" altLang="zh-CN" sz="3200" b="1" dirty="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pPr>
              <a:lnSpc>
                <a:spcPct val="120000"/>
              </a:lnSpc>
            </a:pPr>
            <a:endParaRPr lang="en-US" altLang="zh-CN" sz="3200" b="1" dirty="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3200" b="1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endParaRPr lang="en-US" altLang="zh-CN" sz="3200" b="1" dirty="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pPr>
              <a:lnSpc>
                <a:spcPct val="120000"/>
              </a:lnSpc>
            </a:pPr>
            <a:endParaRPr lang="en-US" altLang="zh-CN" sz="3200" b="1" dirty="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0" y="1504950"/>
            <a:ext cx="4563110" cy="1216660"/>
            <a:chOff x="840" y="3210"/>
            <a:chExt cx="7186" cy="1916"/>
          </a:xfrm>
        </p:grpSpPr>
        <p:sp>
          <p:nvSpPr>
            <p:cNvPr id="8" name="云形标注 7"/>
            <p:cNvSpPr/>
            <p:nvPr/>
          </p:nvSpPr>
          <p:spPr>
            <a:xfrm>
              <a:off x="840" y="3210"/>
              <a:ext cx="7187" cy="1917"/>
            </a:xfrm>
            <a:prstGeom prst="cloudCallout">
              <a:avLst>
                <a:gd name="adj1" fmla="val -29365"/>
                <a:gd name="adj2" fmla="val 103364"/>
              </a:avLst>
            </a:prstGeom>
            <a:ln>
              <a:solidFill>
                <a:srgbClr val="07214B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D">
                    <a:alpha val="100000"/>
                  </a:srgbClr>
                </a:clrFrom>
                <a:clrTo>
                  <a:srgbClr val="FFFFFD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560" y="3600"/>
              <a:ext cx="6060" cy="900"/>
            </a:xfrm>
            <a:prstGeom prst="rect">
              <a:avLst/>
            </a:prstGeom>
          </p:spPr>
        </p:pic>
      </p:grpSp>
      <p:cxnSp>
        <p:nvCxnSpPr>
          <p:cNvPr id="4" name="直接连接符 3"/>
          <p:cNvCxnSpPr/>
          <p:nvPr/>
        </p:nvCxnSpPr>
        <p:spPr>
          <a:xfrm flipV="1">
            <a:off x="1828800" y="2038350"/>
            <a:ext cx="1169670" cy="1778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609600" y="2266950"/>
            <a:ext cx="2286000" cy="1905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组合 19"/>
          <p:cNvGrpSpPr/>
          <p:nvPr/>
        </p:nvGrpSpPr>
        <p:grpSpPr>
          <a:xfrm>
            <a:off x="1371600" y="2571750"/>
            <a:ext cx="7765415" cy="1217295"/>
            <a:chOff x="2084" y="2212"/>
            <a:chExt cx="12229" cy="1917"/>
          </a:xfrm>
        </p:grpSpPr>
        <p:sp>
          <p:nvSpPr>
            <p:cNvPr id="17" name="云形标注 16"/>
            <p:cNvSpPr/>
            <p:nvPr/>
          </p:nvSpPr>
          <p:spPr>
            <a:xfrm>
              <a:off x="2084" y="2212"/>
              <a:ext cx="12229" cy="1917"/>
            </a:xfrm>
            <a:prstGeom prst="cloudCallout">
              <a:avLst>
                <a:gd name="adj1" fmla="val -28542"/>
                <a:gd name="adj2" fmla="val 75456"/>
              </a:avLst>
            </a:prstGeom>
            <a:ln>
              <a:solidFill>
                <a:srgbClr val="07214B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p>
              <a:pPr algn="ctr"/>
              <a:endParaRPr lang="en-US" altLang="zh-CN"/>
            </a:p>
          </p:txBody>
        </p:sp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046" y="2553"/>
              <a:ext cx="10889" cy="1234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ags/tag1.xml><?xml version="1.0" encoding="utf-8"?>
<p:tagLst xmlns:p="http://schemas.openxmlformats.org/presentationml/2006/main">
  <p:tag name="KSO_WM_MEDIACOVER_FLAG" val="1"/>
  <p:tag name="KSO_WM_UNIT_MEDIACOVER_BTN_STATE" val="1"/>
  <p:tag name="KSO_WM_UNIT_MEDIACOVER_BTNRECT" val="6950*3716*730*730"/>
  <p:tag name="KSO_WM_UNIT_MEDIACOVER_STYLEID" val="1"/>
  <p:tag name="KSO_WM_UNIT_MEDIACOVER_TEXTSTATE" val="0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ags/tag2.xml><?xml version="1.0" encoding="utf-8"?>
<p:tagLst xmlns:p="http://schemas.openxmlformats.org/presentationml/2006/main">
  <p:tag name="KSO_WM_UNIT_TABLE_BEAUTIFY" val="smartTable{6cd7d9ff-80cb-4532-850d-b8250b22002b}"/>
  <p:tag name="TABLE_ENDDRAG_ORIGIN_RECT" val="672*201"/>
  <p:tag name="TABLE_ENDDRAG_RECT" val="18*58*672*201"/>
</p:tagLst>
</file>

<file path=ppt/theme/theme1.xml><?xml version="1.0" encoding="utf-8"?>
<a:theme xmlns:a="http://schemas.openxmlformats.org/drawingml/2006/main" name="第一PPT模板网-WWW.1PPT.COM">
  <a:themeElements>
    <a:clrScheme name="自定义 106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1A4257"/>
      </a:accent1>
      <a:accent2>
        <a:srgbClr val="5AA7CE"/>
      </a:accent2>
      <a:accent3>
        <a:srgbClr val="1A4257"/>
      </a:accent3>
      <a:accent4>
        <a:srgbClr val="5AA7CE"/>
      </a:accent4>
      <a:accent5>
        <a:srgbClr val="1A4257"/>
      </a:accent5>
      <a:accent6>
        <a:srgbClr val="5AA7CE"/>
      </a:accent6>
      <a:hlink>
        <a:srgbClr val="1A4257"/>
      </a:hlink>
      <a:folHlink>
        <a:srgbClr val="5AA7CE"/>
      </a:folHlink>
    </a:clrScheme>
    <a:fontScheme name="自定义 1">
      <a:majorFont>
        <a:latin typeface="Arial Black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3949</Words>
  <Application>WPS 演示</Application>
  <PresentationFormat>全屏显示(16:9)</PresentationFormat>
  <Paragraphs>351</Paragraphs>
  <Slides>22</Slides>
  <Notes>23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3" baseType="lpstr">
      <vt:lpstr>Arial</vt:lpstr>
      <vt:lpstr>宋体</vt:lpstr>
      <vt:lpstr>Wingdings</vt:lpstr>
      <vt:lpstr>Times New Roman</vt:lpstr>
      <vt:lpstr>微软雅黑</vt:lpstr>
      <vt:lpstr>Comic Sans MS</vt:lpstr>
      <vt:lpstr>Arial Unicode MS</vt:lpstr>
      <vt:lpstr>Arial Black</vt:lpstr>
      <vt:lpstr>Calibri</vt:lpstr>
      <vt:lpstr>黑体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>第一PPT模板网-WWW.1PPT.COM</cp:keywords>
  <cp:lastModifiedBy>亮亮</cp:lastModifiedBy>
  <cp:revision>65</cp:revision>
  <dcterms:created xsi:type="dcterms:W3CDTF">2019-05-13T06:38:00Z</dcterms:created>
  <dcterms:modified xsi:type="dcterms:W3CDTF">2021-12-15T11:14:31Z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35D6126457AF4DD38FAE1872EC15573D</vt:lpwstr>
  </property>
  <property fmtid="{D5CDD505-2E9C-101B-9397-08002B2CF9AE}" pid="3" name="KSOProductBuildVer">
    <vt:lpwstr>2052-11.1.0.11115</vt:lpwstr>
  </property>
</Properties>
</file>