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5"/>
  </p:handoutMasterIdLst>
  <p:sldIdLst>
    <p:sldId id="317" r:id="rId3"/>
    <p:sldId id="264" r:id="rId5"/>
    <p:sldId id="309" r:id="rId6"/>
    <p:sldId id="378" r:id="rId7"/>
    <p:sldId id="350" r:id="rId8"/>
    <p:sldId id="259" r:id="rId9"/>
    <p:sldId id="351" r:id="rId10"/>
    <p:sldId id="353" r:id="rId11"/>
    <p:sldId id="354" r:id="rId12"/>
    <p:sldId id="352" r:id="rId13"/>
    <p:sldId id="355" r:id="rId14"/>
    <p:sldId id="359" r:id="rId15"/>
    <p:sldId id="356" r:id="rId16"/>
    <p:sldId id="357" r:id="rId17"/>
    <p:sldId id="358" r:id="rId18"/>
    <p:sldId id="360" r:id="rId19"/>
    <p:sldId id="361" r:id="rId20"/>
    <p:sldId id="362" r:id="rId21"/>
    <p:sldId id="363" r:id="rId22"/>
    <p:sldId id="364" r:id="rId23"/>
    <p:sldId id="365" r:id="rId24"/>
    <p:sldId id="366" r:id="rId25"/>
    <p:sldId id="367" r:id="rId26"/>
    <p:sldId id="368" r:id="rId27"/>
    <p:sldId id="405" r:id="rId28"/>
    <p:sldId id="406" r:id="rId29"/>
    <p:sldId id="370" r:id="rId30"/>
    <p:sldId id="371" r:id="rId31"/>
    <p:sldId id="372" r:id="rId32"/>
    <p:sldId id="373" r:id="rId33"/>
    <p:sldId id="318" r:id="rId34"/>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AF0"/>
    <a:srgbClr val="005DA2"/>
    <a:srgbClr val="CBD2E0"/>
    <a:srgbClr val="C9DCE9"/>
    <a:srgbClr val="C4C7CB"/>
    <a:srgbClr val="78EA2D"/>
    <a:srgbClr val="404040"/>
    <a:srgbClr val="584B3F"/>
    <a:srgbClr val="76675D"/>
    <a:srgbClr val="9C7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p:cViewPr varScale="1">
        <p:scale>
          <a:sx n="168" d="100"/>
          <a:sy n="168" d="100"/>
        </p:scale>
        <p:origin x="180" y="132"/>
      </p:cViewPr>
      <p:guideLst>
        <p:guide orient="horz" pos="1714"/>
        <p:guide pos="302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3047"/>
        <p:guide pos="222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16.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9.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9.xml"/><Relationship Id="rId2" Type="http://schemas.openxmlformats.org/officeDocument/2006/relationships/image" Target="../media/image9.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notesSlide" Target="../notesSlides/notesSlide4.xml"/><Relationship Id="rId11" Type="http://schemas.openxmlformats.org/officeDocument/2006/relationships/slideLayout" Target="../slideLayouts/slideLayout2.xml"/><Relationship Id="rId10" Type="http://schemas.openxmlformats.org/officeDocument/2006/relationships/tags" Target="../tags/tag9.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8" name="矩形 47"/>
          <p:cNvSpPr/>
          <p:nvPr/>
        </p:nvSpPr>
        <p:spPr>
          <a:xfrm>
            <a:off x="6719468" y="252782"/>
            <a:ext cx="2414745" cy="1177235"/>
          </a:xfrm>
          <a:prstGeom prst="rect">
            <a:avLst/>
          </a:prstGeom>
        </p:spPr>
        <p:txBody>
          <a:bodyPr wrap="none" lIns="68571" tIns="34285" rIns="68571" bIns="34285">
            <a:spAutoFit/>
          </a:bodyPr>
          <a:lstStyle/>
          <a:p>
            <a:pPr algn="r"/>
            <a:r>
              <a:rPr lang="en-US" altLang="zh-CN" sz="7200" b="1" dirty="0">
                <a:solidFill>
                  <a:srgbClr val="005DA2"/>
                </a:solidFill>
                <a:latin typeface="微软雅黑" panose="020B0503020204020204" pitchFamily="34" charset="-122"/>
                <a:ea typeface="微软雅黑" panose="020B0503020204020204" pitchFamily="34" charset="-122"/>
              </a:rPr>
              <a:t>2020</a:t>
            </a:r>
            <a:endParaRPr lang="en-US" altLang="zh-CN" sz="7200" b="1" dirty="0">
              <a:solidFill>
                <a:srgbClr val="005DA2"/>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862455" y="3622040"/>
            <a:ext cx="2935605" cy="368935"/>
          </a:xfrm>
          <a:prstGeom prst="rect">
            <a:avLst/>
          </a:prstGeom>
          <a:noFill/>
        </p:spPr>
        <p:txBody>
          <a:bodyPr wrap="square" lIns="0" tIns="0" rIns="0" bIns="0" rtlCol="0">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主持人：孔海斌</a:t>
            </a:r>
            <a:endParaRPr lang="zh-CN" altLang="en-US" sz="2400" b="1" dirty="0">
              <a:solidFill>
                <a:srgbClr val="005DA2"/>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4850130" y="3622040"/>
            <a:ext cx="2935605" cy="368935"/>
          </a:xfrm>
          <a:prstGeom prst="rect">
            <a:avLst/>
          </a:prstGeom>
          <a:noFill/>
        </p:spPr>
        <p:txBody>
          <a:bodyPr wrap="square" lIns="0" tIns="0" rIns="0" bIns="0" rtlCol="0">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时间：</a:t>
            </a:r>
            <a:r>
              <a:rPr lang="en-US" altLang="zh-CN" sz="2400" b="1" dirty="0">
                <a:solidFill>
                  <a:srgbClr val="005DA2"/>
                </a:solidFill>
                <a:latin typeface="微软雅黑" panose="020B0503020204020204" pitchFamily="34" charset="-122"/>
                <a:ea typeface="微软雅黑" panose="020B0503020204020204" pitchFamily="34" charset="-122"/>
              </a:rPr>
              <a:t>2020.05.</a:t>
            </a:r>
            <a:r>
              <a:rPr lang="en-US" sz="2400" b="1" dirty="0">
                <a:solidFill>
                  <a:srgbClr val="005DA2"/>
                </a:solidFill>
                <a:latin typeface="微软雅黑" panose="020B0503020204020204" pitchFamily="34" charset="-122"/>
                <a:ea typeface="微软雅黑" panose="020B0503020204020204" pitchFamily="34" charset="-122"/>
              </a:rPr>
              <a:t>18</a:t>
            </a:r>
            <a:endParaRPr lang="en-US" sz="2400" b="1" dirty="0">
              <a:solidFill>
                <a:srgbClr val="005DA2"/>
              </a:solidFill>
              <a:latin typeface="微软雅黑" panose="020B0503020204020204" pitchFamily="34" charset="-122"/>
              <a:ea typeface="微软雅黑" panose="020B0503020204020204" pitchFamily="34" charset="-122"/>
            </a:endParaRPr>
          </a:p>
        </p:txBody>
      </p:sp>
      <p:sp>
        <p:nvSpPr>
          <p:cNvPr id="2" name="矩形 1"/>
          <p:cNvSpPr/>
          <p:nvPr/>
        </p:nvSpPr>
        <p:spPr>
          <a:xfrm>
            <a:off x="1825625" y="1316355"/>
            <a:ext cx="7308850" cy="196405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平行四边形 2"/>
          <p:cNvSpPr/>
          <p:nvPr/>
        </p:nvSpPr>
        <p:spPr>
          <a:xfrm>
            <a:off x="-256540" y="1316355"/>
            <a:ext cx="2486025" cy="1964690"/>
          </a:xfrm>
          <a:prstGeom prst="parallelogram">
            <a:avLst>
              <a:gd name="adj" fmla="val 13897"/>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Rectangle 3"/>
          <p:cNvSpPr txBox="1">
            <a:spLocks noChangeArrowheads="1"/>
          </p:cNvSpPr>
          <p:nvPr/>
        </p:nvSpPr>
        <p:spPr>
          <a:xfrm>
            <a:off x="1856740" y="1808480"/>
            <a:ext cx="7219950" cy="5022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sz="3600" b="1" dirty="0">
                <a:solidFill>
                  <a:schemeClr val="bg1"/>
                </a:solidFill>
                <a:latin typeface="微软雅黑" panose="020B0503020204020204" pitchFamily="34" charset="-122"/>
                <a:ea typeface="微软雅黑" panose="020B0503020204020204" pitchFamily="34" charset="-122"/>
              </a:rPr>
              <a:t>城郊初中TCC课程开发的行动研究</a:t>
            </a:r>
            <a:endParaRPr sz="3600" b="1"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5"/>
          <p:cNvCxnSpPr>
            <a:cxnSpLocks noChangeShapeType="1"/>
          </p:cNvCxnSpPr>
          <p:nvPr/>
        </p:nvCxnSpPr>
        <p:spPr bwMode="auto">
          <a:xfrm flipH="1">
            <a:off x="2226945" y="2406650"/>
            <a:ext cx="6715760"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4"/>
          <p:cNvSpPr txBox="1">
            <a:spLocks noChangeArrowheads="1"/>
          </p:cNvSpPr>
          <p:nvPr/>
        </p:nvSpPr>
        <p:spPr>
          <a:xfrm>
            <a:off x="1822450" y="2664460"/>
            <a:ext cx="7319645" cy="32258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sz="1900" dirty="0">
                <a:solidFill>
                  <a:schemeClr val="bg1"/>
                </a:solidFill>
                <a:latin typeface="微软雅黑" panose="020B0503020204020204" pitchFamily="34" charset="-122"/>
                <a:ea typeface="微软雅黑" panose="020B0503020204020204" pitchFamily="34" charset="-122"/>
              </a:rPr>
              <a:t>江苏省教育科学“十三五”规划2020年度立项课题</a:t>
            </a:r>
            <a:r>
              <a:rPr lang="en-US" sz="1900" dirty="0">
                <a:solidFill>
                  <a:schemeClr val="bg1"/>
                </a:solidFill>
                <a:latin typeface="微软雅黑" panose="020B0503020204020204" pitchFamily="34" charset="-122"/>
                <a:ea typeface="微软雅黑" panose="020B0503020204020204" pitchFamily="34" charset="-122"/>
              </a:rPr>
              <a:t>(</a:t>
            </a:r>
            <a:r>
              <a:rPr sz="1900" dirty="0">
                <a:solidFill>
                  <a:schemeClr val="bg1"/>
                </a:solidFill>
                <a:latin typeface="微软雅黑" panose="020B0503020204020204" pitchFamily="34" charset="-122"/>
                <a:ea typeface="微软雅黑" panose="020B0503020204020204" pitchFamily="34" charset="-122"/>
              </a:rPr>
              <a:t>E-c/2020/03</a:t>
            </a:r>
            <a:r>
              <a:rPr lang="en-US" sz="1900" dirty="0">
                <a:solidFill>
                  <a:schemeClr val="bg1"/>
                </a:solidFill>
                <a:latin typeface="微软雅黑" panose="020B0503020204020204" pitchFamily="34" charset="-122"/>
                <a:ea typeface="微软雅黑" panose="020B0503020204020204" pitchFamily="34" charset="-122"/>
              </a:rPr>
              <a:t>)</a:t>
            </a:r>
            <a:endParaRPr lang="en-US" sz="19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500"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500"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anim calcmode="lin" valueType="num">
                                      <p:cBhvr>
                                        <p:cTn id="14" dur="500" fill="hold"/>
                                        <p:tgtEl>
                                          <p:spTgt spid="76"/>
                                        </p:tgtEl>
                                        <p:attrNameLst>
                                          <p:attrName>ppt_x</p:attrName>
                                        </p:attrNameLst>
                                      </p:cBhvr>
                                      <p:tavLst>
                                        <p:tav tm="0">
                                          <p:val>
                                            <p:strVal val="#ppt_x"/>
                                          </p:val>
                                        </p:tav>
                                        <p:tav tm="100000">
                                          <p:val>
                                            <p:strVal val="#ppt_x"/>
                                          </p:val>
                                        </p:tav>
                                      </p:tavLst>
                                    </p:anim>
                                    <p:anim calcmode="lin" valueType="num">
                                      <p:cBhvr>
                                        <p:cTn id="15" dur="500" fill="hold"/>
                                        <p:tgtEl>
                                          <p:spTgt spid="7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500"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anim calcmode="lin" valueType="num">
                                      <p:cBhvr>
                                        <p:cTn id="20" dur="500" fill="hold"/>
                                        <p:tgtEl>
                                          <p:spTgt spid="77"/>
                                        </p:tgtEl>
                                        <p:attrNameLst>
                                          <p:attrName>ppt_x</p:attrName>
                                        </p:attrNameLst>
                                      </p:cBhvr>
                                      <p:tavLst>
                                        <p:tav tm="0">
                                          <p:val>
                                            <p:strVal val="#ppt_x"/>
                                          </p:val>
                                        </p:tav>
                                        <p:tav tm="100000">
                                          <p:val>
                                            <p:strVal val="#ppt_x"/>
                                          </p:val>
                                        </p:tav>
                                      </p:tavLst>
                                    </p:anim>
                                    <p:anim calcmode="lin" valueType="num">
                                      <p:cBhvr>
                                        <p:cTn id="21" dur="500" fill="hold"/>
                                        <p:tgtEl>
                                          <p:spTgt spid="7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500"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500"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500"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anim calcmode="lin" valueType="num">
                                      <p:cBhvr>
                                        <p:cTn id="3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
                                        </p:tgtEl>
                                      </p:cBhvr>
                                    </p:animEffect>
                                  </p:childTnLst>
                                </p:cTn>
                              </p:par>
                            </p:childTnLst>
                          </p:cTn>
                        </p:par>
                        <p:par>
                          <p:cTn id="38" fill="hold">
                            <p:stCondLst>
                              <p:cond delay="3750"/>
                            </p:stCondLst>
                            <p:childTnLst>
                              <p:par>
                                <p:cTn id="39" presetID="22" presetClass="entr" presetSubtype="2" fill="hold" nodeType="afterEffect">
                                  <p:stCondLst>
                                    <p:cond delay="0"/>
                                  </p:stCondLst>
                                  <p:childTnLst>
                                    <p:set>
                                      <p:cBhvr>
                                        <p:cTn id="40" dur="500" fill="hold">
                                          <p:stCondLst>
                                            <p:cond delay="0"/>
                                          </p:stCondLst>
                                        </p:cTn>
                                        <p:tgtEl>
                                          <p:spTgt spid="5"/>
                                        </p:tgtEl>
                                        <p:attrNameLst>
                                          <p:attrName>style.visibility</p:attrName>
                                        </p:attrNameLst>
                                      </p:cBhvr>
                                      <p:to>
                                        <p:strVal val="visible"/>
                                      </p:to>
                                    </p:set>
                                    <p:animEffect transition="in" filter="wipe(right)">
                                      <p:cBhvr>
                                        <p:cTn id="41" dur="500"/>
                                        <p:tgtEl>
                                          <p:spTgt spid="5"/>
                                        </p:tgtEl>
                                      </p:cBhvr>
                                    </p:animEffect>
                                  </p:childTnLst>
                                </p:cTn>
                              </p:par>
                            </p:childTnLst>
                          </p:cTn>
                        </p:par>
                        <p:par>
                          <p:cTn id="42" fill="hold">
                            <p:stCondLst>
                              <p:cond delay="4250"/>
                            </p:stCondLst>
                            <p:childTnLst>
                              <p:par>
                                <p:cTn id="43" presetID="53" presetClass="entr" presetSubtype="16" fill="hold" grpId="0" nodeType="afterEffect">
                                  <p:stCondLst>
                                    <p:cond delay="0"/>
                                  </p:stCondLst>
                                  <p:iterate type="lt">
                                    <p:tmPct val="7000"/>
                                  </p:iterate>
                                  <p:childTnLst>
                                    <p:set>
                                      <p:cBhvr>
                                        <p:cTn id="44" dur="500"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76" grpId="0"/>
      <p:bldP spid="77" grpId="0"/>
      <p:bldP spid="2" grpId="0" bldLvl="0" animBg="1"/>
      <p:bldP spid="3" grpId="0" bldLvl="0" animBg="1"/>
      <p:bldP spid="4" grpId="0" autoUpdateAnimBg="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652145" y="200025"/>
            <a:ext cx="325564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（二）对课题所解决问题的认识</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179458" y="76354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空心弧 40"/>
          <p:cNvSpPr/>
          <p:nvPr/>
        </p:nvSpPr>
        <p:spPr bwMode="auto">
          <a:xfrm rot="5400000">
            <a:off x="252570" y="988463"/>
            <a:ext cx="3070864" cy="3068637"/>
          </a:xfrm>
          <a:custGeom>
            <a:avLst/>
            <a:gdLst>
              <a:gd name="T0" fmla="*/ 25472 w 4091171"/>
              <a:gd name="T1" fmla="*/ 2044111 h 4091173"/>
              <a:gd name="T2" fmla="*/ 4062764 w 4091171"/>
              <a:gd name="T3" fmla="*/ 2048186 h 4091173"/>
              <a:gd name="T4" fmla="*/ 2044130 w 4091171"/>
              <a:gd name="T5" fmla="*/ 2044114 h 4091173"/>
              <a:gd name="T6" fmla="*/ 5898240 60000 65536"/>
              <a:gd name="T7" fmla="*/ 5898240 60000 65536"/>
              <a:gd name="T8" fmla="*/ 5898240 60000 65536"/>
              <a:gd name="T9" fmla="*/ 0 w 4091171"/>
              <a:gd name="T10" fmla="*/ 0 h 4091173"/>
              <a:gd name="T11" fmla="*/ 4091171 w 4091171"/>
              <a:gd name="T12" fmla="*/ 2049727 h 4091173"/>
            </a:gdLst>
            <a:ahLst/>
            <a:cxnLst>
              <a:cxn ang="T6">
                <a:pos x="T0" y="T1"/>
              </a:cxn>
              <a:cxn ang="T7">
                <a:pos x="T2" y="T3"/>
              </a:cxn>
              <a:cxn ang="T8">
                <a:pos x="T4" y="T5"/>
              </a:cxn>
            </a:cxnLst>
            <a:rect l="T9" t="T10" r="T11" b="T12"/>
            <a:pathLst>
              <a:path w="4091171" h="4091173">
                <a:moveTo>
                  <a:pt x="0" y="2045584"/>
                </a:moveTo>
                <a:lnTo>
                  <a:pt x="0" y="2045584"/>
                </a:lnTo>
                <a:cubicBezTo>
                  <a:pt x="1" y="915838"/>
                  <a:pt x="915840" y="-2"/>
                  <a:pt x="2045586" y="-1"/>
                </a:cubicBezTo>
                <a:cubicBezTo>
                  <a:pt x="3175331" y="-1"/>
                  <a:pt x="4091172" y="915839"/>
                  <a:pt x="4091172" y="2045586"/>
                </a:cubicBezTo>
                <a:cubicBezTo>
                  <a:pt x="4091172" y="2046966"/>
                  <a:pt x="4091170" y="2048347"/>
                  <a:pt x="4091167" y="2049727"/>
                </a:cubicBezTo>
                <a:lnTo>
                  <a:pt x="4040191" y="2049621"/>
                </a:lnTo>
                <a:lnTo>
                  <a:pt x="4040190" y="2049620"/>
                </a:lnTo>
                <a:cubicBezTo>
                  <a:pt x="4040193" y="2048276"/>
                  <a:pt x="4040195" y="2046931"/>
                  <a:pt x="4040195" y="2045587"/>
                </a:cubicBezTo>
                <a:cubicBezTo>
                  <a:pt x="4040195" y="943993"/>
                  <a:pt x="3147177" y="50976"/>
                  <a:pt x="2045585" y="50976"/>
                </a:cubicBezTo>
                <a:cubicBezTo>
                  <a:pt x="943992" y="50976"/>
                  <a:pt x="50975" y="943993"/>
                  <a:pt x="50975" y="2045587"/>
                </a:cubicBezTo>
                <a:cubicBezTo>
                  <a:pt x="50974" y="2045587"/>
                  <a:pt x="50975" y="2045588"/>
                  <a:pt x="50975" y="2045589"/>
                </a:cubicBezTo>
                <a:close/>
              </a:path>
            </a:pathLst>
          </a:custGeom>
          <a:solidFill>
            <a:schemeClr val="bg1">
              <a:lumMod val="65000"/>
            </a:schemeClr>
          </a:solidFill>
          <a:ln w="25400" cap="flat" cmpd="sng" algn="ctr">
            <a:solidFill>
              <a:schemeClr val="bg1">
                <a:lumMod val="65000"/>
              </a:schemeClr>
            </a:solidFill>
            <a:prstDash val="solid"/>
            <a:miter lim="800000"/>
          </a:ln>
        </p:spPr>
        <p:txBody>
          <a:bodyPr lIns="91404" tIns="45702" rIns="91404" bIns="45702" anchor="ctr"/>
          <a:p>
            <a:pPr>
              <a:defRPr/>
            </a:pPr>
            <a:endParaRPr lang="zh-CN" altLang="en-US" dirty="0">
              <a:latin typeface="+mn-lt"/>
              <a:ea typeface="+mn-ea"/>
            </a:endParaRPr>
          </a:p>
        </p:txBody>
      </p:sp>
      <p:sp>
        <p:nvSpPr>
          <p:cNvPr id="111" name="椭圆 41"/>
          <p:cNvSpPr>
            <a:spLocks noChangeArrowheads="1"/>
          </p:cNvSpPr>
          <p:nvPr/>
        </p:nvSpPr>
        <p:spPr bwMode="auto">
          <a:xfrm>
            <a:off x="2336484" y="1017504"/>
            <a:ext cx="385762" cy="384056"/>
          </a:xfrm>
          <a:prstGeom prst="ellipse">
            <a:avLst/>
          </a:prstGeom>
          <a:solidFill>
            <a:srgbClr val="808080"/>
          </a:solidFill>
          <a:ln w="25400" algn="ctr">
            <a:noFill/>
            <a:miter lim="800000"/>
          </a:ln>
        </p:spPr>
        <p:txBody>
          <a:bodyPr lIns="68561" tIns="34282" rIns="68561" bIns="34282" anchor="ctr"/>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12" name="椭圆 42"/>
          <p:cNvSpPr>
            <a:spLocks noChangeArrowheads="1"/>
          </p:cNvSpPr>
          <p:nvPr/>
        </p:nvSpPr>
        <p:spPr bwMode="auto">
          <a:xfrm>
            <a:off x="3127693" y="2333926"/>
            <a:ext cx="385762" cy="384056"/>
          </a:xfrm>
          <a:prstGeom prst="ellipse">
            <a:avLst/>
          </a:prstGeom>
          <a:solidFill>
            <a:srgbClr val="808080"/>
          </a:solidFill>
          <a:ln w="25400" algn="ctr">
            <a:noFill/>
            <a:miter lim="800000"/>
          </a:ln>
        </p:spPr>
        <p:txBody>
          <a:bodyPr lIns="68561" tIns="34282" rIns="68561" bIns="34282" anchor="ctr"/>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13" name="椭圆 43"/>
          <p:cNvSpPr>
            <a:spLocks noChangeArrowheads="1"/>
          </p:cNvSpPr>
          <p:nvPr/>
        </p:nvSpPr>
        <p:spPr bwMode="auto">
          <a:xfrm>
            <a:off x="2347913" y="3644907"/>
            <a:ext cx="384175" cy="384056"/>
          </a:xfrm>
          <a:prstGeom prst="ellipse">
            <a:avLst/>
          </a:prstGeom>
          <a:solidFill>
            <a:srgbClr val="808080"/>
          </a:solidFill>
          <a:ln w="25400" algn="ctr">
            <a:noFill/>
            <a:miter lim="800000"/>
          </a:ln>
        </p:spPr>
        <p:txBody>
          <a:bodyPr lIns="68561" tIns="34282" rIns="68561" bIns="34282" anchor="ctr"/>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15" name="矩形 71"/>
          <p:cNvSpPr>
            <a:spLocks noChangeArrowheads="1"/>
          </p:cNvSpPr>
          <p:nvPr/>
        </p:nvSpPr>
        <p:spPr bwMode="auto">
          <a:xfrm>
            <a:off x="4552633" y="683891"/>
            <a:ext cx="3437890" cy="374650"/>
          </a:xfrm>
          <a:prstGeom prst="rect">
            <a:avLst/>
          </a:prstGeom>
          <a:noFill/>
          <a:ln w="9525">
            <a:noFill/>
            <a:miter lim="800000"/>
          </a:ln>
        </p:spPr>
        <p:txBody>
          <a:bodyPr wrap="none" lIns="68561" tIns="34282" rIns="68561" bIns="34282">
            <a:spAutoFit/>
            <a:scene3d>
              <a:camera prst="orthographicFront"/>
              <a:lightRig rig="threePt" dir="t"/>
            </a:scene3d>
          </a:bodyPr>
          <a:p>
            <a:pPr algn="l" defTabSz="683895">
              <a:defRPr/>
            </a:pPr>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解决科技教育课程设置的问题</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6" name="矩形 47"/>
          <p:cNvSpPr>
            <a:spLocks noChangeArrowheads="1"/>
          </p:cNvSpPr>
          <p:nvPr/>
        </p:nvSpPr>
        <p:spPr bwMode="auto">
          <a:xfrm>
            <a:off x="4518660" y="1030605"/>
            <a:ext cx="4539615" cy="1082675"/>
          </a:xfrm>
          <a:prstGeom prst="rect">
            <a:avLst/>
          </a:prstGeom>
          <a:noFill/>
          <a:ln w="9525">
            <a:noFill/>
            <a:miter lim="800000"/>
          </a:ln>
        </p:spPr>
        <p:txBody>
          <a:bodyPr wrap="square" lIns="68561" tIns="34282" rIns="68561" bIns="34282">
            <a:spAutoFit/>
          </a:bodyPr>
          <a:p>
            <a:pPr defTabSz="683895">
              <a:lnSpc>
                <a:spcPct val="11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随着初、高中信息技术国家课程出现机器人技术、物联网传感技术、人工智能技术等学习内容，部分学校以校本课程、社团活动等形式出现STEAM教育、创客教育、人工智能教育等学习课程，以编程教育为主的科技教育已经成为学校素质教育的主流之一。各地政府及学校都在积极地推进中小学开设STEAM教学、创客教育、编程教学等科技教育课程，从而实现完善适应人工智能时代科技教育课程体系的目的，这是进行本课题研究的动因之一。</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9" name="矩形 118"/>
          <p:cNvSpPr>
            <a:spLocks noChangeArrowheads="1"/>
          </p:cNvSpPr>
          <p:nvPr/>
        </p:nvSpPr>
        <p:spPr bwMode="auto">
          <a:xfrm>
            <a:off x="4580255" y="2171123"/>
            <a:ext cx="4199890" cy="374650"/>
          </a:xfrm>
          <a:prstGeom prst="rect">
            <a:avLst/>
          </a:prstGeom>
          <a:noFill/>
          <a:ln w="9525">
            <a:noFill/>
            <a:miter lim="800000"/>
          </a:ln>
        </p:spPr>
        <p:txBody>
          <a:bodyPr wrap="none" lIns="68561" tIns="34282" rIns="68561" bIns="34282">
            <a:spAutoFit/>
            <a:scene3d>
              <a:camera prst="orthographicFront"/>
              <a:lightRig rig="threePt" dir="t"/>
            </a:scene3d>
          </a:bodyPr>
          <a:p>
            <a:pPr algn="l" defTabSz="683895">
              <a:defRPr/>
            </a:pPr>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解决素质教育对科技教育需求的问题</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20" name="矩形 47"/>
          <p:cNvSpPr>
            <a:spLocks noChangeArrowheads="1"/>
          </p:cNvSpPr>
          <p:nvPr/>
        </p:nvSpPr>
        <p:spPr bwMode="auto">
          <a:xfrm>
            <a:off x="4536440" y="2513965"/>
            <a:ext cx="4521835" cy="913130"/>
          </a:xfrm>
          <a:prstGeom prst="rect">
            <a:avLst/>
          </a:prstGeom>
          <a:noFill/>
          <a:ln w="9525">
            <a:noFill/>
            <a:miter lim="800000"/>
          </a:ln>
        </p:spPr>
        <p:txBody>
          <a:bodyPr wrap="square" lIns="68561" tIns="34282" rIns="68561" bIns="34282">
            <a:spAutoFit/>
          </a:bodyPr>
          <a:p>
            <a:pPr defTabSz="683895">
              <a:lnSpc>
                <a:spcPct val="11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基于城郊初中学校的学生普遍存在学习能力、学习习惯较差，严重缺乏创新意识和探索实践能力的现状，本课题TCC课程的开发研究，能够达到有效促进学生在玩中学、学中做，做中赛，赛中创的效果，促进学生创新、竞争意识和能力的增强，促进学生学习兴趣和学习意识的提高，从而实现科技教育融合素质教育促进学生发展的目的，这是进行本课题研究的动因之二。</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矩形 120"/>
          <p:cNvSpPr>
            <a:spLocks noChangeArrowheads="1"/>
          </p:cNvSpPr>
          <p:nvPr/>
        </p:nvSpPr>
        <p:spPr bwMode="auto">
          <a:xfrm>
            <a:off x="4605020" y="3472572"/>
            <a:ext cx="4453890" cy="374650"/>
          </a:xfrm>
          <a:prstGeom prst="rect">
            <a:avLst/>
          </a:prstGeom>
          <a:noFill/>
          <a:ln w="9525">
            <a:noFill/>
            <a:miter lim="800000"/>
          </a:ln>
        </p:spPr>
        <p:txBody>
          <a:bodyPr wrap="none" lIns="68561" tIns="34282" rIns="68561" bIns="34282">
            <a:spAutoFit/>
            <a:scene3d>
              <a:camera prst="orthographicFront"/>
              <a:lightRig rig="threePt" dir="t"/>
            </a:scene3d>
          </a:bodyPr>
          <a:p>
            <a:pPr algn="l" defTabSz="683895">
              <a:defRPr/>
            </a:pPr>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解决构建科技教育课程资源困难的问题</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22" name="矩形 47"/>
          <p:cNvSpPr>
            <a:spLocks noChangeArrowheads="1"/>
          </p:cNvSpPr>
          <p:nvPr/>
        </p:nvSpPr>
        <p:spPr bwMode="auto">
          <a:xfrm>
            <a:off x="4575810" y="3822065"/>
            <a:ext cx="4483735" cy="913130"/>
          </a:xfrm>
          <a:prstGeom prst="rect">
            <a:avLst/>
          </a:prstGeom>
          <a:noFill/>
          <a:ln w="9525">
            <a:noFill/>
            <a:miter lim="800000"/>
          </a:ln>
        </p:spPr>
        <p:txBody>
          <a:bodyPr wrap="square" lIns="68561" tIns="34282" rIns="68561" bIns="34282">
            <a:spAutoFit/>
          </a:bodyPr>
          <a:p>
            <a:pPr defTabSz="683895">
              <a:lnSpc>
                <a:spcPct val="11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部分学校缺失有效整合各类科技教育资源的能力和策略，包括缺教育设备，缺辅导教师，缺活动资金，缺课程实施策略等。因此，通过本课题的研究实践，将有助于有效整合各类教育资源，构建学校TCC课程科技教育体系；帮助学校有效开发科技教育课程资源，促进科技教育或信息技术教师跨学科、跨课程、普及性的实施教学资源整合，这是进行本课题研究的动因之三。</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 name="椭圆 80"/>
          <p:cNvSpPr>
            <a:spLocks noChangeArrowheads="1"/>
          </p:cNvSpPr>
          <p:nvPr/>
        </p:nvSpPr>
        <p:spPr bwMode="auto">
          <a:xfrm>
            <a:off x="510859" y="1326971"/>
            <a:ext cx="2370137" cy="2370993"/>
          </a:xfrm>
          <a:prstGeom prst="ellipse">
            <a:avLst/>
          </a:prstGeom>
          <a:solidFill>
            <a:schemeClr val="accent1"/>
          </a:solidFill>
          <a:ln w="12700" algn="ctr">
            <a:solidFill>
              <a:schemeClr val="bg1"/>
            </a:solidFill>
            <a:miter lim="800000"/>
          </a:ln>
        </p:spPr>
        <p:txBody>
          <a:bodyPr lIns="68568" tIns="34285" rIns="68568" bIns="34285" anchor="ctr"/>
          <a:p>
            <a:pPr algn="ctr" defTabSz="683895"/>
            <a:endParaRPr lang="zh-CN" altLang="en-US" sz="1400" dirty="0">
              <a:solidFill>
                <a:srgbClr val="FFFFFF"/>
              </a:solidFill>
              <a:latin typeface="Calibri" panose="020F0502020204030204" pitchFamily="34" charset="0"/>
              <a:ea typeface="微软雅黑" panose="020B0503020204020204" pitchFamily="34" charset="-122"/>
            </a:endParaRPr>
          </a:p>
        </p:txBody>
      </p:sp>
      <p:sp>
        <p:nvSpPr>
          <p:cNvPr id="124" name="矩形 71"/>
          <p:cNvSpPr>
            <a:spLocks noChangeArrowheads="1"/>
          </p:cNvSpPr>
          <p:nvPr/>
        </p:nvSpPr>
        <p:spPr bwMode="auto">
          <a:xfrm>
            <a:off x="1102995" y="1953788"/>
            <a:ext cx="1186180" cy="1174750"/>
          </a:xfrm>
          <a:prstGeom prst="rect">
            <a:avLst/>
          </a:prstGeom>
          <a:noFill/>
          <a:ln w="9525">
            <a:noFill/>
            <a:miter lim="800000"/>
          </a:ln>
        </p:spPr>
        <p:txBody>
          <a:bodyPr wrap="none" lIns="68561" tIns="34282" rIns="68561" bIns="34282">
            <a:spAutoFit/>
          </a:bodyPr>
          <a:p>
            <a:pPr defTabSz="683895"/>
            <a:r>
              <a:rPr lang="zh-CN" altLang="zh-CN" sz="3600" b="1" dirty="0">
                <a:solidFill>
                  <a:schemeClr val="bg1"/>
                </a:solidFill>
                <a:latin typeface="微软雅黑" panose="020B0503020204020204" pitchFamily="34" charset="-122"/>
                <a:ea typeface="微软雅黑" panose="020B0503020204020204" pitchFamily="34" charset="-122"/>
              </a:rPr>
              <a:t>解 决</a:t>
            </a:r>
            <a:endParaRPr lang="zh-CN" altLang="zh-CN" sz="3600" b="1" dirty="0">
              <a:solidFill>
                <a:schemeClr val="bg1"/>
              </a:solidFill>
              <a:latin typeface="微软雅黑" panose="020B0503020204020204" pitchFamily="34" charset="-122"/>
              <a:ea typeface="微软雅黑" panose="020B0503020204020204" pitchFamily="34" charset="-122"/>
            </a:endParaRPr>
          </a:p>
          <a:p>
            <a:pPr defTabSz="683895"/>
            <a:r>
              <a:rPr lang="zh-CN" altLang="zh-CN" sz="3600" b="1" dirty="0">
                <a:solidFill>
                  <a:schemeClr val="bg1"/>
                </a:solidFill>
                <a:latin typeface="微软雅黑" panose="020B0503020204020204" pitchFamily="34" charset="-122"/>
                <a:ea typeface="微软雅黑" panose="020B0503020204020204" pitchFamily="34" charset="-122"/>
              </a:rPr>
              <a:t>问 题</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pSp>
        <p:nvGrpSpPr>
          <p:cNvPr id="125" name="Group 41"/>
          <p:cNvGrpSpPr/>
          <p:nvPr/>
        </p:nvGrpSpPr>
        <p:grpSpPr bwMode="auto">
          <a:xfrm>
            <a:off x="2738121" y="849281"/>
            <a:ext cx="1776413" cy="715742"/>
            <a:chOff x="2661" y="954"/>
            <a:chExt cx="1491" cy="602"/>
          </a:xfrm>
        </p:grpSpPr>
        <p:cxnSp>
          <p:nvCxnSpPr>
            <p:cNvPr id="126" name="直接连接符 52"/>
            <p:cNvCxnSpPr>
              <a:cxnSpLocks noChangeShapeType="1"/>
            </p:cNvCxnSpPr>
            <p:nvPr/>
          </p:nvCxnSpPr>
          <p:spPr bwMode="auto">
            <a:xfrm>
              <a:off x="2661" y="1253"/>
              <a:ext cx="908" cy="0"/>
            </a:xfrm>
            <a:prstGeom prst="line">
              <a:avLst/>
            </a:prstGeom>
            <a:noFill/>
            <a:ln w="25400" algn="ctr">
              <a:solidFill>
                <a:schemeClr val="tx1"/>
              </a:solidFill>
              <a:miter lim="800000"/>
            </a:ln>
          </p:spPr>
        </p:cxnSp>
        <p:grpSp>
          <p:nvGrpSpPr>
            <p:cNvPr id="127" name="Group 85"/>
            <p:cNvGrpSpPr/>
            <p:nvPr/>
          </p:nvGrpSpPr>
          <p:grpSpPr bwMode="auto">
            <a:xfrm>
              <a:off x="3549" y="954"/>
              <a:ext cx="603" cy="602"/>
              <a:chOff x="3549" y="954"/>
              <a:chExt cx="603" cy="602"/>
            </a:xfrm>
          </p:grpSpPr>
          <p:sp>
            <p:nvSpPr>
              <p:cNvPr id="128" name="椭圆 53"/>
              <p:cNvSpPr>
                <a:spLocks noChangeArrowheads="1"/>
              </p:cNvSpPr>
              <p:nvPr/>
            </p:nvSpPr>
            <p:spPr bwMode="auto">
              <a:xfrm>
                <a:off x="3549" y="954"/>
                <a:ext cx="603" cy="602"/>
              </a:xfrm>
              <a:prstGeom prst="ellipse">
                <a:avLst/>
              </a:prstGeom>
              <a:solidFill>
                <a:schemeClr val="accent1"/>
              </a:solidFill>
              <a:ln w="25400" algn="ctr">
                <a:noFill/>
                <a:miter lim="800000"/>
              </a:ln>
            </p:spPr>
            <p:txBody>
              <a:bodyPr lIns="68589" tIns="34295" rIns="68589" bIns="34295" anchor="ctr"/>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29" name="矩形 71"/>
              <p:cNvSpPr>
                <a:spLocks noChangeArrowheads="1"/>
              </p:cNvSpPr>
              <p:nvPr/>
            </p:nvSpPr>
            <p:spPr bwMode="auto">
              <a:xfrm>
                <a:off x="3711" y="1071"/>
                <a:ext cx="268" cy="356"/>
              </a:xfrm>
              <a:prstGeom prst="rect">
                <a:avLst/>
              </a:prstGeom>
              <a:noFill/>
              <a:ln w="9525">
                <a:noFill/>
                <a:miter lim="800000"/>
              </a:ln>
            </p:spPr>
            <p:txBody>
              <a:bodyPr wrap="none" lIns="68582" tIns="34292" rIns="68582" bIns="34292">
                <a:spAutoFit/>
              </a:bodyPr>
              <a:p>
                <a:pPr defTabSz="683895"/>
                <a:r>
                  <a:rPr lang="en-US" altLang="zh-CN" sz="2300" b="1" dirty="0">
                    <a:solidFill>
                      <a:schemeClr val="bg1"/>
                    </a:solidFill>
                    <a:latin typeface="微软雅黑" panose="020B0503020204020204" pitchFamily="34" charset="-122"/>
                    <a:ea typeface="微软雅黑" panose="020B0503020204020204" pitchFamily="34" charset="-122"/>
                  </a:rPr>
                  <a:t>1</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grpSp>
      </p:grpSp>
      <p:grpSp>
        <p:nvGrpSpPr>
          <p:cNvPr id="130" name="Group 42"/>
          <p:cNvGrpSpPr/>
          <p:nvPr/>
        </p:nvGrpSpPr>
        <p:grpSpPr bwMode="auto">
          <a:xfrm>
            <a:off x="3529330" y="2181618"/>
            <a:ext cx="1022910" cy="718916"/>
            <a:chOff x="3205" y="1652"/>
            <a:chExt cx="859" cy="602"/>
          </a:xfrm>
        </p:grpSpPr>
        <p:cxnSp>
          <p:nvCxnSpPr>
            <p:cNvPr id="131" name="直接连接符 62"/>
            <p:cNvCxnSpPr>
              <a:cxnSpLocks noChangeShapeType="1"/>
            </p:cNvCxnSpPr>
            <p:nvPr/>
          </p:nvCxnSpPr>
          <p:spPr bwMode="auto">
            <a:xfrm>
              <a:off x="3205" y="1941"/>
              <a:ext cx="224" cy="0"/>
            </a:xfrm>
            <a:prstGeom prst="line">
              <a:avLst/>
            </a:prstGeom>
            <a:noFill/>
            <a:ln w="25400" algn="ctr">
              <a:solidFill>
                <a:schemeClr val="tx1"/>
              </a:solidFill>
              <a:miter lim="800000"/>
            </a:ln>
          </p:spPr>
        </p:cxnSp>
        <p:grpSp>
          <p:nvGrpSpPr>
            <p:cNvPr id="132" name="Group 86"/>
            <p:cNvGrpSpPr/>
            <p:nvPr/>
          </p:nvGrpSpPr>
          <p:grpSpPr bwMode="auto">
            <a:xfrm>
              <a:off x="3462" y="1652"/>
              <a:ext cx="602" cy="602"/>
              <a:chOff x="3462" y="1652"/>
              <a:chExt cx="602" cy="602"/>
            </a:xfrm>
          </p:grpSpPr>
          <p:sp>
            <p:nvSpPr>
              <p:cNvPr id="133" name="椭圆 63"/>
              <p:cNvSpPr>
                <a:spLocks noChangeArrowheads="1"/>
              </p:cNvSpPr>
              <p:nvPr/>
            </p:nvSpPr>
            <p:spPr bwMode="auto">
              <a:xfrm>
                <a:off x="3462" y="1652"/>
                <a:ext cx="602" cy="602"/>
              </a:xfrm>
              <a:prstGeom prst="ellipse">
                <a:avLst/>
              </a:prstGeom>
              <a:solidFill>
                <a:schemeClr val="accent2"/>
              </a:solidFill>
              <a:ln w="25400" algn="ctr">
                <a:noFill/>
                <a:miter lim="800000"/>
              </a:ln>
            </p:spPr>
            <p:txBody>
              <a:bodyPr lIns="68589" tIns="34295" rIns="68589" bIns="34295" anchor="ctr"/>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34" name="矩形 71"/>
              <p:cNvSpPr>
                <a:spLocks noChangeArrowheads="1"/>
              </p:cNvSpPr>
              <p:nvPr/>
            </p:nvSpPr>
            <p:spPr bwMode="auto">
              <a:xfrm>
                <a:off x="3630" y="1764"/>
                <a:ext cx="266" cy="353"/>
              </a:xfrm>
              <a:prstGeom prst="rect">
                <a:avLst/>
              </a:prstGeom>
              <a:noFill/>
              <a:ln w="9525">
                <a:noFill/>
                <a:miter lim="800000"/>
              </a:ln>
            </p:spPr>
            <p:txBody>
              <a:bodyPr wrap="none" lIns="68582" tIns="34292" rIns="68582" bIns="34292">
                <a:spAutoFit/>
              </a:bodyPr>
              <a:p>
                <a:pPr defTabSz="683895"/>
                <a:r>
                  <a:rPr lang="en-US" altLang="zh-CN" sz="2300" b="1" dirty="0">
                    <a:solidFill>
                      <a:schemeClr val="bg1"/>
                    </a:solidFill>
                    <a:latin typeface="微软雅黑" panose="020B0503020204020204" pitchFamily="34" charset="-122"/>
                    <a:ea typeface="微软雅黑" panose="020B0503020204020204" pitchFamily="34" charset="-122"/>
                  </a:rPr>
                  <a:t>2</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grpSp>
      </p:grpSp>
      <p:grpSp>
        <p:nvGrpSpPr>
          <p:cNvPr id="135" name="Group 43"/>
          <p:cNvGrpSpPr/>
          <p:nvPr/>
        </p:nvGrpSpPr>
        <p:grpSpPr bwMode="auto">
          <a:xfrm>
            <a:off x="2747963" y="3477076"/>
            <a:ext cx="1704703" cy="717329"/>
            <a:chOff x="3211" y="2437"/>
            <a:chExt cx="1432" cy="602"/>
          </a:xfrm>
        </p:grpSpPr>
        <p:cxnSp>
          <p:nvCxnSpPr>
            <p:cNvPr id="136" name="直接连接符 66"/>
            <p:cNvCxnSpPr>
              <a:cxnSpLocks noChangeShapeType="1"/>
            </p:cNvCxnSpPr>
            <p:nvPr/>
          </p:nvCxnSpPr>
          <p:spPr bwMode="auto">
            <a:xfrm>
              <a:off x="3211" y="2750"/>
              <a:ext cx="831" cy="0"/>
            </a:xfrm>
            <a:prstGeom prst="line">
              <a:avLst/>
            </a:prstGeom>
            <a:noFill/>
            <a:ln w="25400" algn="ctr">
              <a:solidFill>
                <a:schemeClr val="tx1"/>
              </a:solidFill>
              <a:miter lim="800000"/>
            </a:ln>
          </p:spPr>
        </p:cxnSp>
        <p:grpSp>
          <p:nvGrpSpPr>
            <p:cNvPr id="137" name="Group 87"/>
            <p:cNvGrpSpPr/>
            <p:nvPr/>
          </p:nvGrpSpPr>
          <p:grpSpPr bwMode="auto">
            <a:xfrm>
              <a:off x="4042" y="2437"/>
              <a:ext cx="601" cy="602"/>
              <a:chOff x="4042" y="2437"/>
              <a:chExt cx="601" cy="602"/>
            </a:xfrm>
          </p:grpSpPr>
          <p:sp>
            <p:nvSpPr>
              <p:cNvPr id="138" name="椭圆 67"/>
              <p:cNvSpPr>
                <a:spLocks noChangeArrowheads="1"/>
              </p:cNvSpPr>
              <p:nvPr/>
            </p:nvSpPr>
            <p:spPr bwMode="auto">
              <a:xfrm>
                <a:off x="4042" y="2437"/>
                <a:ext cx="601" cy="602"/>
              </a:xfrm>
              <a:prstGeom prst="ellipse">
                <a:avLst/>
              </a:prstGeom>
              <a:solidFill>
                <a:srgbClr val="005DA2"/>
              </a:solidFill>
              <a:ln w="25400" algn="ctr">
                <a:noFill/>
                <a:miter lim="800000"/>
              </a:ln>
            </p:spPr>
            <p:txBody>
              <a:bodyPr lIns="68589" tIns="34295" rIns="68589" bIns="34295" anchor="ctr"/>
              <a:p>
                <a:pPr algn="ctr" defTabSz="683895">
                  <a:defRPr/>
                </a:pPr>
                <a:endParaRPr lang="zh-CN" altLang="en-US" dirty="0">
                  <a:solidFill>
                    <a:srgbClr val="FFFFFF"/>
                  </a:solidFill>
                  <a:latin typeface="+mn-lt"/>
                  <a:ea typeface="微软雅黑" panose="020B0503020204020204" pitchFamily="34" charset="-122"/>
                </a:endParaRPr>
              </a:p>
            </p:txBody>
          </p:sp>
          <p:sp>
            <p:nvSpPr>
              <p:cNvPr id="139" name="矩形 71"/>
              <p:cNvSpPr>
                <a:spLocks noChangeArrowheads="1"/>
              </p:cNvSpPr>
              <p:nvPr/>
            </p:nvSpPr>
            <p:spPr bwMode="auto">
              <a:xfrm>
                <a:off x="4208" y="2561"/>
                <a:ext cx="269" cy="355"/>
              </a:xfrm>
              <a:prstGeom prst="rect">
                <a:avLst/>
              </a:prstGeom>
              <a:noFill/>
              <a:ln w="9525">
                <a:noFill/>
                <a:miter lim="800000"/>
              </a:ln>
            </p:spPr>
            <p:txBody>
              <a:bodyPr wrap="none" lIns="68582" tIns="34292" rIns="68582" bIns="34292">
                <a:spAutoFit/>
              </a:bodyPr>
              <a:p>
                <a:pPr defTabSz="683895"/>
                <a:r>
                  <a:rPr lang="en-US" altLang="zh-CN" sz="2300" b="1" dirty="0">
                    <a:solidFill>
                      <a:schemeClr val="bg1"/>
                    </a:solidFill>
                    <a:latin typeface="微软雅黑" panose="020B0503020204020204" pitchFamily="34" charset="-122"/>
                    <a:ea typeface="微软雅黑" panose="020B0503020204020204" pitchFamily="34" charset="-122"/>
                  </a:rPr>
                  <a:t>3</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500"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149"/>
                            </p:stCondLst>
                            <p:childTnLst>
                              <p:par>
                                <p:cTn id="13" presetID="22" presetClass="entr" presetSubtype="2" fill="hold" grpId="0" nodeType="afterEffect">
                                  <p:stCondLst>
                                    <p:cond delay="0"/>
                                  </p:stCondLst>
                                  <p:childTnLst>
                                    <p:set>
                                      <p:cBhvr>
                                        <p:cTn id="14" dur="500"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649"/>
                            </p:stCondLst>
                            <p:childTnLst>
                              <p:par>
                                <p:cTn id="17" presetID="16" presetClass="entr" presetSubtype="26" fill="hold" grpId="0" nodeType="afterEffect">
                                  <p:stCondLst>
                                    <p:cond delay="0"/>
                                  </p:stCondLst>
                                  <p:childTnLst>
                                    <p:set>
                                      <p:cBhvr>
                                        <p:cTn id="18" dur="500" fill="hold">
                                          <p:stCondLst>
                                            <p:cond delay="0"/>
                                          </p:stCondLst>
                                        </p:cTn>
                                        <p:tgtEl>
                                          <p:spTgt spid="123"/>
                                        </p:tgtEl>
                                        <p:attrNameLst>
                                          <p:attrName>style.visibility</p:attrName>
                                        </p:attrNameLst>
                                      </p:cBhvr>
                                      <p:to>
                                        <p:strVal val="visible"/>
                                      </p:to>
                                    </p:set>
                                    <p:animEffect transition="in" filter="barn(inHorizontal)">
                                      <p:cBhvr>
                                        <p:cTn id="19" dur="500"/>
                                        <p:tgtEl>
                                          <p:spTgt spid="123"/>
                                        </p:tgtEl>
                                      </p:cBhvr>
                                    </p:animEffect>
                                  </p:childTnLst>
                                </p:cTn>
                              </p:par>
                            </p:childTnLst>
                          </p:cTn>
                        </p:par>
                        <p:par>
                          <p:cTn id="20" fill="hold">
                            <p:stCondLst>
                              <p:cond delay="2149"/>
                            </p:stCondLst>
                            <p:childTnLst>
                              <p:par>
                                <p:cTn id="21" presetID="22" presetClass="entr" presetSubtype="8" fill="hold" grpId="0" nodeType="afterEffect">
                                  <p:stCondLst>
                                    <p:cond delay="0"/>
                                  </p:stCondLst>
                                  <p:childTnLst>
                                    <p:set>
                                      <p:cBhvr>
                                        <p:cTn id="22" dur="500" fill="hold">
                                          <p:stCondLst>
                                            <p:cond delay="0"/>
                                          </p:stCondLst>
                                        </p:cTn>
                                        <p:tgtEl>
                                          <p:spTgt spid="124"/>
                                        </p:tgtEl>
                                        <p:attrNameLst>
                                          <p:attrName>style.visibility</p:attrName>
                                        </p:attrNameLst>
                                      </p:cBhvr>
                                      <p:to>
                                        <p:strVal val="visible"/>
                                      </p:to>
                                    </p:set>
                                    <p:animEffect transition="in" filter="wipe(left)">
                                      <p:cBhvr>
                                        <p:cTn id="23" dur="500"/>
                                        <p:tgtEl>
                                          <p:spTgt spid="124"/>
                                        </p:tgtEl>
                                      </p:cBhvr>
                                    </p:animEffect>
                                  </p:childTnLst>
                                </p:cTn>
                              </p:par>
                              <p:par>
                                <p:cTn id="24" presetID="22" presetClass="entr" presetSubtype="1" fill="hold" nodeType="withEffect">
                                  <p:stCondLst>
                                    <p:cond delay="750"/>
                                  </p:stCondLst>
                                  <p:childTnLst>
                                    <p:set>
                                      <p:cBhvr>
                                        <p:cTn id="25" dur="500" fill="hold">
                                          <p:stCondLst>
                                            <p:cond delay="0"/>
                                          </p:stCondLst>
                                        </p:cTn>
                                        <p:tgtEl>
                                          <p:spTgt spid="110"/>
                                        </p:tgtEl>
                                        <p:attrNameLst>
                                          <p:attrName>style.visibility</p:attrName>
                                        </p:attrNameLst>
                                      </p:cBhvr>
                                      <p:to>
                                        <p:strVal val="visible"/>
                                      </p:to>
                                    </p:set>
                                    <p:animEffect transition="in" filter="wipe(up)">
                                      <p:cBhvr>
                                        <p:cTn id="26" dur="500"/>
                                        <p:tgtEl>
                                          <p:spTgt spid="110"/>
                                        </p:tgtEl>
                                      </p:cBhvr>
                                    </p:animEffect>
                                  </p:childTnLst>
                                </p:cTn>
                              </p:par>
                              <p:par>
                                <p:cTn id="27" presetID="53" presetClass="entr" presetSubtype="16" fill="hold" grpId="0" nodeType="withEffect">
                                  <p:stCondLst>
                                    <p:cond delay="1500"/>
                                  </p:stCondLst>
                                  <p:childTnLst>
                                    <p:set>
                                      <p:cBhvr>
                                        <p:cTn id="28" dur="500" fill="hold">
                                          <p:stCondLst>
                                            <p:cond delay="0"/>
                                          </p:stCondLst>
                                        </p:cTn>
                                        <p:tgtEl>
                                          <p:spTgt spid="111"/>
                                        </p:tgtEl>
                                        <p:attrNameLst>
                                          <p:attrName>style.visibility</p:attrName>
                                        </p:attrNameLst>
                                      </p:cBhvr>
                                      <p:to>
                                        <p:strVal val="visible"/>
                                      </p:to>
                                    </p:set>
                                    <p:anim calcmode="lin" valueType="num">
                                      <p:cBhvr>
                                        <p:cTn id="29" dur="500" fill="hold"/>
                                        <p:tgtEl>
                                          <p:spTgt spid="111"/>
                                        </p:tgtEl>
                                        <p:attrNameLst>
                                          <p:attrName>ppt_w</p:attrName>
                                        </p:attrNameLst>
                                      </p:cBhvr>
                                      <p:tavLst>
                                        <p:tav tm="0">
                                          <p:val>
                                            <p:fltVal val="0"/>
                                          </p:val>
                                        </p:tav>
                                        <p:tav tm="100000">
                                          <p:val>
                                            <p:strVal val="#ppt_w"/>
                                          </p:val>
                                        </p:tav>
                                      </p:tavLst>
                                    </p:anim>
                                    <p:anim calcmode="lin" valueType="num">
                                      <p:cBhvr>
                                        <p:cTn id="30" dur="500" fill="hold"/>
                                        <p:tgtEl>
                                          <p:spTgt spid="111"/>
                                        </p:tgtEl>
                                        <p:attrNameLst>
                                          <p:attrName>ppt_h</p:attrName>
                                        </p:attrNameLst>
                                      </p:cBhvr>
                                      <p:tavLst>
                                        <p:tav tm="0">
                                          <p:val>
                                            <p:fltVal val="0"/>
                                          </p:val>
                                        </p:tav>
                                        <p:tav tm="100000">
                                          <p:val>
                                            <p:strVal val="#ppt_h"/>
                                          </p:val>
                                        </p:tav>
                                      </p:tavLst>
                                    </p:anim>
                                    <p:animEffect transition="in" filter="fade">
                                      <p:cBhvr>
                                        <p:cTn id="31" dur="500"/>
                                        <p:tgtEl>
                                          <p:spTgt spid="111"/>
                                        </p:tgtEl>
                                      </p:cBhvr>
                                    </p:animEffect>
                                  </p:childTnLst>
                                </p:cTn>
                              </p:par>
                              <p:par>
                                <p:cTn id="32" presetID="53" presetClass="entr" presetSubtype="16" fill="hold" grpId="0" nodeType="withEffect">
                                  <p:stCondLst>
                                    <p:cond delay="2000"/>
                                  </p:stCondLst>
                                  <p:childTnLst>
                                    <p:set>
                                      <p:cBhvr>
                                        <p:cTn id="33" dur="500" fill="hold">
                                          <p:stCondLst>
                                            <p:cond delay="0"/>
                                          </p:stCondLst>
                                        </p:cTn>
                                        <p:tgtEl>
                                          <p:spTgt spid="112"/>
                                        </p:tgtEl>
                                        <p:attrNameLst>
                                          <p:attrName>style.visibility</p:attrName>
                                        </p:attrNameLst>
                                      </p:cBhvr>
                                      <p:to>
                                        <p:strVal val="visible"/>
                                      </p:to>
                                    </p:set>
                                    <p:anim calcmode="lin" valueType="num">
                                      <p:cBhvr>
                                        <p:cTn id="34" dur="500" fill="hold"/>
                                        <p:tgtEl>
                                          <p:spTgt spid="112"/>
                                        </p:tgtEl>
                                        <p:attrNameLst>
                                          <p:attrName>ppt_w</p:attrName>
                                        </p:attrNameLst>
                                      </p:cBhvr>
                                      <p:tavLst>
                                        <p:tav tm="0">
                                          <p:val>
                                            <p:fltVal val="0"/>
                                          </p:val>
                                        </p:tav>
                                        <p:tav tm="100000">
                                          <p:val>
                                            <p:strVal val="#ppt_w"/>
                                          </p:val>
                                        </p:tav>
                                      </p:tavLst>
                                    </p:anim>
                                    <p:anim calcmode="lin" valueType="num">
                                      <p:cBhvr>
                                        <p:cTn id="35" dur="500" fill="hold"/>
                                        <p:tgtEl>
                                          <p:spTgt spid="112"/>
                                        </p:tgtEl>
                                        <p:attrNameLst>
                                          <p:attrName>ppt_h</p:attrName>
                                        </p:attrNameLst>
                                      </p:cBhvr>
                                      <p:tavLst>
                                        <p:tav tm="0">
                                          <p:val>
                                            <p:fltVal val="0"/>
                                          </p:val>
                                        </p:tav>
                                        <p:tav tm="100000">
                                          <p:val>
                                            <p:strVal val="#ppt_h"/>
                                          </p:val>
                                        </p:tav>
                                      </p:tavLst>
                                    </p:anim>
                                    <p:animEffect transition="in" filter="fade">
                                      <p:cBhvr>
                                        <p:cTn id="36" dur="500"/>
                                        <p:tgtEl>
                                          <p:spTgt spid="112"/>
                                        </p:tgtEl>
                                      </p:cBhvr>
                                    </p:animEffect>
                                  </p:childTnLst>
                                </p:cTn>
                              </p:par>
                              <p:par>
                                <p:cTn id="37" presetID="53" presetClass="entr" presetSubtype="16" fill="hold" grpId="0" nodeType="withEffect">
                                  <p:stCondLst>
                                    <p:cond delay="2500"/>
                                  </p:stCondLst>
                                  <p:childTnLst>
                                    <p:set>
                                      <p:cBhvr>
                                        <p:cTn id="38" dur="500"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childTnLst>
                          </p:cTn>
                        </p:par>
                        <p:par>
                          <p:cTn id="42" fill="hold">
                            <p:stCondLst>
                              <p:cond delay="2649"/>
                            </p:stCondLst>
                            <p:childTnLst>
                              <p:par>
                                <p:cTn id="43" presetID="2" presetClass="entr" presetSubtype="2" fill="hold" nodeType="afterEffect">
                                  <p:stCondLst>
                                    <p:cond delay="0"/>
                                  </p:stCondLst>
                                  <p:childTnLst>
                                    <p:set>
                                      <p:cBhvr>
                                        <p:cTn id="44" dur="500" fill="hold">
                                          <p:stCondLst>
                                            <p:cond delay="0"/>
                                          </p:stCondLst>
                                        </p:cTn>
                                        <p:tgtEl>
                                          <p:spTgt spid="125"/>
                                        </p:tgtEl>
                                        <p:attrNameLst>
                                          <p:attrName>style.visibility</p:attrName>
                                        </p:attrNameLst>
                                      </p:cBhvr>
                                      <p:to>
                                        <p:strVal val="visible"/>
                                      </p:to>
                                    </p:set>
                                    <p:anim calcmode="lin" valueType="num">
                                      <p:cBhvr additive="base">
                                        <p:cTn id="45" dur="500" fill="hold"/>
                                        <p:tgtEl>
                                          <p:spTgt spid="125"/>
                                        </p:tgtEl>
                                        <p:attrNameLst>
                                          <p:attrName>ppt_x</p:attrName>
                                        </p:attrNameLst>
                                      </p:cBhvr>
                                      <p:tavLst>
                                        <p:tav tm="0">
                                          <p:val>
                                            <p:strVal val="1+#ppt_w/2"/>
                                          </p:val>
                                        </p:tav>
                                        <p:tav tm="100000">
                                          <p:val>
                                            <p:strVal val="#ppt_x"/>
                                          </p:val>
                                        </p:tav>
                                      </p:tavLst>
                                    </p:anim>
                                    <p:anim calcmode="lin" valueType="num">
                                      <p:cBhvr additive="base">
                                        <p:cTn id="46" dur="500" fill="hold"/>
                                        <p:tgtEl>
                                          <p:spTgt spid="125"/>
                                        </p:tgtEl>
                                        <p:attrNameLst>
                                          <p:attrName>ppt_y</p:attrName>
                                        </p:attrNameLst>
                                      </p:cBhvr>
                                      <p:tavLst>
                                        <p:tav tm="0">
                                          <p:val>
                                            <p:strVal val="#ppt_y"/>
                                          </p:val>
                                        </p:tav>
                                        <p:tav tm="100000">
                                          <p:val>
                                            <p:strVal val="#ppt_y"/>
                                          </p:val>
                                        </p:tav>
                                      </p:tavLst>
                                    </p:anim>
                                  </p:childTnLst>
                                </p:cTn>
                              </p:par>
                            </p:childTnLst>
                          </p:cTn>
                        </p:par>
                        <p:par>
                          <p:cTn id="47" fill="hold">
                            <p:stCondLst>
                              <p:cond delay="3149"/>
                            </p:stCondLst>
                            <p:childTnLst>
                              <p:par>
                                <p:cTn id="48" presetID="22" presetClass="entr" presetSubtype="8" fill="hold" nodeType="afterEffect">
                                  <p:stCondLst>
                                    <p:cond delay="0"/>
                                  </p:stCondLst>
                                  <p:childTnLst>
                                    <p:set>
                                      <p:cBhvr>
                                        <p:cTn id="49" dur="500" fill="hold">
                                          <p:stCondLst>
                                            <p:cond delay="0"/>
                                          </p:stCondLst>
                                        </p:cTn>
                                        <p:tgtEl>
                                          <p:spTgt spid="115"/>
                                        </p:tgtEl>
                                        <p:attrNameLst>
                                          <p:attrName>style.visibility</p:attrName>
                                        </p:attrNameLst>
                                      </p:cBhvr>
                                      <p:to>
                                        <p:strVal val="visible"/>
                                      </p:to>
                                    </p:set>
                                    <p:animEffect transition="in" filter="wipe(left)">
                                      <p:cBhvr>
                                        <p:cTn id="50" dur="500"/>
                                        <p:tgtEl>
                                          <p:spTgt spid="115"/>
                                        </p:tgtEl>
                                      </p:cBhvr>
                                    </p:animEffect>
                                  </p:childTnLst>
                                </p:cTn>
                              </p:par>
                              <p:par>
                                <p:cTn id="51" presetID="22" presetClass="entr" presetSubtype="8" fill="hold" nodeType="withEffect">
                                  <p:stCondLst>
                                    <p:cond delay="0"/>
                                  </p:stCondLst>
                                  <p:childTnLst>
                                    <p:set>
                                      <p:cBhvr>
                                        <p:cTn id="52" dur="500" fill="hold">
                                          <p:stCondLst>
                                            <p:cond delay="0"/>
                                          </p:stCondLst>
                                        </p:cTn>
                                        <p:tgtEl>
                                          <p:spTgt spid="116"/>
                                        </p:tgtEl>
                                        <p:attrNameLst>
                                          <p:attrName>style.visibility</p:attrName>
                                        </p:attrNameLst>
                                      </p:cBhvr>
                                      <p:to>
                                        <p:strVal val="visible"/>
                                      </p:to>
                                    </p:set>
                                    <p:animEffect transition="in" filter="wipe(left)">
                                      <p:cBhvr>
                                        <p:cTn id="53" dur="500"/>
                                        <p:tgtEl>
                                          <p:spTgt spid="116"/>
                                        </p:tgtEl>
                                      </p:cBhvr>
                                    </p:animEffect>
                                  </p:childTnLst>
                                </p:cTn>
                              </p:par>
                            </p:childTnLst>
                          </p:cTn>
                        </p:par>
                        <p:par>
                          <p:cTn id="54" fill="hold">
                            <p:stCondLst>
                              <p:cond delay="3649"/>
                            </p:stCondLst>
                            <p:childTnLst>
                              <p:par>
                                <p:cTn id="55" presetID="2" presetClass="entr" presetSubtype="2" fill="hold" nodeType="afterEffect">
                                  <p:stCondLst>
                                    <p:cond delay="0"/>
                                  </p:stCondLst>
                                  <p:childTnLst>
                                    <p:set>
                                      <p:cBhvr>
                                        <p:cTn id="56" dur="500" fill="hold">
                                          <p:stCondLst>
                                            <p:cond delay="0"/>
                                          </p:stCondLst>
                                        </p:cTn>
                                        <p:tgtEl>
                                          <p:spTgt spid="130"/>
                                        </p:tgtEl>
                                        <p:attrNameLst>
                                          <p:attrName>style.visibility</p:attrName>
                                        </p:attrNameLst>
                                      </p:cBhvr>
                                      <p:to>
                                        <p:strVal val="visible"/>
                                      </p:to>
                                    </p:set>
                                    <p:anim calcmode="lin" valueType="num">
                                      <p:cBhvr additive="base">
                                        <p:cTn id="57" dur="500" fill="hold"/>
                                        <p:tgtEl>
                                          <p:spTgt spid="130"/>
                                        </p:tgtEl>
                                        <p:attrNameLst>
                                          <p:attrName>ppt_x</p:attrName>
                                        </p:attrNameLst>
                                      </p:cBhvr>
                                      <p:tavLst>
                                        <p:tav tm="0">
                                          <p:val>
                                            <p:strVal val="1+#ppt_w/2"/>
                                          </p:val>
                                        </p:tav>
                                        <p:tav tm="100000">
                                          <p:val>
                                            <p:strVal val="#ppt_x"/>
                                          </p:val>
                                        </p:tav>
                                      </p:tavLst>
                                    </p:anim>
                                    <p:anim calcmode="lin" valueType="num">
                                      <p:cBhvr additive="base">
                                        <p:cTn id="58" dur="500" fill="hold"/>
                                        <p:tgtEl>
                                          <p:spTgt spid="130"/>
                                        </p:tgtEl>
                                        <p:attrNameLst>
                                          <p:attrName>ppt_y</p:attrName>
                                        </p:attrNameLst>
                                      </p:cBhvr>
                                      <p:tavLst>
                                        <p:tav tm="0">
                                          <p:val>
                                            <p:strVal val="#ppt_y"/>
                                          </p:val>
                                        </p:tav>
                                        <p:tav tm="100000">
                                          <p:val>
                                            <p:strVal val="#ppt_y"/>
                                          </p:val>
                                        </p:tav>
                                      </p:tavLst>
                                    </p:anim>
                                  </p:childTnLst>
                                </p:cTn>
                              </p:par>
                            </p:childTnLst>
                          </p:cTn>
                        </p:par>
                        <p:par>
                          <p:cTn id="59" fill="hold">
                            <p:stCondLst>
                              <p:cond delay="4149"/>
                            </p:stCondLst>
                            <p:childTnLst>
                              <p:par>
                                <p:cTn id="60" presetID="22" presetClass="entr" presetSubtype="8" fill="hold" nodeType="afterEffect">
                                  <p:stCondLst>
                                    <p:cond delay="0"/>
                                  </p:stCondLst>
                                  <p:childTnLst>
                                    <p:set>
                                      <p:cBhvr>
                                        <p:cTn id="61" dur="500" fill="hold">
                                          <p:stCondLst>
                                            <p:cond delay="0"/>
                                          </p:stCondLst>
                                        </p:cTn>
                                        <p:tgtEl>
                                          <p:spTgt spid="119"/>
                                        </p:tgtEl>
                                        <p:attrNameLst>
                                          <p:attrName>style.visibility</p:attrName>
                                        </p:attrNameLst>
                                      </p:cBhvr>
                                      <p:to>
                                        <p:strVal val="visible"/>
                                      </p:to>
                                    </p:set>
                                    <p:animEffect transition="in" filter="wipe(left)">
                                      <p:cBhvr>
                                        <p:cTn id="62" dur="500"/>
                                        <p:tgtEl>
                                          <p:spTgt spid="119"/>
                                        </p:tgtEl>
                                      </p:cBhvr>
                                    </p:animEffect>
                                  </p:childTnLst>
                                </p:cTn>
                              </p:par>
                              <p:par>
                                <p:cTn id="63" presetID="22" presetClass="entr" presetSubtype="8" fill="hold" nodeType="withEffect">
                                  <p:stCondLst>
                                    <p:cond delay="0"/>
                                  </p:stCondLst>
                                  <p:childTnLst>
                                    <p:set>
                                      <p:cBhvr>
                                        <p:cTn id="64" dur="500" fill="hold">
                                          <p:stCondLst>
                                            <p:cond delay="0"/>
                                          </p:stCondLst>
                                        </p:cTn>
                                        <p:tgtEl>
                                          <p:spTgt spid="120"/>
                                        </p:tgtEl>
                                        <p:attrNameLst>
                                          <p:attrName>style.visibility</p:attrName>
                                        </p:attrNameLst>
                                      </p:cBhvr>
                                      <p:to>
                                        <p:strVal val="visible"/>
                                      </p:to>
                                    </p:set>
                                    <p:animEffect transition="in" filter="wipe(left)">
                                      <p:cBhvr>
                                        <p:cTn id="65" dur="500"/>
                                        <p:tgtEl>
                                          <p:spTgt spid="120"/>
                                        </p:tgtEl>
                                      </p:cBhvr>
                                    </p:animEffect>
                                  </p:childTnLst>
                                </p:cTn>
                              </p:par>
                            </p:childTnLst>
                          </p:cTn>
                        </p:par>
                        <p:par>
                          <p:cTn id="66" fill="hold">
                            <p:stCondLst>
                              <p:cond delay="4649"/>
                            </p:stCondLst>
                            <p:childTnLst>
                              <p:par>
                                <p:cTn id="67" presetID="2" presetClass="entr" presetSubtype="2" fill="hold" nodeType="afterEffect">
                                  <p:stCondLst>
                                    <p:cond delay="0"/>
                                  </p:stCondLst>
                                  <p:childTnLst>
                                    <p:set>
                                      <p:cBhvr>
                                        <p:cTn id="68" dur="500" fill="hold">
                                          <p:stCondLst>
                                            <p:cond delay="0"/>
                                          </p:stCondLst>
                                        </p:cTn>
                                        <p:tgtEl>
                                          <p:spTgt spid="135"/>
                                        </p:tgtEl>
                                        <p:attrNameLst>
                                          <p:attrName>style.visibility</p:attrName>
                                        </p:attrNameLst>
                                      </p:cBhvr>
                                      <p:to>
                                        <p:strVal val="visible"/>
                                      </p:to>
                                    </p:set>
                                    <p:anim calcmode="lin" valueType="num">
                                      <p:cBhvr additive="base">
                                        <p:cTn id="69" dur="500" fill="hold"/>
                                        <p:tgtEl>
                                          <p:spTgt spid="135"/>
                                        </p:tgtEl>
                                        <p:attrNameLst>
                                          <p:attrName>ppt_x</p:attrName>
                                        </p:attrNameLst>
                                      </p:cBhvr>
                                      <p:tavLst>
                                        <p:tav tm="0">
                                          <p:val>
                                            <p:strVal val="1+#ppt_w/2"/>
                                          </p:val>
                                        </p:tav>
                                        <p:tav tm="100000">
                                          <p:val>
                                            <p:strVal val="#ppt_x"/>
                                          </p:val>
                                        </p:tav>
                                      </p:tavLst>
                                    </p:anim>
                                    <p:anim calcmode="lin" valueType="num">
                                      <p:cBhvr additive="base">
                                        <p:cTn id="70" dur="500" fill="hold"/>
                                        <p:tgtEl>
                                          <p:spTgt spid="135"/>
                                        </p:tgtEl>
                                        <p:attrNameLst>
                                          <p:attrName>ppt_y</p:attrName>
                                        </p:attrNameLst>
                                      </p:cBhvr>
                                      <p:tavLst>
                                        <p:tav tm="0">
                                          <p:val>
                                            <p:strVal val="#ppt_y"/>
                                          </p:val>
                                        </p:tav>
                                        <p:tav tm="100000">
                                          <p:val>
                                            <p:strVal val="#ppt_y"/>
                                          </p:val>
                                        </p:tav>
                                      </p:tavLst>
                                    </p:anim>
                                  </p:childTnLst>
                                </p:cTn>
                              </p:par>
                            </p:childTnLst>
                          </p:cTn>
                        </p:par>
                        <p:par>
                          <p:cTn id="71" fill="hold">
                            <p:stCondLst>
                              <p:cond delay="5149"/>
                            </p:stCondLst>
                            <p:childTnLst>
                              <p:par>
                                <p:cTn id="72" presetID="22" presetClass="entr" presetSubtype="8" fill="hold" nodeType="afterEffect">
                                  <p:stCondLst>
                                    <p:cond delay="0"/>
                                  </p:stCondLst>
                                  <p:childTnLst>
                                    <p:set>
                                      <p:cBhvr>
                                        <p:cTn id="73" dur="500" fill="hold">
                                          <p:stCondLst>
                                            <p:cond delay="0"/>
                                          </p:stCondLst>
                                        </p:cTn>
                                        <p:tgtEl>
                                          <p:spTgt spid="121"/>
                                        </p:tgtEl>
                                        <p:attrNameLst>
                                          <p:attrName>style.visibility</p:attrName>
                                        </p:attrNameLst>
                                      </p:cBhvr>
                                      <p:to>
                                        <p:strVal val="visible"/>
                                      </p:to>
                                    </p:set>
                                    <p:animEffect transition="in" filter="wipe(left)">
                                      <p:cBhvr>
                                        <p:cTn id="74" dur="500"/>
                                        <p:tgtEl>
                                          <p:spTgt spid="121"/>
                                        </p:tgtEl>
                                      </p:cBhvr>
                                    </p:animEffect>
                                  </p:childTnLst>
                                </p:cTn>
                              </p:par>
                              <p:par>
                                <p:cTn id="75" presetID="22" presetClass="entr" presetSubtype="8" fill="hold" nodeType="withEffect">
                                  <p:stCondLst>
                                    <p:cond delay="0"/>
                                  </p:stCondLst>
                                  <p:childTnLst>
                                    <p:set>
                                      <p:cBhvr>
                                        <p:cTn id="76" dur="500" fill="hold">
                                          <p:stCondLst>
                                            <p:cond delay="0"/>
                                          </p:stCondLst>
                                        </p:cTn>
                                        <p:tgtEl>
                                          <p:spTgt spid="122"/>
                                        </p:tgtEl>
                                        <p:attrNameLst>
                                          <p:attrName>style.visibility</p:attrName>
                                        </p:attrNameLst>
                                      </p:cBhvr>
                                      <p:to>
                                        <p:strVal val="visible"/>
                                      </p:to>
                                    </p:set>
                                    <p:animEffect transition="in" filter="wipe(left)">
                                      <p:cBhvr>
                                        <p:cTn id="7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111" grpId="0" bldLvl="0" animBg="1"/>
      <p:bldP spid="112" grpId="0" bldLvl="0" animBg="1"/>
      <p:bldP spid="113" grpId="0" bldLvl="0" animBg="1"/>
      <p:bldP spid="123" grpId="0" bldLvl="0" animBg="1"/>
      <p:bldP spid="1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652145" y="200025"/>
            <a:ext cx="413639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（三）对国内外同类课题研究现状的认识</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Shape 1452"/>
          <p:cNvSpPr/>
          <p:nvPr/>
        </p:nvSpPr>
        <p:spPr>
          <a:xfrm>
            <a:off x="613410" y="1404620"/>
            <a:ext cx="1718945" cy="3350895"/>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Shape 1454"/>
          <p:cNvSpPr/>
          <p:nvPr/>
        </p:nvSpPr>
        <p:spPr>
          <a:xfrm>
            <a:off x="2682875" y="1404620"/>
            <a:ext cx="1718945" cy="3351530"/>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Shape 1456"/>
          <p:cNvSpPr/>
          <p:nvPr/>
        </p:nvSpPr>
        <p:spPr>
          <a:xfrm>
            <a:off x="4762500" y="1404620"/>
            <a:ext cx="1718945" cy="3351530"/>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Shape 1458"/>
          <p:cNvSpPr/>
          <p:nvPr/>
        </p:nvSpPr>
        <p:spPr>
          <a:xfrm>
            <a:off x="6830695" y="1404620"/>
            <a:ext cx="1718945" cy="3351530"/>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6934945" y="733901"/>
            <a:ext cx="1402270" cy="1305922"/>
            <a:chOff x="6673960" y="1236186"/>
            <a:chExt cx="1402270" cy="1305922"/>
          </a:xfrm>
        </p:grpSpPr>
        <p:sp>
          <p:nvSpPr>
            <p:cNvPr id="50" name="Shape 1471"/>
            <p:cNvSpPr/>
            <p:nvPr/>
          </p:nvSpPr>
          <p:spPr>
            <a:xfrm>
              <a:off x="6813258" y="1279067"/>
              <a:ext cx="1262972" cy="12630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1" name="Group 40"/>
            <p:cNvGrpSpPr/>
            <p:nvPr/>
          </p:nvGrpSpPr>
          <p:grpSpPr>
            <a:xfrm>
              <a:off x="6673960" y="1236186"/>
              <a:ext cx="355430" cy="355450"/>
              <a:chOff x="8899269" y="1993043"/>
              <a:chExt cx="474017" cy="474017"/>
            </a:xfrm>
          </p:grpSpPr>
          <p:sp>
            <p:nvSpPr>
              <p:cNvPr id="57" name="Shape 1476"/>
              <p:cNvSpPr/>
              <p:nvPr/>
            </p:nvSpPr>
            <p:spPr>
              <a:xfrm>
                <a:off x="8899269" y="1993043"/>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75000"/>
                </a:schemeClr>
              </a:solidFill>
              <a:ln w="12700">
                <a:miter lim="400000"/>
              </a:ln>
            </p:spPr>
            <p:txBody>
              <a:bodyPr lIns="26784" tIns="26784" rIns="26784" bIns="267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Shape 1481"/>
              <p:cNvSpPr/>
              <p:nvPr/>
            </p:nvSpPr>
            <p:spPr>
              <a:xfrm>
                <a:off x="9036527" y="211610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Text Placeholder 5"/>
            <p:cNvSpPr txBox="1"/>
            <p:nvPr/>
          </p:nvSpPr>
          <p:spPr>
            <a:xfrm>
              <a:off x="6903830" y="1783556"/>
              <a:ext cx="1063625" cy="347345"/>
            </a:xfrm>
            <a:prstGeom prst="rect">
              <a:avLst/>
            </a:prstGeom>
          </p:spPr>
          <p:txBody>
            <a:bodyPr vert="horz"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问 题三</a:t>
              </a:r>
              <a:endParaRPr lang="zh-CN" altLang="en-US"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组合 8"/>
          <p:cNvGrpSpPr/>
          <p:nvPr/>
        </p:nvGrpSpPr>
        <p:grpSpPr>
          <a:xfrm>
            <a:off x="781942" y="667648"/>
            <a:ext cx="1324127" cy="1373473"/>
            <a:chOff x="1023242" y="1169933"/>
            <a:chExt cx="1324127" cy="1373473"/>
          </a:xfrm>
        </p:grpSpPr>
        <p:sp>
          <p:nvSpPr>
            <p:cNvPr id="47" name="Shape 1460"/>
            <p:cNvSpPr/>
            <p:nvPr/>
          </p:nvSpPr>
          <p:spPr>
            <a:xfrm>
              <a:off x="1081805" y="1277772"/>
              <a:ext cx="1265564" cy="1265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Group 20"/>
            <p:cNvGrpSpPr/>
            <p:nvPr/>
          </p:nvGrpSpPr>
          <p:grpSpPr>
            <a:xfrm>
              <a:off x="1023242" y="1169933"/>
              <a:ext cx="355430" cy="355450"/>
              <a:chOff x="1273391" y="1993039"/>
              <a:chExt cx="474017" cy="474016"/>
            </a:xfrm>
          </p:grpSpPr>
          <p:sp>
            <p:nvSpPr>
              <p:cNvPr id="69" name="Shape 1463"/>
              <p:cNvSpPr/>
              <p:nvPr/>
            </p:nvSpPr>
            <p:spPr>
              <a:xfrm>
                <a:off x="1273391" y="199303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a:miter lim="400000"/>
              </a:ln>
            </p:spPr>
            <p:txBody>
              <a:bodyPr lIns="26784" tIns="26784" rIns="26784" bIns="267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Shape 1464"/>
              <p:cNvSpPr/>
              <p:nvPr/>
            </p:nvSpPr>
            <p:spPr>
              <a:xfrm>
                <a:off x="1381871" y="213688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Text Placeholder 5"/>
            <p:cNvSpPr txBox="1"/>
            <p:nvPr/>
          </p:nvSpPr>
          <p:spPr>
            <a:xfrm>
              <a:off x="1195636" y="1698106"/>
              <a:ext cx="980976" cy="292463"/>
            </a:xfrm>
            <a:prstGeom prst="rect">
              <a:avLst/>
            </a:prstGeom>
          </p:spPr>
          <p:txBody>
            <a:bodyPr lIns="65023" tIns="32511" rIns="65023" bIns="325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marL="0" indent="0" algn="ctr">
                <a:lnSpc>
                  <a:spcPct val="120000"/>
                </a:lnSpc>
                <a:buNone/>
              </a:pPr>
              <a:r>
                <a:rPr lang="zh-CN" altLang="en-US"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人才需求</a:t>
              </a:r>
              <a:endParaRPr lang="zh-CN" altLang="en-US"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p:cNvGrpSpPr/>
          <p:nvPr/>
        </p:nvGrpSpPr>
        <p:grpSpPr>
          <a:xfrm>
            <a:off x="2844010" y="667646"/>
            <a:ext cx="1301606" cy="1309461"/>
            <a:chOff x="2925925" y="1169931"/>
            <a:chExt cx="1301606" cy="1309461"/>
          </a:xfrm>
        </p:grpSpPr>
        <p:sp>
          <p:nvSpPr>
            <p:cNvPr id="48" name="Shape 1465"/>
            <p:cNvSpPr/>
            <p:nvPr/>
          </p:nvSpPr>
          <p:spPr>
            <a:xfrm>
              <a:off x="2961967" y="1213758"/>
              <a:ext cx="1265564" cy="1265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0" name="Group 32"/>
            <p:cNvGrpSpPr/>
            <p:nvPr/>
          </p:nvGrpSpPr>
          <p:grpSpPr>
            <a:xfrm>
              <a:off x="2925925" y="1169931"/>
              <a:ext cx="355430" cy="355450"/>
              <a:chOff x="3810895" y="1993042"/>
              <a:chExt cx="474017" cy="474017"/>
            </a:xfrm>
          </p:grpSpPr>
          <p:sp>
            <p:nvSpPr>
              <p:cNvPr id="65" name="Shape 1474"/>
              <p:cNvSpPr/>
              <p:nvPr/>
            </p:nvSpPr>
            <p:spPr>
              <a:xfrm>
                <a:off x="3810895" y="199304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a:miter lim="400000"/>
              </a:ln>
            </p:spPr>
            <p:txBody>
              <a:bodyPr lIns="26784" tIns="26784" rIns="26784" bIns="267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6" name="Group 1479"/>
              <p:cNvGrpSpPr/>
              <p:nvPr/>
            </p:nvGrpSpPr>
            <p:grpSpPr>
              <a:xfrm>
                <a:off x="3973031" y="2190926"/>
                <a:ext cx="231481" cy="141857"/>
                <a:chOff x="-116565" y="-41727"/>
                <a:chExt cx="462960" cy="283711"/>
              </a:xfrm>
            </p:grpSpPr>
            <p:sp>
              <p:nvSpPr>
                <p:cNvPr id="67"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Shape 1478"/>
                <p:cNvSpPr/>
                <p:nvPr/>
              </p:nvSpPr>
              <p:spPr>
                <a:xfrm>
                  <a:off x="-116565" y="-41727"/>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2" name="Text Placeholder 5"/>
            <p:cNvSpPr txBox="1"/>
            <p:nvPr/>
          </p:nvSpPr>
          <p:spPr>
            <a:xfrm>
              <a:off x="3140566" y="1838441"/>
              <a:ext cx="912354" cy="292463"/>
            </a:xfrm>
            <a:prstGeom prst="rect">
              <a:avLst/>
            </a:prstGeom>
          </p:spPr>
          <p:txBody>
            <a:bodyPr vert="horz"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buClrTx/>
                <a:buSzTx/>
                <a:buFontTx/>
              </a:pPr>
              <a:r>
                <a:rPr lang="zh-CN" altLang="en-US" sz="3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问 题一</a:t>
              </a:r>
              <a:endParaRPr lang="zh-CN" altLang="en-US" sz="3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组合 10"/>
          <p:cNvGrpSpPr/>
          <p:nvPr/>
        </p:nvGrpSpPr>
        <p:grpSpPr>
          <a:xfrm>
            <a:off x="4932278" y="703731"/>
            <a:ext cx="1333539" cy="1334899"/>
            <a:chOff x="4829408" y="1206016"/>
            <a:chExt cx="1333539" cy="1334899"/>
          </a:xfrm>
        </p:grpSpPr>
        <p:sp>
          <p:nvSpPr>
            <p:cNvPr id="49" name="Shape 1468"/>
            <p:cNvSpPr/>
            <p:nvPr/>
          </p:nvSpPr>
          <p:spPr>
            <a:xfrm>
              <a:off x="4899975" y="1277874"/>
              <a:ext cx="1262972" cy="12630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DA2"/>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Text Placeholder 5"/>
            <p:cNvSpPr txBox="1"/>
            <p:nvPr/>
          </p:nvSpPr>
          <p:spPr>
            <a:xfrm>
              <a:off x="5038323" y="1820061"/>
              <a:ext cx="1010920" cy="292735"/>
            </a:xfrm>
            <a:prstGeom prst="rect">
              <a:avLst/>
            </a:prstGeom>
          </p:spPr>
          <p:txBody>
            <a:bodyPr vert="horz"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问 题二</a:t>
              </a:r>
              <a:endParaRPr lang="zh-CN" altLang="en-US"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Shape 1475"/>
            <p:cNvSpPr/>
            <p:nvPr/>
          </p:nvSpPr>
          <p:spPr>
            <a:xfrm>
              <a:off x="4829408" y="1206016"/>
              <a:ext cx="355430" cy="3554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Shape 1480"/>
          <p:cNvSpPr/>
          <p:nvPr/>
        </p:nvSpPr>
        <p:spPr>
          <a:xfrm>
            <a:off x="5040129" y="771900"/>
            <a:ext cx="139728" cy="139726"/>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Box 24"/>
          <p:cNvSpPr txBox="1"/>
          <p:nvPr/>
        </p:nvSpPr>
        <p:spPr>
          <a:xfrm>
            <a:off x="668655" y="2158365"/>
            <a:ext cx="1637665" cy="2467610"/>
          </a:xfrm>
          <a:prstGeom prst="rect">
            <a:avLst/>
          </a:prstGeom>
          <a:noFill/>
        </p:spPr>
        <p:txBody>
          <a:bodyPr wrap="square" lIns="34290" tIns="17145" rIns="34290" bIns="17145"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教育是一个面向未来的事业，当新的挑战来袭时，作为培养人才的主要战场，教育必须随着未来人才需求的变化而做出相应变革。本课题开发研究的TCC课程就是以培养学生了解和掌握科学技术，提高创造力与竞争力为目的的课程开发研究。</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Box 24"/>
          <p:cNvSpPr txBox="1"/>
          <p:nvPr/>
        </p:nvSpPr>
        <p:spPr>
          <a:xfrm>
            <a:off x="2720340" y="2158365"/>
            <a:ext cx="1639570" cy="2467610"/>
          </a:xfrm>
          <a:prstGeom prst="rect">
            <a:avLst/>
          </a:prstGeom>
          <a:noFill/>
        </p:spPr>
        <p:txBody>
          <a:bodyPr wrap="square" lIns="34290" tIns="17145" rIns="34290" bIns="17145"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STEAM教育或创客教育在小学“火热”，初高中“冷清”的局面。究其原因，其一是初高中课程“饱满”；其二是初中有关STEAM教育或创客教育的课程资源缺失，既缺乏具备此类专业知识的专职教师，又缺乏资金购买教学或竞赛所需要的设备器材。</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TextBox 24"/>
          <p:cNvSpPr txBox="1"/>
          <p:nvPr/>
        </p:nvSpPr>
        <p:spPr>
          <a:xfrm>
            <a:off x="4801870" y="2192655"/>
            <a:ext cx="1645920" cy="2025015"/>
          </a:xfrm>
          <a:prstGeom prst="rect">
            <a:avLst/>
          </a:prstGeom>
          <a:noFill/>
        </p:spPr>
        <p:txBody>
          <a:bodyPr wrap="square" lIns="34290" tIns="17145" rIns="34290" bIns="17145"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部分初中、高中投入大量资金开设了STEAM教育或创客教育课程，但是实际参与课程学习的学生极少，甚至出现了仅有3、4名学生玩百万资金投入的设备，出现国有资产投入绩效低下的尴尬局面。</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TextBox 24"/>
          <p:cNvSpPr txBox="1"/>
          <p:nvPr/>
        </p:nvSpPr>
        <p:spPr>
          <a:xfrm>
            <a:off x="6853555" y="2194560"/>
            <a:ext cx="1671320" cy="2245995"/>
          </a:xfrm>
          <a:prstGeom prst="rect">
            <a:avLst/>
          </a:prstGeom>
          <a:noFill/>
        </p:spPr>
        <p:txBody>
          <a:bodyPr wrap="square" lIns="34290" tIns="17145" rIns="34290" bIns="17145"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校本课程或综合实践课程单一地实施STEAM教育或创客教育，无法有效地促进学生“知识融合”与“实践创造”融合发展。TCC课程跨学科、跨课程、普及性的核心特征，就能有效促进学生“知识融合”与“实践创造”融合发展。</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35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850"/>
                            </p:stCondLst>
                            <p:childTnLst>
                              <p:par>
                                <p:cTn id="19" presetID="42"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anim calcmode="lin" valueType="num">
                                      <p:cBhvr>
                                        <p:cTn id="22" dur="500" fill="hold"/>
                                        <p:tgtEl>
                                          <p:spTgt spid="43"/>
                                        </p:tgtEl>
                                        <p:attrNameLst>
                                          <p:attrName>ppt_x</p:attrName>
                                        </p:attrNameLst>
                                      </p:cBhvr>
                                      <p:tavLst>
                                        <p:tav tm="0">
                                          <p:val>
                                            <p:strVal val="#ppt_x"/>
                                          </p:val>
                                        </p:tav>
                                        <p:tav tm="100000">
                                          <p:val>
                                            <p:strVal val="#ppt_x"/>
                                          </p:val>
                                        </p:tav>
                                      </p:tavLst>
                                    </p:anim>
                                    <p:anim calcmode="lin" valueType="num">
                                      <p:cBhvr>
                                        <p:cTn id="23" dur="5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350"/>
                            </p:stCondLst>
                            <p:childTnLst>
                              <p:par>
                                <p:cTn id="25" presetID="42" presetClass="entr" presetSubtype="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anim calcmode="lin" valueType="num">
                                      <p:cBhvr>
                                        <p:cTn id="28" dur="500" fill="hold"/>
                                        <p:tgtEl>
                                          <p:spTgt spid="72"/>
                                        </p:tgtEl>
                                        <p:attrNameLst>
                                          <p:attrName>ppt_x</p:attrName>
                                        </p:attrNameLst>
                                      </p:cBhvr>
                                      <p:tavLst>
                                        <p:tav tm="0">
                                          <p:val>
                                            <p:strVal val="#ppt_x"/>
                                          </p:val>
                                        </p:tav>
                                        <p:tav tm="100000">
                                          <p:val>
                                            <p:strVal val="#ppt_x"/>
                                          </p:val>
                                        </p:tav>
                                      </p:tavLst>
                                    </p:anim>
                                    <p:anim calcmode="lin" valueType="num">
                                      <p:cBhvr>
                                        <p:cTn id="29" dur="500" fill="hold"/>
                                        <p:tgtEl>
                                          <p:spTgt spid="72"/>
                                        </p:tgtEl>
                                        <p:attrNameLst>
                                          <p:attrName>ppt_y</p:attrName>
                                        </p:attrNameLst>
                                      </p:cBhvr>
                                      <p:tavLst>
                                        <p:tav tm="0">
                                          <p:val>
                                            <p:strVal val="#ppt_y+.1"/>
                                          </p:val>
                                        </p:tav>
                                        <p:tav tm="100000">
                                          <p:val>
                                            <p:strVal val="#ppt_y"/>
                                          </p:val>
                                        </p:tav>
                                      </p:tavLst>
                                    </p:anim>
                                  </p:childTnLst>
                                </p:cTn>
                              </p:par>
                            </p:childTnLst>
                          </p:cTn>
                        </p:par>
                        <p:par>
                          <p:cTn id="30" fill="hold">
                            <p:stCondLst>
                              <p:cond delay="2850"/>
                            </p:stCondLst>
                            <p:childTnLst>
                              <p:par>
                                <p:cTn id="31" presetID="42"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3350"/>
                            </p:stCondLst>
                            <p:childTnLst>
                              <p:par>
                                <p:cTn id="37" presetID="42"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anim calcmode="lin" valueType="num">
                                      <p:cBhvr>
                                        <p:cTn id="40" dur="500" fill="hold"/>
                                        <p:tgtEl>
                                          <p:spTgt spid="44"/>
                                        </p:tgtEl>
                                        <p:attrNameLst>
                                          <p:attrName>ppt_x</p:attrName>
                                        </p:attrNameLst>
                                      </p:cBhvr>
                                      <p:tavLst>
                                        <p:tav tm="0">
                                          <p:val>
                                            <p:strVal val="#ppt_x"/>
                                          </p:val>
                                        </p:tav>
                                        <p:tav tm="100000">
                                          <p:val>
                                            <p:strVal val="#ppt_x"/>
                                          </p:val>
                                        </p:tav>
                                      </p:tavLst>
                                    </p:anim>
                                    <p:anim calcmode="lin" valueType="num">
                                      <p:cBhvr>
                                        <p:cTn id="41" dur="500" fill="hold"/>
                                        <p:tgtEl>
                                          <p:spTgt spid="44"/>
                                        </p:tgtEl>
                                        <p:attrNameLst>
                                          <p:attrName>ppt_y</p:attrName>
                                        </p:attrNameLst>
                                      </p:cBhvr>
                                      <p:tavLst>
                                        <p:tav tm="0">
                                          <p:val>
                                            <p:strVal val="#ppt_y+.1"/>
                                          </p:val>
                                        </p:tav>
                                        <p:tav tm="100000">
                                          <p:val>
                                            <p:strVal val="#ppt_y"/>
                                          </p:val>
                                        </p:tav>
                                      </p:tavLst>
                                    </p:anim>
                                  </p:childTnLst>
                                </p:cTn>
                              </p:par>
                            </p:childTnLst>
                          </p:cTn>
                        </p:par>
                        <p:par>
                          <p:cTn id="42" fill="hold">
                            <p:stCondLst>
                              <p:cond delay="3850"/>
                            </p:stCondLst>
                            <p:childTnLst>
                              <p:par>
                                <p:cTn id="43" presetID="42" presetClass="entr" presetSubtype="0"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anim calcmode="lin" valueType="num">
                                      <p:cBhvr>
                                        <p:cTn id="46" dur="500" fill="hold"/>
                                        <p:tgtEl>
                                          <p:spTgt spid="73"/>
                                        </p:tgtEl>
                                        <p:attrNameLst>
                                          <p:attrName>ppt_x</p:attrName>
                                        </p:attrNameLst>
                                      </p:cBhvr>
                                      <p:tavLst>
                                        <p:tav tm="0">
                                          <p:val>
                                            <p:strVal val="#ppt_x"/>
                                          </p:val>
                                        </p:tav>
                                        <p:tav tm="100000">
                                          <p:val>
                                            <p:strVal val="#ppt_x"/>
                                          </p:val>
                                        </p:tav>
                                      </p:tavLst>
                                    </p:anim>
                                    <p:anim calcmode="lin" valueType="num">
                                      <p:cBhvr>
                                        <p:cTn id="47" dur="500" fill="hold"/>
                                        <p:tgtEl>
                                          <p:spTgt spid="73"/>
                                        </p:tgtEl>
                                        <p:attrNameLst>
                                          <p:attrName>ppt_y</p:attrName>
                                        </p:attrNameLst>
                                      </p:cBhvr>
                                      <p:tavLst>
                                        <p:tav tm="0">
                                          <p:val>
                                            <p:strVal val="#ppt_y+.1"/>
                                          </p:val>
                                        </p:tav>
                                        <p:tav tm="100000">
                                          <p:val>
                                            <p:strVal val="#ppt_y"/>
                                          </p:val>
                                        </p:tav>
                                      </p:tavLst>
                                    </p:anim>
                                  </p:childTnLst>
                                </p:cTn>
                              </p:par>
                            </p:childTnLst>
                          </p:cTn>
                        </p:par>
                        <p:par>
                          <p:cTn id="48" fill="hold">
                            <p:stCondLst>
                              <p:cond delay="435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childTnLst>
                          </p:cTn>
                        </p:par>
                        <p:par>
                          <p:cTn id="54" fill="hold">
                            <p:stCondLst>
                              <p:cond delay="48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anim calcmode="lin" valueType="num">
                                      <p:cBhvr>
                                        <p:cTn id="58" dur="500" fill="hold"/>
                                        <p:tgtEl>
                                          <p:spTgt spid="45"/>
                                        </p:tgtEl>
                                        <p:attrNameLst>
                                          <p:attrName>ppt_x</p:attrName>
                                        </p:attrNameLst>
                                      </p:cBhvr>
                                      <p:tavLst>
                                        <p:tav tm="0">
                                          <p:val>
                                            <p:strVal val="#ppt_x"/>
                                          </p:val>
                                        </p:tav>
                                        <p:tav tm="100000">
                                          <p:val>
                                            <p:strVal val="#ppt_x"/>
                                          </p:val>
                                        </p:tav>
                                      </p:tavLst>
                                    </p:anim>
                                    <p:anim calcmode="lin" valueType="num">
                                      <p:cBhvr>
                                        <p:cTn id="59" dur="500" fill="hold"/>
                                        <p:tgtEl>
                                          <p:spTgt spid="45"/>
                                        </p:tgtEl>
                                        <p:attrNameLst>
                                          <p:attrName>ppt_y</p:attrName>
                                        </p:attrNameLst>
                                      </p:cBhvr>
                                      <p:tavLst>
                                        <p:tav tm="0">
                                          <p:val>
                                            <p:strVal val="#ppt_y+.1"/>
                                          </p:val>
                                        </p:tav>
                                        <p:tav tm="100000">
                                          <p:val>
                                            <p:strVal val="#ppt_y"/>
                                          </p:val>
                                        </p:tav>
                                      </p:tavLst>
                                    </p:anim>
                                  </p:childTnLst>
                                </p:cTn>
                              </p:par>
                            </p:childTnLst>
                          </p:cTn>
                        </p:par>
                        <p:par>
                          <p:cTn id="60" fill="hold">
                            <p:stCondLst>
                              <p:cond delay="5350"/>
                            </p:stCondLst>
                            <p:childTnLst>
                              <p:par>
                                <p:cTn id="61" presetID="42" presetClass="entr" presetSubtype="0" fill="hold" grpId="0"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anim calcmode="lin" valueType="num">
                                      <p:cBhvr>
                                        <p:cTn id="64" dur="500" fill="hold"/>
                                        <p:tgtEl>
                                          <p:spTgt spid="74"/>
                                        </p:tgtEl>
                                        <p:attrNameLst>
                                          <p:attrName>ppt_x</p:attrName>
                                        </p:attrNameLst>
                                      </p:cBhvr>
                                      <p:tavLst>
                                        <p:tav tm="0">
                                          <p:val>
                                            <p:strVal val="#ppt_x"/>
                                          </p:val>
                                        </p:tav>
                                        <p:tav tm="100000">
                                          <p:val>
                                            <p:strVal val="#ppt_x"/>
                                          </p:val>
                                        </p:tav>
                                      </p:tavLst>
                                    </p:anim>
                                    <p:anim calcmode="lin" valueType="num">
                                      <p:cBhvr>
                                        <p:cTn id="65" dur="500" fill="hold"/>
                                        <p:tgtEl>
                                          <p:spTgt spid="74"/>
                                        </p:tgtEl>
                                        <p:attrNameLst>
                                          <p:attrName>ppt_y</p:attrName>
                                        </p:attrNameLst>
                                      </p:cBhvr>
                                      <p:tavLst>
                                        <p:tav tm="0">
                                          <p:val>
                                            <p:strVal val="#ppt_y+.1"/>
                                          </p:val>
                                        </p:tav>
                                        <p:tav tm="100000">
                                          <p:val>
                                            <p:strVal val="#ppt_y"/>
                                          </p:val>
                                        </p:tav>
                                      </p:tavLst>
                                    </p:anim>
                                  </p:childTnLst>
                                </p:cTn>
                              </p:par>
                            </p:childTnLst>
                          </p:cTn>
                        </p:par>
                        <p:par>
                          <p:cTn id="66" fill="hold">
                            <p:stCondLst>
                              <p:cond delay="5850"/>
                            </p:stCondLst>
                            <p:childTnLst>
                              <p:par>
                                <p:cTn id="67" presetID="42" presetClass="entr" presetSubtype="0"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anim calcmode="lin" valueType="num">
                                      <p:cBhvr>
                                        <p:cTn id="70" dur="500" fill="hold"/>
                                        <p:tgtEl>
                                          <p:spTgt spid="5"/>
                                        </p:tgtEl>
                                        <p:attrNameLst>
                                          <p:attrName>ppt_x</p:attrName>
                                        </p:attrNameLst>
                                      </p:cBhvr>
                                      <p:tavLst>
                                        <p:tav tm="0">
                                          <p:val>
                                            <p:strVal val="#ppt_x"/>
                                          </p:val>
                                        </p:tav>
                                        <p:tav tm="100000">
                                          <p:val>
                                            <p:strVal val="#ppt_x"/>
                                          </p:val>
                                        </p:tav>
                                      </p:tavLst>
                                    </p:anim>
                                    <p:anim calcmode="lin" valueType="num">
                                      <p:cBhvr>
                                        <p:cTn id="71" dur="500" fill="hold"/>
                                        <p:tgtEl>
                                          <p:spTgt spid="5"/>
                                        </p:tgtEl>
                                        <p:attrNameLst>
                                          <p:attrName>ppt_y</p:attrName>
                                        </p:attrNameLst>
                                      </p:cBhvr>
                                      <p:tavLst>
                                        <p:tav tm="0">
                                          <p:val>
                                            <p:strVal val="#ppt_y+.1"/>
                                          </p:val>
                                        </p:tav>
                                        <p:tav tm="100000">
                                          <p:val>
                                            <p:strVal val="#ppt_y"/>
                                          </p:val>
                                        </p:tav>
                                      </p:tavLst>
                                    </p:anim>
                                  </p:childTnLst>
                                </p:cTn>
                              </p:par>
                            </p:childTnLst>
                          </p:cTn>
                        </p:par>
                        <p:par>
                          <p:cTn id="72" fill="hold">
                            <p:stCondLst>
                              <p:cond delay="6350"/>
                            </p:stCondLst>
                            <p:childTnLst>
                              <p:par>
                                <p:cTn id="73" presetID="42"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anim calcmode="lin" valueType="num">
                                      <p:cBhvr>
                                        <p:cTn id="76" dur="500" fill="hold"/>
                                        <p:tgtEl>
                                          <p:spTgt spid="46"/>
                                        </p:tgtEl>
                                        <p:attrNameLst>
                                          <p:attrName>ppt_x</p:attrName>
                                        </p:attrNameLst>
                                      </p:cBhvr>
                                      <p:tavLst>
                                        <p:tav tm="0">
                                          <p:val>
                                            <p:strVal val="#ppt_x"/>
                                          </p:val>
                                        </p:tav>
                                        <p:tav tm="100000">
                                          <p:val>
                                            <p:strVal val="#ppt_x"/>
                                          </p:val>
                                        </p:tav>
                                      </p:tavLst>
                                    </p:anim>
                                    <p:anim calcmode="lin" valueType="num">
                                      <p:cBhvr>
                                        <p:cTn id="77" dur="500" fill="hold"/>
                                        <p:tgtEl>
                                          <p:spTgt spid="46"/>
                                        </p:tgtEl>
                                        <p:attrNameLst>
                                          <p:attrName>ppt_y</p:attrName>
                                        </p:attrNameLst>
                                      </p:cBhvr>
                                      <p:tavLst>
                                        <p:tav tm="0">
                                          <p:val>
                                            <p:strVal val="#ppt_y+.1"/>
                                          </p:val>
                                        </p:tav>
                                        <p:tav tm="100000">
                                          <p:val>
                                            <p:strVal val="#ppt_y"/>
                                          </p:val>
                                        </p:tav>
                                      </p:tavLst>
                                    </p:anim>
                                  </p:childTnLst>
                                </p:cTn>
                              </p:par>
                            </p:childTnLst>
                          </p:cTn>
                        </p:par>
                        <p:par>
                          <p:cTn id="78" fill="hold">
                            <p:stCondLst>
                              <p:cond delay="6850"/>
                            </p:stCondLst>
                            <p:childTnLst>
                              <p:par>
                                <p:cTn id="79" presetID="42" presetClass="entr" presetSubtype="0"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fade">
                                      <p:cBhvr>
                                        <p:cTn id="81" dur="500"/>
                                        <p:tgtEl>
                                          <p:spTgt spid="75"/>
                                        </p:tgtEl>
                                      </p:cBhvr>
                                    </p:animEffect>
                                    <p:anim calcmode="lin" valueType="num">
                                      <p:cBhvr>
                                        <p:cTn id="82" dur="500" fill="hold"/>
                                        <p:tgtEl>
                                          <p:spTgt spid="75"/>
                                        </p:tgtEl>
                                        <p:attrNameLst>
                                          <p:attrName>ppt_x</p:attrName>
                                        </p:attrNameLst>
                                      </p:cBhvr>
                                      <p:tavLst>
                                        <p:tav tm="0">
                                          <p:val>
                                            <p:strVal val="#ppt_x"/>
                                          </p:val>
                                        </p:tav>
                                        <p:tav tm="100000">
                                          <p:val>
                                            <p:strVal val="#ppt_x"/>
                                          </p:val>
                                        </p:tav>
                                      </p:tavLst>
                                    </p:anim>
                                    <p:anim calcmode="lin" valueType="num">
                                      <p:cBhvr>
                                        <p:cTn id="83"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bldLvl="0" animBg="1"/>
      <p:bldP spid="44" grpId="0" bldLvl="0" animBg="1"/>
      <p:bldP spid="45" grpId="0" bldLvl="0" animBg="1"/>
      <p:bldP spid="46" grpId="0" bldLvl="0" animBg="1"/>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218341" y="1651830"/>
            <a:ext cx="9362341" cy="1814777"/>
            <a:chOff x="76710" y="177982"/>
            <a:chExt cx="4029988" cy="781165"/>
          </a:xfrm>
        </p:grpSpPr>
        <p:sp>
          <p:nvSpPr>
            <p:cNvPr id="44" name="等腰三角形 43"/>
            <p:cNvSpPr/>
            <p:nvPr/>
          </p:nvSpPr>
          <p:spPr>
            <a:xfrm>
              <a:off x="1110315"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76710"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7" name="平行四边形 46"/>
            <p:cNvSpPr/>
            <p:nvPr/>
          </p:nvSpPr>
          <p:spPr>
            <a:xfrm>
              <a:off x="253417"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597059" y="403352"/>
              <a:ext cx="569115" cy="294380"/>
            </a:xfrm>
            <a:prstGeom prst="rect">
              <a:avLst/>
            </a:prstGeom>
            <a:noFill/>
          </p:spPr>
          <p:txBody>
            <a:bodyPr wrap="square" lIns="68580" tIns="34290" rIns="68580" bIns="34290"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三、</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49" name="TextBox 48"/>
          <p:cNvSpPr txBox="1"/>
          <p:nvPr/>
        </p:nvSpPr>
        <p:spPr>
          <a:xfrm>
            <a:off x="2281555" y="2229485"/>
            <a:ext cx="8208645" cy="530225"/>
          </a:xfrm>
          <a:prstGeom prst="rect">
            <a:avLst/>
          </a:prstGeom>
          <a:noFill/>
        </p:spPr>
        <p:txBody>
          <a:bodyPr wrap="square" lIns="68584" tIns="34291" rIns="68584" bIns="34291" rtlCol="0">
            <a:spAutoFit/>
          </a:bodyPr>
          <a:lstStyle/>
          <a:p>
            <a:r>
              <a:rPr lang="zh-CN" altLang="en-US" sz="3000" b="1" dirty="0">
                <a:solidFill>
                  <a:schemeClr val="bg1"/>
                </a:solidFill>
                <a:latin typeface="微软雅黑" panose="020B0503020204020204" pitchFamily="34" charset="-122"/>
                <a:ea typeface="微软雅黑" panose="020B0503020204020204" pitchFamily="34" charset="-122"/>
              </a:rPr>
              <a:t>课题的研究目标、研究内容和研究重点</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295476" y="387419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500"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500"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500"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500"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500"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500"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000"/>
                            </p:stCondLst>
                            <p:childTnLst>
                              <p:par>
                                <p:cTn id="36" presetID="22" presetClass="entr" presetSubtype="8" fill="hold" grpId="0" nodeType="afterEffect">
                                  <p:stCondLst>
                                    <p:cond delay="0"/>
                                  </p:stCondLst>
                                  <p:iterate type="lt">
                                    <p:tmPct val="30000"/>
                                  </p:iterate>
                                  <p:childTnLst>
                                    <p:set>
                                      <p:cBhvr>
                                        <p:cTn id="37" dur="500"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250" autoRev="1" fill="hold">
                                          <p:stCondLst>
                                            <p:cond delay="0"/>
                                          </p:stCondLst>
                                        </p:cTn>
                                        <p:tgtEl>
                                          <p:spTgt spid="49"/>
                                        </p:tgtEl>
                                      </p:cBhvr>
                                      <p:to x="80000" y="100000"/>
                                    </p:animScale>
                                    <p:anim by="(#ppt_w*0.10)" calcmode="lin" valueType="num">
                                      <p:cBhvr>
                                        <p:cTn id="41" dur="250" autoRev="1" fill="hold">
                                          <p:stCondLst>
                                            <p:cond delay="0"/>
                                          </p:stCondLst>
                                        </p:cTn>
                                        <p:tgtEl>
                                          <p:spTgt spid="49"/>
                                        </p:tgtEl>
                                        <p:attrNameLst>
                                          <p:attrName>ppt_x</p:attrName>
                                        </p:attrNameLst>
                                      </p:cBhvr>
                                    </p:anim>
                                    <p:anim by="(-#ppt_w*0.10)" calcmode="lin" valueType="num">
                                      <p:cBhvr>
                                        <p:cTn id="42" dur="250" autoRev="1" fill="hold">
                                          <p:stCondLst>
                                            <p:cond delay="0"/>
                                          </p:stCondLst>
                                        </p:cTn>
                                        <p:tgtEl>
                                          <p:spTgt spid="49"/>
                                        </p:tgtEl>
                                        <p:attrNameLst>
                                          <p:attrName>ppt_y</p:attrName>
                                        </p:attrNameLst>
                                      </p:cBhvr>
                                    </p:anim>
                                    <p:animRot by="-480000">
                                      <p:cBhvr>
                                        <p:cTn id="43" dur="250" autoRev="1" fill="hold">
                                          <p:stCondLst>
                                            <p:cond delay="0"/>
                                          </p:stCondLst>
                                        </p:cTn>
                                        <p:tgtEl>
                                          <p:spTgt spid="49"/>
                                        </p:tgtEl>
                                        <p:attrNameLst>
                                          <p:attrName>r</p:attrName>
                                        </p:attrNameLst>
                                      </p:cBhvr>
                                    </p:animRot>
                                  </p:childTnLst>
                                </p:cTn>
                              </p:par>
                            </p:childTnLst>
                          </p:cTn>
                        </p:par>
                        <p:par>
                          <p:cTn id="44" fill="hold">
                            <p:stCondLst>
                              <p:cond delay="4699"/>
                            </p:stCondLst>
                            <p:childTnLst>
                              <p:par>
                                <p:cTn id="45" presetID="22" presetClass="entr" presetSubtype="8" fill="hold" grpId="0" nodeType="afterEffect">
                                  <p:stCondLst>
                                    <p:cond delay="0"/>
                                  </p:stCondLst>
                                  <p:iterate type="lt">
                                    <p:tmPct val="30000"/>
                                  </p:iterate>
                                  <p:childTnLst>
                                    <p:set>
                                      <p:cBhvr>
                                        <p:cTn id="46" dur="500"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250" autoRev="1" fill="hold">
                                          <p:stCondLst>
                                            <p:cond delay="0"/>
                                          </p:stCondLst>
                                        </p:cTn>
                                        <p:tgtEl>
                                          <p:spTgt spid="50"/>
                                        </p:tgtEl>
                                      </p:cBhvr>
                                      <p:to x="80000" y="100000"/>
                                    </p:animScale>
                                    <p:anim by="(#ppt_w*0.10)" calcmode="lin" valueType="num">
                                      <p:cBhvr>
                                        <p:cTn id="50" dur="250" autoRev="1" fill="hold">
                                          <p:stCondLst>
                                            <p:cond delay="0"/>
                                          </p:stCondLst>
                                        </p:cTn>
                                        <p:tgtEl>
                                          <p:spTgt spid="50"/>
                                        </p:tgtEl>
                                        <p:attrNameLst>
                                          <p:attrName>ppt_x</p:attrName>
                                        </p:attrNameLst>
                                      </p:cBhvr>
                                    </p:anim>
                                    <p:anim by="(-#ppt_w*0.10)" calcmode="lin" valueType="num">
                                      <p:cBhvr>
                                        <p:cTn id="51" dur="250" autoRev="1" fill="hold">
                                          <p:stCondLst>
                                            <p:cond delay="0"/>
                                          </p:stCondLst>
                                        </p:cTn>
                                        <p:tgtEl>
                                          <p:spTgt spid="50"/>
                                        </p:tgtEl>
                                        <p:attrNameLst>
                                          <p:attrName>ppt_y</p:attrName>
                                        </p:attrNameLst>
                                      </p:cBhvr>
                                    </p:anim>
                                    <p:animRot by="-480000">
                                      <p:cBhvr>
                                        <p:cTn id="52" dur="2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652145" y="200025"/>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三、课题的研究目标、研究内容和研究重点</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179458" y="76354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32105" y="717550"/>
            <a:ext cx="1974850"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65735" y="1035050"/>
            <a:ext cx="8811895" cy="403923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indent="508000" fontAlgn="auto">
              <a:lnSpc>
                <a:spcPts val="3500"/>
              </a:lnSpc>
              <a:extLst>
                <a:ext uri="{35155182-B16C-46BC-9424-99874614C6A1}">
                  <wpsdc:indentchars xmlns:wpsdc="http://www.wps.cn/officeDocument/2017/drawingmlCustomData" val="200" checksum="282533468"/>
                </a:ext>
              </a:extLst>
            </a:pPr>
            <a:r>
              <a:rPr sz="2000" b="1" dirty="0">
                <a:solidFill>
                  <a:schemeClr val="tx1">
                    <a:lumMod val="75000"/>
                    <a:lumOff val="25000"/>
                  </a:schemeClr>
                </a:solidFill>
                <a:latin typeface="+mn-ea"/>
                <a:ea typeface="+mn-ea"/>
                <a:cs typeface="+mn-ea"/>
              </a:rPr>
              <a:t>1．通过TCC课程的开发研究，形成符合</a:t>
            </a:r>
            <a:r>
              <a:rPr lang="zh-CN" sz="2000" b="1" dirty="0">
                <a:solidFill>
                  <a:schemeClr val="tx1">
                    <a:lumMod val="75000"/>
                    <a:lumOff val="25000"/>
                  </a:schemeClr>
                </a:solidFill>
                <a:latin typeface="+mn-ea"/>
                <a:ea typeface="+mn-ea"/>
                <a:cs typeface="+mn-ea"/>
              </a:rPr>
              <a:t>城郊</a:t>
            </a:r>
            <a:r>
              <a:rPr sz="2000" b="1" dirty="0">
                <a:solidFill>
                  <a:schemeClr val="tx1">
                    <a:lumMod val="75000"/>
                    <a:lumOff val="25000"/>
                  </a:schemeClr>
                </a:solidFill>
                <a:latin typeface="+mn-ea"/>
                <a:ea typeface="+mn-ea"/>
                <a:cs typeface="+mn-ea"/>
              </a:rPr>
              <a:t>初中生发展规律的TCC课程实施模式和管理方式，进而实现课程素质教育和立德树人的目标。</a:t>
            </a:r>
            <a:endParaRPr sz="2000" b="1" dirty="0">
              <a:solidFill>
                <a:schemeClr val="tx1">
                  <a:lumMod val="75000"/>
                  <a:lumOff val="25000"/>
                </a:schemeClr>
              </a:solidFill>
              <a:latin typeface="+mn-ea"/>
              <a:ea typeface="+mn-ea"/>
              <a:cs typeface="+mn-ea"/>
            </a:endParaRPr>
          </a:p>
          <a:p>
            <a:pPr indent="508000" fontAlgn="auto">
              <a:lnSpc>
                <a:spcPts val="3500"/>
              </a:lnSpc>
              <a:extLst>
                <a:ext uri="{35155182-B16C-46BC-9424-99874614C6A1}">
                  <wpsdc:indentchars xmlns:wpsdc="http://www.wps.cn/officeDocument/2017/drawingmlCustomData" val="200" checksum="282533468"/>
                </a:ext>
              </a:extLst>
            </a:pPr>
            <a:r>
              <a:rPr sz="2000" b="1" dirty="0">
                <a:solidFill>
                  <a:schemeClr val="tx1">
                    <a:lumMod val="75000"/>
                    <a:lumOff val="25000"/>
                  </a:schemeClr>
                </a:solidFill>
                <a:latin typeface="+mn-ea"/>
                <a:ea typeface="+mn-ea"/>
                <a:cs typeface="+mn-ea"/>
              </a:rPr>
              <a:t>2．通过对TCC课程的学习研究，增强城郊初中学生对科学技术的兴趣与学习，促进学生对科学技术的了解与掌握，提升学生的创造力与竞争力，进一步激发初中生的学习动力，优化学习方式、方法，使学生形成良好的学习习惯</a:t>
            </a:r>
            <a:r>
              <a:rPr lang="zh-CN" sz="2000" b="1" dirty="0">
                <a:solidFill>
                  <a:schemeClr val="tx1">
                    <a:lumMod val="75000"/>
                    <a:lumOff val="25000"/>
                  </a:schemeClr>
                </a:solidFill>
                <a:latin typeface="+mn-ea"/>
                <a:ea typeface="+mn-ea"/>
                <a:cs typeface="+mn-ea"/>
              </a:rPr>
              <a:t>与特长</a:t>
            </a:r>
            <a:r>
              <a:rPr sz="2000" b="1" dirty="0">
                <a:solidFill>
                  <a:schemeClr val="tx1">
                    <a:lumMod val="75000"/>
                    <a:lumOff val="25000"/>
                  </a:schemeClr>
                </a:solidFill>
                <a:latin typeface="+mn-ea"/>
                <a:ea typeface="+mn-ea"/>
                <a:cs typeface="+mn-ea"/>
              </a:rPr>
              <a:t>。</a:t>
            </a:r>
            <a:endParaRPr sz="2000" b="1" dirty="0">
              <a:solidFill>
                <a:schemeClr val="tx1">
                  <a:lumMod val="75000"/>
                  <a:lumOff val="25000"/>
                </a:schemeClr>
              </a:solidFill>
              <a:latin typeface="+mn-ea"/>
              <a:ea typeface="+mn-ea"/>
              <a:cs typeface="+mn-ea"/>
            </a:endParaRPr>
          </a:p>
          <a:p>
            <a:pPr indent="508000" fontAlgn="auto">
              <a:lnSpc>
                <a:spcPts val="3500"/>
              </a:lnSpc>
              <a:extLst>
                <a:ext uri="{35155182-B16C-46BC-9424-99874614C6A1}">
                  <wpsdc:indentchars xmlns:wpsdc="http://www.wps.cn/officeDocument/2017/drawingmlCustomData" val="200" checksum="282533468"/>
                </a:ext>
              </a:extLst>
            </a:pPr>
            <a:r>
              <a:rPr lang="en-US" sz="2000" b="1" dirty="0">
                <a:solidFill>
                  <a:schemeClr val="tx1">
                    <a:lumMod val="75000"/>
                    <a:lumOff val="25000"/>
                  </a:schemeClr>
                </a:solidFill>
                <a:latin typeface="+mn-ea"/>
                <a:ea typeface="+mn-ea"/>
                <a:cs typeface="+mn-ea"/>
                <a:sym typeface="+mn-ea"/>
              </a:rPr>
              <a:t>3</a:t>
            </a:r>
            <a:r>
              <a:rPr sz="2000" b="1" dirty="0">
                <a:solidFill>
                  <a:schemeClr val="tx1">
                    <a:lumMod val="75000"/>
                    <a:lumOff val="25000"/>
                  </a:schemeClr>
                </a:solidFill>
                <a:latin typeface="+mn-ea"/>
                <a:ea typeface="+mn-ea"/>
                <a:cs typeface="+mn-ea"/>
                <a:sym typeface="+mn-ea"/>
              </a:rPr>
              <a:t>．</a:t>
            </a:r>
            <a:r>
              <a:rPr sz="2000" b="1" dirty="0">
                <a:solidFill>
                  <a:schemeClr val="tx1">
                    <a:lumMod val="75000"/>
                    <a:lumOff val="25000"/>
                  </a:schemeClr>
                </a:solidFill>
                <a:latin typeface="+mn-ea"/>
                <a:ea typeface="+mn-ea"/>
                <a:cs typeface="+mn-ea"/>
              </a:rPr>
              <a:t>通过TCC课程的开发研究，促进教师教学观念与教学方式的优化，提高教师对日新月异的科学技术的学习能力，对与时俱进的信息技术的运用能力，促进教师专业成长。</a:t>
            </a:r>
            <a:endParaRPr sz="2000" b="1" dirty="0">
              <a:solidFill>
                <a:schemeClr val="tx1">
                  <a:lumMod val="75000"/>
                  <a:lumOff val="25000"/>
                </a:schemeClr>
              </a:solidFill>
              <a:latin typeface="+mn-ea"/>
              <a:ea typeface="+mn-ea"/>
              <a:cs typeface="+mn-ea"/>
            </a:endParaRPr>
          </a:p>
        </p:txBody>
      </p:sp>
      <p:sp>
        <p:nvSpPr>
          <p:cNvPr id="8" name="TextBox 7"/>
          <p:cNvSpPr txBox="1"/>
          <p:nvPr/>
        </p:nvSpPr>
        <p:spPr>
          <a:xfrm>
            <a:off x="530860" y="79311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（一）研究目标</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399"/>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89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399"/>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652145" y="200025"/>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三、课题的研究目标、研究内容和研究重点</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179458" y="76354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32105" y="717550"/>
            <a:ext cx="1974850"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65735" y="1186815"/>
            <a:ext cx="8811895" cy="383413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indent="457200" fontAlgn="auto">
              <a:lnSpc>
                <a:spcPts val="2300"/>
              </a:lnSpc>
              <a:extLst>
                <a:ext uri="{35155182-B16C-46BC-9424-99874614C6A1}">
                  <wpsdc:indentchars xmlns:wpsdc="http://www.wps.cn/officeDocument/2017/drawingmlCustomData" val="200" checksum="59296752"/>
                </a:ext>
              </a:extLst>
            </a:pPr>
            <a:r>
              <a:rPr sz="1800" b="1" dirty="0">
                <a:solidFill>
                  <a:schemeClr val="tx1">
                    <a:lumMod val="75000"/>
                    <a:lumOff val="25000"/>
                  </a:schemeClr>
                </a:solidFill>
                <a:latin typeface="+mn-ea"/>
                <a:ea typeface="+mn-ea"/>
                <a:cs typeface="+mn-ea"/>
              </a:rPr>
              <a:t>1．根据文献研究TCC概念的形成，提高课题组成员对TCC课程的理解。</a:t>
            </a:r>
            <a:endParaRPr sz="1800" b="1" dirty="0">
              <a:solidFill>
                <a:schemeClr val="tx1">
                  <a:lumMod val="75000"/>
                  <a:lumOff val="25000"/>
                </a:schemeClr>
              </a:solidFill>
              <a:latin typeface="+mn-ea"/>
              <a:ea typeface="+mn-ea"/>
              <a:cs typeface="+mn-ea"/>
            </a:endParaRPr>
          </a:p>
          <a:p>
            <a:pPr indent="457200" fontAlgn="auto">
              <a:lnSpc>
                <a:spcPts val="2300"/>
              </a:lnSpc>
              <a:extLst>
                <a:ext uri="{35155182-B16C-46BC-9424-99874614C6A1}">
                  <wpsdc:indentchars xmlns:wpsdc="http://www.wps.cn/officeDocument/2017/drawingmlCustomData" val="200" checksum="59296752"/>
                </a:ext>
              </a:extLst>
            </a:pPr>
            <a:r>
              <a:rPr sz="1800" b="1" dirty="0">
                <a:solidFill>
                  <a:schemeClr val="tx1">
                    <a:lumMod val="75000"/>
                    <a:lumOff val="25000"/>
                  </a:schemeClr>
                </a:solidFill>
                <a:latin typeface="+mn-ea"/>
                <a:ea typeface="+mn-ea"/>
                <a:cs typeface="+mn-ea"/>
              </a:rPr>
              <a:t>2．根据国家对学校科技类课程开设的指导与要求，开展对学校科技类课程开设情况的现状调查研究。</a:t>
            </a:r>
            <a:endParaRPr sz="1800" b="1" dirty="0">
              <a:solidFill>
                <a:schemeClr val="tx1">
                  <a:lumMod val="75000"/>
                  <a:lumOff val="25000"/>
                </a:schemeClr>
              </a:solidFill>
              <a:latin typeface="+mn-ea"/>
              <a:ea typeface="+mn-ea"/>
              <a:cs typeface="+mn-ea"/>
            </a:endParaRPr>
          </a:p>
          <a:p>
            <a:pPr indent="457200" fontAlgn="auto">
              <a:lnSpc>
                <a:spcPts val="2300"/>
              </a:lnSpc>
              <a:extLst>
                <a:ext uri="{35155182-B16C-46BC-9424-99874614C6A1}">
                  <wpsdc:indentchars xmlns:wpsdc="http://www.wps.cn/officeDocument/2017/drawingmlCustomData" val="200" checksum="59296752"/>
                </a:ext>
              </a:extLst>
            </a:pPr>
            <a:r>
              <a:rPr sz="1800" b="1" dirty="0">
                <a:solidFill>
                  <a:schemeClr val="tx1">
                    <a:lumMod val="75000"/>
                    <a:lumOff val="25000"/>
                  </a:schemeClr>
                </a:solidFill>
                <a:latin typeface="+mn-ea"/>
                <a:ea typeface="+mn-ea"/>
                <a:cs typeface="+mn-ea"/>
              </a:rPr>
              <a:t>3．根据科技类课程开设情况，开展对TCC课程目标体系和项目学习内容的研究，形成一个相对系统完整的项目学习内容体系。	</a:t>
            </a:r>
            <a:endParaRPr sz="1800" b="1" dirty="0">
              <a:solidFill>
                <a:schemeClr val="tx1">
                  <a:lumMod val="75000"/>
                  <a:lumOff val="25000"/>
                </a:schemeClr>
              </a:solidFill>
              <a:latin typeface="+mn-ea"/>
              <a:ea typeface="+mn-ea"/>
              <a:cs typeface="+mn-ea"/>
            </a:endParaRPr>
          </a:p>
          <a:p>
            <a:pPr indent="457200" fontAlgn="auto">
              <a:lnSpc>
                <a:spcPts val="2300"/>
              </a:lnSpc>
              <a:extLst>
                <a:ext uri="{35155182-B16C-46BC-9424-99874614C6A1}">
                  <wpsdc:indentchars xmlns:wpsdc="http://www.wps.cn/officeDocument/2017/drawingmlCustomData" val="200" checksum="59296752"/>
                </a:ext>
              </a:extLst>
            </a:pPr>
            <a:r>
              <a:rPr sz="1800" b="1" dirty="0">
                <a:solidFill>
                  <a:schemeClr val="tx1">
                    <a:lumMod val="75000"/>
                    <a:lumOff val="25000"/>
                  </a:schemeClr>
                </a:solidFill>
                <a:latin typeface="+mn-ea"/>
                <a:ea typeface="+mn-ea"/>
                <a:cs typeface="+mn-ea"/>
              </a:rPr>
              <a:t>4．根据TCC课程项目学习目标、内容和</a:t>
            </a:r>
            <a:r>
              <a:rPr lang="zh-CN" sz="1800" b="1" dirty="0">
                <a:solidFill>
                  <a:schemeClr val="tx1">
                    <a:lumMod val="75000"/>
                    <a:lumOff val="25000"/>
                  </a:schemeClr>
                </a:solidFill>
                <a:latin typeface="+mn-ea"/>
                <a:ea typeface="+mn-ea"/>
                <a:cs typeface="+mn-ea"/>
              </a:rPr>
              <a:t>城郊</a:t>
            </a:r>
            <a:r>
              <a:rPr sz="1800" b="1" dirty="0">
                <a:solidFill>
                  <a:schemeClr val="tx1">
                    <a:lumMod val="75000"/>
                    <a:lumOff val="25000"/>
                  </a:schemeClr>
                </a:solidFill>
                <a:latin typeface="+mn-ea"/>
                <a:ea typeface="+mn-ea"/>
                <a:cs typeface="+mn-ea"/>
              </a:rPr>
              <a:t>初中学生的心理特征，开展对TCC课程学生学习方式的研究，形成学生学习时间、空间及方法的策略。</a:t>
            </a:r>
            <a:endParaRPr sz="1800" b="1" dirty="0">
              <a:solidFill>
                <a:schemeClr val="tx1">
                  <a:lumMod val="75000"/>
                  <a:lumOff val="25000"/>
                </a:schemeClr>
              </a:solidFill>
              <a:latin typeface="+mn-ea"/>
              <a:ea typeface="+mn-ea"/>
              <a:cs typeface="+mn-ea"/>
            </a:endParaRPr>
          </a:p>
          <a:p>
            <a:pPr indent="457200" fontAlgn="auto">
              <a:lnSpc>
                <a:spcPts val="2300"/>
              </a:lnSpc>
              <a:extLst>
                <a:ext uri="{35155182-B16C-46BC-9424-99874614C6A1}">
                  <wpsdc:indentchars xmlns:wpsdc="http://www.wps.cn/officeDocument/2017/drawingmlCustomData" val="200" checksum="59296752"/>
                </a:ext>
              </a:extLst>
            </a:pPr>
            <a:r>
              <a:rPr sz="1800" b="1" dirty="0">
                <a:solidFill>
                  <a:schemeClr val="tx1">
                    <a:lumMod val="75000"/>
                    <a:lumOff val="25000"/>
                  </a:schemeClr>
                </a:solidFill>
                <a:latin typeface="+mn-ea"/>
                <a:ea typeface="+mn-ea"/>
                <a:cs typeface="+mn-ea"/>
              </a:rPr>
              <a:t>5．根据国家课程规范要求与国家科技竞赛组织要求，研究形成TCC课程管理与评价体系的策略，形成促进学生创造力与竞争力发展的学习评价体系。</a:t>
            </a:r>
            <a:endParaRPr sz="1800" b="1" dirty="0">
              <a:solidFill>
                <a:schemeClr val="tx1">
                  <a:lumMod val="75000"/>
                  <a:lumOff val="25000"/>
                </a:schemeClr>
              </a:solidFill>
              <a:latin typeface="+mn-ea"/>
              <a:ea typeface="+mn-ea"/>
              <a:cs typeface="+mn-ea"/>
            </a:endParaRPr>
          </a:p>
          <a:p>
            <a:pPr indent="457200" fontAlgn="auto">
              <a:lnSpc>
                <a:spcPts val="2300"/>
              </a:lnSpc>
              <a:extLst>
                <a:ext uri="{35155182-B16C-46BC-9424-99874614C6A1}">
                  <wpsdc:indentchars xmlns:wpsdc="http://www.wps.cn/officeDocument/2017/drawingmlCustomData" val="200" checksum="59296752"/>
                </a:ext>
              </a:extLst>
            </a:pPr>
            <a:r>
              <a:rPr sz="1800" b="1" dirty="0">
                <a:solidFill>
                  <a:schemeClr val="tx1">
                    <a:lumMod val="75000"/>
                    <a:lumOff val="25000"/>
                  </a:schemeClr>
                </a:solidFill>
                <a:latin typeface="+mn-ea"/>
                <a:ea typeface="+mn-ea"/>
                <a:cs typeface="+mn-ea"/>
              </a:rPr>
              <a:t>6．根据TCC课程目标、内容和评价体系，研究形成TCC课程资源的方法策略，形成以跨学科、跨课程、普及性为核心特征的切实可行的TCC课程实施模式。</a:t>
            </a:r>
            <a:endParaRPr sz="1800" b="1" dirty="0">
              <a:solidFill>
                <a:schemeClr val="tx1">
                  <a:lumMod val="75000"/>
                  <a:lumOff val="25000"/>
                </a:schemeClr>
              </a:solidFill>
              <a:latin typeface="+mn-ea"/>
              <a:ea typeface="+mn-ea"/>
              <a:cs typeface="+mn-ea"/>
            </a:endParaRPr>
          </a:p>
          <a:p>
            <a:pPr indent="457200" fontAlgn="auto">
              <a:lnSpc>
                <a:spcPts val="2300"/>
              </a:lnSpc>
              <a:extLst>
                <a:ext uri="{35155182-B16C-46BC-9424-99874614C6A1}">
                  <wpsdc:indentchars xmlns:wpsdc="http://www.wps.cn/officeDocument/2017/drawingmlCustomData" val="200" checksum="59296752"/>
                </a:ext>
              </a:extLst>
            </a:pPr>
            <a:r>
              <a:rPr sz="1800" b="1" dirty="0">
                <a:solidFill>
                  <a:schemeClr val="tx1">
                    <a:lumMod val="75000"/>
                    <a:lumOff val="25000"/>
                  </a:schemeClr>
                </a:solidFill>
                <a:latin typeface="+mn-ea"/>
                <a:ea typeface="+mn-ea"/>
                <a:cs typeface="+mn-ea"/>
              </a:rPr>
              <a:t>7．根据TCC课程的教学需求，研究形成TCC课程教师教学策略，优化教师教学方式，提高教学成效。</a:t>
            </a:r>
            <a:endParaRPr sz="1800" b="1" dirty="0">
              <a:solidFill>
                <a:schemeClr val="tx1">
                  <a:lumMod val="75000"/>
                  <a:lumOff val="25000"/>
                </a:schemeClr>
              </a:solidFill>
              <a:latin typeface="+mn-ea"/>
              <a:ea typeface="+mn-ea"/>
              <a:cs typeface="+mn-ea"/>
            </a:endParaRPr>
          </a:p>
        </p:txBody>
      </p:sp>
      <p:sp>
        <p:nvSpPr>
          <p:cNvPr id="8" name="TextBox 7"/>
          <p:cNvSpPr txBox="1"/>
          <p:nvPr/>
        </p:nvSpPr>
        <p:spPr>
          <a:xfrm>
            <a:off x="530860" y="79311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（二）研究内容</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399"/>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89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399"/>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652145" y="200025"/>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三、课题的研究目标、研究内容和研究重点</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179458" y="76354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32105" y="717550"/>
            <a:ext cx="1974850"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65735" y="1186815"/>
            <a:ext cx="8811895" cy="314198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indent="508000" fontAlgn="auto">
              <a:lnSpc>
                <a:spcPts val="3500"/>
              </a:lnSpc>
              <a:extLst>
                <a:ext uri="{35155182-B16C-46BC-9424-99874614C6A1}">
                  <wpsdc:indentchars xmlns:wpsdc="http://www.wps.cn/officeDocument/2017/drawingmlCustomData" val="200" checksum="282533468"/>
                </a:ext>
              </a:extLst>
            </a:pPr>
            <a:r>
              <a:rPr sz="2000" b="1" dirty="0">
                <a:solidFill>
                  <a:schemeClr val="tx1">
                    <a:lumMod val="75000"/>
                    <a:lumOff val="25000"/>
                  </a:schemeClr>
                </a:solidFill>
                <a:latin typeface="+mn-ea"/>
                <a:ea typeface="+mn-ea"/>
                <a:cs typeface="+mn-ea"/>
              </a:rPr>
              <a:t>1．重点研究TCC课程形成的学习项目促使城郊</a:t>
            </a:r>
            <a:r>
              <a:rPr lang="zh-CN" sz="2000" b="1" dirty="0">
                <a:solidFill>
                  <a:schemeClr val="tx1">
                    <a:lumMod val="75000"/>
                    <a:lumOff val="25000"/>
                  </a:schemeClr>
                </a:solidFill>
                <a:latin typeface="+mn-ea"/>
                <a:ea typeface="+mn-ea"/>
                <a:cs typeface="+mn-ea"/>
              </a:rPr>
              <a:t>初中生</a:t>
            </a:r>
            <a:r>
              <a:rPr sz="2000" b="1" dirty="0">
                <a:solidFill>
                  <a:schemeClr val="tx1">
                    <a:lumMod val="75000"/>
                    <a:lumOff val="25000"/>
                  </a:schemeClr>
                </a:solidFill>
                <a:latin typeface="+mn-ea"/>
                <a:ea typeface="+mn-ea"/>
                <a:cs typeface="+mn-ea"/>
              </a:rPr>
              <a:t>通过国家课程进行普及学习，通过</a:t>
            </a:r>
            <a:r>
              <a:rPr lang="zh-CN" sz="2000" b="1" dirty="0">
                <a:solidFill>
                  <a:schemeClr val="tx1">
                    <a:lumMod val="75000"/>
                    <a:lumOff val="25000"/>
                  </a:schemeClr>
                </a:solidFill>
                <a:latin typeface="+mn-ea"/>
                <a:ea typeface="+mn-ea"/>
                <a:cs typeface="+mn-ea"/>
              </a:rPr>
              <a:t>综合实践课程、</a:t>
            </a:r>
            <a:r>
              <a:rPr sz="2000" b="1" dirty="0">
                <a:solidFill>
                  <a:schemeClr val="tx1">
                    <a:lumMod val="75000"/>
                    <a:lumOff val="25000"/>
                  </a:schemeClr>
                </a:solidFill>
                <a:latin typeface="+mn-ea"/>
                <a:ea typeface="+mn-ea"/>
                <a:cs typeface="+mn-ea"/>
              </a:rPr>
              <a:t>校本课程进行特长学习，通过社团活动进行探究学习的课程实施策略，形成能够提高学生创造力、竞争力可持续发展的TCC课程实施模式和管理方式。</a:t>
            </a:r>
            <a:endParaRPr sz="2000" b="1" dirty="0">
              <a:solidFill>
                <a:schemeClr val="tx1">
                  <a:lumMod val="75000"/>
                  <a:lumOff val="25000"/>
                </a:schemeClr>
              </a:solidFill>
              <a:latin typeface="+mn-ea"/>
              <a:ea typeface="+mn-ea"/>
              <a:cs typeface="+mn-ea"/>
            </a:endParaRPr>
          </a:p>
          <a:p>
            <a:pPr indent="508000" fontAlgn="auto">
              <a:lnSpc>
                <a:spcPts val="3500"/>
              </a:lnSpc>
              <a:extLst>
                <a:ext uri="{35155182-B16C-46BC-9424-99874614C6A1}">
                  <wpsdc:indentchars xmlns:wpsdc="http://www.wps.cn/officeDocument/2017/drawingmlCustomData" val="200" checksum="282533468"/>
                </a:ext>
              </a:extLst>
            </a:pPr>
            <a:r>
              <a:rPr sz="2000" b="1" dirty="0">
                <a:solidFill>
                  <a:schemeClr val="tx1">
                    <a:lumMod val="75000"/>
                    <a:lumOff val="25000"/>
                  </a:schemeClr>
                </a:solidFill>
                <a:latin typeface="+mn-ea"/>
                <a:ea typeface="+mn-ea"/>
                <a:cs typeface="+mn-ea"/>
              </a:rPr>
              <a:t>2．重点研究TCC课程学习项目开展学习研究所需课程资源形成的策略与方法。</a:t>
            </a:r>
            <a:endParaRPr sz="2000" b="1" dirty="0">
              <a:solidFill>
                <a:schemeClr val="tx1">
                  <a:lumMod val="75000"/>
                  <a:lumOff val="25000"/>
                </a:schemeClr>
              </a:solidFill>
              <a:latin typeface="+mn-ea"/>
              <a:ea typeface="+mn-ea"/>
              <a:cs typeface="+mn-ea"/>
            </a:endParaRPr>
          </a:p>
          <a:p>
            <a:pPr indent="508000" fontAlgn="auto">
              <a:lnSpc>
                <a:spcPts val="3500"/>
              </a:lnSpc>
              <a:extLst>
                <a:ext uri="{35155182-B16C-46BC-9424-99874614C6A1}">
                  <wpsdc:indentchars xmlns:wpsdc="http://www.wps.cn/officeDocument/2017/drawingmlCustomData" val="200" checksum="282533468"/>
                </a:ext>
              </a:extLst>
            </a:pPr>
            <a:r>
              <a:rPr sz="2000" b="1" dirty="0">
                <a:solidFill>
                  <a:schemeClr val="tx1">
                    <a:lumMod val="75000"/>
                    <a:lumOff val="25000"/>
                  </a:schemeClr>
                </a:solidFill>
                <a:latin typeface="+mn-ea"/>
                <a:ea typeface="+mn-ea"/>
                <a:cs typeface="+mn-ea"/>
              </a:rPr>
              <a:t>3．重点研究TCC课程能够有效提高学生学习兴趣与动力的评价方式。</a:t>
            </a:r>
            <a:endParaRPr sz="2000" b="1" dirty="0">
              <a:solidFill>
                <a:schemeClr val="tx1">
                  <a:lumMod val="75000"/>
                  <a:lumOff val="25000"/>
                </a:schemeClr>
              </a:solidFill>
              <a:latin typeface="+mn-ea"/>
              <a:ea typeface="+mn-ea"/>
              <a:cs typeface="+mn-ea"/>
            </a:endParaRPr>
          </a:p>
        </p:txBody>
      </p:sp>
      <p:sp>
        <p:nvSpPr>
          <p:cNvPr id="8" name="TextBox 7"/>
          <p:cNvSpPr txBox="1"/>
          <p:nvPr/>
        </p:nvSpPr>
        <p:spPr>
          <a:xfrm>
            <a:off x="530860" y="79311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（三）研究重点</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399"/>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89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399"/>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146585" y="1651830"/>
            <a:ext cx="9290585" cy="1814777"/>
            <a:chOff x="107597" y="177982"/>
            <a:chExt cx="3999101" cy="781165"/>
          </a:xfrm>
        </p:grpSpPr>
        <p:sp>
          <p:nvSpPr>
            <p:cNvPr id="44" name="等腰三角形 43"/>
            <p:cNvSpPr/>
            <p:nvPr/>
          </p:nvSpPr>
          <p:spPr>
            <a:xfrm>
              <a:off x="1141202"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107597"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7" name="平行四边形 46"/>
            <p:cNvSpPr/>
            <p:nvPr/>
          </p:nvSpPr>
          <p:spPr>
            <a:xfrm>
              <a:off x="284304"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27946" y="403352"/>
              <a:ext cx="569115" cy="294380"/>
            </a:xfrm>
            <a:prstGeom prst="rect">
              <a:avLst/>
            </a:prstGeom>
            <a:noFill/>
          </p:spPr>
          <p:txBody>
            <a:bodyPr wrap="square" lIns="68580" tIns="34290" rIns="68580" bIns="34290"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四、</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49" name="TextBox 48"/>
          <p:cNvSpPr txBox="1"/>
          <p:nvPr/>
        </p:nvSpPr>
        <p:spPr>
          <a:xfrm>
            <a:off x="2281555" y="2275205"/>
            <a:ext cx="8208645" cy="483870"/>
          </a:xfrm>
          <a:prstGeom prst="rect">
            <a:avLst/>
          </a:prstGeom>
          <a:noFill/>
        </p:spPr>
        <p:txBody>
          <a:bodyPr wrap="square" lIns="68584" tIns="34291" rIns="68584" bIns="34291" rtlCol="0">
            <a:spAutoFit/>
          </a:bodyPr>
          <a:lstStyle/>
          <a:p>
            <a:r>
              <a:rPr lang="zh-CN" altLang="en-US" sz="2700" b="1" dirty="0">
                <a:solidFill>
                  <a:schemeClr val="bg1"/>
                </a:solidFill>
                <a:latin typeface="微软雅黑" panose="020B0503020204020204" pitchFamily="34" charset="-122"/>
                <a:ea typeface="微软雅黑" panose="020B0503020204020204" pitchFamily="34" charset="-122"/>
              </a:rPr>
              <a:t>课题的研究思路、研究方法及研究技术路线</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295476" y="387419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500"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500"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500"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500"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500"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500"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000"/>
                            </p:stCondLst>
                            <p:childTnLst>
                              <p:par>
                                <p:cTn id="36" presetID="22" presetClass="entr" presetSubtype="8" fill="hold" grpId="0" nodeType="afterEffect">
                                  <p:stCondLst>
                                    <p:cond delay="0"/>
                                  </p:stCondLst>
                                  <p:iterate type="lt">
                                    <p:tmPct val="30000"/>
                                  </p:iterate>
                                  <p:childTnLst>
                                    <p:set>
                                      <p:cBhvr>
                                        <p:cTn id="37" dur="500"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250" autoRev="1" fill="hold">
                                          <p:stCondLst>
                                            <p:cond delay="0"/>
                                          </p:stCondLst>
                                        </p:cTn>
                                        <p:tgtEl>
                                          <p:spTgt spid="49"/>
                                        </p:tgtEl>
                                      </p:cBhvr>
                                      <p:to x="80000" y="100000"/>
                                    </p:animScale>
                                    <p:anim by="(#ppt_w*0.10)" calcmode="lin" valueType="num">
                                      <p:cBhvr>
                                        <p:cTn id="41" dur="250" autoRev="1" fill="hold">
                                          <p:stCondLst>
                                            <p:cond delay="0"/>
                                          </p:stCondLst>
                                        </p:cTn>
                                        <p:tgtEl>
                                          <p:spTgt spid="49"/>
                                        </p:tgtEl>
                                        <p:attrNameLst>
                                          <p:attrName>ppt_x</p:attrName>
                                        </p:attrNameLst>
                                      </p:cBhvr>
                                    </p:anim>
                                    <p:anim by="(-#ppt_w*0.10)" calcmode="lin" valueType="num">
                                      <p:cBhvr>
                                        <p:cTn id="42" dur="250" autoRev="1" fill="hold">
                                          <p:stCondLst>
                                            <p:cond delay="0"/>
                                          </p:stCondLst>
                                        </p:cTn>
                                        <p:tgtEl>
                                          <p:spTgt spid="49"/>
                                        </p:tgtEl>
                                        <p:attrNameLst>
                                          <p:attrName>ppt_y</p:attrName>
                                        </p:attrNameLst>
                                      </p:cBhvr>
                                    </p:anim>
                                    <p:animRot by="-480000">
                                      <p:cBhvr>
                                        <p:cTn id="43" dur="250" autoRev="1" fill="hold">
                                          <p:stCondLst>
                                            <p:cond delay="0"/>
                                          </p:stCondLst>
                                        </p:cTn>
                                        <p:tgtEl>
                                          <p:spTgt spid="49"/>
                                        </p:tgtEl>
                                        <p:attrNameLst>
                                          <p:attrName>r</p:attrName>
                                        </p:attrNameLst>
                                      </p:cBhvr>
                                    </p:animRot>
                                  </p:childTnLst>
                                </p:cTn>
                              </p:par>
                            </p:childTnLst>
                          </p:cTn>
                        </p:par>
                        <p:par>
                          <p:cTn id="44" fill="hold">
                            <p:stCondLst>
                              <p:cond delay="5000"/>
                            </p:stCondLst>
                            <p:childTnLst>
                              <p:par>
                                <p:cTn id="45" presetID="22" presetClass="entr" presetSubtype="8" fill="hold" grpId="0" nodeType="afterEffect">
                                  <p:stCondLst>
                                    <p:cond delay="0"/>
                                  </p:stCondLst>
                                  <p:iterate type="lt">
                                    <p:tmPct val="30000"/>
                                  </p:iterate>
                                  <p:childTnLst>
                                    <p:set>
                                      <p:cBhvr>
                                        <p:cTn id="46" dur="500"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250" autoRev="1" fill="hold">
                                          <p:stCondLst>
                                            <p:cond delay="0"/>
                                          </p:stCondLst>
                                        </p:cTn>
                                        <p:tgtEl>
                                          <p:spTgt spid="50"/>
                                        </p:tgtEl>
                                      </p:cBhvr>
                                      <p:to x="80000" y="100000"/>
                                    </p:animScale>
                                    <p:anim by="(#ppt_w*0.10)" calcmode="lin" valueType="num">
                                      <p:cBhvr>
                                        <p:cTn id="50" dur="250" autoRev="1" fill="hold">
                                          <p:stCondLst>
                                            <p:cond delay="0"/>
                                          </p:stCondLst>
                                        </p:cTn>
                                        <p:tgtEl>
                                          <p:spTgt spid="50"/>
                                        </p:tgtEl>
                                        <p:attrNameLst>
                                          <p:attrName>ppt_x</p:attrName>
                                        </p:attrNameLst>
                                      </p:cBhvr>
                                    </p:anim>
                                    <p:anim by="(-#ppt_w*0.10)" calcmode="lin" valueType="num">
                                      <p:cBhvr>
                                        <p:cTn id="51" dur="250" autoRev="1" fill="hold">
                                          <p:stCondLst>
                                            <p:cond delay="0"/>
                                          </p:stCondLst>
                                        </p:cTn>
                                        <p:tgtEl>
                                          <p:spTgt spid="50"/>
                                        </p:tgtEl>
                                        <p:attrNameLst>
                                          <p:attrName>ppt_y</p:attrName>
                                        </p:attrNameLst>
                                      </p:cBhvr>
                                    </p:anim>
                                    <p:animRot by="-480000">
                                      <p:cBhvr>
                                        <p:cTn id="52" dur="2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652145" y="200025"/>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四、课题的研究思路、研究方法及研究技术路线</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179458" y="76354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32105" y="717550"/>
            <a:ext cx="2461895"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59105" y="79311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（一）研究思路与方法</a:t>
            </a:r>
            <a:endParaRPr lang="zh-CN" altLang="en-US" sz="1600" dirty="0">
              <a:solidFill>
                <a:schemeClr val="bg1"/>
              </a:solidFill>
            </a:endParaRPr>
          </a:p>
        </p:txBody>
      </p:sp>
      <p:sp>
        <p:nvSpPr>
          <p:cNvPr id="16" name="文本框 13"/>
          <p:cNvSpPr txBox="1">
            <a:spLocks noChangeArrowheads="1"/>
          </p:cNvSpPr>
          <p:nvPr/>
        </p:nvSpPr>
        <p:spPr bwMode="auto">
          <a:xfrm>
            <a:off x="351790" y="2252980"/>
            <a:ext cx="2096770" cy="2667635"/>
          </a:xfrm>
          <a:prstGeom prst="rect">
            <a:avLst/>
          </a:prstGeom>
          <a:noFill/>
          <a:ln w="9525">
            <a:noFill/>
            <a:miter lim="800000"/>
          </a:ln>
        </p:spPr>
        <p:txBody>
          <a:bodyPr wrap="square"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defRPr/>
            </a:pPr>
            <a:r>
              <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rPr>
              <a:t>首先，运用文献研究法和调查研究法，采用“理论分析”与“实践调查”相结合的思维路径。通过调查研究STEAM教育、创客教育等科技类课程的现状与问题，在理论研究与实践调查的基础上，形成TCC课程实施的课程目标与内容。重点研究适合增强初中生学习与运用科学技术的意识和能力的学习项目。</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燕尾形 2"/>
          <p:cNvSpPr>
            <a:spLocks noChangeArrowheads="1"/>
          </p:cNvSpPr>
          <p:nvPr/>
        </p:nvSpPr>
        <p:spPr bwMode="auto">
          <a:xfrm>
            <a:off x="341630" y="1334114"/>
            <a:ext cx="2106612" cy="780809"/>
          </a:xfrm>
          <a:prstGeom prst="chevron">
            <a:avLst>
              <a:gd name="adj" fmla="val 48037"/>
            </a:avLst>
          </a:prstGeom>
          <a:solidFill>
            <a:schemeClr val="accent1"/>
          </a:solidFill>
          <a:ln w="3175" algn="ctr">
            <a:noFill/>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endParaRPr lang="zh-CN" altLang="en-US" sz="1400" dirty="0">
              <a:solidFill>
                <a:srgbClr val="FFFFFF"/>
              </a:solidFill>
              <a:latin typeface="Calibri" panose="020F0502020204030204" pitchFamily="34" charset="0"/>
            </a:endParaRPr>
          </a:p>
        </p:txBody>
      </p:sp>
      <p:sp>
        <p:nvSpPr>
          <p:cNvPr id="19" name="燕尾形 2"/>
          <p:cNvSpPr>
            <a:spLocks noChangeArrowheads="1"/>
          </p:cNvSpPr>
          <p:nvPr/>
        </p:nvSpPr>
        <p:spPr bwMode="auto">
          <a:xfrm>
            <a:off x="2501583" y="1334114"/>
            <a:ext cx="2106613" cy="780809"/>
          </a:xfrm>
          <a:prstGeom prst="chevron">
            <a:avLst>
              <a:gd name="adj" fmla="val 48037"/>
            </a:avLst>
          </a:prstGeom>
          <a:solidFill>
            <a:schemeClr val="accent2"/>
          </a:solidFill>
          <a:ln w="3175" algn="ctr">
            <a:noFill/>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endParaRPr lang="zh-CN" altLang="en-US" sz="1400" dirty="0">
              <a:solidFill>
                <a:srgbClr val="FFFFFF"/>
              </a:solidFill>
              <a:latin typeface="Calibri" panose="020F0502020204030204" pitchFamily="34" charset="0"/>
            </a:endParaRPr>
          </a:p>
        </p:txBody>
      </p:sp>
      <p:sp>
        <p:nvSpPr>
          <p:cNvPr id="20" name="燕尾形 2"/>
          <p:cNvSpPr>
            <a:spLocks noChangeArrowheads="1"/>
          </p:cNvSpPr>
          <p:nvPr/>
        </p:nvSpPr>
        <p:spPr bwMode="auto">
          <a:xfrm>
            <a:off x="4661536" y="1334114"/>
            <a:ext cx="2105025" cy="780809"/>
          </a:xfrm>
          <a:prstGeom prst="chevron">
            <a:avLst>
              <a:gd name="adj" fmla="val 47988"/>
            </a:avLst>
          </a:prstGeom>
          <a:solidFill>
            <a:srgbClr val="005DA2"/>
          </a:solidFill>
          <a:ln w="3175" algn="ctr">
            <a:noFill/>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defRPr/>
            </a:pPr>
            <a:endParaRPr lang="zh-CN" altLang="en-US" sz="1400" dirty="0">
              <a:solidFill>
                <a:srgbClr val="FFFFFF"/>
              </a:solidFill>
              <a:latin typeface="Calibri" panose="020F0502020204030204" pitchFamily="34" charset="0"/>
            </a:endParaRPr>
          </a:p>
        </p:txBody>
      </p:sp>
      <p:sp>
        <p:nvSpPr>
          <p:cNvPr id="21" name="燕尾形 2"/>
          <p:cNvSpPr>
            <a:spLocks noChangeArrowheads="1"/>
          </p:cNvSpPr>
          <p:nvPr/>
        </p:nvSpPr>
        <p:spPr bwMode="auto">
          <a:xfrm>
            <a:off x="6767513" y="1334114"/>
            <a:ext cx="2106613" cy="780809"/>
          </a:xfrm>
          <a:prstGeom prst="chevron">
            <a:avLst>
              <a:gd name="adj" fmla="val 48024"/>
            </a:avLst>
          </a:prstGeom>
          <a:solidFill>
            <a:schemeClr val="accent4"/>
          </a:solidFill>
          <a:ln w="3175" algn="ctr">
            <a:noFill/>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defRPr/>
            </a:pPr>
            <a:endParaRPr lang="zh-CN" altLang="en-US" sz="1400" dirty="0">
              <a:solidFill>
                <a:srgbClr val="FFFFFF"/>
              </a:solidFill>
              <a:latin typeface="Calibri" panose="020F0502020204030204" pitchFamily="34" charset="0"/>
            </a:endParaRPr>
          </a:p>
        </p:txBody>
      </p:sp>
      <p:sp>
        <p:nvSpPr>
          <p:cNvPr id="30" name="文本框 13"/>
          <p:cNvSpPr txBox="1">
            <a:spLocks noChangeArrowheads="1"/>
          </p:cNvSpPr>
          <p:nvPr/>
        </p:nvSpPr>
        <p:spPr bwMode="auto">
          <a:xfrm>
            <a:off x="829310" y="1414145"/>
            <a:ext cx="2185670" cy="621030"/>
          </a:xfrm>
          <a:prstGeom prst="rect">
            <a:avLst/>
          </a:prstGeom>
          <a:noFill/>
          <a:ln w="9525">
            <a:noFill/>
            <a:miter lim="800000"/>
          </a:ln>
        </p:spPr>
        <p:txBody>
          <a:bodyPr wrap="square"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r>
              <a:rPr lang="zh-CN" altLang="en-US" b="1" dirty="0">
                <a:solidFill>
                  <a:schemeClr val="bg1"/>
                </a:solidFill>
                <a:latin typeface="微软雅黑" panose="020B0503020204020204" pitchFamily="34" charset="-122"/>
                <a:ea typeface="微软雅黑" panose="020B0503020204020204" pitchFamily="34" charset="-122"/>
              </a:rPr>
              <a:t>文献研究法</a:t>
            </a:r>
            <a:endParaRPr lang="zh-CN" altLang="en-US" b="1" dirty="0">
              <a:solidFill>
                <a:schemeClr val="bg1"/>
              </a:solidFill>
              <a:latin typeface="微软雅黑" panose="020B0503020204020204" pitchFamily="34" charset="-122"/>
              <a:ea typeface="微软雅黑" panose="020B0503020204020204" pitchFamily="34" charset="-122"/>
            </a:endParaRPr>
          </a:p>
          <a:p>
            <a:pPr defTabSz="685800"/>
            <a:r>
              <a:rPr lang="zh-CN" altLang="en-US" b="1" dirty="0">
                <a:solidFill>
                  <a:schemeClr val="bg1"/>
                </a:solidFill>
                <a:latin typeface="微软雅黑" panose="020B0503020204020204" pitchFamily="34" charset="-122"/>
                <a:ea typeface="微软雅黑" panose="020B0503020204020204" pitchFamily="34" charset="-122"/>
              </a:rPr>
              <a:t>调查研究法</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1" name="文本框 13"/>
          <p:cNvSpPr txBox="1">
            <a:spLocks noChangeArrowheads="1"/>
          </p:cNvSpPr>
          <p:nvPr/>
        </p:nvSpPr>
        <p:spPr bwMode="auto">
          <a:xfrm>
            <a:off x="2892425" y="1553210"/>
            <a:ext cx="1553845" cy="344170"/>
          </a:xfrm>
          <a:prstGeom prst="rect">
            <a:avLst/>
          </a:prstGeom>
          <a:noFill/>
          <a:ln w="9525">
            <a:noFill/>
            <a:miter lim="800000"/>
          </a:ln>
        </p:spPr>
        <p:txBody>
          <a:bodyPr wrap="square"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r>
              <a:rPr lang="zh-CN" altLang="en-US" b="1" dirty="0">
                <a:solidFill>
                  <a:schemeClr val="bg1"/>
                </a:solidFill>
                <a:latin typeface="微软雅黑" panose="020B0503020204020204" pitchFamily="34" charset="-122"/>
                <a:ea typeface="微软雅黑" panose="020B0503020204020204" pitchFamily="34" charset="-122"/>
              </a:rPr>
              <a:t>个案研究法</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2" name="文本框 13"/>
          <p:cNvSpPr txBox="1">
            <a:spLocks noChangeArrowheads="1"/>
          </p:cNvSpPr>
          <p:nvPr/>
        </p:nvSpPr>
        <p:spPr bwMode="auto">
          <a:xfrm>
            <a:off x="5147945" y="1551305"/>
            <a:ext cx="1403350" cy="344170"/>
          </a:xfrm>
          <a:prstGeom prst="rect">
            <a:avLst/>
          </a:prstGeom>
          <a:noFill/>
          <a:ln w="9525">
            <a:noFill/>
            <a:miter lim="800000"/>
          </a:ln>
        </p:spPr>
        <p:txBody>
          <a:bodyPr wrap="square"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r>
              <a:rPr lang="zh-CN" altLang="en-US" b="1" dirty="0">
                <a:solidFill>
                  <a:schemeClr val="bg1"/>
                </a:solidFill>
                <a:latin typeface="微软雅黑" panose="020B0503020204020204" pitchFamily="34" charset="-122"/>
                <a:ea typeface="微软雅黑" panose="020B0503020204020204" pitchFamily="34" charset="-122"/>
              </a:rPr>
              <a:t>行动研究法</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文本框 13"/>
          <p:cNvSpPr txBox="1">
            <a:spLocks noChangeArrowheads="1"/>
          </p:cNvSpPr>
          <p:nvPr/>
        </p:nvSpPr>
        <p:spPr bwMode="auto">
          <a:xfrm>
            <a:off x="7361555" y="1553210"/>
            <a:ext cx="1232535" cy="344170"/>
          </a:xfrm>
          <a:prstGeom prst="rect">
            <a:avLst/>
          </a:prstGeom>
          <a:noFill/>
          <a:ln w="9525">
            <a:noFill/>
            <a:miter lim="800000"/>
          </a:ln>
        </p:spPr>
        <p:txBody>
          <a:bodyPr wrap="square"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r>
              <a:rPr lang="zh-CN" altLang="en-US" b="1" dirty="0">
                <a:solidFill>
                  <a:schemeClr val="bg1"/>
                </a:solidFill>
                <a:latin typeface="微软雅黑" panose="020B0503020204020204" pitchFamily="34" charset="-122"/>
                <a:ea typeface="微软雅黑" panose="020B0503020204020204" pitchFamily="34" charset="-122"/>
              </a:rPr>
              <a:t>总结推广</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文本框 13"/>
          <p:cNvSpPr txBox="1">
            <a:spLocks noChangeArrowheads="1"/>
          </p:cNvSpPr>
          <p:nvPr/>
        </p:nvSpPr>
        <p:spPr bwMode="auto">
          <a:xfrm>
            <a:off x="2430145" y="2252980"/>
            <a:ext cx="2179320" cy="2437130"/>
          </a:xfrm>
          <a:prstGeom prst="rect">
            <a:avLst/>
          </a:prstGeom>
          <a:noFill/>
          <a:ln w="9525">
            <a:noFill/>
            <a:miter lim="800000"/>
          </a:ln>
        </p:spPr>
        <p:txBody>
          <a:bodyPr wrap="square"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其次，运用个案研究法，采用“个案研究”的思维路径，研究各类适合TCC课程实施的科技类学习项目的课程资源，形成促进TCC课程开发实施的各种有利因素与可行措施，并形成适合初中生发展规律的校内外竞赛、参赛策略，进一步形成适合TCC课程的评价方式。</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文本框 13"/>
          <p:cNvSpPr txBox="1">
            <a:spLocks noChangeArrowheads="1"/>
          </p:cNvSpPr>
          <p:nvPr/>
        </p:nvSpPr>
        <p:spPr bwMode="auto">
          <a:xfrm>
            <a:off x="4608830" y="2252980"/>
            <a:ext cx="2157095" cy="1575435"/>
          </a:xfrm>
          <a:prstGeom prst="rect">
            <a:avLst/>
          </a:prstGeom>
          <a:noFill/>
          <a:ln w="9525">
            <a:noFill/>
            <a:miter lim="800000"/>
          </a:ln>
        </p:spPr>
        <p:txBody>
          <a:bodyPr wrap="square"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再次，运用行动研究法，采用“实践行动”的思维路径，利用各类有利的课程资源，开设TCC课程各类研究项目课程，促进初中生进行科普知识的普及学习与特色发展。</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13"/>
          <p:cNvSpPr txBox="1">
            <a:spLocks noChangeArrowheads="1"/>
          </p:cNvSpPr>
          <p:nvPr/>
        </p:nvSpPr>
        <p:spPr bwMode="auto">
          <a:xfrm>
            <a:off x="6778625" y="2252980"/>
            <a:ext cx="2096770" cy="1790700"/>
          </a:xfrm>
          <a:prstGeom prst="rect">
            <a:avLst/>
          </a:prstGeom>
          <a:noFill/>
          <a:ln w="9525">
            <a:noFill/>
            <a:miter lim="800000"/>
          </a:ln>
        </p:spPr>
        <p:txBody>
          <a:bodyPr wrap="square"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最后，对TCC课程开发过程中形成的课程目标、课程内容、课程评价、课程资源等重要环节进行系统归纳，形成TCC课程的实施模式和管理方式，促进课题研究成果的有效实施与推广。</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500"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500"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500"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500"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500"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500"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par>
                                <p:cTn id="31" presetID="42" presetClass="entr" presetSubtype="0" fill="hold" grpId="0" nodeType="withEffect">
                                  <p:stCondLst>
                                    <p:cond delay="0"/>
                                  </p:stCondLst>
                                  <p:childTnLst>
                                    <p:set>
                                      <p:cBhvr>
                                        <p:cTn id="32" dur="500"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anim calcmode="lin" valueType="num">
                                      <p:cBhvr>
                                        <p:cTn id="34" dur="500" fill="hold"/>
                                        <p:tgtEl>
                                          <p:spTgt spid="16"/>
                                        </p:tgtEl>
                                        <p:attrNameLst>
                                          <p:attrName>ppt_x</p:attrName>
                                        </p:attrNameLst>
                                      </p:cBhvr>
                                      <p:tavLst>
                                        <p:tav tm="0">
                                          <p:val>
                                            <p:strVal val="#ppt_x"/>
                                          </p:val>
                                        </p:tav>
                                        <p:tav tm="100000">
                                          <p:val>
                                            <p:strVal val="#ppt_x"/>
                                          </p:val>
                                        </p:tav>
                                      </p:tavLst>
                                    </p:anim>
                                    <p:anim calcmode="lin" valueType="num">
                                      <p:cBhvr>
                                        <p:cTn id="35" dur="500" fill="hold"/>
                                        <p:tgtEl>
                                          <p:spTgt spid="16"/>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500"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500"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par>
                                <p:cTn id="44" presetID="42" presetClass="entr" presetSubtype="0" fill="hold" grpId="0" nodeType="withEffect">
                                  <p:stCondLst>
                                    <p:cond delay="0"/>
                                  </p:stCondLst>
                                  <p:childTnLst>
                                    <p:set>
                                      <p:cBhvr>
                                        <p:cTn id="45" dur="500"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anim calcmode="lin" valueType="num">
                                      <p:cBhvr>
                                        <p:cTn id="47" dur="500" fill="hold"/>
                                        <p:tgtEl>
                                          <p:spTgt spid="5"/>
                                        </p:tgtEl>
                                        <p:attrNameLst>
                                          <p:attrName>ppt_x</p:attrName>
                                        </p:attrNameLst>
                                      </p:cBhvr>
                                      <p:tavLst>
                                        <p:tav tm="0">
                                          <p:val>
                                            <p:strVal val="#ppt_x"/>
                                          </p:val>
                                        </p:tav>
                                        <p:tav tm="100000">
                                          <p:val>
                                            <p:strVal val="#ppt_x"/>
                                          </p:val>
                                        </p:tav>
                                      </p:tavLst>
                                    </p:anim>
                                    <p:anim calcmode="lin" valueType="num">
                                      <p:cBhvr>
                                        <p:cTn id="48" dur="500" fill="hold"/>
                                        <p:tgtEl>
                                          <p:spTgt spid="5"/>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500"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500"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42" presetClass="entr" presetSubtype="0" fill="hold" grpId="0" nodeType="withEffect">
                                  <p:stCondLst>
                                    <p:cond delay="0"/>
                                  </p:stCondLst>
                                  <p:childTnLst>
                                    <p:set>
                                      <p:cBhvr>
                                        <p:cTn id="58" dur="500"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anim calcmode="lin" valueType="num">
                                      <p:cBhvr>
                                        <p:cTn id="60" dur="500" fill="hold"/>
                                        <p:tgtEl>
                                          <p:spTgt spid="9"/>
                                        </p:tgtEl>
                                        <p:attrNameLst>
                                          <p:attrName>ppt_x</p:attrName>
                                        </p:attrNameLst>
                                      </p:cBhvr>
                                      <p:tavLst>
                                        <p:tav tm="0">
                                          <p:val>
                                            <p:strVal val="#ppt_x"/>
                                          </p:val>
                                        </p:tav>
                                        <p:tav tm="100000">
                                          <p:val>
                                            <p:strVal val="#ppt_x"/>
                                          </p:val>
                                        </p:tav>
                                      </p:tavLst>
                                    </p:anim>
                                    <p:anim calcmode="lin" valueType="num">
                                      <p:cBhvr>
                                        <p:cTn id="61" dur="500" fill="hold"/>
                                        <p:tgtEl>
                                          <p:spTgt spid="9"/>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500"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500"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par>
                                <p:cTn id="70" presetID="42" presetClass="entr" presetSubtype="0" fill="hold" grpId="0" nodeType="withEffect">
                                  <p:stCondLst>
                                    <p:cond delay="0"/>
                                  </p:stCondLst>
                                  <p:childTnLst>
                                    <p:set>
                                      <p:cBhvr>
                                        <p:cTn id="71" dur="500"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8" grpId="0"/>
      <p:bldP spid="16" grpId="0"/>
      <p:bldP spid="2" grpId="0" bldLvl="0" animBg="1"/>
      <p:bldP spid="19" grpId="0" bldLvl="0" animBg="1"/>
      <p:bldP spid="20" grpId="0" bldLvl="0" animBg="1"/>
      <p:bldP spid="21" grpId="0" bldLvl="0" animBg="1"/>
      <p:bldP spid="30" grpId="0"/>
      <p:bldP spid="31" grpId="0"/>
      <p:bldP spid="32" grpId="0"/>
      <p:bldP spid="33" grpId="0"/>
      <p:bldP spid="5"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652145" y="200025"/>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四、课题的研究思路、研究方法及研究技术路线</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179458" y="76354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146050" y="1182370"/>
            <a:ext cx="8851265" cy="3850640"/>
          </a:xfrm>
          <a:prstGeom prst="rect">
            <a:avLst/>
          </a:prstGeom>
          <a:noFill/>
          <a:ln>
            <a:noFill/>
          </a:ln>
        </p:spPr>
      </p:pic>
      <p:sp>
        <p:nvSpPr>
          <p:cNvPr id="6" name="五边形 5"/>
          <p:cNvSpPr/>
          <p:nvPr/>
        </p:nvSpPr>
        <p:spPr>
          <a:xfrm>
            <a:off x="332105" y="717550"/>
            <a:ext cx="2461895"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59105" y="79311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（二）研究技术路线</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5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146585" y="1651830"/>
            <a:ext cx="9290585" cy="1814777"/>
            <a:chOff x="107597" y="177982"/>
            <a:chExt cx="3999101" cy="781165"/>
          </a:xfrm>
        </p:grpSpPr>
        <p:sp>
          <p:nvSpPr>
            <p:cNvPr id="44" name="等腰三角形 43"/>
            <p:cNvSpPr/>
            <p:nvPr/>
          </p:nvSpPr>
          <p:spPr>
            <a:xfrm>
              <a:off x="1141202"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107597"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7" name="平行四边形 46"/>
            <p:cNvSpPr/>
            <p:nvPr/>
          </p:nvSpPr>
          <p:spPr>
            <a:xfrm>
              <a:off x="284304"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27946" y="403352"/>
              <a:ext cx="569115" cy="294380"/>
            </a:xfrm>
            <a:prstGeom prst="rect">
              <a:avLst/>
            </a:prstGeom>
            <a:noFill/>
          </p:spPr>
          <p:txBody>
            <a:bodyPr wrap="square" lIns="68580" tIns="34290" rIns="68580" bIns="34290"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五、</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49" name="TextBox 48"/>
          <p:cNvSpPr txBox="1"/>
          <p:nvPr/>
        </p:nvSpPr>
        <p:spPr>
          <a:xfrm>
            <a:off x="2783840" y="2203450"/>
            <a:ext cx="8208645" cy="62230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课题研究的可行性分析</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295476" y="387419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500"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500"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500"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500"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500"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500"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000"/>
                            </p:stCondLst>
                            <p:childTnLst>
                              <p:par>
                                <p:cTn id="36" presetID="22" presetClass="entr" presetSubtype="8" fill="hold" grpId="0" nodeType="afterEffect">
                                  <p:stCondLst>
                                    <p:cond delay="0"/>
                                  </p:stCondLst>
                                  <p:iterate type="lt">
                                    <p:tmPct val="30000"/>
                                  </p:iterate>
                                  <p:childTnLst>
                                    <p:set>
                                      <p:cBhvr>
                                        <p:cTn id="37" dur="500"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250" autoRev="1" fill="hold">
                                          <p:stCondLst>
                                            <p:cond delay="0"/>
                                          </p:stCondLst>
                                        </p:cTn>
                                        <p:tgtEl>
                                          <p:spTgt spid="49"/>
                                        </p:tgtEl>
                                      </p:cBhvr>
                                      <p:to x="80000" y="100000"/>
                                    </p:animScale>
                                    <p:anim by="(#ppt_w*0.10)" calcmode="lin" valueType="num">
                                      <p:cBhvr>
                                        <p:cTn id="41" dur="250" autoRev="1" fill="hold">
                                          <p:stCondLst>
                                            <p:cond delay="0"/>
                                          </p:stCondLst>
                                        </p:cTn>
                                        <p:tgtEl>
                                          <p:spTgt spid="49"/>
                                        </p:tgtEl>
                                        <p:attrNameLst>
                                          <p:attrName>ppt_x</p:attrName>
                                        </p:attrNameLst>
                                      </p:cBhvr>
                                    </p:anim>
                                    <p:anim by="(-#ppt_w*0.10)" calcmode="lin" valueType="num">
                                      <p:cBhvr>
                                        <p:cTn id="42" dur="250" autoRev="1" fill="hold">
                                          <p:stCondLst>
                                            <p:cond delay="0"/>
                                          </p:stCondLst>
                                        </p:cTn>
                                        <p:tgtEl>
                                          <p:spTgt spid="49"/>
                                        </p:tgtEl>
                                        <p:attrNameLst>
                                          <p:attrName>ppt_y</p:attrName>
                                        </p:attrNameLst>
                                      </p:cBhvr>
                                    </p:anim>
                                    <p:animRot by="-480000">
                                      <p:cBhvr>
                                        <p:cTn id="43" dur="250" autoRev="1" fill="hold">
                                          <p:stCondLst>
                                            <p:cond delay="0"/>
                                          </p:stCondLst>
                                        </p:cTn>
                                        <p:tgtEl>
                                          <p:spTgt spid="49"/>
                                        </p:tgtEl>
                                        <p:attrNameLst>
                                          <p:attrName>r</p:attrName>
                                        </p:attrNameLst>
                                      </p:cBhvr>
                                    </p:animRot>
                                  </p:childTnLst>
                                </p:cTn>
                              </p:par>
                            </p:childTnLst>
                          </p:cTn>
                        </p:par>
                        <p:par>
                          <p:cTn id="44" fill="hold">
                            <p:stCondLst>
                              <p:cond delay="3650"/>
                            </p:stCondLst>
                            <p:childTnLst>
                              <p:par>
                                <p:cTn id="45" presetID="22" presetClass="entr" presetSubtype="8" fill="hold" grpId="0" nodeType="afterEffect">
                                  <p:stCondLst>
                                    <p:cond delay="0"/>
                                  </p:stCondLst>
                                  <p:iterate type="lt">
                                    <p:tmPct val="30000"/>
                                  </p:iterate>
                                  <p:childTnLst>
                                    <p:set>
                                      <p:cBhvr>
                                        <p:cTn id="46" dur="500"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250" autoRev="1" fill="hold">
                                          <p:stCondLst>
                                            <p:cond delay="0"/>
                                          </p:stCondLst>
                                        </p:cTn>
                                        <p:tgtEl>
                                          <p:spTgt spid="50"/>
                                        </p:tgtEl>
                                      </p:cBhvr>
                                      <p:to x="80000" y="100000"/>
                                    </p:animScale>
                                    <p:anim by="(#ppt_w*0.10)" calcmode="lin" valueType="num">
                                      <p:cBhvr>
                                        <p:cTn id="50" dur="250" autoRev="1" fill="hold">
                                          <p:stCondLst>
                                            <p:cond delay="0"/>
                                          </p:stCondLst>
                                        </p:cTn>
                                        <p:tgtEl>
                                          <p:spTgt spid="50"/>
                                        </p:tgtEl>
                                        <p:attrNameLst>
                                          <p:attrName>ppt_x</p:attrName>
                                        </p:attrNameLst>
                                      </p:cBhvr>
                                    </p:anim>
                                    <p:anim by="(-#ppt_w*0.10)" calcmode="lin" valueType="num">
                                      <p:cBhvr>
                                        <p:cTn id="51" dur="250" autoRev="1" fill="hold">
                                          <p:stCondLst>
                                            <p:cond delay="0"/>
                                          </p:stCondLst>
                                        </p:cTn>
                                        <p:tgtEl>
                                          <p:spTgt spid="50"/>
                                        </p:tgtEl>
                                        <p:attrNameLst>
                                          <p:attrName>ppt_y</p:attrName>
                                        </p:attrNameLst>
                                      </p:cBhvr>
                                    </p:anim>
                                    <p:animRot by="-480000">
                                      <p:cBhvr>
                                        <p:cTn id="52" dur="2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4" name="矩形 63"/>
          <p:cNvSpPr/>
          <p:nvPr/>
        </p:nvSpPr>
        <p:spPr>
          <a:xfrm>
            <a:off x="3925325" y="1112792"/>
            <a:ext cx="2827147" cy="345440"/>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对课题的理解和认识</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矩形 66"/>
          <p:cNvSpPr/>
          <p:nvPr/>
        </p:nvSpPr>
        <p:spPr>
          <a:xfrm>
            <a:off x="3902075" y="1852930"/>
            <a:ext cx="5157470" cy="345440"/>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课题的研究目标、研究内容和研究重点</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3924935" y="2600960"/>
            <a:ext cx="4773295" cy="345440"/>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课题的研究思路、研究方法及研究技术路线</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3911330" y="3350452"/>
            <a:ext cx="2827146" cy="345440"/>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课题研究的可行性分析</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46710" y="1588770"/>
            <a:ext cx="2554605" cy="1330960"/>
            <a:chOff x="599173" y="1327698"/>
            <a:chExt cx="3221132" cy="1692605"/>
          </a:xfrm>
        </p:grpSpPr>
        <p:sp>
          <p:nvSpPr>
            <p:cNvPr id="52" name="平行四边形 51"/>
            <p:cNvSpPr/>
            <p:nvPr/>
          </p:nvSpPr>
          <p:spPr>
            <a:xfrm>
              <a:off x="599173" y="1327698"/>
              <a:ext cx="3221132" cy="16926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15" name="Text Placeholder 4"/>
            <p:cNvSpPr txBox="1"/>
            <p:nvPr/>
          </p:nvSpPr>
          <p:spPr>
            <a:xfrm>
              <a:off x="913041" y="227647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3600" b="1" dirty="0">
                  <a:solidFill>
                    <a:schemeClr val="bg1"/>
                  </a:solidFill>
                  <a:latin typeface="微软雅黑" panose="020B0503020204020204" pitchFamily="34" charset="-122"/>
                  <a:ea typeface="微软雅黑" panose="020B0503020204020204" pitchFamily="34" charset="-122"/>
                </a:rPr>
                <a:t> </a:t>
              </a:r>
              <a:r>
                <a:rPr lang="zh-CN" altLang="en-US" sz="3600" b="1" dirty="0">
                  <a:solidFill>
                    <a:schemeClr val="bg1"/>
                  </a:solidFill>
                  <a:latin typeface="微软雅黑" panose="020B0503020204020204" pitchFamily="34" charset="-122"/>
                  <a:ea typeface="微软雅黑" panose="020B0503020204020204" pitchFamily="34" charset="-122"/>
                </a:rPr>
                <a:t>目  录</a:t>
              </a:r>
              <a:endParaRPr lang="en-US" altLang="zh-CN" sz="3600" b="1" dirty="0">
                <a:solidFill>
                  <a:schemeClr val="bg1"/>
                </a:solidFill>
                <a:latin typeface="微软雅黑" panose="020B0503020204020204" pitchFamily="34" charset="-122"/>
                <a:ea typeface="微软雅黑" panose="020B0503020204020204" pitchFamily="34" charset="-122"/>
              </a:endParaRPr>
            </a:p>
            <a:p>
              <a:pPr marL="0" indent="0" algn="ctr">
                <a:buNone/>
              </a:pPr>
              <a:endParaRPr lang="en-GB" sz="2800" b="1"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3251815" y="1033443"/>
            <a:ext cx="526267" cy="526267"/>
            <a:chOff x="3995936" y="1495374"/>
            <a:chExt cx="720080" cy="720080"/>
          </a:xfrm>
        </p:grpSpPr>
        <p:sp>
          <p:nvSpPr>
            <p:cNvPr id="82" name="椭圆 81"/>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15"/>
            <p:cNvSpPr txBox="1"/>
            <p:nvPr/>
          </p:nvSpPr>
          <p:spPr>
            <a:xfrm>
              <a:off x="4023348" y="1567957"/>
              <a:ext cx="665025" cy="54746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3222581" y="1784441"/>
            <a:ext cx="526267" cy="526267"/>
            <a:chOff x="3995936" y="1495374"/>
            <a:chExt cx="720080" cy="720080"/>
          </a:xfrm>
        </p:grpSpPr>
        <p:sp>
          <p:nvSpPr>
            <p:cNvPr id="85" name="椭圆 84"/>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15"/>
            <p:cNvSpPr txBox="1"/>
            <p:nvPr/>
          </p:nvSpPr>
          <p:spPr>
            <a:xfrm>
              <a:off x="4023348" y="1567957"/>
              <a:ext cx="665025" cy="54746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3229684" y="2535715"/>
            <a:ext cx="526267" cy="526267"/>
            <a:chOff x="3995936" y="1495374"/>
            <a:chExt cx="720080" cy="720080"/>
          </a:xfrm>
        </p:grpSpPr>
        <p:sp>
          <p:nvSpPr>
            <p:cNvPr id="88" name="椭圆 87"/>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TextBox 15"/>
            <p:cNvSpPr txBox="1"/>
            <p:nvPr/>
          </p:nvSpPr>
          <p:spPr>
            <a:xfrm>
              <a:off x="4023348" y="1567957"/>
              <a:ext cx="665025" cy="54746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3243546" y="3272119"/>
            <a:ext cx="526267" cy="526267"/>
            <a:chOff x="3995936" y="1495374"/>
            <a:chExt cx="720080" cy="720080"/>
          </a:xfrm>
        </p:grpSpPr>
        <p:sp>
          <p:nvSpPr>
            <p:cNvPr id="91" name="椭圆 90"/>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5"/>
            <p:cNvSpPr txBox="1"/>
            <p:nvPr/>
          </p:nvSpPr>
          <p:spPr>
            <a:xfrm>
              <a:off x="4023348" y="1567957"/>
              <a:ext cx="665025" cy="54746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222581" y="292938"/>
            <a:ext cx="526267" cy="526267"/>
            <a:chOff x="3995936" y="1495374"/>
            <a:chExt cx="720080" cy="720080"/>
          </a:xfrm>
        </p:grpSpPr>
        <p:sp>
          <p:nvSpPr>
            <p:cNvPr id="23" name="椭圆 22"/>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5"/>
            <p:cNvSpPr txBox="1"/>
            <p:nvPr/>
          </p:nvSpPr>
          <p:spPr>
            <a:xfrm>
              <a:off x="4023348" y="1567957"/>
              <a:ext cx="599832" cy="493794"/>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5" name="TextBox 48"/>
          <p:cNvSpPr txBox="1"/>
          <p:nvPr/>
        </p:nvSpPr>
        <p:spPr>
          <a:xfrm>
            <a:off x="3925570" y="353695"/>
            <a:ext cx="4358640" cy="345440"/>
          </a:xfrm>
          <a:prstGeom prst="rect">
            <a:avLst/>
          </a:prstGeom>
          <a:noFill/>
        </p:spPr>
        <p:txBody>
          <a:bodyPr wrap="square" lIns="68584" tIns="34291" rIns="68584" bIns="34291" rtlCol="0">
            <a:spAutoFit/>
          </a:bodyPr>
          <a:lstStyle/>
          <a:p>
            <a:r>
              <a:rPr lang="zh-CN" altLang="en-US" b="1" dirty="0">
                <a:solidFill>
                  <a:srgbClr val="404040"/>
                </a:solidFill>
                <a:latin typeface="微软雅黑" panose="020B0503020204020204" pitchFamily="34" charset="-122"/>
                <a:ea typeface="微软雅黑" panose="020B0503020204020204" pitchFamily="34" charset="-122"/>
              </a:rPr>
              <a:t>课题的提出和研究背景</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11" name="矩形 10"/>
          <p:cNvSpPr/>
          <p:nvPr/>
        </p:nvSpPr>
        <p:spPr>
          <a:xfrm>
            <a:off x="3912870" y="4102100"/>
            <a:ext cx="5520690" cy="345440"/>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对课题研究计划的制定和研究成果的预期</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244816" y="4043009"/>
            <a:ext cx="526267" cy="526267"/>
            <a:chOff x="3995936" y="1495374"/>
            <a:chExt cx="720080" cy="720080"/>
          </a:xfrm>
        </p:grpSpPr>
        <p:sp>
          <p:nvSpPr>
            <p:cNvPr id="13" name="椭圆 12"/>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5"/>
            <p:cNvSpPr txBox="1"/>
            <p:nvPr/>
          </p:nvSpPr>
          <p:spPr>
            <a:xfrm>
              <a:off x="4023348" y="1567957"/>
              <a:ext cx="658594" cy="54564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06</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left)">
                                      <p:cBhvr>
                                        <p:cTn id="21" dur="500"/>
                                        <p:tgtEl>
                                          <p:spTgt spid="8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ipe(left)">
                                      <p:cBhvr>
                                        <p:cTn id="29" dur="500"/>
                                        <p:tgtEl>
                                          <p:spTgt spid="8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left)">
                                      <p:cBhvr>
                                        <p:cTn id="33" dur="500"/>
                                        <p:tgtEl>
                                          <p:spTgt spid="67"/>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left)">
                                      <p:cBhvr>
                                        <p:cTn id="37" dur="500"/>
                                        <p:tgtEl>
                                          <p:spTgt spid="8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left)">
                                      <p:cBhvr>
                                        <p:cTn id="41" dur="500"/>
                                        <p:tgtEl>
                                          <p:spTgt spid="7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left)">
                                      <p:cBhvr>
                                        <p:cTn id="45" dur="500"/>
                                        <p:tgtEl>
                                          <p:spTgt spid="90"/>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70" grpId="0"/>
      <p:bldP spid="73" grpId="0"/>
      <p:bldP spid="25" grpId="0" bldLvl="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652145" y="200025"/>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（一）课题创新之处分析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179458" y="76354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32105" y="717550"/>
            <a:ext cx="1974850"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65735" y="1110615"/>
            <a:ext cx="8811895" cy="36931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indent="508000" fontAlgn="auto">
              <a:lnSpc>
                <a:spcPts val="3200"/>
              </a:lnSpc>
              <a:extLst>
                <a:ext uri="{35155182-B16C-46BC-9424-99874614C6A1}">
                  <wpsdc:indentchars xmlns:wpsdc="http://www.wps.cn/officeDocument/2017/drawingmlCustomData" val="200" checksum="282533468"/>
                </a:ext>
              </a:extLst>
            </a:pPr>
            <a:r>
              <a:rPr sz="2000" b="1" dirty="0">
                <a:solidFill>
                  <a:schemeClr val="tx1">
                    <a:lumMod val="75000"/>
                    <a:lumOff val="25000"/>
                  </a:schemeClr>
                </a:solidFill>
                <a:latin typeface="+mn-ea"/>
                <a:ea typeface="+mn-ea"/>
                <a:cs typeface="+mn-ea"/>
              </a:rPr>
              <a:t>(1)形成以跨学科、跨课程、普及性为核心特征的科技教育新教育模式——TCC课程。特别是在信息技术课程实施中实现学生全员学习机器人技术、物联网技术（创客）、动漫创作技术、微视频创作技术等科学技术，形成国家课程学生全员学习科学技术的课程实施模式。</a:t>
            </a:r>
            <a:endParaRPr sz="2000" b="1" dirty="0">
              <a:solidFill>
                <a:schemeClr val="tx1">
                  <a:lumMod val="75000"/>
                  <a:lumOff val="25000"/>
                </a:schemeClr>
              </a:solidFill>
              <a:latin typeface="+mn-ea"/>
              <a:ea typeface="+mn-ea"/>
              <a:cs typeface="+mn-ea"/>
            </a:endParaRPr>
          </a:p>
          <a:p>
            <a:pPr indent="508000" fontAlgn="auto">
              <a:lnSpc>
                <a:spcPts val="3200"/>
              </a:lnSpc>
              <a:extLst>
                <a:ext uri="{35155182-B16C-46BC-9424-99874614C6A1}">
                  <wpsdc:indentchars xmlns:wpsdc="http://www.wps.cn/officeDocument/2017/drawingmlCustomData" val="200" checksum="282533468"/>
                </a:ext>
              </a:extLst>
            </a:pPr>
            <a:r>
              <a:rPr sz="2000" b="1" dirty="0">
                <a:solidFill>
                  <a:schemeClr val="tx1">
                    <a:lumMod val="75000"/>
                    <a:lumOff val="25000"/>
                  </a:schemeClr>
                </a:solidFill>
                <a:latin typeface="+mn-ea"/>
                <a:ea typeface="+mn-ea"/>
                <a:cs typeface="+mn-ea"/>
              </a:rPr>
              <a:t>(2)破解STEAM教育或创客教育只能少数学生参与、极少数学生参加竞赛的课程实施困窘；破解STEAM教育或创客教育在小学实施得“热热闹闹”，在初中却“凄凄惨惨”的课程衔接困难；破解国家教育资金投入巨大而绩效使用率低下，极大浪费国家资源的办学困惑；形成科学技术学生普及性学习与特长发展的课程实施模式。这些是前人尚未涉及的领域，本项目为首次提出。</a:t>
            </a:r>
            <a:endParaRPr sz="2000" b="1" dirty="0">
              <a:solidFill>
                <a:schemeClr val="tx1">
                  <a:lumMod val="75000"/>
                  <a:lumOff val="25000"/>
                </a:schemeClr>
              </a:solidFill>
              <a:latin typeface="+mn-ea"/>
              <a:ea typeface="+mn-ea"/>
              <a:cs typeface="+mn-ea"/>
            </a:endParaRPr>
          </a:p>
        </p:txBody>
      </p:sp>
      <p:sp>
        <p:nvSpPr>
          <p:cNvPr id="8" name="TextBox 7"/>
          <p:cNvSpPr txBox="1"/>
          <p:nvPr/>
        </p:nvSpPr>
        <p:spPr>
          <a:xfrm>
            <a:off x="530860" y="79311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1．目标创新</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652145" y="200025"/>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（一）课题创新之处分析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179458" y="76354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32105" y="717550"/>
            <a:ext cx="1974850"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65735" y="1254125"/>
            <a:ext cx="8811895" cy="256476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indent="508000" fontAlgn="auto">
              <a:lnSpc>
                <a:spcPts val="4000"/>
              </a:lnSpc>
              <a:extLst>
                <a:ext uri="{35155182-B16C-46BC-9424-99874614C6A1}">
                  <wpsdc:indentchars xmlns:wpsdc="http://www.wps.cn/officeDocument/2017/drawingmlCustomData" val="200" checksum="282533468"/>
                </a:ext>
              </a:extLst>
            </a:pPr>
            <a:r>
              <a:rPr sz="2000" b="1" dirty="0">
                <a:solidFill>
                  <a:schemeClr val="tx1">
                    <a:lumMod val="75000"/>
                    <a:lumOff val="25000"/>
                  </a:schemeClr>
                </a:solidFill>
                <a:latin typeface="+mn-ea"/>
                <a:ea typeface="+mn-ea"/>
                <a:cs typeface="+mn-ea"/>
              </a:rPr>
              <a:t>(1)校本课程能够通过国家课程规范化、普及化实施。例如：机器人教学通过国家课程信息技术进行课堂普及教学，让更多的孩子能够获得机器人技术知识的学习和发展机会。</a:t>
            </a:r>
            <a:endParaRPr sz="2000" b="1" dirty="0">
              <a:solidFill>
                <a:schemeClr val="tx1">
                  <a:lumMod val="75000"/>
                  <a:lumOff val="25000"/>
                </a:schemeClr>
              </a:solidFill>
              <a:latin typeface="+mn-ea"/>
              <a:ea typeface="+mn-ea"/>
              <a:cs typeface="+mn-ea"/>
            </a:endParaRPr>
          </a:p>
          <a:p>
            <a:pPr indent="508000" fontAlgn="auto">
              <a:lnSpc>
                <a:spcPts val="4000"/>
              </a:lnSpc>
              <a:extLst>
                <a:ext uri="{35155182-B16C-46BC-9424-99874614C6A1}">
                  <wpsdc:indentchars xmlns:wpsdc="http://www.wps.cn/officeDocument/2017/drawingmlCustomData" val="200" checksum="282533468"/>
                </a:ext>
              </a:extLst>
            </a:pPr>
            <a:r>
              <a:rPr sz="2000" b="1" dirty="0">
                <a:solidFill>
                  <a:schemeClr val="tx1">
                    <a:lumMod val="75000"/>
                    <a:lumOff val="25000"/>
                  </a:schemeClr>
                </a:solidFill>
                <a:latin typeface="+mn-ea"/>
                <a:ea typeface="+mn-ea"/>
                <a:cs typeface="+mn-ea"/>
              </a:rPr>
              <a:t>(2)本课题提出通过校内外各类竞赛的参与，提高学生的创造力与竞争力，形成竞赛学习评价与课程开发结合的方式，此项研究内容也是首次提出。</a:t>
            </a:r>
            <a:endParaRPr sz="2000" b="1" dirty="0">
              <a:solidFill>
                <a:schemeClr val="tx1">
                  <a:lumMod val="75000"/>
                  <a:lumOff val="25000"/>
                </a:schemeClr>
              </a:solidFill>
              <a:latin typeface="+mn-ea"/>
              <a:ea typeface="+mn-ea"/>
              <a:cs typeface="+mn-ea"/>
            </a:endParaRPr>
          </a:p>
        </p:txBody>
      </p:sp>
      <p:sp>
        <p:nvSpPr>
          <p:cNvPr id="8" name="TextBox 7"/>
          <p:cNvSpPr txBox="1"/>
          <p:nvPr/>
        </p:nvSpPr>
        <p:spPr>
          <a:xfrm>
            <a:off x="530860" y="79311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2．内容创新</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652145" y="200025"/>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（一）课题创新之处分析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179458" y="76354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32105" y="717550"/>
            <a:ext cx="1974850"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65735" y="1325880"/>
            <a:ext cx="8811895" cy="153860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indent="508000" fontAlgn="auto">
              <a:lnSpc>
                <a:spcPts val="4000"/>
              </a:lnSpc>
              <a:extLst>
                <a:ext uri="{35155182-B16C-46BC-9424-99874614C6A1}">
                  <wpsdc:indentchars xmlns:wpsdc="http://www.wps.cn/officeDocument/2017/drawingmlCustomData" val="200" checksum="282533468"/>
                </a:ext>
              </a:extLst>
            </a:pPr>
            <a:r>
              <a:rPr sz="2000" b="1" dirty="0">
                <a:solidFill>
                  <a:schemeClr val="tx1">
                    <a:lumMod val="75000"/>
                    <a:lumOff val="25000"/>
                  </a:schemeClr>
                </a:solidFill>
                <a:latin typeface="+mn-ea"/>
                <a:ea typeface="+mn-ea"/>
                <a:cs typeface="+mn-ea"/>
              </a:rPr>
              <a:t>(1)学生通过“做中学”学习方式，在实践中探究学习，不断提高创新力；在竞赛中实践学习，不断提高竞争力。</a:t>
            </a:r>
            <a:endParaRPr sz="2000" b="1" dirty="0">
              <a:solidFill>
                <a:schemeClr val="tx1">
                  <a:lumMod val="75000"/>
                  <a:lumOff val="25000"/>
                </a:schemeClr>
              </a:solidFill>
              <a:latin typeface="+mn-ea"/>
              <a:ea typeface="+mn-ea"/>
              <a:cs typeface="+mn-ea"/>
            </a:endParaRPr>
          </a:p>
          <a:p>
            <a:pPr indent="508000" fontAlgn="auto">
              <a:lnSpc>
                <a:spcPts val="4000"/>
              </a:lnSpc>
              <a:extLst>
                <a:ext uri="{35155182-B16C-46BC-9424-99874614C6A1}">
                  <wpsdc:indentchars xmlns:wpsdc="http://www.wps.cn/officeDocument/2017/drawingmlCustomData" val="200" checksum="282533468"/>
                </a:ext>
              </a:extLst>
            </a:pPr>
            <a:r>
              <a:rPr sz="2000" b="1" dirty="0">
                <a:solidFill>
                  <a:schemeClr val="tx1">
                    <a:lumMod val="75000"/>
                    <a:lumOff val="25000"/>
                  </a:schemeClr>
                </a:solidFill>
                <a:latin typeface="+mn-ea"/>
                <a:ea typeface="+mn-ea"/>
                <a:cs typeface="+mn-ea"/>
              </a:rPr>
              <a:t>(2)教师通过与学生“共同学习”，不断优化教学方式，不断提高专业素养。</a:t>
            </a:r>
            <a:endParaRPr sz="2000" b="1" dirty="0">
              <a:solidFill>
                <a:schemeClr val="tx1">
                  <a:lumMod val="75000"/>
                  <a:lumOff val="25000"/>
                </a:schemeClr>
              </a:solidFill>
              <a:latin typeface="+mn-ea"/>
              <a:ea typeface="+mn-ea"/>
              <a:cs typeface="+mn-ea"/>
            </a:endParaRPr>
          </a:p>
        </p:txBody>
      </p:sp>
      <p:sp>
        <p:nvSpPr>
          <p:cNvPr id="8" name="TextBox 7"/>
          <p:cNvSpPr txBox="1"/>
          <p:nvPr/>
        </p:nvSpPr>
        <p:spPr>
          <a:xfrm>
            <a:off x="530860" y="79311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sz="1600" dirty="0">
                <a:solidFill>
                  <a:schemeClr val="bg1"/>
                </a:solidFill>
              </a:rPr>
              <a:t>3．方式创新</a:t>
            </a:r>
            <a:endParaRPr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221615" y="128270"/>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（二）课题组研究基础分析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aphicFrame>
        <p:nvGraphicFramePr>
          <p:cNvPr id="2" name="表格 1"/>
          <p:cNvGraphicFramePr/>
          <p:nvPr>
            <p:custDataLst>
              <p:tags r:id="rId2"/>
            </p:custDataLst>
          </p:nvPr>
        </p:nvGraphicFramePr>
        <p:xfrm>
          <a:off x="271780" y="625475"/>
          <a:ext cx="8636000" cy="4285615"/>
        </p:xfrm>
        <a:graphic>
          <a:graphicData uri="http://schemas.openxmlformats.org/drawingml/2006/table">
            <a:tbl>
              <a:tblPr firstRow="1" bandRow="1">
                <a:tableStyleId>{5C22544A-7EE6-4342-B048-85BDC9FD1C3A}</a:tableStyleId>
              </a:tblPr>
              <a:tblGrid>
                <a:gridCol w="398780"/>
                <a:gridCol w="584200"/>
                <a:gridCol w="1452245"/>
                <a:gridCol w="612140"/>
                <a:gridCol w="601980"/>
                <a:gridCol w="1151255"/>
                <a:gridCol w="791845"/>
                <a:gridCol w="1819275"/>
                <a:gridCol w="1224280"/>
              </a:tblGrid>
              <a:tr h="353695">
                <a:tc>
                  <a:txBody>
                    <a:bodyPr/>
                    <a:p>
                      <a:pPr indent="0" algn="ctr">
                        <a:buNone/>
                      </a:pPr>
                      <a:r>
                        <a:rPr lang="zh-CN" sz="1200"/>
                        <a:t>序号</a:t>
                      </a:r>
                      <a:endParaRPr lang="zh-CN" altLang="en-US" sz="1200"/>
                    </a:p>
                  </a:txBody>
                  <a:tcPr marL="12700" marR="12700" marT="12700" vert="horz" anchor="ctr"/>
                </a:tc>
                <a:tc>
                  <a:txBody>
                    <a:bodyPr/>
                    <a:p>
                      <a:pPr indent="0" algn="ctr">
                        <a:buNone/>
                      </a:pPr>
                      <a:r>
                        <a:rPr lang="zh-CN" sz="1200"/>
                        <a:t>姓名</a:t>
                      </a:r>
                      <a:endParaRPr lang="zh-CN" altLang="en-US" sz="1200"/>
                    </a:p>
                  </a:txBody>
                  <a:tcPr marL="12700" marR="12700" marT="12700" vert="horz" anchor="ctr"/>
                </a:tc>
                <a:tc>
                  <a:txBody>
                    <a:bodyPr/>
                    <a:p>
                      <a:pPr indent="0" algn="ctr">
                        <a:buNone/>
                      </a:pPr>
                      <a:r>
                        <a:rPr lang="zh-CN" sz="1200"/>
                        <a:t>学校</a:t>
                      </a:r>
                      <a:endParaRPr lang="zh-CN" altLang="en-US" sz="1200"/>
                    </a:p>
                  </a:txBody>
                  <a:tcPr marL="12700" marR="12700" marT="12700" vert="horz" anchor="ctr"/>
                </a:tc>
                <a:tc>
                  <a:txBody>
                    <a:bodyPr/>
                    <a:p>
                      <a:pPr indent="0" algn="ctr">
                        <a:buNone/>
                      </a:pPr>
                      <a:r>
                        <a:rPr lang="zh-CN" sz="1200"/>
                        <a:t>职务</a:t>
                      </a:r>
                      <a:endParaRPr lang="zh-CN" altLang="en-US" sz="1200"/>
                    </a:p>
                  </a:txBody>
                  <a:tcPr marL="12700" marR="12700" marT="12700" vert="horz" anchor="ctr"/>
                </a:tc>
                <a:tc>
                  <a:txBody>
                    <a:bodyPr/>
                    <a:p>
                      <a:pPr indent="0" algn="ctr">
                        <a:buNone/>
                      </a:pPr>
                      <a:r>
                        <a:rPr lang="zh-CN" sz="1200"/>
                        <a:t>职称</a:t>
                      </a:r>
                      <a:endParaRPr lang="zh-CN" altLang="en-US" sz="1200"/>
                    </a:p>
                  </a:txBody>
                  <a:tcPr marL="12700" marR="12700" marT="12700" vert="horz" anchor="ctr"/>
                </a:tc>
                <a:tc>
                  <a:txBody>
                    <a:bodyPr/>
                    <a:p>
                      <a:pPr indent="0" algn="ctr">
                        <a:buNone/>
                      </a:pPr>
                      <a:r>
                        <a:rPr lang="zh-CN" sz="1200"/>
                        <a:t>兼职</a:t>
                      </a:r>
                      <a:endParaRPr lang="zh-CN" altLang="en-US" sz="1200"/>
                    </a:p>
                  </a:txBody>
                  <a:tcPr marL="12700" marR="12700" marT="12700" vert="horz" anchor="ctr"/>
                </a:tc>
                <a:tc>
                  <a:txBody>
                    <a:bodyPr/>
                    <a:p>
                      <a:pPr indent="0" algn="ctr">
                        <a:buNone/>
                      </a:pPr>
                      <a:r>
                        <a:rPr lang="zh-CN" sz="1200"/>
                        <a:t>专业阶梯</a:t>
                      </a:r>
                      <a:endParaRPr lang="zh-CN" altLang="en-US" sz="1200"/>
                    </a:p>
                  </a:txBody>
                  <a:tcPr marL="12700" marR="12700" marT="12700" vert="horz" anchor="ctr"/>
                </a:tc>
                <a:tc>
                  <a:txBody>
                    <a:bodyPr/>
                    <a:p>
                      <a:pPr indent="0" algn="ctr">
                        <a:buNone/>
                      </a:pPr>
                      <a:r>
                        <a:rPr lang="zh-CN" sz="1200"/>
                        <a:t>课题研究情况</a:t>
                      </a:r>
                      <a:endParaRPr lang="zh-CN" altLang="en-US" sz="1200"/>
                    </a:p>
                  </a:txBody>
                  <a:tcPr marL="12700" marR="12700" marT="12700" vert="horz" anchor="ctr"/>
                </a:tc>
                <a:tc>
                  <a:txBody>
                    <a:bodyPr/>
                    <a:p>
                      <a:pPr indent="0" algn="ctr">
                        <a:buNone/>
                      </a:pPr>
                      <a:r>
                        <a:rPr lang="zh-CN" sz="1200"/>
                        <a:t>科技教育荣誉</a:t>
                      </a:r>
                      <a:endParaRPr lang="zh-CN" altLang="en-US" sz="1200"/>
                    </a:p>
                  </a:txBody>
                  <a:tcPr marL="12700" marR="12700" marT="12700" vert="horz" anchor="ctr"/>
                </a:tc>
              </a:tr>
              <a:tr h="347980">
                <a:tc>
                  <a:txBody>
                    <a:bodyPr/>
                    <a:p>
                      <a:pPr indent="0" algn="ctr">
                        <a:buNone/>
                      </a:pPr>
                      <a:r>
                        <a:rPr lang="en-US" sz="1000"/>
                        <a:t>1</a:t>
                      </a:r>
                      <a:endParaRPr lang="en-US" altLang="en-US" sz="1000"/>
                    </a:p>
                  </a:txBody>
                  <a:tcPr marL="12700" marR="12700" marT="12700" vert="horz" anchor="ctr"/>
                </a:tc>
                <a:tc>
                  <a:txBody>
                    <a:bodyPr/>
                    <a:p>
                      <a:pPr indent="0" algn="ctr">
                        <a:buNone/>
                      </a:pPr>
                      <a:r>
                        <a:rPr lang="zh-CN" sz="1000"/>
                        <a:t>孔海斌</a:t>
                      </a:r>
                      <a:endParaRPr lang="zh-CN" altLang="en-US" sz="1000"/>
                    </a:p>
                  </a:txBody>
                  <a:tcPr marL="12700" marR="12700" marT="12700" vert="horz" anchor="ctr"/>
                </a:tc>
                <a:tc>
                  <a:txBody>
                    <a:bodyPr/>
                    <a:p>
                      <a:pPr indent="0" algn="ctr">
                        <a:buNone/>
                      </a:pPr>
                      <a:r>
                        <a:rPr lang="zh-CN" sz="1000"/>
                        <a:t>常州市丽华中学</a:t>
                      </a:r>
                      <a:endParaRPr lang="zh-CN" altLang="en-US" sz="1000"/>
                    </a:p>
                  </a:txBody>
                  <a:tcPr marL="12700" marR="12700" marT="12700" vert="horz" anchor="ctr"/>
                </a:tc>
                <a:tc>
                  <a:txBody>
                    <a:bodyPr/>
                    <a:p>
                      <a:pPr indent="0" algn="ctr">
                        <a:buNone/>
                      </a:pPr>
                      <a:r>
                        <a:rPr lang="zh-CN" sz="1000"/>
                        <a:t>中学高级</a:t>
                      </a:r>
                      <a:endParaRPr lang="zh-CN" altLang="en-US" sz="1000"/>
                    </a:p>
                  </a:txBody>
                  <a:tcPr marL="12700" marR="12700" marT="12700" vert="horz" anchor="ctr"/>
                </a:tc>
                <a:tc>
                  <a:txBody>
                    <a:bodyPr/>
                    <a:p>
                      <a:pPr indent="0" algn="ctr">
                        <a:buNone/>
                      </a:pPr>
                      <a:r>
                        <a:rPr lang="zh-CN" sz="1000"/>
                        <a:t>副校长</a:t>
                      </a:r>
                      <a:endParaRPr lang="zh-CN" altLang="en-US" sz="1000"/>
                    </a:p>
                  </a:txBody>
                  <a:tcPr marL="12700" marR="12700" marT="12700" vert="horz" anchor="ctr"/>
                </a:tc>
                <a:tc>
                  <a:txBody>
                    <a:bodyPr/>
                    <a:p>
                      <a:pPr indent="0" algn="ctr">
                        <a:buNone/>
                      </a:pPr>
                      <a:r>
                        <a:rPr lang="zh-CN" sz="1000"/>
                        <a:t>市学科中心组成员</a:t>
                      </a:r>
                      <a:endParaRPr lang="zh-CN" altLang="en-US" sz="1000"/>
                    </a:p>
                  </a:txBody>
                  <a:tcPr marL="12700" marR="12700" marT="12700" vert="horz" anchor="ctr"/>
                </a:tc>
                <a:tc>
                  <a:txBody>
                    <a:bodyPr/>
                    <a:p>
                      <a:pPr indent="0" algn="ctr">
                        <a:buNone/>
                      </a:pPr>
                      <a:r>
                        <a:rPr lang="zh-CN" sz="1000"/>
                        <a:t>学科带头人</a:t>
                      </a:r>
                      <a:endParaRPr lang="zh-CN" altLang="en-US" sz="1000"/>
                    </a:p>
                  </a:txBody>
                  <a:tcPr marL="12700" marR="12700" marT="12700" vert="horz" anchor="ctr"/>
                </a:tc>
                <a:tc>
                  <a:txBody>
                    <a:bodyPr/>
                    <a:p>
                      <a:pPr indent="0" algn="ctr">
                        <a:buNone/>
                      </a:pPr>
                      <a:r>
                        <a:rPr lang="zh-CN" sz="1000"/>
                        <a:t>国家子课题主持，省课题主持，省、市课题核心成员</a:t>
                      </a:r>
                      <a:endParaRPr lang="zh-CN" altLang="en-US" sz="1000"/>
                    </a:p>
                  </a:txBody>
                  <a:tcPr marL="12700" marR="12700" marT="12700" vert="horz" anchor="ctr"/>
                </a:tc>
                <a:tc>
                  <a:txBody>
                    <a:bodyPr/>
                    <a:p>
                      <a:pPr indent="0" algn="ctr">
                        <a:buNone/>
                      </a:pPr>
                      <a:r>
                        <a:rPr lang="zh-CN" sz="1000"/>
                        <a:t>江苏省优秀青少年科技辅导员</a:t>
                      </a:r>
                      <a:endParaRPr lang="zh-CN" altLang="en-US" sz="1000"/>
                    </a:p>
                  </a:txBody>
                  <a:tcPr marL="12700" marR="12700" marT="12700" vert="horz" anchor="ctr"/>
                </a:tc>
              </a:tr>
              <a:tr h="339090">
                <a:tc>
                  <a:txBody>
                    <a:bodyPr/>
                    <a:p>
                      <a:pPr indent="0" algn="ctr">
                        <a:buNone/>
                      </a:pPr>
                      <a:r>
                        <a:rPr lang="en-US" sz="1000"/>
                        <a:t>2</a:t>
                      </a:r>
                      <a:endParaRPr lang="en-US" altLang="en-US" sz="1000"/>
                    </a:p>
                  </a:txBody>
                  <a:tcPr marL="12700" marR="12700" marT="12700" vert="horz" anchor="ctr"/>
                </a:tc>
                <a:tc>
                  <a:txBody>
                    <a:bodyPr/>
                    <a:p>
                      <a:pPr indent="0" algn="ctr">
                        <a:buNone/>
                      </a:pPr>
                      <a:r>
                        <a:rPr lang="zh-CN" sz="1000"/>
                        <a:t>张小华</a:t>
                      </a:r>
                      <a:endParaRPr lang="zh-CN" altLang="en-US" sz="1000"/>
                    </a:p>
                  </a:txBody>
                  <a:tcPr marL="12700" marR="12700" marT="12700" vert="horz" anchor="ctr"/>
                </a:tc>
                <a:tc>
                  <a:txBody>
                    <a:bodyPr/>
                    <a:p>
                      <a:pPr indent="0" algn="ctr">
                        <a:buNone/>
                      </a:pPr>
                      <a:r>
                        <a:rPr lang="zh-CN" sz="1000"/>
                        <a:t>常州市丽华中学</a:t>
                      </a:r>
                      <a:endParaRPr lang="zh-CN" altLang="en-US" sz="1000"/>
                    </a:p>
                  </a:txBody>
                  <a:tcPr marL="12700" marR="12700" marT="12700" vert="horz" anchor="ctr"/>
                </a:tc>
                <a:tc>
                  <a:txBody>
                    <a:bodyPr/>
                    <a:p>
                      <a:pPr indent="0" algn="ctr">
                        <a:buNone/>
                      </a:pPr>
                      <a:r>
                        <a:rPr lang="zh-CN" sz="1000"/>
                        <a:t>中学高级</a:t>
                      </a:r>
                      <a:endParaRPr lang="zh-CN" altLang="en-US" sz="1000"/>
                    </a:p>
                  </a:txBody>
                  <a:tcPr marL="12700" marR="12700" marT="12700" vert="horz" anchor="ctr"/>
                </a:tc>
                <a:tc>
                  <a:txBody>
                    <a:bodyPr/>
                    <a:p>
                      <a:pPr indent="0" algn="ctr">
                        <a:buNone/>
                      </a:pPr>
                      <a:r>
                        <a:rPr lang="zh-CN" sz="1000"/>
                        <a:t>主任</a:t>
                      </a:r>
                      <a:endParaRPr lang="zh-CN" altLang="en-US" sz="1000"/>
                    </a:p>
                  </a:txBody>
                  <a:tcPr marL="12700" marR="12700" marT="12700" vert="horz" anchor="ctr"/>
                </a:tc>
                <a:tc>
                  <a:txBody>
                    <a:bodyPr/>
                    <a:p>
                      <a:pPr indent="0" algn="ctr">
                        <a:buNone/>
                      </a:pPr>
                      <a:r>
                        <a:rPr lang="zh-CN" sz="1000"/>
                        <a:t>兼职教研员</a:t>
                      </a:r>
                      <a:endParaRPr lang="zh-CN" altLang="en-US" sz="1000"/>
                    </a:p>
                  </a:txBody>
                  <a:tcPr marL="12700" marR="12700" marT="12700" vert="horz" anchor="ctr"/>
                </a:tc>
                <a:tc>
                  <a:txBody>
                    <a:bodyPr/>
                    <a:p>
                      <a:pPr indent="0" algn="ctr">
                        <a:buNone/>
                      </a:pPr>
                      <a:r>
                        <a:rPr lang="zh-CN" sz="1000"/>
                        <a:t>教学骨干</a:t>
                      </a:r>
                      <a:endParaRPr lang="zh-CN" altLang="en-US" sz="1000"/>
                    </a:p>
                  </a:txBody>
                  <a:tcPr marL="12700" marR="12700" marT="12700" vert="horz" anchor="ctr"/>
                </a:tc>
                <a:tc>
                  <a:txBody>
                    <a:bodyPr/>
                    <a:p>
                      <a:pPr indent="0" algn="ctr">
                        <a:buNone/>
                      </a:pPr>
                      <a:r>
                        <a:rPr lang="zh-CN" sz="1000"/>
                        <a:t>省课题核心成员</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r>
              <a:tr h="348615">
                <a:tc>
                  <a:txBody>
                    <a:bodyPr/>
                    <a:p>
                      <a:pPr indent="0" algn="ctr">
                        <a:buNone/>
                      </a:pPr>
                      <a:r>
                        <a:rPr lang="en-US" sz="1000"/>
                        <a:t>3</a:t>
                      </a:r>
                      <a:endParaRPr lang="en-US" altLang="en-US" sz="1000"/>
                    </a:p>
                  </a:txBody>
                  <a:tcPr marL="12700" marR="12700" marT="12700" vert="horz" anchor="ctr"/>
                </a:tc>
                <a:tc>
                  <a:txBody>
                    <a:bodyPr/>
                    <a:p>
                      <a:pPr indent="0" algn="ctr">
                        <a:buNone/>
                      </a:pPr>
                      <a:r>
                        <a:rPr lang="zh-CN" sz="1000"/>
                        <a:t>陆林芳</a:t>
                      </a:r>
                      <a:endParaRPr lang="zh-CN" altLang="en-US" sz="1000"/>
                    </a:p>
                  </a:txBody>
                  <a:tcPr marL="12700" marR="12700" marT="12700" vert="horz" anchor="ctr"/>
                </a:tc>
                <a:tc>
                  <a:txBody>
                    <a:bodyPr/>
                    <a:p>
                      <a:pPr indent="0" algn="ctr">
                        <a:buNone/>
                      </a:pPr>
                      <a:r>
                        <a:rPr lang="zh-CN" sz="1000"/>
                        <a:t>常州市丽华中学</a:t>
                      </a:r>
                      <a:endParaRPr lang="zh-CN" altLang="en-US" sz="1000"/>
                    </a:p>
                  </a:txBody>
                  <a:tcPr marL="12700" marR="12700" marT="12700" vert="horz" anchor="ctr"/>
                </a:tc>
                <a:tc>
                  <a:txBody>
                    <a:bodyPr/>
                    <a:p>
                      <a:pPr indent="0" algn="ctr">
                        <a:buNone/>
                      </a:pPr>
                      <a:r>
                        <a:rPr lang="zh-CN" sz="1000"/>
                        <a:t>中学高级</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r>
                        <a:rPr lang="zh-CN" sz="1000"/>
                        <a:t>省课题核心成员</a:t>
                      </a:r>
                      <a:endParaRPr lang="zh-CN" altLang="en-US" sz="1000"/>
                    </a:p>
                  </a:txBody>
                  <a:tcPr marL="12700" marR="12700" marT="12700" vert="horz" anchor="ctr"/>
                </a:tc>
                <a:tc>
                  <a:txBody>
                    <a:bodyPr/>
                    <a:p>
                      <a:pPr indent="0" algn="ctr">
                        <a:buNone/>
                      </a:pPr>
                      <a:r>
                        <a:rPr lang="zh-CN" sz="1000"/>
                        <a:t>江苏省优秀青少年科技辅导员</a:t>
                      </a:r>
                      <a:endParaRPr lang="zh-CN" altLang="en-US" sz="1000"/>
                    </a:p>
                  </a:txBody>
                  <a:tcPr marL="12700" marR="12700" marT="12700" vert="horz" anchor="ctr"/>
                </a:tc>
              </a:tr>
              <a:tr h="348615">
                <a:tc>
                  <a:txBody>
                    <a:bodyPr/>
                    <a:p>
                      <a:pPr indent="0" algn="ctr">
                        <a:buNone/>
                      </a:pPr>
                      <a:r>
                        <a:rPr lang="en-US" sz="1000"/>
                        <a:t>4</a:t>
                      </a:r>
                      <a:endParaRPr lang="en-US" altLang="en-US" sz="1000"/>
                    </a:p>
                  </a:txBody>
                  <a:tcPr marL="12700" marR="12700" marT="12700" vert="horz" anchor="ctr"/>
                </a:tc>
                <a:tc>
                  <a:txBody>
                    <a:bodyPr/>
                    <a:p>
                      <a:pPr indent="0" algn="ctr">
                        <a:buNone/>
                      </a:pPr>
                      <a:r>
                        <a:rPr lang="zh-CN" sz="1000"/>
                        <a:t>戴界蕾</a:t>
                      </a:r>
                      <a:endParaRPr lang="zh-CN" altLang="en-US" sz="1000"/>
                    </a:p>
                  </a:txBody>
                  <a:tcPr marL="12700" marR="12700" marT="12700" vert="horz" anchor="ctr"/>
                </a:tc>
                <a:tc>
                  <a:txBody>
                    <a:bodyPr/>
                    <a:p>
                      <a:pPr indent="0" algn="ctr">
                        <a:buNone/>
                      </a:pPr>
                      <a:r>
                        <a:rPr lang="zh-CN" sz="1000"/>
                        <a:t>常州市明德实验中学</a:t>
                      </a:r>
                      <a:endParaRPr lang="zh-CN" altLang="en-US" sz="1000"/>
                    </a:p>
                  </a:txBody>
                  <a:tcPr marL="12700" marR="12700" marT="12700" vert="horz" anchor="ctr"/>
                </a:tc>
                <a:tc>
                  <a:txBody>
                    <a:bodyPr/>
                    <a:p>
                      <a:pPr indent="0" algn="ctr">
                        <a:buNone/>
                      </a:pPr>
                      <a:r>
                        <a:rPr lang="zh-CN" sz="1000"/>
                        <a:t>中学高级</a:t>
                      </a:r>
                      <a:endParaRPr lang="zh-CN" altLang="en-US" sz="1000"/>
                    </a:p>
                  </a:txBody>
                  <a:tcPr marL="12700" marR="12700" marT="12700" vert="horz" anchor="ctr"/>
                </a:tc>
                <a:tc>
                  <a:txBody>
                    <a:bodyPr/>
                    <a:p>
                      <a:pPr indent="0" algn="ctr">
                        <a:buNone/>
                      </a:pPr>
                      <a:r>
                        <a:rPr lang="zh-CN" sz="1000"/>
                        <a:t>书记兼</a:t>
                      </a:r>
                      <a:endParaRPr lang="zh-CN" sz="1000"/>
                    </a:p>
                    <a:p>
                      <a:pPr indent="0" algn="ctr">
                        <a:buNone/>
                      </a:pPr>
                      <a:r>
                        <a:rPr lang="zh-CN" sz="1000"/>
                        <a:t>副校长</a:t>
                      </a:r>
                      <a:endParaRPr lang="zh-CN" altLang="en-US" sz="1000"/>
                    </a:p>
                  </a:txBody>
                  <a:tcPr marL="12700" marR="12700" marT="12700" vert="horz" anchor="ctr"/>
                </a:tc>
                <a:tc>
                  <a:txBody>
                    <a:bodyPr/>
                    <a:p>
                      <a:pPr indent="0" algn="ctr">
                        <a:buNone/>
                      </a:pPr>
                      <a:r>
                        <a:rPr lang="zh-CN" sz="1000"/>
                        <a:t>市学科中心组成员</a:t>
                      </a:r>
                      <a:endParaRPr lang="zh-CN" altLang="en-US" sz="1000"/>
                    </a:p>
                  </a:txBody>
                  <a:tcPr marL="12700" marR="12700" marT="12700" vert="horz" anchor="ctr"/>
                </a:tc>
                <a:tc>
                  <a:txBody>
                    <a:bodyPr/>
                    <a:p>
                      <a:pPr indent="0" algn="ctr">
                        <a:buNone/>
                      </a:pPr>
                      <a:r>
                        <a:rPr lang="zh-CN" sz="1000"/>
                        <a:t>学科带头人</a:t>
                      </a:r>
                      <a:endParaRPr lang="zh-CN" altLang="en-US" sz="1000"/>
                    </a:p>
                  </a:txBody>
                  <a:tcPr marL="12700" marR="12700" marT="12700" vert="horz" anchor="ctr"/>
                </a:tc>
                <a:tc>
                  <a:txBody>
                    <a:bodyPr/>
                    <a:p>
                      <a:pPr indent="0" algn="ctr">
                        <a:buNone/>
                      </a:pPr>
                      <a:r>
                        <a:rPr lang="en-US" altLang="zh-CN" sz="1000"/>
                        <a:t> </a:t>
                      </a:r>
                      <a:r>
                        <a:rPr lang="zh-CN" sz="1000"/>
                        <a:t>国家课题主持，省课题主持，省、市课题核心成员</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r>
              <a:tr h="347980">
                <a:tc>
                  <a:txBody>
                    <a:bodyPr/>
                    <a:p>
                      <a:pPr indent="0" algn="ctr">
                        <a:buNone/>
                      </a:pPr>
                      <a:r>
                        <a:rPr lang="en-US" sz="1000"/>
                        <a:t>5</a:t>
                      </a:r>
                      <a:endParaRPr lang="en-US" altLang="en-US" sz="1000"/>
                    </a:p>
                  </a:txBody>
                  <a:tcPr marL="12700" marR="12700" marT="12700" vert="horz" anchor="ctr"/>
                </a:tc>
                <a:tc>
                  <a:txBody>
                    <a:bodyPr/>
                    <a:p>
                      <a:pPr indent="0" algn="ctr">
                        <a:buNone/>
                      </a:pPr>
                      <a:r>
                        <a:rPr lang="zh-CN" sz="1000"/>
                        <a:t>徐青</a:t>
                      </a:r>
                      <a:endParaRPr lang="zh-CN" altLang="en-US" sz="1000"/>
                    </a:p>
                  </a:txBody>
                  <a:tcPr marL="12700" marR="12700" marT="12700" vert="horz" anchor="ctr"/>
                </a:tc>
                <a:tc>
                  <a:txBody>
                    <a:bodyPr/>
                    <a:p>
                      <a:pPr indent="0" algn="ctr">
                        <a:buNone/>
                      </a:pPr>
                      <a:r>
                        <a:rPr lang="zh-CN" sz="1000"/>
                        <a:t>常州市市北实验初级中学</a:t>
                      </a:r>
                      <a:endParaRPr lang="zh-CN" altLang="en-US" sz="1000"/>
                    </a:p>
                  </a:txBody>
                  <a:tcPr marL="12700" marR="12700" marT="12700" vert="horz" anchor="ctr"/>
                </a:tc>
                <a:tc>
                  <a:txBody>
                    <a:bodyPr/>
                    <a:p>
                      <a:pPr indent="0" algn="ctr">
                        <a:buNone/>
                      </a:pPr>
                      <a:r>
                        <a:rPr lang="zh-CN" sz="1000"/>
                        <a:t>中学高级</a:t>
                      </a:r>
                      <a:endParaRPr lang="zh-CN" altLang="en-US" sz="1000"/>
                    </a:p>
                  </a:txBody>
                  <a:tcPr marL="12700" marR="12700" marT="12700" vert="horz" anchor="ctr"/>
                </a:tc>
                <a:tc>
                  <a:txBody>
                    <a:bodyPr/>
                    <a:p>
                      <a:pPr indent="0" algn="ctr">
                        <a:buNone/>
                      </a:pPr>
                      <a:r>
                        <a:rPr lang="zh-CN" sz="1000"/>
                        <a:t>主任</a:t>
                      </a:r>
                      <a:endParaRPr lang="zh-CN" altLang="en-US" sz="1000"/>
                    </a:p>
                  </a:txBody>
                  <a:tcPr marL="12700" marR="12700" marT="12700" vert="horz" anchor="ctr"/>
                </a:tc>
                <a:tc>
                  <a:txBody>
                    <a:bodyPr/>
                    <a:p>
                      <a:pPr indent="0" algn="ctr">
                        <a:buNone/>
                      </a:pPr>
                      <a:r>
                        <a:rPr lang="zh-CN" sz="1000"/>
                        <a:t>兼职教研员</a:t>
                      </a:r>
                      <a:endParaRPr lang="zh-CN" altLang="en-US" sz="1000"/>
                    </a:p>
                  </a:txBody>
                  <a:tcPr marL="12700" marR="12700" marT="12700" vert="horz" anchor="ctr"/>
                </a:tc>
                <a:tc>
                  <a:txBody>
                    <a:bodyPr/>
                    <a:p>
                      <a:pPr indent="0" algn="ctr">
                        <a:buNone/>
                      </a:pPr>
                      <a:r>
                        <a:rPr lang="zh-CN" sz="1000"/>
                        <a:t>学科带头人</a:t>
                      </a:r>
                      <a:endParaRPr lang="zh-CN" altLang="en-US" sz="1000"/>
                    </a:p>
                  </a:txBody>
                  <a:tcPr marL="12700" marR="12700" marT="12700" vert="horz" anchor="ctr"/>
                </a:tc>
                <a:tc>
                  <a:txBody>
                    <a:bodyPr/>
                    <a:p>
                      <a:pPr indent="0" algn="ctr">
                        <a:buNone/>
                      </a:pPr>
                      <a:r>
                        <a:rPr lang="zh-CN" sz="1000"/>
                        <a:t>市课题主持，省、市课题核心成员</a:t>
                      </a:r>
                      <a:endParaRPr lang="zh-CN" altLang="en-US" sz="1000"/>
                    </a:p>
                  </a:txBody>
                  <a:tcPr marL="12700" marR="12700" marT="12700" vert="horz" anchor="ctr"/>
                </a:tc>
                <a:tc>
                  <a:txBody>
                    <a:bodyPr/>
                    <a:p>
                      <a:pPr indent="0" algn="ctr">
                        <a:buNone/>
                      </a:pPr>
                      <a:r>
                        <a:rPr lang="zh-CN" sz="1000"/>
                        <a:t>江苏省优秀中小学科技辅导员</a:t>
                      </a:r>
                      <a:endParaRPr lang="zh-CN" altLang="en-US" sz="1000"/>
                    </a:p>
                  </a:txBody>
                  <a:tcPr marL="12700" marR="12700" marT="12700" vert="horz" anchor="ctr"/>
                </a:tc>
              </a:tr>
              <a:tr h="349250">
                <a:tc>
                  <a:txBody>
                    <a:bodyPr/>
                    <a:p>
                      <a:pPr indent="0" algn="ctr">
                        <a:buNone/>
                      </a:pPr>
                      <a:r>
                        <a:rPr lang="en-US" sz="1000"/>
                        <a:t>6</a:t>
                      </a:r>
                      <a:endParaRPr lang="en-US" altLang="en-US" sz="1000"/>
                    </a:p>
                  </a:txBody>
                  <a:tcPr marL="12700" marR="12700" marT="12700" vert="horz" anchor="ctr"/>
                </a:tc>
                <a:tc>
                  <a:txBody>
                    <a:bodyPr/>
                    <a:p>
                      <a:pPr indent="0" algn="ctr">
                        <a:buNone/>
                      </a:pPr>
                      <a:r>
                        <a:rPr lang="zh-CN" sz="1000"/>
                        <a:t>张青</a:t>
                      </a:r>
                      <a:endParaRPr lang="zh-CN" altLang="en-US" sz="1000"/>
                    </a:p>
                  </a:txBody>
                  <a:tcPr marL="12700" marR="12700" marT="12700" vert="horz" anchor="ctr"/>
                </a:tc>
                <a:tc>
                  <a:txBody>
                    <a:bodyPr/>
                    <a:p>
                      <a:pPr indent="0" algn="ctr">
                        <a:buNone/>
                      </a:pPr>
                      <a:r>
                        <a:rPr lang="zh-CN" sz="1000"/>
                        <a:t>常州市市北实验初级中学</a:t>
                      </a:r>
                      <a:endParaRPr lang="zh-CN" altLang="en-US" sz="1000"/>
                    </a:p>
                  </a:txBody>
                  <a:tcPr marL="12700" marR="12700" marT="12700" vert="horz" anchor="ctr"/>
                </a:tc>
                <a:tc>
                  <a:txBody>
                    <a:bodyPr/>
                    <a:p>
                      <a:pPr indent="0" algn="ctr">
                        <a:buNone/>
                      </a:pPr>
                      <a:r>
                        <a:rPr lang="zh-CN" sz="1000"/>
                        <a:t>中学高级</a:t>
                      </a:r>
                      <a:endParaRPr lang="zh-CN" altLang="en-US" sz="1000"/>
                    </a:p>
                  </a:txBody>
                  <a:tcPr marL="12700" marR="12700" marT="12700" vert="horz" anchor="ctr"/>
                </a:tc>
                <a:tc>
                  <a:txBody>
                    <a:bodyPr/>
                    <a:p>
                      <a:pPr indent="0" algn="ctr">
                        <a:buNone/>
                      </a:pPr>
                      <a:r>
                        <a:rPr lang="zh-CN" sz="1000"/>
                        <a:t>主任</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r>
                        <a:rPr lang="zh-CN" sz="1000"/>
                        <a:t>市课题主持，省课题核心成员</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r>
              <a:tr h="347980">
                <a:tc>
                  <a:txBody>
                    <a:bodyPr/>
                    <a:p>
                      <a:pPr indent="0" algn="ctr">
                        <a:buNone/>
                      </a:pPr>
                      <a:r>
                        <a:rPr lang="en-US" sz="1000"/>
                        <a:t>7</a:t>
                      </a:r>
                      <a:endParaRPr lang="en-US" altLang="en-US" sz="1000"/>
                    </a:p>
                  </a:txBody>
                  <a:tcPr marL="12700" marR="12700" marT="12700" vert="horz" anchor="ctr"/>
                </a:tc>
                <a:tc>
                  <a:txBody>
                    <a:bodyPr/>
                    <a:p>
                      <a:pPr indent="0" algn="ctr">
                        <a:buNone/>
                      </a:pPr>
                      <a:r>
                        <a:rPr lang="zh-CN" sz="1000"/>
                        <a:t>沈尧</a:t>
                      </a:r>
                      <a:endParaRPr lang="zh-CN" altLang="en-US" sz="1000"/>
                    </a:p>
                  </a:txBody>
                  <a:tcPr marL="12700" marR="12700" marT="12700" vert="horz" anchor="ctr"/>
                </a:tc>
                <a:tc>
                  <a:txBody>
                    <a:bodyPr/>
                    <a:p>
                      <a:pPr indent="0" algn="ctr">
                        <a:buNone/>
                      </a:pPr>
                      <a:r>
                        <a:rPr lang="zh-CN" sz="1000"/>
                        <a:t>常州市丽华中学</a:t>
                      </a:r>
                      <a:endParaRPr lang="zh-CN" altLang="en-US" sz="1000"/>
                    </a:p>
                  </a:txBody>
                  <a:tcPr marL="12700" marR="12700" marT="12700" vert="horz" anchor="ctr"/>
                </a:tc>
                <a:tc>
                  <a:txBody>
                    <a:bodyPr/>
                    <a:p>
                      <a:pPr indent="0" algn="ctr">
                        <a:buNone/>
                      </a:pPr>
                      <a:r>
                        <a:rPr lang="zh-CN" sz="1000"/>
                        <a:t>中学一级</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r>
                        <a:rPr lang="zh-CN" sz="1000"/>
                        <a:t>市学科命题组成员</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r>
                        <a:rPr lang="zh-CN" sz="1000"/>
                        <a:t>省、市课题核心成员</a:t>
                      </a:r>
                      <a:endParaRPr lang="zh-CN" altLang="en-US" sz="1000"/>
                    </a:p>
                  </a:txBody>
                  <a:tcPr marL="12700" marR="12700" marT="12700" vert="horz" anchor="ctr"/>
                </a:tc>
                <a:tc>
                  <a:txBody>
                    <a:bodyPr/>
                    <a:p>
                      <a:pPr indent="0" algn="ctr">
                        <a:buNone/>
                      </a:pPr>
                      <a:r>
                        <a:rPr lang="zh-CN" sz="1000"/>
                        <a:t>常州市科技优秀辅导员</a:t>
                      </a:r>
                      <a:endParaRPr lang="zh-CN" altLang="en-US" sz="1000"/>
                    </a:p>
                  </a:txBody>
                  <a:tcPr marL="12700" marR="12700" marT="12700" vert="horz" anchor="ctr"/>
                </a:tc>
              </a:tr>
              <a:tr h="349250">
                <a:tc>
                  <a:txBody>
                    <a:bodyPr/>
                    <a:p>
                      <a:pPr indent="0" algn="ctr">
                        <a:buNone/>
                      </a:pPr>
                      <a:r>
                        <a:rPr lang="en-US" sz="1000"/>
                        <a:t>8</a:t>
                      </a:r>
                      <a:endParaRPr lang="en-US" altLang="en-US" sz="1000"/>
                    </a:p>
                  </a:txBody>
                  <a:tcPr marL="12700" marR="12700" marT="12700" vert="horz" anchor="ctr"/>
                </a:tc>
                <a:tc>
                  <a:txBody>
                    <a:bodyPr/>
                    <a:p>
                      <a:pPr indent="0" algn="ctr">
                        <a:buNone/>
                      </a:pPr>
                      <a:r>
                        <a:rPr lang="zh-CN" sz="1000"/>
                        <a:t>李晓明</a:t>
                      </a:r>
                      <a:endParaRPr lang="zh-CN" altLang="en-US" sz="1000"/>
                    </a:p>
                  </a:txBody>
                  <a:tcPr marL="12700" marR="12700" marT="12700" vert="horz" anchor="ctr"/>
                </a:tc>
                <a:tc>
                  <a:txBody>
                    <a:bodyPr/>
                    <a:p>
                      <a:pPr indent="0" algn="ctr">
                        <a:buNone/>
                      </a:pPr>
                      <a:r>
                        <a:rPr lang="zh-CN" sz="1000"/>
                        <a:t>常州市丽华中学</a:t>
                      </a:r>
                      <a:endParaRPr lang="zh-CN" altLang="en-US" sz="1000"/>
                    </a:p>
                  </a:txBody>
                  <a:tcPr marL="12700" marR="12700" marT="12700" vert="horz" anchor="ctr"/>
                </a:tc>
                <a:tc>
                  <a:txBody>
                    <a:bodyPr/>
                    <a:p>
                      <a:pPr indent="0" algn="ctr">
                        <a:buNone/>
                      </a:pPr>
                      <a:r>
                        <a:rPr lang="zh-CN" sz="1000"/>
                        <a:t>中学一级</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r>
                        <a:rPr lang="zh-CN" sz="1000"/>
                        <a:t>市学科命题组成员</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r>
                        <a:rPr lang="zh-CN" sz="1000"/>
                        <a:t>省、市课题核心成员</a:t>
                      </a:r>
                      <a:endParaRPr lang="zh-CN" altLang="en-US" sz="1000"/>
                    </a:p>
                  </a:txBody>
                  <a:tcPr marL="12700" marR="12700" marT="12700" vert="horz" anchor="ctr"/>
                </a:tc>
                <a:tc>
                  <a:txBody>
                    <a:bodyPr/>
                    <a:p>
                      <a:pPr indent="0" algn="ctr">
                        <a:buNone/>
                      </a:pPr>
                      <a:r>
                        <a:rPr lang="zh-CN" sz="1000"/>
                        <a:t>江苏省优秀青少年科技辅导员</a:t>
                      </a:r>
                      <a:endParaRPr lang="zh-CN" altLang="en-US" sz="1000"/>
                    </a:p>
                  </a:txBody>
                  <a:tcPr marL="12700" marR="12700" marT="12700" vert="horz" anchor="ctr"/>
                </a:tc>
              </a:tr>
              <a:tr h="347980">
                <a:tc>
                  <a:txBody>
                    <a:bodyPr/>
                    <a:p>
                      <a:pPr indent="0" algn="ctr">
                        <a:buNone/>
                      </a:pPr>
                      <a:r>
                        <a:rPr lang="en-US" sz="1000"/>
                        <a:t>9</a:t>
                      </a:r>
                      <a:endParaRPr lang="en-US" altLang="en-US" sz="1000"/>
                    </a:p>
                  </a:txBody>
                  <a:tcPr marL="12700" marR="12700" marT="12700" vert="horz" anchor="ctr"/>
                </a:tc>
                <a:tc>
                  <a:txBody>
                    <a:bodyPr/>
                    <a:p>
                      <a:pPr indent="0" algn="ctr">
                        <a:buNone/>
                      </a:pPr>
                      <a:r>
                        <a:rPr lang="zh-CN" sz="1000"/>
                        <a:t>张宇红</a:t>
                      </a:r>
                      <a:endParaRPr lang="zh-CN" altLang="en-US" sz="1000"/>
                    </a:p>
                  </a:txBody>
                  <a:tcPr marL="12700" marR="12700" marT="12700" vert="horz" anchor="ctr"/>
                </a:tc>
                <a:tc>
                  <a:txBody>
                    <a:bodyPr/>
                    <a:p>
                      <a:pPr indent="0" algn="ctr">
                        <a:buNone/>
                      </a:pPr>
                      <a:r>
                        <a:rPr lang="zh-CN" sz="1000"/>
                        <a:t>常州市丽华中学</a:t>
                      </a:r>
                      <a:endParaRPr lang="zh-CN" altLang="en-US" sz="1000"/>
                    </a:p>
                  </a:txBody>
                  <a:tcPr marL="12700" marR="12700" marT="12700" vert="horz" anchor="ctr"/>
                </a:tc>
                <a:tc>
                  <a:txBody>
                    <a:bodyPr/>
                    <a:p>
                      <a:pPr indent="0" algn="ctr">
                        <a:buNone/>
                      </a:pPr>
                      <a:r>
                        <a:rPr lang="zh-CN" sz="1000"/>
                        <a:t>中学二级</a:t>
                      </a:r>
                      <a:endParaRPr lang="zh-CN" altLang="en-US" sz="1000"/>
                    </a:p>
                  </a:txBody>
                  <a:tcPr marL="12700" marR="12700" marT="12700" vert="horz" anchor="ctr"/>
                </a:tc>
                <a:tc>
                  <a:txBody>
                    <a:bodyPr/>
                    <a:p>
                      <a:pPr indent="0" algn="ctr">
                        <a:buNone/>
                      </a:pPr>
                      <a:r>
                        <a:rPr lang="zh-CN" sz="1000"/>
                        <a:t>教研组长</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r>
                        <a:rPr lang="zh-CN" sz="1000"/>
                        <a:t>省课题核心成员</a:t>
                      </a:r>
                      <a:endParaRPr lang="zh-CN" altLang="en-US" sz="1000"/>
                    </a:p>
                  </a:txBody>
                  <a:tcPr marL="12700" marR="12700" marT="12700" vert="horz" anchor="ctr"/>
                </a:tc>
                <a:tc>
                  <a:txBody>
                    <a:bodyPr/>
                    <a:p>
                      <a:pPr indent="0" algn="ctr">
                        <a:buNone/>
                      </a:pPr>
                      <a:r>
                        <a:rPr lang="zh-CN" sz="1000"/>
                        <a:t>江苏省优秀青少年科技辅导员</a:t>
                      </a:r>
                      <a:endParaRPr lang="zh-CN" altLang="en-US" sz="1000"/>
                    </a:p>
                  </a:txBody>
                  <a:tcPr marL="12700" marR="12700" marT="12700" vert="horz" anchor="ctr"/>
                </a:tc>
              </a:tr>
              <a:tr h="349250">
                <a:tc>
                  <a:txBody>
                    <a:bodyPr/>
                    <a:p>
                      <a:pPr indent="0" algn="ctr">
                        <a:buNone/>
                      </a:pPr>
                      <a:r>
                        <a:rPr lang="en-US" sz="1000"/>
                        <a:t>10</a:t>
                      </a:r>
                      <a:endParaRPr lang="en-US" altLang="en-US" sz="1000"/>
                    </a:p>
                  </a:txBody>
                  <a:tcPr marL="12700" marR="12700" marT="12700" vert="horz" anchor="ctr"/>
                </a:tc>
                <a:tc>
                  <a:txBody>
                    <a:bodyPr/>
                    <a:p>
                      <a:pPr indent="0" algn="ctr">
                        <a:buNone/>
                      </a:pPr>
                      <a:r>
                        <a:rPr lang="zh-CN" sz="1000"/>
                        <a:t>时健</a:t>
                      </a:r>
                      <a:endParaRPr lang="zh-CN" altLang="en-US" sz="1000"/>
                    </a:p>
                  </a:txBody>
                  <a:tcPr marL="12700" marR="12700" marT="12700" vert="horz" anchor="ctr"/>
                </a:tc>
                <a:tc>
                  <a:txBody>
                    <a:bodyPr/>
                    <a:p>
                      <a:pPr indent="0" algn="ctr">
                        <a:buNone/>
                      </a:pPr>
                      <a:r>
                        <a:rPr lang="zh-CN" sz="1000"/>
                        <a:t>常州市同济中学</a:t>
                      </a:r>
                      <a:endParaRPr lang="zh-CN" altLang="en-US" sz="1000"/>
                    </a:p>
                  </a:txBody>
                  <a:tcPr marL="12700" marR="12700" marT="12700" vert="horz" anchor="ctr"/>
                </a:tc>
                <a:tc>
                  <a:txBody>
                    <a:bodyPr/>
                    <a:p>
                      <a:pPr indent="0" algn="ctr">
                        <a:buNone/>
                      </a:pPr>
                      <a:r>
                        <a:rPr lang="zh-CN" sz="1000"/>
                        <a:t>中学二级</a:t>
                      </a:r>
                      <a:endParaRPr lang="zh-CN" altLang="en-US" sz="1000"/>
                    </a:p>
                  </a:txBody>
                  <a:tcPr marL="12700" marR="12700" marT="12700" vert="horz" anchor="ctr"/>
                </a:tc>
                <a:tc>
                  <a:txBody>
                    <a:bodyPr/>
                    <a:p>
                      <a:pPr indent="0" algn="ctr">
                        <a:buNone/>
                      </a:pPr>
                      <a:r>
                        <a:rPr lang="zh-CN" sz="1000"/>
                        <a:t>主任</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r>
                        <a:rPr lang="zh-CN" sz="1000"/>
                        <a:t>省、市课题核心成员</a:t>
                      </a:r>
                      <a:endParaRPr lang="zh-CN" altLang="en-US" sz="1000"/>
                    </a:p>
                  </a:txBody>
                  <a:tcPr marL="12700" marR="12700" marT="12700" vert="horz" anchor="ctr"/>
                </a:tc>
                <a:tc>
                  <a:txBody>
                    <a:bodyPr/>
                    <a:p>
                      <a:pPr indent="0" algn="ctr">
                        <a:buNone/>
                      </a:pPr>
                      <a:r>
                        <a:rPr lang="zh-CN" sz="1000"/>
                        <a:t>江苏省优秀青少年科技辅导员</a:t>
                      </a:r>
                      <a:endParaRPr lang="zh-CN" altLang="en-US" sz="1000"/>
                    </a:p>
                  </a:txBody>
                  <a:tcPr marL="12700" marR="12700" marT="12700" vert="horz" anchor="ctr"/>
                </a:tc>
              </a:tr>
              <a:tr h="337820">
                <a:tc>
                  <a:txBody>
                    <a:bodyPr/>
                    <a:p>
                      <a:pPr indent="0" algn="ctr">
                        <a:buNone/>
                      </a:pPr>
                      <a:r>
                        <a:rPr lang="en-US" sz="1000"/>
                        <a:t>11</a:t>
                      </a:r>
                      <a:endParaRPr lang="en-US" altLang="en-US" sz="1000"/>
                    </a:p>
                  </a:txBody>
                  <a:tcPr marL="12700" marR="12700" marT="12700" vert="horz" anchor="ctr"/>
                </a:tc>
                <a:tc>
                  <a:txBody>
                    <a:bodyPr/>
                    <a:p>
                      <a:pPr indent="0" algn="ctr">
                        <a:buNone/>
                      </a:pPr>
                      <a:r>
                        <a:rPr lang="zh-CN" sz="1000"/>
                        <a:t>戴红霞</a:t>
                      </a:r>
                      <a:endParaRPr lang="zh-CN" altLang="en-US" sz="1000"/>
                    </a:p>
                  </a:txBody>
                  <a:tcPr marL="12700" marR="12700" marT="12700" vert="horz" anchor="ctr"/>
                </a:tc>
                <a:tc>
                  <a:txBody>
                    <a:bodyPr/>
                    <a:p>
                      <a:pPr indent="0" algn="ctr">
                        <a:buNone/>
                      </a:pPr>
                      <a:r>
                        <a:rPr lang="zh-CN" sz="1000"/>
                        <a:t>常州市武进区礼嘉中学</a:t>
                      </a:r>
                      <a:endParaRPr lang="zh-CN" altLang="en-US" sz="1000"/>
                    </a:p>
                  </a:txBody>
                  <a:tcPr marL="12700" marR="12700" marT="12700" vert="horz" anchor="ctr"/>
                </a:tc>
                <a:tc>
                  <a:txBody>
                    <a:bodyPr/>
                    <a:p>
                      <a:pPr indent="0" algn="ctr">
                        <a:buNone/>
                      </a:pPr>
                      <a:r>
                        <a:rPr lang="zh-CN" sz="1000"/>
                        <a:t>中学二级</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endParaRPr lang="en-US" altLang="en-US" sz="1000"/>
                    </a:p>
                  </a:txBody>
                  <a:tcPr marL="12700" marR="12700" marT="12700" vert="horz" anchor="ctr"/>
                </a:tc>
                <a:tc>
                  <a:txBody>
                    <a:bodyPr/>
                    <a:p>
                      <a:pPr indent="0" algn="ctr">
                        <a:buNone/>
                      </a:pPr>
                      <a:r>
                        <a:rPr lang="zh-CN" sz="1000"/>
                        <a:t>省课题核心成员</a:t>
                      </a:r>
                      <a:endParaRPr lang="zh-CN" altLang="en-US" sz="1000"/>
                    </a:p>
                  </a:txBody>
                  <a:tcPr marL="12700" marR="12700" marT="12700" vert="horz" anchor="ctr"/>
                </a:tc>
                <a:tc>
                  <a:txBody>
                    <a:bodyPr/>
                    <a:p>
                      <a:pPr indent="0" algn="ctr">
                        <a:buNone/>
                      </a:pPr>
                      <a:endParaRPr lang="en-US" altLang="en-US" sz="1000"/>
                    </a:p>
                  </a:txBody>
                  <a:tcPr marL="12700" marR="12700" marT="12700" vert="horz"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049"/>
                            </p:stCondLst>
                            <p:childTnLst>
                              <p:par>
                                <p:cTn id="13" presetID="55"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221615" y="128270"/>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（二）课题现状分析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 name="流程图: 数据 3"/>
          <p:cNvSpPr/>
          <p:nvPr/>
        </p:nvSpPr>
        <p:spPr>
          <a:xfrm rot="16200000" flipH="1">
            <a:off x="3094743" y="23776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247390" y="191770"/>
            <a:ext cx="1974850"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446145" y="26733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en-US" sz="1600" dirty="0">
                <a:solidFill>
                  <a:schemeClr val="bg1"/>
                </a:solidFill>
              </a:rPr>
              <a:t>1</a:t>
            </a:r>
            <a:r>
              <a:rPr sz="1600" dirty="0">
                <a:solidFill>
                  <a:schemeClr val="bg1"/>
                </a:solidFill>
              </a:rPr>
              <a:t>．</a:t>
            </a:r>
            <a:r>
              <a:rPr lang="zh-CN" sz="1600" dirty="0">
                <a:solidFill>
                  <a:schemeClr val="bg1"/>
                </a:solidFill>
              </a:rPr>
              <a:t>课程开设情况</a:t>
            </a:r>
            <a:endParaRPr lang="zh-CN" sz="1600" dirty="0">
              <a:solidFill>
                <a:schemeClr val="bg1"/>
              </a:solidFill>
            </a:endParaRPr>
          </a:p>
        </p:txBody>
      </p:sp>
      <p:graphicFrame>
        <p:nvGraphicFramePr>
          <p:cNvPr id="7" name="表格 6"/>
          <p:cNvGraphicFramePr/>
          <p:nvPr>
            <p:custDataLst>
              <p:tags r:id="rId2"/>
            </p:custDataLst>
          </p:nvPr>
        </p:nvGraphicFramePr>
        <p:xfrm>
          <a:off x="251460" y="732790"/>
          <a:ext cx="8641080" cy="5714365"/>
        </p:xfrm>
        <a:graphic>
          <a:graphicData uri="http://schemas.openxmlformats.org/drawingml/2006/table">
            <a:tbl>
              <a:tblPr firstRow="1" bandRow="1">
                <a:tableStyleId>{3B4B98B0-60AC-42C2-AFA5-B58CD77FA1E5}</a:tableStyleId>
              </a:tblPr>
              <a:tblGrid>
                <a:gridCol w="427355"/>
                <a:gridCol w="720090"/>
                <a:gridCol w="758190"/>
                <a:gridCol w="1171575"/>
                <a:gridCol w="635635"/>
                <a:gridCol w="666115"/>
                <a:gridCol w="1401445"/>
                <a:gridCol w="871855"/>
                <a:gridCol w="737235"/>
                <a:gridCol w="1251585"/>
              </a:tblGrid>
              <a:tr h="250825">
                <a:tc rowSpan="2">
                  <a:txBody>
                    <a:bodyPr/>
                    <a:p>
                      <a:pPr indent="0" algn="ctr">
                        <a:buNone/>
                      </a:pPr>
                      <a:r>
                        <a:rPr lang="zh-CN" sz="1200"/>
                        <a:t>序号</a:t>
                      </a:r>
                      <a:endParaRPr lang="zh-CN" altLang="en-US" sz="1200"/>
                    </a:p>
                  </a:txBody>
                  <a:tcPr marL="12700" marR="12700" marT="12700" vert="horz" anchor="ctr">
                    <a:solidFill>
                      <a:srgbClr val="C9DCE9"/>
                    </a:solidFill>
                  </a:tcPr>
                </a:tc>
                <a:tc rowSpan="2">
                  <a:txBody>
                    <a:bodyPr/>
                    <a:p>
                      <a:pPr indent="0" algn="ctr">
                        <a:buNone/>
                      </a:pPr>
                      <a:r>
                        <a:rPr lang="zh-CN" sz="1200"/>
                        <a:t>项目名称</a:t>
                      </a:r>
                      <a:endParaRPr lang="zh-CN" altLang="en-US" sz="1200"/>
                    </a:p>
                  </a:txBody>
                  <a:tcPr marL="12700" marR="12700" marT="12700" vert="horz" anchor="ctr">
                    <a:solidFill>
                      <a:srgbClr val="C9DCE9"/>
                    </a:solidFill>
                  </a:tcPr>
                </a:tc>
                <a:tc gridSpan="2">
                  <a:txBody>
                    <a:bodyPr/>
                    <a:p>
                      <a:pPr indent="0" algn="ctr">
                        <a:buNone/>
                      </a:pPr>
                      <a:r>
                        <a:rPr lang="zh-CN" sz="1200"/>
                        <a:t>国家课程</a:t>
                      </a:r>
                      <a:endParaRPr lang="zh-CN" altLang="en-US" sz="1200"/>
                    </a:p>
                  </a:txBody>
                  <a:tcPr marL="12700" marR="12700" marT="12700" vert="horz" anchor="ctr">
                    <a:solidFill>
                      <a:srgbClr val="C9DCE9"/>
                    </a:solidFill>
                  </a:tcPr>
                </a:tc>
                <a:tc hMerge="1">
                  <a:tcPr/>
                </a:tc>
                <a:tc gridSpan="3">
                  <a:txBody>
                    <a:bodyPr/>
                    <a:p>
                      <a:pPr indent="0" algn="ctr">
                        <a:buNone/>
                      </a:pPr>
                      <a:r>
                        <a:rPr lang="zh-CN" sz="1200"/>
                        <a:t>校本课程</a:t>
                      </a:r>
                      <a:endParaRPr lang="zh-CN" altLang="en-US" sz="1200"/>
                    </a:p>
                  </a:txBody>
                  <a:tcPr marL="12700" marR="12700" marT="12700" vert="horz" anchor="ctr">
                    <a:solidFill>
                      <a:srgbClr val="C9DCE9"/>
                    </a:solidFill>
                  </a:tcPr>
                </a:tc>
                <a:tc hMerge="1">
                  <a:tcPr/>
                </a:tc>
                <a:tc hMerge="1">
                  <a:tcPr/>
                </a:tc>
                <a:tc gridSpan="3">
                  <a:txBody>
                    <a:bodyPr/>
                    <a:p>
                      <a:pPr indent="0" algn="ctr">
                        <a:buNone/>
                      </a:pPr>
                      <a:r>
                        <a:rPr lang="zh-CN" sz="1200"/>
                        <a:t>社团活动</a:t>
                      </a:r>
                      <a:endParaRPr lang="zh-CN" altLang="en-US" sz="1200"/>
                    </a:p>
                  </a:txBody>
                  <a:tcPr marL="12700" marR="12700" marT="12700" vert="horz" anchor="ctr">
                    <a:solidFill>
                      <a:srgbClr val="C9DCE9"/>
                    </a:solidFill>
                  </a:tcPr>
                </a:tc>
                <a:tc hMerge="1">
                  <a:tcPr/>
                </a:tc>
                <a:tc hMerge="1">
                  <a:tcPr/>
                </a:tc>
              </a:tr>
              <a:tr h="251460">
                <a:tc vMerge="1">
                  <a:tcPr/>
                </a:tc>
                <a:tc vMerge="1">
                  <a:tcPr/>
                </a:tc>
                <a:tc>
                  <a:txBody>
                    <a:bodyPr/>
                    <a:p>
                      <a:pPr indent="0" algn="ctr">
                        <a:buNone/>
                      </a:pPr>
                      <a:r>
                        <a:rPr lang="zh-CN" sz="1200"/>
                        <a:t>课程名称</a:t>
                      </a:r>
                      <a:endParaRPr lang="zh-CN" altLang="en-US" sz="1200"/>
                    </a:p>
                  </a:txBody>
                  <a:tcPr marL="12700" marR="12700" marT="12700" vert="horz" anchor="ctr">
                    <a:solidFill>
                      <a:srgbClr val="C9DCE9"/>
                    </a:solidFill>
                  </a:tcPr>
                </a:tc>
                <a:tc>
                  <a:txBody>
                    <a:bodyPr/>
                    <a:p>
                      <a:pPr indent="0" algn="ctr">
                        <a:buNone/>
                      </a:pPr>
                      <a:r>
                        <a:rPr lang="zh-CN" sz="1200"/>
                        <a:t>教师</a:t>
                      </a:r>
                      <a:endParaRPr lang="zh-CN" altLang="en-US" sz="1200"/>
                    </a:p>
                  </a:txBody>
                  <a:tcPr marL="12700" marR="12700" marT="12700" vert="horz" anchor="ctr">
                    <a:solidFill>
                      <a:srgbClr val="C9DCE9"/>
                    </a:solidFill>
                  </a:tcPr>
                </a:tc>
                <a:tc>
                  <a:txBody>
                    <a:bodyPr/>
                    <a:p>
                      <a:pPr indent="0" algn="ctr">
                        <a:buNone/>
                      </a:pPr>
                      <a:r>
                        <a:rPr lang="zh-CN" sz="1200"/>
                        <a:t>课程名称</a:t>
                      </a:r>
                      <a:endParaRPr lang="zh-CN" altLang="en-US" sz="1200"/>
                    </a:p>
                  </a:txBody>
                  <a:tcPr marL="12700" marR="12700" marT="12700" vert="horz" anchor="ctr">
                    <a:solidFill>
                      <a:srgbClr val="C9DCE9"/>
                    </a:solidFill>
                  </a:tcPr>
                </a:tc>
                <a:tc>
                  <a:txBody>
                    <a:bodyPr/>
                    <a:p>
                      <a:pPr indent="0" algn="ctr">
                        <a:buNone/>
                      </a:pPr>
                      <a:r>
                        <a:rPr lang="zh-CN" sz="1200"/>
                        <a:t>教师</a:t>
                      </a:r>
                      <a:endParaRPr lang="zh-CN" altLang="en-US" sz="1200"/>
                    </a:p>
                  </a:txBody>
                  <a:tcPr marL="12700" marR="12700" marT="12700" vert="horz" anchor="ctr">
                    <a:solidFill>
                      <a:srgbClr val="C9DCE9"/>
                    </a:solidFill>
                  </a:tcPr>
                </a:tc>
                <a:tc>
                  <a:txBody>
                    <a:bodyPr/>
                    <a:p>
                      <a:pPr indent="0" algn="ctr">
                        <a:buNone/>
                      </a:pPr>
                      <a:r>
                        <a:rPr lang="zh-CN" sz="1200"/>
                        <a:t>上课地点</a:t>
                      </a:r>
                      <a:endParaRPr lang="zh-CN" altLang="en-US" sz="1200"/>
                    </a:p>
                  </a:txBody>
                  <a:tcPr marL="12700" marR="12700" marT="12700" vert="horz" anchor="ctr">
                    <a:solidFill>
                      <a:srgbClr val="C9DCE9"/>
                    </a:solidFill>
                  </a:tcPr>
                </a:tc>
                <a:tc>
                  <a:txBody>
                    <a:bodyPr/>
                    <a:p>
                      <a:pPr indent="0" algn="ctr">
                        <a:buNone/>
                      </a:pPr>
                      <a:r>
                        <a:rPr lang="zh-CN" sz="1200"/>
                        <a:t>社团名称</a:t>
                      </a:r>
                      <a:endParaRPr lang="zh-CN" altLang="en-US" sz="1200"/>
                    </a:p>
                  </a:txBody>
                  <a:tcPr marL="12700" marR="12700" marT="12700" vert="horz" anchor="ctr">
                    <a:solidFill>
                      <a:srgbClr val="C9DCE9"/>
                    </a:solidFill>
                  </a:tcPr>
                </a:tc>
                <a:tc>
                  <a:txBody>
                    <a:bodyPr/>
                    <a:p>
                      <a:pPr indent="0" algn="ctr">
                        <a:buNone/>
                      </a:pPr>
                      <a:r>
                        <a:rPr lang="zh-CN" sz="1200"/>
                        <a:t>教师</a:t>
                      </a:r>
                      <a:endParaRPr lang="zh-CN" altLang="en-US" sz="1200"/>
                    </a:p>
                  </a:txBody>
                  <a:tcPr marL="12700" marR="12700" marT="12700" vert="horz" anchor="ctr">
                    <a:solidFill>
                      <a:srgbClr val="C9DCE9"/>
                    </a:solidFill>
                  </a:tcPr>
                </a:tc>
                <a:tc>
                  <a:txBody>
                    <a:bodyPr/>
                    <a:p>
                      <a:pPr indent="0" algn="ctr">
                        <a:buNone/>
                      </a:pPr>
                      <a:r>
                        <a:rPr lang="zh-CN" sz="1200"/>
                        <a:t>活动地点</a:t>
                      </a:r>
                      <a:endParaRPr lang="zh-CN" altLang="en-US" sz="1200"/>
                    </a:p>
                  </a:txBody>
                  <a:tcPr marL="12700" marR="12700" marT="12700" vert="horz" anchor="ctr">
                    <a:solidFill>
                      <a:srgbClr val="C9DCE9"/>
                    </a:solidFill>
                  </a:tcPr>
                </a:tc>
              </a:tr>
              <a:tr h="388620">
                <a:tc>
                  <a:txBody>
                    <a:bodyPr/>
                    <a:p>
                      <a:pPr indent="0" algn="ctr">
                        <a:buNone/>
                      </a:pPr>
                      <a:r>
                        <a:rPr lang="en-US" sz="1200"/>
                        <a:t>1</a:t>
                      </a:r>
                      <a:endParaRPr lang="en-US" altLang="en-US" sz="1200"/>
                    </a:p>
                  </a:txBody>
                  <a:tcPr marL="12700" marR="12700" marT="12700" vert="horz" anchor="ctr"/>
                </a:tc>
                <a:tc>
                  <a:txBody>
                    <a:bodyPr/>
                    <a:p>
                      <a:pPr indent="0" algn="ctr">
                        <a:buNone/>
                      </a:pPr>
                      <a:r>
                        <a:rPr lang="zh-CN" sz="1200"/>
                        <a:t>机器人</a:t>
                      </a:r>
                      <a:endParaRPr lang="zh-CN" altLang="en-US" sz="1200"/>
                    </a:p>
                  </a:txBody>
                  <a:tcPr marL="12700" marR="12700" marT="12700" vert="horz" anchor="ctr"/>
                </a:tc>
                <a:tc>
                  <a:txBody>
                    <a:bodyPr/>
                    <a:p>
                      <a:pPr indent="0" algn="ctr">
                        <a:buNone/>
                      </a:pPr>
                      <a:r>
                        <a:rPr lang="zh-CN" sz="1200"/>
                        <a:t>信息技术</a:t>
                      </a:r>
                      <a:endParaRPr lang="zh-CN" altLang="en-US" sz="1200"/>
                    </a:p>
                  </a:txBody>
                  <a:tcPr marL="12700" marR="12700" marT="12700" vert="horz" anchor="ctr"/>
                </a:tc>
                <a:tc>
                  <a:txBody>
                    <a:bodyPr/>
                    <a:p>
                      <a:pPr indent="0" algn="ctr">
                        <a:buNone/>
                      </a:pPr>
                      <a:r>
                        <a:rPr lang="zh-CN" sz="1200"/>
                        <a:t>孔海斌 张宇红 陆林芳 戴红霞</a:t>
                      </a:r>
                      <a:endParaRPr lang="zh-CN" altLang="en-US" sz="1200"/>
                    </a:p>
                  </a:txBody>
                  <a:tcPr marL="12700" marR="12700" marT="12700" vert="horz" anchor="ctr"/>
                </a:tc>
                <a:tc>
                  <a:txBody>
                    <a:bodyPr/>
                    <a:p>
                      <a:pPr indent="0" algn="ctr">
                        <a:buNone/>
                      </a:pPr>
                      <a:r>
                        <a:rPr lang="zh-CN" sz="1200"/>
                        <a:t>智慧机器人</a:t>
                      </a:r>
                      <a:endParaRPr lang="zh-CN" altLang="en-US" sz="1200"/>
                    </a:p>
                  </a:txBody>
                  <a:tcPr marL="12700" marR="12700" marT="12700" vert="horz" anchor="ctr"/>
                </a:tc>
                <a:tc>
                  <a:txBody>
                    <a:bodyPr/>
                    <a:p>
                      <a:pPr indent="0" algn="ctr">
                        <a:buNone/>
                      </a:pPr>
                      <a:r>
                        <a:rPr lang="zh-CN" sz="1200"/>
                        <a:t>李晓明</a:t>
                      </a:r>
                      <a:endParaRPr lang="zh-CN" altLang="en-US" sz="1200"/>
                    </a:p>
                  </a:txBody>
                  <a:tcPr marL="12700" marR="12700" marT="12700" vert="horz" anchor="ctr"/>
                </a:tc>
                <a:tc>
                  <a:txBody>
                    <a:bodyPr/>
                    <a:p>
                      <a:pPr indent="0" algn="ctr">
                        <a:buNone/>
                      </a:pPr>
                      <a:r>
                        <a:rPr lang="zh-CN" sz="1200"/>
                        <a:t>丽新楼未来空间探究工作室专604</a:t>
                      </a:r>
                      <a:endParaRPr lang="zh-CN" altLang="en-US" sz="1200"/>
                    </a:p>
                  </a:txBody>
                  <a:tcPr marL="12700" marR="12700" marT="12700" vert="horz" anchor="ctr"/>
                </a:tc>
                <a:tc>
                  <a:txBody>
                    <a:bodyPr/>
                    <a:p>
                      <a:pPr indent="0" algn="ctr">
                        <a:buNone/>
                      </a:pPr>
                      <a:r>
                        <a:rPr lang="zh-CN" sz="1200"/>
                        <a:t>“智能畅想”社团</a:t>
                      </a:r>
                      <a:endParaRPr lang="zh-CN" altLang="en-US" sz="1200"/>
                    </a:p>
                  </a:txBody>
                  <a:tcPr marL="12700" marR="12700" marT="12700" vert="horz" anchor="ctr"/>
                </a:tc>
                <a:tc>
                  <a:txBody>
                    <a:bodyPr/>
                    <a:p>
                      <a:pPr indent="0" algn="ctr">
                        <a:buNone/>
                      </a:pPr>
                      <a:r>
                        <a:rPr lang="zh-CN" sz="1200"/>
                        <a:t>李晓明</a:t>
                      </a:r>
                      <a:endParaRPr lang="zh-CN" altLang="en-US" sz="1200"/>
                    </a:p>
                  </a:txBody>
                  <a:tcPr marL="12700" marR="12700" marT="12700" vert="horz" anchor="ctr"/>
                </a:tc>
                <a:tc>
                  <a:txBody>
                    <a:bodyPr/>
                    <a:p>
                      <a:pPr indent="0" algn="ctr">
                        <a:buNone/>
                      </a:pPr>
                      <a:r>
                        <a:rPr lang="zh-CN" sz="1200"/>
                        <a:t>丽新楼未来空间探究工作室专604</a:t>
                      </a:r>
                      <a:endParaRPr lang="zh-CN" altLang="en-US" sz="1200"/>
                    </a:p>
                  </a:txBody>
                  <a:tcPr marL="12700" marR="12700" marT="12700" vert="horz" anchor="ctr"/>
                </a:tc>
              </a:tr>
              <a:tr h="388620">
                <a:tc>
                  <a:txBody>
                    <a:bodyPr/>
                    <a:p>
                      <a:pPr indent="0" algn="ctr">
                        <a:buNone/>
                      </a:pPr>
                      <a:r>
                        <a:rPr lang="en-US" sz="1200"/>
                        <a:t>2</a:t>
                      </a:r>
                      <a:endParaRPr lang="en-US" altLang="en-US" sz="1200"/>
                    </a:p>
                  </a:txBody>
                  <a:tcPr marL="12700" marR="12700" marT="12700" vert="horz" anchor="ctr"/>
                </a:tc>
                <a:tc>
                  <a:txBody>
                    <a:bodyPr/>
                    <a:p>
                      <a:pPr indent="0" algn="ctr">
                        <a:buNone/>
                      </a:pPr>
                      <a:r>
                        <a:rPr lang="zh-CN" sz="1200"/>
                        <a:t>仿生机器人</a:t>
                      </a:r>
                      <a:endParaRPr lang="zh-CN" altLang="en-US" sz="1200"/>
                    </a:p>
                  </a:txBody>
                  <a:tcPr marL="12700" marR="12700" marT="12700" vert="horz" anchor="ctr"/>
                </a:tc>
                <a:tc>
                  <a:txBody>
                    <a:bodyPr/>
                    <a:p>
                      <a:pPr indent="0" algn="ctr">
                        <a:buNone/>
                      </a:pPr>
                      <a:r>
                        <a:rPr lang="zh-CN" sz="1200"/>
                        <a:t>综合实践活动课</a:t>
                      </a:r>
                      <a:endParaRPr lang="zh-CN" altLang="en-US" sz="1200"/>
                    </a:p>
                  </a:txBody>
                  <a:tcPr marL="12700" marR="12700" marT="12700" vert="horz" anchor="ctr"/>
                </a:tc>
                <a:tc>
                  <a:txBody>
                    <a:bodyPr/>
                    <a:p>
                      <a:pPr indent="0" algn="ctr">
                        <a:buNone/>
                      </a:pPr>
                      <a:r>
                        <a:rPr lang="zh-CN" sz="1200"/>
                        <a:t>青少年活动中心教师</a:t>
                      </a:r>
                      <a:endParaRPr lang="zh-CN" altLang="en-US" sz="1200"/>
                    </a:p>
                  </a:txBody>
                  <a:tcPr marL="12700" marR="12700" marT="12700" vert="horz" anchor="ctr"/>
                </a:tc>
                <a:tc>
                  <a:txBody>
                    <a:bodyPr/>
                    <a:p>
                      <a:pPr indent="0" algn="ctr">
                        <a:buNone/>
                      </a:pPr>
                      <a:r>
                        <a:rPr lang="zh-CN" sz="1200"/>
                        <a:t>仿生机器人</a:t>
                      </a:r>
                      <a:endParaRPr lang="zh-CN" altLang="en-US" sz="1200"/>
                    </a:p>
                  </a:txBody>
                  <a:tcPr marL="12700" marR="12700" marT="12700" vert="horz" anchor="ctr"/>
                </a:tc>
                <a:tc>
                  <a:txBody>
                    <a:bodyPr/>
                    <a:p>
                      <a:pPr indent="0" algn="ctr">
                        <a:buNone/>
                      </a:pPr>
                      <a:r>
                        <a:rPr lang="zh-CN" sz="1200"/>
                        <a:t>陆林芳</a:t>
                      </a:r>
                      <a:endParaRPr lang="zh-CN" altLang="en-US" sz="1200"/>
                    </a:p>
                  </a:txBody>
                  <a:tcPr marL="12700" marR="12700" marT="12700" vert="horz" anchor="ctr"/>
                </a:tc>
                <a:tc>
                  <a:txBody>
                    <a:bodyPr/>
                    <a:p>
                      <a:pPr indent="0" algn="ctr">
                        <a:buNone/>
                      </a:pPr>
                      <a:r>
                        <a:rPr lang="zh-CN" sz="1200"/>
                        <a:t>丽行楼北教学楼</a:t>
                      </a:r>
                      <a:r>
                        <a:rPr lang="en-US" sz="1200"/>
                        <a:t>           </a:t>
                      </a:r>
                      <a:r>
                        <a:rPr lang="zh-CN" sz="1200"/>
                        <a:t>北603</a:t>
                      </a:r>
                      <a:endParaRPr lang="zh-CN" altLang="en-US" sz="1200"/>
                    </a:p>
                  </a:txBody>
                  <a:tcPr marL="12700" marR="12700" marT="12700" vert="horz" anchor="ctr"/>
                </a:tc>
                <a:tc>
                  <a:txBody>
                    <a:bodyPr/>
                    <a:p>
                      <a:pPr indent="0" algn="ctr">
                        <a:buNone/>
                      </a:pPr>
                      <a:r>
                        <a:rPr lang="zh-CN" sz="1200"/>
                        <a:t>“仿生未来”社团</a:t>
                      </a:r>
                      <a:endParaRPr lang="zh-CN" altLang="en-US" sz="1200"/>
                    </a:p>
                  </a:txBody>
                  <a:tcPr marL="12700" marR="12700" marT="12700" vert="horz" anchor="ctr"/>
                </a:tc>
                <a:tc>
                  <a:txBody>
                    <a:bodyPr/>
                    <a:p>
                      <a:pPr indent="0" algn="ctr">
                        <a:buNone/>
                      </a:pPr>
                      <a:r>
                        <a:rPr lang="zh-CN" sz="1200"/>
                        <a:t>陆林芳</a:t>
                      </a:r>
                      <a:endParaRPr lang="zh-CN" altLang="en-US" sz="1200"/>
                    </a:p>
                  </a:txBody>
                  <a:tcPr marL="12700" marR="12700" marT="12700" vert="horz" anchor="ctr"/>
                </a:tc>
                <a:tc>
                  <a:txBody>
                    <a:bodyPr/>
                    <a:p>
                      <a:pPr indent="0" algn="ctr">
                        <a:buNone/>
                      </a:pPr>
                      <a:r>
                        <a:rPr lang="zh-CN" sz="1200"/>
                        <a:t>丽行楼北教学楼</a:t>
                      </a:r>
                      <a:r>
                        <a:rPr lang="en-US" sz="1200"/>
                        <a:t>             </a:t>
                      </a:r>
                      <a:r>
                        <a:rPr lang="zh-CN" sz="1200"/>
                        <a:t>北603</a:t>
                      </a:r>
                      <a:endParaRPr lang="zh-CN" altLang="en-US" sz="1200"/>
                    </a:p>
                  </a:txBody>
                  <a:tcPr marL="12700" marR="12700" marT="12700" vert="horz" anchor="ctr"/>
                </a:tc>
              </a:tr>
              <a:tr h="388620">
                <a:tc>
                  <a:txBody>
                    <a:bodyPr/>
                    <a:p>
                      <a:pPr indent="0" algn="ctr">
                        <a:buNone/>
                      </a:pPr>
                      <a:r>
                        <a:rPr lang="en-US" sz="1200"/>
                        <a:t>3</a:t>
                      </a:r>
                      <a:endParaRPr lang="en-US" altLang="en-US" sz="1200"/>
                    </a:p>
                  </a:txBody>
                  <a:tcPr marL="12700" marR="12700" marT="12700" vert="horz" anchor="ctr"/>
                </a:tc>
                <a:tc>
                  <a:txBody>
                    <a:bodyPr/>
                    <a:p>
                      <a:pPr indent="0" algn="ctr">
                        <a:buNone/>
                      </a:pPr>
                      <a:r>
                        <a:rPr lang="zh-CN" sz="1200"/>
                        <a:t>无人机</a:t>
                      </a:r>
                      <a:endParaRPr lang="zh-CN" altLang="en-US" sz="1200"/>
                    </a:p>
                  </a:txBody>
                  <a:tcPr marL="12700" marR="12700" marT="12700" vert="horz" anchor="ctr"/>
                </a:tc>
                <a:tc>
                  <a:txBody>
                    <a:bodyPr/>
                    <a:p>
                      <a:pPr indent="0" algn="ctr">
                        <a:buNone/>
                      </a:pPr>
                      <a:r>
                        <a:rPr lang="zh-CN" sz="1200"/>
                        <a:t>综合实践活动课</a:t>
                      </a:r>
                      <a:endParaRPr lang="zh-CN" altLang="en-US" sz="1200"/>
                    </a:p>
                  </a:txBody>
                  <a:tcPr marL="12700" marR="12700" marT="12700" vert="horz" anchor="ctr"/>
                </a:tc>
                <a:tc>
                  <a:txBody>
                    <a:bodyPr/>
                    <a:p>
                      <a:pPr indent="0" algn="ctr">
                        <a:buNone/>
                      </a:pPr>
                      <a:r>
                        <a:rPr lang="zh-CN" sz="1200"/>
                        <a:t>青少年活动中心教师</a:t>
                      </a:r>
                      <a:endParaRPr lang="zh-CN" altLang="en-US" sz="1200"/>
                    </a:p>
                  </a:txBody>
                  <a:tcPr marL="12700" marR="12700" marT="12700" vert="horz" anchor="ctr"/>
                </a:tc>
                <a:tc>
                  <a:txBody>
                    <a:bodyPr/>
                    <a:p>
                      <a:pPr indent="0" algn="ctr">
                        <a:buNone/>
                      </a:pPr>
                      <a:r>
                        <a:rPr lang="zh-CN" sz="1200"/>
                        <a:t>玩转IT</a:t>
                      </a:r>
                      <a:endParaRPr lang="zh-CN" altLang="en-US" sz="1200"/>
                    </a:p>
                  </a:txBody>
                  <a:tcPr marL="12700" marR="12700" marT="12700" vert="horz" anchor="ctr"/>
                </a:tc>
                <a:tc>
                  <a:txBody>
                    <a:bodyPr/>
                    <a:p>
                      <a:pPr indent="0" algn="ctr">
                        <a:buNone/>
                      </a:pPr>
                      <a:r>
                        <a:rPr lang="zh-CN" sz="1200"/>
                        <a:t>张宇红</a:t>
                      </a:r>
                      <a:endParaRPr lang="zh-CN" altLang="en-US" sz="1200"/>
                    </a:p>
                  </a:txBody>
                  <a:tcPr marL="12700" marR="12700" marT="12700" vert="horz" anchor="ctr"/>
                </a:tc>
                <a:tc>
                  <a:txBody>
                    <a:bodyPr/>
                    <a:p>
                      <a:pPr indent="0" algn="ctr">
                        <a:buNone/>
                      </a:pPr>
                      <a:r>
                        <a:rPr lang="zh-CN" sz="1200"/>
                        <a:t>丽行楼北教学楼</a:t>
                      </a:r>
                      <a:r>
                        <a:rPr lang="en-US" sz="1200"/>
                        <a:t>             </a:t>
                      </a:r>
                      <a:r>
                        <a:rPr lang="zh-CN" sz="1200"/>
                        <a:t>北601 北602</a:t>
                      </a:r>
                      <a:endParaRPr lang="zh-CN" altLang="en-US" sz="1200"/>
                    </a:p>
                  </a:txBody>
                  <a:tcPr marL="12700" marR="12700" marT="12700" vert="horz" anchor="ctr"/>
                </a:tc>
                <a:tc>
                  <a:txBody>
                    <a:bodyPr/>
                    <a:p>
                      <a:pPr indent="0" algn="ctr">
                        <a:buNone/>
                      </a:pPr>
                      <a:r>
                        <a:rPr lang="zh-CN" sz="1200"/>
                        <a:t>“翱翔蓝天”社团</a:t>
                      </a:r>
                      <a:endParaRPr lang="zh-CN" altLang="en-US" sz="1200"/>
                    </a:p>
                  </a:txBody>
                  <a:tcPr marL="12700" marR="12700" marT="12700" vert="horz" anchor="ctr"/>
                </a:tc>
                <a:tc>
                  <a:txBody>
                    <a:bodyPr/>
                    <a:p>
                      <a:pPr indent="0" algn="ctr">
                        <a:buNone/>
                      </a:pPr>
                      <a:r>
                        <a:rPr lang="zh-CN" sz="1200"/>
                        <a:t>张宇红</a:t>
                      </a:r>
                      <a:endParaRPr lang="zh-CN" altLang="en-US" sz="1200"/>
                    </a:p>
                  </a:txBody>
                  <a:tcPr marL="12700" marR="12700" marT="12700" vert="horz" anchor="ctr"/>
                </a:tc>
                <a:tc>
                  <a:txBody>
                    <a:bodyPr/>
                    <a:p>
                      <a:pPr indent="0" algn="ctr">
                        <a:buNone/>
                      </a:pPr>
                      <a:r>
                        <a:rPr lang="zh-CN" sz="1200"/>
                        <a:t>丽行楼北教学楼</a:t>
                      </a:r>
                      <a:r>
                        <a:rPr lang="en-US" sz="1200"/>
                        <a:t>             </a:t>
                      </a:r>
                      <a:r>
                        <a:rPr lang="zh-CN" sz="1200"/>
                        <a:t>北601北602</a:t>
                      </a:r>
                      <a:endParaRPr lang="zh-CN" altLang="en-US" sz="1200"/>
                    </a:p>
                  </a:txBody>
                  <a:tcPr marL="12700" marR="12700" marT="12700" vert="horz" anchor="ctr"/>
                </a:tc>
              </a:tr>
              <a:tr h="424180">
                <a:tc>
                  <a:txBody>
                    <a:bodyPr/>
                    <a:p>
                      <a:pPr indent="0" algn="ctr">
                        <a:buNone/>
                      </a:pPr>
                      <a:r>
                        <a:rPr lang="en-US" sz="1200"/>
                        <a:t>4</a:t>
                      </a:r>
                      <a:endParaRPr lang="en-US" altLang="en-US" sz="1200"/>
                    </a:p>
                  </a:txBody>
                  <a:tcPr marL="12700" marR="12700" marT="12700" vert="horz" anchor="ctr"/>
                </a:tc>
                <a:tc>
                  <a:txBody>
                    <a:bodyPr/>
                    <a:p>
                      <a:pPr indent="0" algn="ctr">
                        <a:buNone/>
                      </a:pPr>
                      <a:r>
                        <a:rPr lang="zh-CN" sz="1200"/>
                        <a:t>物联创客</a:t>
                      </a:r>
                      <a:endParaRPr lang="zh-CN" altLang="en-US" sz="1200"/>
                    </a:p>
                  </a:txBody>
                  <a:tcPr marL="12700" marR="12700" marT="12700" vert="horz" anchor="ctr"/>
                </a:tc>
                <a:tc>
                  <a:txBody>
                    <a:bodyPr/>
                    <a:p>
                      <a:pPr indent="0" algn="ctr">
                        <a:buNone/>
                      </a:pPr>
                      <a:r>
                        <a:rPr lang="zh-CN" sz="1200"/>
                        <a:t>信息技术</a:t>
                      </a:r>
                      <a:endParaRPr lang="zh-CN" altLang="en-US" sz="1200"/>
                    </a:p>
                  </a:txBody>
                  <a:tcPr marL="12700" marR="12700" marT="12700" vert="horz" anchor="ctr"/>
                </a:tc>
                <a:tc>
                  <a:txBody>
                    <a:bodyPr/>
                    <a:p>
                      <a:pPr indent="0" algn="ctr">
                        <a:buNone/>
                      </a:pPr>
                      <a:r>
                        <a:rPr lang="zh-CN" sz="1200"/>
                        <a:t>孔海斌 张宇红 陆林芳 戴红霞</a:t>
                      </a:r>
                      <a:endParaRPr lang="zh-CN" altLang="en-US" sz="1200"/>
                    </a:p>
                  </a:txBody>
                  <a:tcPr marL="12700" marR="12700" marT="12700" vert="horz" anchor="ctr"/>
                </a:tc>
                <a:tc>
                  <a:txBody>
                    <a:bodyPr/>
                    <a:p>
                      <a:pPr indent="0" algn="ctr">
                        <a:buNone/>
                      </a:pPr>
                      <a:r>
                        <a:rPr lang="zh-CN" sz="1200"/>
                        <a:t>梦想创客</a:t>
                      </a:r>
                      <a:endParaRPr lang="zh-CN" altLang="en-US" sz="1200"/>
                    </a:p>
                  </a:txBody>
                  <a:tcPr marL="12700" marR="12700" marT="12700" vert="horz" anchor="ctr"/>
                </a:tc>
                <a:tc>
                  <a:txBody>
                    <a:bodyPr/>
                    <a:p>
                      <a:pPr indent="0" algn="ctr">
                        <a:buNone/>
                      </a:pPr>
                      <a:r>
                        <a:rPr lang="zh-CN" sz="1200"/>
                        <a:t>孔海斌</a:t>
                      </a:r>
                      <a:endParaRPr lang="zh-CN" altLang="en-US" sz="1200"/>
                    </a:p>
                  </a:txBody>
                  <a:tcPr marL="12700" marR="12700" marT="12700" vert="horz" anchor="ctr"/>
                </a:tc>
                <a:tc>
                  <a:txBody>
                    <a:bodyPr/>
                    <a:p>
                      <a:pPr indent="0" algn="ctr">
                        <a:buNone/>
                      </a:pPr>
                      <a:r>
                        <a:rPr lang="zh-CN" sz="1200"/>
                        <a:t>丽新楼信息化学习室</a:t>
                      </a:r>
                      <a:r>
                        <a:rPr lang="en-US" sz="1200"/>
                        <a:t>         </a:t>
                      </a:r>
                      <a:r>
                        <a:rPr lang="zh-CN" sz="1200"/>
                        <a:t>专403</a:t>
                      </a:r>
                      <a:endParaRPr lang="zh-CN" altLang="en-US" sz="1200"/>
                    </a:p>
                  </a:txBody>
                  <a:tcPr marL="12700" marR="12700" marT="12700" vert="horz" anchor="ctr"/>
                </a:tc>
                <a:tc>
                  <a:txBody>
                    <a:bodyPr/>
                    <a:p>
                      <a:pPr indent="0" algn="ctr">
                        <a:buNone/>
                      </a:pPr>
                      <a:r>
                        <a:rPr lang="zh-CN" sz="1200"/>
                        <a:t>“物联创客”社团</a:t>
                      </a:r>
                      <a:endParaRPr lang="zh-CN" altLang="en-US" sz="1200"/>
                    </a:p>
                  </a:txBody>
                  <a:tcPr marL="12700" marR="12700" marT="12700" vert="horz" anchor="ctr"/>
                </a:tc>
                <a:tc>
                  <a:txBody>
                    <a:bodyPr/>
                    <a:p>
                      <a:pPr indent="0" algn="ctr">
                        <a:buNone/>
                      </a:pPr>
                      <a:r>
                        <a:rPr lang="zh-CN" sz="1200"/>
                        <a:t>孔海斌</a:t>
                      </a:r>
                      <a:endParaRPr lang="zh-CN" altLang="en-US" sz="1200"/>
                    </a:p>
                  </a:txBody>
                  <a:tcPr marL="12700" marR="12700" marT="12700" vert="horz" anchor="ctr"/>
                </a:tc>
                <a:tc>
                  <a:txBody>
                    <a:bodyPr/>
                    <a:p>
                      <a:pPr indent="0" algn="ctr">
                        <a:buNone/>
                      </a:pPr>
                      <a:r>
                        <a:rPr lang="zh-CN" sz="1200"/>
                        <a:t>丽新楼</a:t>
                      </a:r>
                      <a:r>
                        <a:rPr lang="en-US" sz="1200"/>
                        <a:t> </a:t>
                      </a:r>
                      <a:r>
                        <a:rPr lang="zh-CN" sz="1200"/>
                        <a:t>信息化学习室</a:t>
                      </a:r>
                      <a:r>
                        <a:rPr lang="en-US" sz="1200"/>
                        <a:t> </a:t>
                      </a:r>
                      <a:r>
                        <a:rPr lang="zh-CN" sz="1200"/>
                        <a:t>专403</a:t>
                      </a:r>
                      <a:endParaRPr lang="zh-CN" altLang="en-US" sz="1200"/>
                    </a:p>
                  </a:txBody>
                  <a:tcPr marL="12700" marR="12700" marT="12700" vert="horz" anchor="ctr"/>
                </a:tc>
              </a:tr>
              <a:tr h="389255">
                <a:tc>
                  <a:txBody>
                    <a:bodyPr/>
                    <a:p>
                      <a:pPr indent="0" algn="ctr">
                        <a:buNone/>
                      </a:pPr>
                      <a:r>
                        <a:rPr lang="en-US" sz="1200"/>
                        <a:t>5</a:t>
                      </a:r>
                      <a:endParaRPr lang="en-US" altLang="en-US" sz="1200"/>
                    </a:p>
                  </a:txBody>
                  <a:tcPr marL="12700" marR="12700" marT="12700" vert="horz" anchor="ctr"/>
                </a:tc>
                <a:tc>
                  <a:txBody>
                    <a:bodyPr/>
                    <a:p>
                      <a:pPr indent="0" algn="ctr">
                        <a:buNone/>
                      </a:pPr>
                      <a:r>
                        <a:rPr lang="zh-CN" sz="1200"/>
                        <a:t>动漫绘画</a:t>
                      </a:r>
                      <a:endParaRPr lang="zh-CN" altLang="en-US" sz="1200"/>
                    </a:p>
                  </a:txBody>
                  <a:tcPr marL="12700" marR="12700" marT="12700" vert="horz" anchor="ctr"/>
                </a:tc>
                <a:tc>
                  <a:txBody>
                    <a:bodyPr/>
                    <a:p>
                      <a:pPr indent="0" algn="ctr">
                        <a:buNone/>
                      </a:pPr>
                      <a:r>
                        <a:rPr lang="zh-CN" sz="1200"/>
                        <a:t>信息技术</a:t>
                      </a:r>
                      <a:endParaRPr lang="zh-CN" altLang="en-US" sz="1200"/>
                    </a:p>
                  </a:txBody>
                  <a:tcPr marL="12700" marR="12700" marT="12700" vert="horz" anchor="ctr"/>
                </a:tc>
                <a:tc>
                  <a:txBody>
                    <a:bodyPr/>
                    <a:p>
                      <a:pPr indent="0" algn="ctr">
                        <a:buNone/>
                      </a:pPr>
                      <a:r>
                        <a:rPr lang="zh-CN" sz="1200"/>
                        <a:t>孔海斌 张宇红 陆林芳 戴红霞</a:t>
                      </a:r>
                      <a:endParaRPr lang="zh-CN" altLang="en-US" sz="1200"/>
                    </a:p>
                  </a:txBody>
                  <a:tcPr marL="12700" marR="12700" marT="12700" vert="horz" anchor="ctr"/>
                </a:tc>
                <a:tc>
                  <a:txBody>
                    <a:bodyPr/>
                    <a:p>
                      <a:pPr indent="0" algn="ctr">
                        <a:buNone/>
                      </a:pPr>
                      <a:r>
                        <a:rPr lang="zh-CN" sz="1200"/>
                        <a:t>神笔动漫</a:t>
                      </a:r>
                      <a:endParaRPr lang="zh-CN" altLang="en-US" sz="1200"/>
                    </a:p>
                  </a:txBody>
                  <a:tcPr marL="12700" marR="12700" marT="12700" vert="horz" anchor="ctr"/>
                </a:tc>
                <a:tc>
                  <a:txBody>
                    <a:bodyPr/>
                    <a:p>
                      <a:pPr indent="0" algn="ctr">
                        <a:buNone/>
                      </a:pPr>
                      <a:r>
                        <a:rPr lang="zh-CN" sz="1200"/>
                        <a:t>常新华</a:t>
                      </a:r>
                      <a:endParaRPr lang="zh-CN" altLang="en-US" sz="1200"/>
                    </a:p>
                  </a:txBody>
                  <a:tcPr marL="12700" marR="12700" marT="12700" vert="horz" anchor="ctr"/>
                </a:tc>
                <a:tc>
                  <a:txBody>
                    <a:bodyPr/>
                    <a:p>
                      <a:pPr indent="0" algn="ctr">
                        <a:buNone/>
                      </a:pPr>
                      <a:r>
                        <a:rPr lang="zh-CN" sz="1200"/>
                        <a:t>丽新楼网络化学习室</a:t>
                      </a:r>
                      <a:r>
                        <a:rPr lang="en-US" sz="1200"/>
                        <a:t>      </a:t>
                      </a:r>
                      <a:r>
                        <a:rPr lang="zh-CN" sz="1200"/>
                        <a:t>专401</a:t>
                      </a:r>
                      <a:endParaRPr lang="zh-CN" altLang="en-US" sz="1200"/>
                    </a:p>
                  </a:txBody>
                  <a:tcPr marL="12700" marR="12700" marT="12700" vert="horz" anchor="ctr"/>
                </a:tc>
                <a:tc>
                  <a:txBody>
                    <a:bodyPr/>
                    <a:p>
                      <a:pPr indent="0" algn="ctr">
                        <a:buNone/>
                      </a:pPr>
                      <a:r>
                        <a:rPr lang="zh-CN" sz="1200"/>
                        <a:t>“神笔奇幻”社团</a:t>
                      </a:r>
                      <a:endParaRPr lang="zh-CN" altLang="en-US" sz="1200"/>
                    </a:p>
                  </a:txBody>
                  <a:tcPr marL="12700" marR="12700" marT="12700" vert="horz" anchor="ctr"/>
                </a:tc>
                <a:tc>
                  <a:txBody>
                    <a:bodyPr/>
                    <a:p>
                      <a:pPr indent="0" algn="ctr">
                        <a:buNone/>
                      </a:pPr>
                      <a:r>
                        <a:rPr lang="zh-CN" sz="1200"/>
                        <a:t>常新华</a:t>
                      </a:r>
                      <a:endParaRPr lang="zh-CN" altLang="en-US" sz="1200"/>
                    </a:p>
                  </a:txBody>
                  <a:tcPr marL="12700" marR="12700" marT="12700" vert="horz" anchor="ctr"/>
                </a:tc>
                <a:tc>
                  <a:txBody>
                    <a:bodyPr/>
                    <a:p>
                      <a:pPr indent="0" algn="ctr">
                        <a:buNone/>
                      </a:pPr>
                      <a:r>
                        <a:rPr lang="zh-CN" sz="1200"/>
                        <a:t>丽新楼</a:t>
                      </a:r>
                      <a:r>
                        <a:rPr lang="en-US" sz="1200"/>
                        <a:t> </a:t>
                      </a:r>
                      <a:r>
                        <a:rPr lang="zh-CN" sz="1200"/>
                        <a:t>网络化学习室专401</a:t>
                      </a:r>
                      <a:endParaRPr lang="zh-CN" altLang="en-US" sz="1200"/>
                    </a:p>
                  </a:txBody>
                  <a:tcPr marL="12700" marR="12700" marT="12700" vert="horz" anchor="ctr"/>
                </a:tc>
              </a:tr>
              <a:tr h="388620">
                <a:tc>
                  <a:txBody>
                    <a:bodyPr/>
                    <a:p>
                      <a:pPr indent="0" algn="ctr">
                        <a:buNone/>
                      </a:pPr>
                      <a:r>
                        <a:rPr lang="en-US" sz="1200"/>
                        <a:t>6</a:t>
                      </a:r>
                      <a:endParaRPr lang="en-US" altLang="en-US" sz="1200"/>
                    </a:p>
                  </a:txBody>
                  <a:tcPr marL="12700" marR="12700" marT="12700" vert="horz" anchor="ctr"/>
                </a:tc>
                <a:tc>
                  <a:txBody>
                    <a:bodyPr/>
                    <a:p>
                      <a:pPr indent="0" algn="ctr">
                        <a:buNone/>
                      </a:pPr>
                      <a:r>
                        <a:rPr lang="zh-CN" sz="1200"/>
                        <a:t>数字音乐创编</a:t>
                      </a:r>
                      <a:endParaRPr lang="zh-CN" altLang="en-US" sz="1200"/>
                    </a:p>
                  </a:txBody>
                  <a:tcPr marL="12700" marR="12700" marT="12700" vert="horz" anchor="ctr"/>
                </a:tc>
                <a:tc>
                  <a:txBody>
                    <a:bodyPr/>
                    <a:p>
                      <a:pPr indent="0" algn="ctr">
                        <a:buNone/>
                      </a:pPr>
                      <a:r>
                        <a:rPr lang="zh-CN" sz="1200"/>
                        <a:t>音 乐</a:t>
                      </a:r>
                      <a:endParaRPr lang="zh-CN" altLang="en-US" sz="1200"/>
                    </a:p>
                  </a:txBody>
                  <a:tcPr marL="12700" marR="12700" marT="12700" vert="horz" anchor="ctr"/>
                </a:tc>
                <a:tc>
                  <a:txBody>
                    <a:bodyPr/>
                    <a:p>
                      <a:pPr indent="0" algn="ctr">
                        <a:buNone/>
                      </a:pPr>
                      <a:r>
                        <a:rPr lang="zh-CN" sz="1200"/>
                        <a:t>程文彬 周楠颖</a:t>
                      </a:r>
                      <a:endParaRPr lang="zh-CN" altLang="en-US" sz="1200"/>
                    </a:p>
                  </a:txBody>
                  <a:tcPr marL="12700" marR="12700" marT="12700" vert="horz" anchor="ctr"/>
                </a:tc>
                <a:tc>
                  <a:txBody>
                    <a:bodyPr/>
                    <a:p>
                      <a:pPr indent="0" algn="ctr">
                        <a:buNone/>
                      </a:pPr>
                      <a:r>
                        <a:rPr lang="zh-CN" sz="1200"/>
                        <a:t>爱乐之声</a:t>
                      </a:r>
                      <a:endParaRPr lang="zh-CN" altLang="en-US" sz="1200"/>
                    </a:p>
                  </a:txBody>
                  <a:tcPr marL="12700" marR="12700" marT="12700" vert="horz" anchor="ctr"/>
                </a:tc>
                <a:tc>
                  <a:txBody>
                    <a:bodyPr/>
                    <a:p>
                      <a:pPr indent="0" algn="ctr">
                        <a:buNone/>
                      </a:pPr>
                      <a:r>
                        <a:rPr lang="zh-CN" sz="1200"/>
                        <a:t>周楠颖</a:t>
                      </a:r>
                      <a:endParaRPr lang="zh-CN" altLang="en-US" sz="1200"/>
                    </a:p>
                  </a:txBody>
                  <a:tcPr marL="12700" marR="12700" marT="12700" vert="horz" anchor="ctr"/>
                </a:tc>
                <a:tc>
                  <a:txBody>
                    <a:bodyPr/>
                    <a:p>
                      <a:pPr indent="0" algn="ctr">
                        <a:buNone/>
                      </a:pPr>
                      <a:r>
                        <a:rPr lang="zh-CN" sz="1200"/>
                        <a:t>丽新楼乐动人生欢乐谷专501</a:t>
                      </a:r>
                      <a:endParaRPr lang="zh-CN" altLang="en-US" sz="1200"/>
                    </a:p>
                  </a:txBody>
                  <a:tcPr marL="12700" marR="12700" marT="12700" vert="horz" anchor="ctr"/>
                </a:tc>
                <a:tc>
                  <a:txBody>
                    <a:bodyPr/>
                    <a:p>
                      <a:pPr indent="0" algn="ctr">
                        <a:buNone/>
                      </a:pPr>
                      <a:r>
                        <a:rPr lang="zh-CN" sz="1200"/>
                        <a:t>“乐动人生”社团</a:t>
                      </a:r>
                      <a:endParaRPr lang="zh-CN" altLang="en-US" sz="1200"/>
                    </a:p>
                  </a:txBody>
                  <a:tcPr marL="12700" marR="12700" marT="12700" vert="horz" anchor="ctr"/>
                </a:tc>
                <a:tc>
                  <a:txBody>
                    <a:bodyPr/>
                    <a:p>
                      <a:pPr indent="0" algn="ctr">
                        <a:buNone/>
                      </a:pPr>
                      <a:r>
                        <a:rPr lang="zh-CN" sz="1200"/>
                        <a:t>周楠颖</a:t>
                      </a:r>
                      <a:endParaRPr lang="zh-CN" altLang="en-US" sz="1200"/>
                    </a:p>
                  </a:txBody>
                  <a:tcPr marL="12700" marR="12700" marT="12700" vert="horz" anchor="ctr"/>
                </a:tc>
                <a:tc>
                  <a:txBody>
                    <a:bodyPr/>
                    <a:p>
                      <a:pPr indent="0" algn="ctr">
                        <a:buNone/>
                      </a:pPr>
                      <a:r>
                        <a:rPr lang="zh-CN" sz="1200"/>
                        <a:t>丽新楼乐动人生欢乐谷专501</a:t>
                      </a:r>
                      <a:endParaRPr lang="zh-CN" altLang="en-US" sz="1200"/>
                    </a:p>
                  </a:txBody>
                  <a:tcPr marL="12700" marR="12700" marT="12700" vert="horz" anchor="ctr"/>
                </a:tc>
              </a:tr>
              <a:tr h="424180">
                <a:tc>
                  <a:txBody>
                    <a:bodyPr/>
                    <a:p>
                      <a:pPr indent="0" algn="ctr">
                        <a:buNone/>
                      </a:pPr>
                      <a:r>
                        <a:rPr lang="en-US" sz="1200"/>
                        <a:t>7</a:t>
                      </a:r>
                      <a:endParaRPr lang="en-US" altLang="en-US" sz="1200"/>
                    </a:p>
                  </a:txBody>
                  <a:tcPr marL="12700" marR="12700" marT="12700" vert="horz" anchor="ctr"/>
                </a:tc>
                <a:tc>
                  <a:txBody>
                    <a:bodyPr/>
                    <a:p>
                      <a:pPr indent="0" algn="ctr">
                        <a:buNone/>
                      </a:pPr>
                      <a:r>
                        <a:rPr lang="zh-CN" sz="1200"/>
                        <a:t>微视频</a:t>
                      </a:r>
                      <a:endParaRPr lang="zh-CN" altLang="en-US" sz="1200"/>
                    </a:p>
                  </a:txBody>
                  <a:tcPr marL="12700" marR="12700" marT="12700" vert="horz" anchor="ctr"/>
                </a:tc>
                <a:tc>
                  <a:txBody>
                    <a:bodyPr/>
                    <a:p>
                      <a:pPr indent="0" algn="ctr">
                        <a:buNone/>
                      </a:pPr>
                      <a:r>
                        <a:rPr lang="zh-CN" sz="1200"/>
                        <a:t>信息技术</a:t>
                      </a:r>
                      <a:endParaRPr lang="zh-CN" altLang="en-US" sz="1200"/>
                    </a:p>
                  </a:txBody>
                  <a:tcPr marL="12700" marR="12700" marT="12700" vert="horz" anchor="ctr"/>
                </a:tc>
                <a:tc>
                  <a:txBody>
                    <a:bodyPr/>
                    <a:p>
                      <a:pPr indent="0" algn="ctr">
                        <a:buNone/>
                      </a:pPr>
                      <a:r>
                        <a:rPr lang="zh-CN" sz="1200"/>
                        <a:t>孔海斌 张宇红 陆林芳 戴红霞</a:t>
                      </a:r>
                      <a:endParaRPr lang="zh-CN" altLang="en-US" sz="1200"/>
                    </a:p>
                  </a:txBody>
                  <a:tcPr marL="12700" marR="12700" marT="12700" vert="horz" anchor="ctr"/>
                </a:tc>
                <a:tc>
                  <a:txBody>
                    <a:bodyPr/>
                    <a:p>
                      <a:pPr indent="0" algn="ctr">
                        <a:buNone/>
                      </a:pPr>
                      <a:r>
                        <a:rPr lang="zh-CN" sz="1200"/>
                        <a:t>我爱微视频</a:t>
                      </a:r>
                      <a:endParaRPr lang="zh-CN" altLang="en-US" sz="1200"/>
                    </a:p>
                  </a:txBody>
                  <a:tcPr marL="12700" marR="12700" marT="12700" vert="horz" anchor="ctr"/>
                </a:tc>
                <a:tc>
                  <a:txBody>
                    <a:bodyPr/>
                    <a:p>
                      <a:pPr indent="0" algn="ctr">
                        <a:buNone/>
                      </a:pPr>
                      <a:r>
                        <a:rPr lang="zh-CN" sz="1200"/>
                        <a:t>戴红霞</a:t>
                      </a:r>
                      <a:endParaRPr lang="zh-CN" altLang="en-US" sz="1200"/>
                    </a:p>
                  </a:txBody>
                  <a:tcPr marL="12700" marR="12700" marT="12700" vert="horz" anchor="ctr"/>
                </a:tc>
                <a:tc>
                  <a:txBody>
                    <a:bodyPr/>
                    <a:p>
                      <a:pPr indent="0" algn="ctr">
                        <a:buNone/>
                      </a:pPr>
                      <a:r>
                        <a:rPr lang="zh-CN" sz="1200"/>
                        <a:t>丽新楼物理创新实验室专304</a:t>
                      </a:r>
                      <a:endParaRPr lang="zh-CN" altLang="en-US" sz="1200"/>
                    </a:p>
                  </a:txBody>
                  <a:tcPr marL="12700" marR="12700" marT="12700" vert="horz" anchor="ctr"/>
                </a:tc>
                <a:tc>
                  <a:txBody>
                    <a:bodyPr/>
                    <a:p>
                      <a:pPr indent="0" algn="ctr">
                        <a:buNone/>
                      </a:pPr>
                      <a:r>
                        <a:rPr lang="zh-CN" sz="1200"/>
                        <a:t>“微视创作”社团</a:t>
                      </a:r>
                      <a:endParaRPr lang="zh-CN" altLang="en-US" sz="1200"/>
                    </a:p>
                  </a:txBody>
                  <a:tcPr marL="12700" marR="12700" marT="12700" vert="horz" anchor="ctr"/>
                </a:tc>
                <a:tc>
                  <a:txBody>
                    <a:bodyPr/>
                    <a:p>
                      <a:pPr indent="0" algn="ctr">
                        <a:buNone/>
                      </a:pPr>
                      <a:r>
                        <a:rPr lang="zh-CN" sz="1200"/>
                        <a:t>戴红霞</a:t>
                      </a:r>
                      <a:endParaRPr lang="zh-CN" altLang="en-US" sz="1200"/>
                    </a:p>
                  </a:txBody>
                  <a:tcPr marL="12700" marR="12700" marT="12700" vert="horz" anchor="ctr"/>
                </a:tc>
                <a:tc>
                  <a:txBody>
                    <a:bodyPr/>
                    <a:p>
                      <a:pPr indent="0" algn="ctr">
                        <a:buNone/>
                      </a:pPr>
                      <a:r>
                        <a:rPr lang="zh-CN" sz="1200"/>
                        <a:t>丽新楼物理创新实验室</a:t>
                      </a:r>
                      <a:r>
                        <a:rPr lang="en-US" sz="1200"/>
                        <a:t> </a:t>
                      </a:r>
                      <a:r>
                        <a:rPr lang="zh-CN" sz="1200"/>
                        <a:t>专304</a:t>
                      </a:r>
                      <a:endParaRPr lang="zh-CN" altLang="en-US" sz="1200"/>
                    </a:p>
                  </a:txBody>
                  <a:tcPr marL="12700" marR="12700" marT="12700" vert="horz" anchor="ctr"/>
                </a:tc>
              </a:tr>
              <a:tr h="388620">
                <a:tc>
                  <a:txBody>
                    <a:bodyPr/>
                    <a:p>
                      <a:pPr indent="0" algn="ctr">
                        <a:buNone/>
                      </a:pPr>
                      <a:r>
                        <a:rPr lang="en-US" sz="1200"/>
                        <a:t>8</a:t>
                      </a:r>
                      <a:endParaRPr lang="en-US" altLang="en-US" sz="1200"/>
                    </a:p>
                  </a:txBody>
                  <a:tcPr marL="12700" marR="12700" marT="12700" vert="horz" anchor="ctr"/>
                </a:tc>
                <a:tc>
                  <a:txBody>
                    <a:bodyPr/>
                    <a:p>
                      <a:pPr indent="0" algn="ctr">
                        <a:buNone/>
                      </a:pPr>
                      <a:r>
                        <a:rPr lang="zh-CN" sz="1200"/>
                        <a:t>车模航模</a:t>
                      </a:r>
                      <a:endParaRPr lang="zh-CN" altLang="en-US" sz="1200"/>
                    </a:p>
                  </a:txBody>
                  <a:tcPr marL="12700" marR="12700" marT="12700" vert="horz" anchor="ctr"/>
                </a:tc>
                <a:tc>
                  <a:txBody>
                    <a:bodyPr/>
                    <a:p>
                      <a:pPr indent="0" algn="ctr">
                        <a:buNone/>
                      </a:pPr>
                      <a:r>
                        <a:rPr lang="zh-CN" sz="1200"/>
                        <a:t>综合实践活动课</a:t>
                      </a:r>
                      <a:endParaRPr lang="zh-CN" altLang="en-US" sz="1200"/>
                    </a:p>
                  </a:txBody>
                  <a:tcPr marL="12700" marR="12700" marT="12700" vert="horz" anchor="ctr"/>
                </a:tc>
                <a:tc>
                  <a:txBody>
                    <a:bodyPr/>
                    <a:p>
                      <a:pPr indent="0" algn="ctr">
                        <a:buNone/>
                      </a:pPr>
                      <a:r>
                        <a:rPr lang="zh-CN" sz="1200"/>
                        <a:t>青少年活动中心教师</a:t>
                      </a:r>
                      <a:endParaRPr lang="zh-CN" altLang="en-US" sz="1200"/>
                    </a:p>
                  </a:txBody>
                  <a:tcPr marL="12700" marR="12700" marT="12700" vert="horz" anchor="ctr"/>
                </a:tc>
                <a:tc>
                  <a:txBody>
                    <a:bodyPr/>
                    <a:p>
                      <a:pPr indent="0" algn="ctr">
                        <a:buNone/>
                      </a:pPr>
                      <a:r>
                        <a:rPr lang="zh-CN" sz="1200"/>
                        <a:t>极速创模</a:t>
                      </a:r>
                      <a:endParaRPr lang="zh-CN" altLang="en-US" sz="1200"/>
                    </a:p>
                  </a:txBody>
                  <a:tcPr marL="12700" marR="12700" marT="12700" vert="horz" anchor="ctr"/>
                </a:tc>
                <a:tc>
                  <a:txBody>
                    <a:bodyPr/>
                    <a:p>
                      <a:pPr indent="0" algn="ctr">
                        <a:buNone/>
                      </a:pPr>
                      <a:r>
                        <a:rPr lang="zh-CN" sz="1200"/>
                        <a:t>周</a:t>
                      </a:r>
                      <a:r>
                        <a:rPr lang="en-US" sz="1200"/>
                        <a:t>  </a:t>
                      </a:r>
                      <a:r>
                        <a:rPr lang="zh-CN" sz="1200"/>
                        <a:t>军</a:t>
                      </a:r>
                      <a:endParaRPr lang="zh-CN" altLang="en-US" sz="1200"/>
                    </a:p>
                  </a:txBody>
                  <a:tcPr marL="12700" marR="12700" marT="12700" vert="horz" anchor="ctr"/>
                </a:tc>
                <a:tc>
                  <a:txBody>
                    <a:bodyPr/>
                    <a:p>
                      <a:pPr indent="0" algn="ctr">
                        <a:buNone/>
                      </a:pPr>
                      <a:r>
                        <a:rPr lang="zh-CN" sz="1200"/>
                        <a:t>丽行楼北教学楼</a:t>
                      </a:r>
                      <a:r>
                        <a:rPr lang="en-US" sz="1200"/>
                        <a:t>             </a:t>
                      </a:r>
                      <a:r>
                        <a:rPr lang="zh-CN" sz="1200"/>
                        <a:t>北604</a:t>
                      </a:r>
                      <a:endParaRPr lang="zh-CN" altLang="en-US" sz="1200"/>
                    </a:p>
                  </a:txBody>
                  <a:tcPr marL="12700" marR="12700" marT="12700" vert="horz" anchor="ctr"/>
                </a:tc>
                <a:tc>
                  <a:txBody>
                    <a:bodyPr/>
                    <a:p>
                      <a:pPr indent="0" algn="ctr">
                        <a:buNone/>
                      </a:pPr>
                      <a:r>
                        <a:rPr lang="zh-CN" sz="1200"/>
                        <a:t>“极速幻影”社团</a:t>
                      </a:r>
                      <a:endParaRPr lang="zh-CN" altLang="en-US" sz="1200"/>
                    </a:p>
                  </a:txBody>
                  <a:tcPr marL="12700" marR="12700" marT="12700" vert="horz" anchor="ctr"/>
                </a:tc>
                <a:tc>
                  <a:txBody>
                    <a:bodyPr/>
                    <a:p>
                      <a:pPr indent="0" algn="ctr">
                        <a:buNone/>
                      </a:pPr>
                      <a:r>
                        <a:rPr lang="zh-CN" sz="1200"/>
                        <a:t>周</a:t>
                      </a:r>
                      <a:r>
                        <a:rPr lang="en-US" sz="1200"/>
                        <a:t>  </a:t>
                      </a:r>
                      <a:r>
                        <a:rPr lang="zh-CN" sz="1200"/>
                        <a:t>军</a:t>
                      </a:r>
                      <a:endParaRPr lang="zh-CN" altLang="en-US" sz="1200"/>
                    </a:p>
                  </a:txBody>
                  <a:tcPr marL="12700" marR="12700" marT="12700" vert="horz" anchor="ctr"/>
                </a:tc>
                <a:tc>
                  <a:txBody>
                    <a:bodyPr/>
                    <a:p>
                      <a:pPr indent="0" algn="ctr">
                        <a:buNone/>
                      </a:pPr>
                      <a:r>
                        <a:rPr lang="zh-CN" sz="1200"/>
                        <a:t>丽行楼</a:t>
                      </a:r>
                      <a:r>
                        <a:rPr lang="en-US" sz="1200"/>
                        <a:t> </a:t>
                      </a:r>
                      <a:r>
                        <a:rPr lang="zh-CN" sz="1200"/>
                        <a:t>北教学楼</a:t>
                      </a:r>
                      <a:r>
                        <a:rPr lang="en-US" sz="1200"/>
                        <a:t>             </a:t>
                      </a:r>
                      <a:r>
                        <a:rPr lang="zh-CN" sz="1200"/>
                        <a:t>北604</a:t>
                      </a:r>
                      <a:endParaRPr lang="zh-CN" altLang="en-US" sz="1200"/>
                    </a:p>
                  </a:txBody>
                  <a:tcPr marL="12700" marR="12700" marT="12700" vert="horz"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99"/>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39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1899"/>
                            </p:stCondLst>
                            <p:childTnLst>
                              <p:par>
                                <p:cTn id="24" presetID="4" presetClass="entr" presetSubtype="16" fill="hold" nodeType="afterEffect">
                                  <p:stCondLst>
                                    <p:cond delay="0"/>
                                  </p:stCondLst>
                                  <p:childTnLst>
                                    <p:set>
                                      <p:cBhvr>
                                        <p:cTn id="25" dur="1000"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221615" y="128270"/>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（二）课题现状分析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 name="流程图: 数据 3"/>
          <p:cNvSpPr/>
          <p:nvPr/>
        </p:nvSpPr>
        <p:spPr>
          <a:xfrm rot="16200000" flipH="1">
            <a:off x="3094743" y="23776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247390" y="191770"/>
            <a:ext cx="2593975"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446145" y="26733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en-US" sz="1600" dirty="0">
                <a:solidFill>
                  <a:schemeClr val="bg1"/>
                </a:solidFill>
              </a:rPr>
              <a:t>2</a:t>
            </a:r>
            <a:r>
              <a:rPr sz="1600" dirty="0">
                <a:solidFill>
                  <a:schemeClr val="bg1"/>
                </a:solidFill>
              </a:rPr>
              <a:t>．</a:t>
            </a:r>
            <a:r>
              <a:rPr lang="zh-CN" sz="1600" dirty="0">
                <a:solidFill>
                  <a:schemeClr val="bg1"/>
                </a:solidFill>
              </a:rPr>
              <a:t>教师与</a:t>
            </a:r>
            <a:r>
              <a:rPr lang="zh-CN" sz="1600" dirty="0">
                <a:solidFill>
                  <a:schemeClr val="bg1"/>
                </a:solidFill>
              </a:rPr>
              <a:t>学生竞赛获奖</a:t>
            </a:r>
            <a:endParaRPr lang="zh-CN" sz="1600" dirty="0">
              <a:solidFill>
                <a:schemeClr val="bg1"/>
              </a:solidFill>
            </a:endParaRPr>
          </a:p>
        </p:txBody>
      </p:sp>
      <p:graphicFrame>
        <p:nvGraphicFramePr>
          <p:cNvPr id="5" name="表格 4"/>
          <p:cNvGraphicFramePr/>
          <p:nvPr>
            <p:custDataLst>
              <p:tags r:id="rId2"/>
            </p:custDataLst>
          </p:nvPr>
        </p:nvGraphicFramePr>
        <p:xfrm>
          <a:off x="541655" y="668020"/>
          <a:ext cx="8005445" cy="4880610"/>
        </p:xfrm>
        <a:graphic>
          <a:graphicData uri="http://schemas.openxmlformats.org/drawingml/2006/table">
            <a:tbl>
              <a:tblPr firstRow="1" bandRow="1">
                <a:tableStyleId>{5C22544A-7EE6-4342-B048-85BDC9FD1C3A}</a:tableStyleId>
              </a:tblPr>
              <a:tblGrid>
                <a:gridCol w="486410"/>
                <a:gridCol w="3098800"/>
                <a:gridCol w="1717040"/>
                <a:gridCol w="617855"/>
                <a:gridCol w="784225"/>
                <a:gridCol w="1301115"/>
              </a:tblGrid>
              <a:tr h="314325">
                <a:tc gridSpan="6">
                  <a:txBody>
                    <a:bodyPr/>
                    <a:p>
                      <a:pPr indent="0" algn="ctr">
                        <a:buNone/>
                      </a:pPr>
                      <a:r>
                        <a:rPr lang="zh-CN" sz="1200"/>
                        <a:t>2019年常州市丽华中学科技、信息技术学生竞赛得奖汇总表</a:t>
                      </a:r>
                      <a:endParaRPr lang="zh-CN" altLang="en-US" sz="1200"/>
                    </a:p>
                  </a:txBody>
                  <a:tcPr marL="12700" marR="12700" marT="12700" vert="horz" anchor="ctr"/>
                </a:tc>
                <a:tc hMerge="1">
                  <a:tcPr/>
                </a:tc>
                <a:tc hMerge="1">
                  <a:tcPr/>
                </a:tc>
                <a:tc hMerge="1">
                  <a:tcPr/>
                </a:tc>
                <a:tc hMerge="1">
                  <a:tcPr/>
                </a:tc>
                <a:tc hMerge="1">
                  <a:tcPr/>
                </a:tc>
              </a:tr>
              <a:tr h="231775">
                <a:tc>
                  <a:txBody>
                    <a:bodyPr/>
                    <a:p>
                      <a:pPr indent="0" algn="ctr">
                        <a:buNone/>
                      </a:pPr>
                      <a:r>
                        <a:rPr lang="zh-CN" sz="1000"/>
                        <a:t>序号</a:t>
                      </a:r>
                      <a:endParaRPr lang="zh-CN" altLang="en-US" sz="1000"/>
                    </a:p>
                  </a:txBody>
                  <a:tcPr marL="12700" marR="12700" marT="12700" vert="horz" anchor="ctr"/>
                </a:tc>
                <a:tc>
                  <a:txBody>
                    <a:bodyPr/>
                    <a:p>
                      <a:pPr indent="0" algn="ctr">
                        <a:buNone/>
                      </a:pPr>
                      <a:r>
                        <a:rPr lang="zh-CN" sz="1000"/>
                        <a:t>竞赛类别</a:t>
                      </a:r>
                      <a:endParaRPr lang="zh-CN" altLang="en-US" sz="1000"/>
                    </a:p>
                  </a:txBody>
                  <a:tcPr marL="12700" marR="12700" marT="12700" vert="horz" anchor="ctr"/>
                </a:tc>
                <a:tc>
                  <a:txBody>
                    <a:bodyPr/>
                    <a:p>
                      <a:pPr indent="0" algn="ctr">
                        <a:buNone/>
                      </a:pPr>
                      <a:r>
                        <a:rPr lang="zh-CN" sz="1000"/>
                        <a:t>竞赛项目</a:t>
                      </a:r>
                      <a:endParaRPr lang="zh-CN" altLang="en-US" sz="1000"/>
                    </a:p>
                  </a:txBody>
                  <a:tcPr marL="12700" marR="12700" marT="12700" vert="horz" anchor="ctr"/>
                </a:tc>
                <a:tc>
                  <a:txBody>
                    <a:bodyPr/>
                    <a:p>
                      <a:pPr indent="0" algn="ctr">
                        <a:buNone/>
                      </a:pPr>
                      <a:r>
                        <a:rPr lang="zh-CN" sz="1000"/>
                        <a:t>奖项</a:t>
                      </a:r>
                      <a:endParaRPr lang="zh-CN" altLang="en-US" sz="1000"/>
                    </a:p>
                  </a:txBody>
                  <a:tcPr marL="12700" marR="12700" marT="12700" vert="horz" anchor="ctr"/>
                </a:tc>
                <a:tc>
                  <a:txBody>
                    <a:bodyPr/>
                    <a:p>
                      <a:pPr indent="0" algn="ctr">
                        <a:buNone/>
                      </a:pPr>
                      <a:r>
                        <a:rPr lang="zh-CN" sz="1000"/>
                        <a:t>学生数量</a:t>
                      </a:r>
                      <a:endParaRPr lang="zh-CN" altLang="en-US" sz="1000"/>
                    </a:p>
                  </a:txBody>
                  <a:tcPr marL="12700" marR="12700" marT="12700" vert="horz" anchor="ctr"/>
                </a:tc>
                <a:tc>
                  <a:txBody>
                    <a:bodyPr/>
                    <a:p>
                      <a:pPr indent="0" algn="ctr">
                        <a:buNone/>
                      </a:pPr>
                      <a:r>
                        <a:rPr lang="zh-CN" sz="1000"/>
                        <a:t>指导教师</a:t>
                      </a:r>
                      <a:endParaRPr lang="zh-CN" altLang="en-US" sz="1000"/>
                    </a:p>
                  </a:txBody>
                  <a:tcPr marL="12700" marR="12700" marT="12700" vert="horz" anchor="ctr"/>
                </a:tc>
              </a:tr>
              <a:tr h="267970">
                <a:tc>
                  <a:txBody>
                    <a:bodyPr/>
                    <a:p>
                      <a:pPr indent="0" algn="ctr">
                        <a:buNone/>
                      </a:pPr>
                      <a:r>
                        <a:rPr lang="en-US" altLang="en-US" sz="1200"/>
                        <a:t>1</a:t>
                      </a:r>
                      <a:endParaRPr lang="en-US" altLang="en-US" sz="1200"/>
                    </a:p>
                  </a:txBody>
                  <a:tcPr marL="12700" marR="12700" marT="12700" vert="horz" anchor="ctr"/>
                </a:tc>
                <a:tc>
                  <a:txBody>
                    <a:bodyPr/>
                    <a:p>
                      <a:pPr indent="0" algn="ctr">
                        <a:buNone/>
                      </a:pPr>
                      <a:r>
                        <a:rPr lang="zh-CN" sz="1200">
                          <a:latin typeface="+mn-ea"/>
                          <a:cs typeface="+mn-ea"/>
                        </a:rPr>
                        <a:t>2019年青少年人工智能竞赛省级总决赛</a:t>
                      </a:r>
                      <a:endParaRPr lang="zh-CN" altLang="en-US" sz="1200">
                        <a:latin typeface="+mn-ea"/>
                        <a:cs typeface="+mn-ea"/>
                      </a:endParaRPr>
                    </a:p>
                  </a:txBody>
                  <a:tcPr marL="12700" marR="12700" marT="12700" vert="horz" anchor="ctr"/>
                </a:tc>
                <a:tc>
                  <a:txBody>
                    <a:bodyPr/>
                    <a:p>
                      <a:pPr indent="0" algn="ctr">
                        <a:buNone/>
                      </a:pPr>
                      <a:r>
                        <a:rPr lang="zh-CN" sz="1200"/>
                        <a:t>无人机团体总决赛</a:t>
                      </a:r>
                      <a:endParaRPr lang="zh-CN" altLang="en-US" sz="1200"/>
                    </a:p>
                  </a:txBody>
                  <a:tcPr marL="12700" marR="12700" marT="12700" vert="horz" anchor="ctr"/>
                </a:tc>
                <a:tc>
                  <a:txBody>
                    <a:bodyPr/>
                    <a:p>
                      <a:pPr indent="0" algn="ctr">
                        <a:buNone/>
                      </a:pPr>
                      <a:r>
                        <a:rPr lang="zh-CN" sz="1200"/>
                        <a:t>特等奖</a:t>
                      </a:r>
                      <a:endParaRPr lang="zh-CN" altLang="en-US" sz="1200"/>
                    </a:p>
                  </a:txBody>
                  <a:tcPr marL="12700" marR="12700" marT="12700" vert="horz" anchor="ctr"/>
                </a:tc>
                <a:tc>
                  <a:txBody>
                    <a:bodyPr/>
                    <a:p>
                      <a:pPr indent="0" algn="ctr">
                        <a:buNone/>
                      </a:pPr>
                      <a:r>
                        <a:rPr lang="en-US" sz="1200"/>
                        <a:t>6</a:t>
                      </a:r>
                      <a:endParaRPr lang="en-US" altLang="en-US" sz="1200"/>
                    </a:p>
                  </a:txBody>
                  <a:tcPr marL="12700" marR="12700" marT="12700" vert="horz" anchor="ctr"/>
                </a:tc>
                <a:tc>
                  <a:txBody>
                    <a:bodyPr/>
                    <a:p>
                      <a:pPr indent="0" algn="ctr">
                        <a:buNone/>
                      </a:pPr>
                      <a:r>
                        <a:rPr lang="zh-CN" sz="1200"/>
                        <a:t>孔海斌、张宇红</a:t>
                      </a:r>
                      <a:endParaRPr lang="zh-CN" altLang="en-US" sz="1200"/>
                    </a:p>
                  </a:txBody>
                  <a:tcPr marL="12700" marR="12700" marT="12700" vert="horz" anchor="ctr"/>
                </a:tc>
              </a:tr>
              <a:tr h="270510">
                <a:tc>
                  <a:txBody>
                    <a:bodyPr/>
                    <a:p>
                      <a:pPr indent="0" algn="ctr">
                        <a:buNone/>
                      </a:pPr>
                      <a:r>
                        <a:rPr lang="en-US" altLang="en-US" sz="1200"/>
                        <a:t>2</a:t>
                      </a:r>
                      <a:endParaRPr lang="en-US" altLang="en-US" sz="1200"/>
                    </a:p>
                  </a:txBody>
                  <a:tcPr marL="12700" marR="12700" marT="12700" vert="horz" anchor="ctr"/>
                </a:tc>
                <a:tc>
                  <a:txBody>
                    <a:bodyPr/>
                    <a:p>
                      <a:pPr indent="0" algn="ctr">
                        <a:buNone/>
                      </a:pPr>
                      <a:r>
                        <a:rPr lang="zh-CN" sz="1200">
                          <a:latin typeface="+mn-ea"/>
                          <a:cs typeface="+mn-ea"/>
                        </a:rPr>
                        <a:t>2019年青少年人工智能竞赛省级总决赛</a:t>
                      </a:r>
                      <a:endParaRPr lang="zh-CN" altLang="en-US" sz="1200">
                        <a:latin typeface="+mn-ea"/>
                        <a:cs typeface="+mn-ea"/>
                      </a:endParaRPr>
                    </a:p>
                  </a:txBody>
                  <a:tcPr marL="12700" marR="12700" marT="12700" vert="horz" anchor="ctr"/>
                </a:tc>
                <a:tc>
                  <a:txBody>
                    <a:bodyPr/>
                    <a:p>
                      <a:pPr indent="0" algn="ctr">
                        <a:buNone/>
                      </a:pPr>
                      <a:r>
                        <a:rPr lang="zh-CN" sz="1200"/>
                        <a:t>无人机团体总决赛</a:t>
                      </a:r>
                      <a:endParaRPr lang="zh-CN" altLang="en-US" sz="1200"/>
                    </a:p>
                  </a:txBody>
                  <a:tcPr marL="12700" marR="12700" marT="12700" vert="horz" anchor="ctr"/>
                </a:tc>
                <a:tc>
                  <a:txBody>
                    <a:bodyPr/>
                    <a:p>
                      <a:pPr indent="0" algn="ctr">
                        <a:buNone/>
                      </a:pPr>
                      <a:r>
                        <a:rPr lang="zh-CN" sz="1200"/>
                        <a:t>一等奖</a:t>
                      </a:r>
                      <a:endParaRPr lang="zh-CN" altLang="en-US" sz="1200"/>
                    </a:p>
                  </a:txBody>
                  <a:tcPr marL="12700" marR="12700" marT="12700" vert="horz" anchor="ctr"/>
                </a:tc>
                <a:tc>
                  <a:txBody>
                    <a:bodyPr/>
                    <a:p>
                      <a:pPr indent="0" algn="ctr">
                        <a:buNone/>
                      </a:pPr>
                      <a:r>
                        <a:rPr lang="en-US" sz="1200"/>
                        <a:t>6</a:t>
                      </a:r>
                      <a:endParaRPr lang="en-US" altLang="en-US" sz="1200"/>
                    </a:p>
                  </a:txBody>
                  <a:tcPr marL="12700" marR="12700" marT="12700" vert="horz" anchor="ctr"/>
                </a:tc>
                <a:tc>
                  <a:txBody>
                    <a:bodyPr/>
                    <a:p>
                      <a:pPr indent="0" algn="ctr">
                        <a:buNone/>
                      </a:pPr>
                      <a:r>
                        <a:rPr lang="zh-CN" sz="1200"/>
                        <a:t>孔海斌、张宇红</a:t>
                      </a:r>
                      <a:endParaRPr lang="zh-CN" altLang="en-US" sz="1200"/>
                    </a:p>
                  </a:txBody>
                  <a:tcPr marL="12700" marR="12700" marT="12700" vert="horz" anchor="ctr"/>
                </a:tc>
              </a:tr>
              <a:tr h="268605">
                <a:tc>
                  <a:txBody>
                    <a:bodyPr/>
                    <a:p>
                      <a:pPr indent="0" algn="ctr">
                        <a:buNone/>
                      </a:pPr>
                      <a:r>
                        <a:rPr lang="en-US" altLang="en-US" sz="1200"/>
                        <a:t>3</a:t>
                      </a:r>
                      <a:endParaRPr lang="en-US" altLang="en-US" sz="1200"/>
                    </a:p>
                  </a:txBody>
                  <a:tcPr marL="12700" marR="12700" marT="12700" vert="horz" anchor="ctr"/>
                </a:tc>
                <a:tc>
                  <a:txBody>
                    <a:bodyPr/>
                    <a:p>
                      <a:pPr indent="0" algn="ctr">
                        <a:buNone/>
                      </a:pPr>
                      <a:r>
                        <a:rPr lang="zh-CN" sz="1200">
                          <a:latin typeface="+mn-ea"/>
                          <a:cs typeface="+mn-ea"/>
                        </a:rPr>
                        <a:t>2019年青少年人工智能竞赛省级总决赛</a:t>
                      </a:r>
                      <a:endParaRPr lang="zh-CN" altLang="en-US" sz="1200">
                        <a:latin typeface="+mn-ea"/>
                        <a:cs typeface="+mn-ea"/>
                      </a:endParaRPr>
                    </a:p>
                  </a:txBody>
                  <a:tcPr marL="12700" marR="12700" marT="12700" vert="horz" anchor="ctr"/>
                </a:tc>
                <a:tc>
                  <a:txBody>
                    <a:bodyPr/>
                    <a:p>
                      <a:pPr indent="0" algn="ctr">
                        <a:buNone/>
                      </a:pPr>
                      <a:r>
                        <a:rPr lang="zh-CN" sz="1200"/>
                        <a:t>机器人团体总决赛</a:t>
                      </a:r>
                      <a:endParaRPr lang="zh-CN" altLang="en-US" sz="1200"/>
                    </a:p>
                  </a:txBody>
                  <a:tcPr marL="12700" marR="12700" marT="12700" vert="horz" anchor="ctr"/>
                </a:tc>
                <a:tc>
                  <a:txBody>
                    <a:bodyPr/>
                    <a:p>
                      <a:pPr indent="0" algn="ctr">
                        <a:buNone/>
                      </a:pPr>
                      <a:r>
                        <a:rPr lang="zh-CN" sz="1200"/>
                        <a:t>一等奖</a:t>
                      </a:r>
                      <a:endParaRPr lang="zh-CN" altLang="en-US" sz="1200"/>
                    </a:p>
                  </a:txBody>
                  <a:tcPr marL="12700" marR="12700" marT="12700" vert="horz" anchor="ctr"/>
                </a:tc>
                <a:tc>
                  <a:txBody>
                    <a:bodyPr/>
                    <a:p>
                      <a:pPr indent="0" algn="ctr">
                        <a:buNone/>
                      </a:pPr>
                      <a:r>
                        <a:rPr lang="en-US" sz="1200"/>
                        <a:t>2</a:t>
                      </a:r>
                      <a:endParaRPr lang="en-US" altLang="en-US" sz="1200"/>
                    </a:p>
                  </a:txBody>
                  <a:tcPr marL="12700" marR="12700" marT="12700" vert="horz" anchor="ctr"/>
                </a:tc>
                <a:tc>
                  <a:txBody>
                    <a:bodyPr/>
                    <a:p>
                      <a:pPr indent="0" algn="ctr">
                        <a:buNone/>
                      </a:pPr>
                      <a:r>
                        <a:rPr lang="zh-CN" sz="1200"/>
                        <a:t>孔海斌、李晓明</a:t>
                      </a:r>
                      <a:endParaRPr lang="zh-CN" altLang="en-US" sz="1200"/>
                    </a:p>
                  </a:txBody>
                  <a:tcPr marL="12700" marR="12700" marT="12700" vert="horz" anchor="ctr"/>
                </a:tc>
              </a:tr>
              <a:tr h="269875">
                <a:tc>
                  <a:txBody>
                    <a:bodyPr/>
                    <a:p>
                      <a:pPr indent="0" algn="ctr">
                        <a:buNone/>
                      </a:pPr>
                      <a:r>
                        <a:rPr lang="en-US" altLang="en-US" sz="1200"/>
                        <a:t>4</a:t>
                      </a:r>
                      <a:endParaRPr lang="en-US" altLang="en-US" sz="1200"/>
                    </a:p>
                  </a:txBody>
                  <a:tcPr marL="12700" marR="12700" marT="12700" vert="horz" anchor="ctr"/>
                </a:tc>
                <a:tc>
                  <a:txBody>
                    <a:bodyPr/>
                    <a:p>
                      <a:pPr indent="0" algn="ctr">
                        <a:buNone/>
                      </a:pPr>
                      <a:r>
                        <a:rPr lang="zh-CN" sz="1200">
                          <a:latin typeface="+mn-ea"/>
                          <a:cs typeface="+mn-ea"/>
                        </a:rPr>
                        <a:t>2019年青少年人工智能竞赛省级总决赛</a:t>
                      </a:r>
                      <a:endParaRPr lang="zh-CN" altLang="en-US" sz="1200">
                        <a:latin typeface="+mn-ea"/>
                        <a:cs typeface="+mn-ea"/>
                      </a:endParaRPr>
                    </a:p>
                  </a:txBody>
                  <a:tcPr marL="12700" marR="12700" marT="12700" vert="horz" anchor="ctr"/>
                </a:tc>
                <a:tc>
                  <a:txBody>
                    <a:bodyPr/>
                    <a:p>
                      <a:pPr indent="0" algn="ctr">
                        <a:buNone/>
                      </a:pPr>
                      <a:r>
                        <a:rPr lang="zh-CN" sz="1200"/>
                        <a:t>机器人团体总决赛</a:t>
                      </a:r>
                      <a:endParaRPr lang="zh-CN" altLang="en-US" sz="1200"/>
                    </a:p>
                  </a:txBody>
                  <a:tcPr marL="12700" marR="12700" marT="12700" vert="horz" anchor="ctr"/>
                </a:tc>
                <a:tc>
                  <a:txBody>
                    <a:bodyPr/>
                    <a:p>
                      <a:pPr indent="0" algn="ctr">
                        <a:buNone/>
                      </a:pPr>
                      <a:r>
                        <a:rPr lang="zh-CN" sz="1200"/>
                        <a:t>二等奖</a:t>
                      </a:r>
                      <a:endParaRPr lang="zh-CN" altLang="en-US" sz="1200"/>
                    </a:p>
                  </a:txBody>
                  <a:tcPr marL="12700" marR="12700" marT="12700" vert="horz" anchor="ctr"/>
                </a:tc>
                <a:tc>
                  <a:txBody>
                    <a:bodyPr/>
                    <a:p>
                      <a:pPr indent="0" algn="ctr">
                        <a:buNone/>
                      </a:pPr>
                      <a:r>
                        <a:rPr lang="en-US" sz="1200"/>
                        <a:t>4</a:t>
                      </a:r>
                      <a:endParaRPr lang="en-US" altLang="en-US" sz="1200"/>
                    </a:p>
                  </a:txBody>
                  <a:tcPr marL="12700" marR="12700" marT="12700" vert="horz" anchor="ctr"/>
                </a:tc>
                <a:tc>
                  <a:txBody>
                    <a:bodyPr/>
                    <a:p>
                      <a:pPr indent="0" algn="ctr">
                        <a:buNone/>
                      </a:pPr>
                      <a:r>
                        <a:rPr lang="zh-CN" sz="1200"/>
                        <a:t>孔海斌、李晓明</a:t>
                      </a:r>
                      <a:endParaRPr lang="zh-CN" altLang="en-US" sz="1200"/>
                    </a:p>
                  </a:txBody>
                  <a:tcPr marL="12700" marR="12700" marT="12700" vert="horz" anchor="ctr"/>
                </a:tc>
              </a:tr>
              <a:tr h="268605">
                <a:tc>
                  <a:txBody>
                    <a:bodyPr/>
                    <a:p>
                      <a:pPr indent="0" algn="ctr">
                        <a:buNone/>
                      </a:pPr>
                      <a:r>
                        <a:rPr lang="en-US" altLang="en-US" sz="1200"/>
                        <a:t>5</a:t>
                      </a:r>
                      <a:endParaRPr lang="en-US" altLang="en-US" sz="1200"/>
                    </a:p>
                  </a:txBody>
                  <a:tcPr marL="12700" marR="12700" marT="12700" vert="horz" anchor="ctr"/>
                </a:tc>
                <a:tc>
                  <a:txBody>
                    <a:bodyPr/>
                    <a:p>
                      <a:pPr indent="0" algn="ctr">
                        <a:buNone/>
                      </a:pPr>
                      <a:r>
                        <a:rPr lang="zh-CN" sz="1200">
                          <a:latin typeface="+mn-ea"/>
                          <a:cs typeface="+mn-ea"/>
                        </a:rPr>
                        <a:t>2019年青少年人工智能竞赛省级总决赛</a:t>
                      </a:r>
                      <a:endParaRPr lang="zh-CN" altLang="en-US" sz="1200">
                        <a:latin typeface="+mn-ea"/>
                        <a:cs typeface="+mn-ea"/>
                      </a:endParaRPr>
                    </a:p>
                  </a:txBody>
                  <a:tcPr marL="12700" marR="12700" marT="12700" vert="horz" anchor="ctr"/>
                </a:tc>
                <a:tc>
                  <a:txBody>
                    <a:bodyPr/>
                    <a:p>
                      <a:pPr indent="0" algn="ctr">
                        <a:buNone/>
                      </a:pPr>
                      <a:r>
                        <a:rPr lang="zh-CN" sz="1200"/>
                        <a:t>仿生机器人团体总决赛</a:t>
                      </a:r>
                      <a:endParaRPr lang="zh-CN" altLang="en-US" sz="1200"/>
                    </a:p>
                  </a:txBody>
                  <a:tcPr marL="12700" marR="12700" marT="12700" vert="horz" anchor="ctr"/>
                </a:tc>
                <a:tc>
                  <a:txBody>
                    <a:bodyPr/>
                    <a:p>
                      <a:pPr indent="0" algn="ctr">
                        <a:buNone/>
                      </a:pPr>
                      <a:r>
                        <a:rPr lang="zh-CN" sz="1200"/>
                        <a:t>一等奖</a:t>
                      </a:r>
                      <a:endParaRPr lang="zh-CN" altLang="en-US" sz="1200"/>
                    </a:p>
                  </a:txBody>
                  <a:tcPr marL="12700" marR="12700" marT="12700" vert="horz" anchor="ctr"/>
                </a:tc>
                <a:tc>
                  <a:txBody>
                    <a:bodyPr/>
                    <a:p>
                      <a:pPr indent="0" algn="ctr">
                        <a:buNone/>
                      </a:pPr>
                      <a:r>
                        <a:rPr lang="en-US" sz="1200"/>
                        <a:t>4</a:t>
                      </a:r>
                      <a:endParaRPr lang="en-US" altLang="en-US" sz="1200"/>
                    </a:p>
                  </a:txBody>
                  <a:tcPr marL="12700" marR="12700" marT="12700" vert="horz" anchor="ctr"/>
                </a:tc>
                <a:tc>
                  <a:txBody>
                    <a:bodyPr/>
                    <a:p>
                      <a:pPr indent="0" algn="ctr">
                        <a:buNone/>
                      </a:pPr>
                      <a:r>
                        <a:rPr lang="zh-CN" sz="1200"/>
                        <a:t>陆林芳、沈 尧</a:t>
                      </a:r>
                      <a:endParaRPr lang="zh-CN" altLang="en-US" sz="1200"/>
                    </a:p>
                  </a:txBody>
                  <a:tcPr marL="12700" marR="12700" marT="12700" vert="horz" anchor="ctr"/>
                </a:tc>
              </a:tr>
              <a:tr h="270510">
                <a:tc>
                  <a:txBody>
                    <a:bodyPr/>
                    <a:p>
                      <a:pPr indent="0" algn="ctr">
                        <a:buNone/>
                      </a:pPr>
                      <a:r>
                        <a:rPr lang="en-US" altLang="en-US" sz="1200"/>
                        <a:t>6</a:t>
                      </a:r>
                      <a:endParaRPr lang="en-US" altLang="en-US" sz="1200"/>
                    </a:p>
                  </a:txBody>
                  <a:tcPr marL="12700" marR="12700" marT="12700" vert="horz" anchor="ctr"/>
                </a:tc>
                <a:tc>
                  <a:txBody>
                    <a:bodyPr/>
                    <a:p>
                      <a:pPr indent="0" algn="ctr">
                        <a:buNone/>
                      </a:pPr>
                      <a:r>
                        <a:rPr lang="zh-CN" sz="1200">
                          <a:latin typeface="+mn-ea"/>
                          <a:cs typeface="+mn-ea"/>
                        </a:rPr>
                        <a:t>2019年青少年人工智能竞赛省级总决赛</a:t>
                      </a:r>
                      <a:endParaRPr lang="zh-CN" altLang="en-US" sz="1200">
                        <a:latin typeface="+mn-ea"/>
                        <a:cs typeface="+mn-ea"/>
                      </a:endParaRPr>
                    </a:p>
                  </a:txBody>
                  <a:tcPr marL="12700" marR="12700" marT="12700" vert="horz" anchor="ctr"/>
                </a:tc>
                <a:tc>
                  <a:txBody>
                    <a:bodyPr/>
                    <a:p>
                      <a:pPr indent="0" algn="ctr">
                        <a:buNone/>
                      </a:pPr>
                      <a:r>
                        <a:rPr lang="zh-CN" sz="1200"/>
                        <a:t>仿生机器人团体总决赛</a:t>
                      </a:r>
                      <a:endParaRPr lang="zh-CN" altLang="en-US" sz="1200"/>
                    </a:p>
                  </a:txBody>
                  <a:tcPr marL="12700" marR="12700" marT="12700" vert="horz" anchor="ctr"/>
                </a:tc>
                <a:tc>
                  <a:txBody>
                    <a:bodyPr/>
                    <a:p>
                      <a:pPr indent="0" algn="ctr">
                        <a:buNone/>
                      </a:pPr>
                      <a:r>
                        <a:rPr lang="zh-CN" sz="1200"/>
                        <a:t>二等奖</a:t>
                      </a:r>
                      <a:endParaRPr lang="zh-CN" altLang="en-US" sz="1200"/>
                    </a:p>
                  </a:txBody>
                  <a:tcPr marL="12700" marR="12700" marT="12700" vert="horz" anchor="ctr"/>
                </a:tc>
                <a:tc>
                  <a:txBody>
                    <a:bodyPr/>
                    <a:p>
                      <a:pPr indent="0" algn="ctr">
                        <a:buNone/>
                      </a:pPr>
                      <a:r>
                        <a:rPr lang="en-US" sz="1200"/>
                        <a:t>4</a:t>
                      </a:r>
                      <a:endParaRPr lang="en-US" altLang="en-US" sz="1200"/>
                    </a:p>
                  </a:txBody>
                  <a:tcPr marL="12700" marR="12700" marT="12700" vert="horz" anchor="ctr"/>
                </a:tc>
                <a:tc>
                  <a:txBody>
                    <a:bodyPr/>
                    <a:p>
                      <a:pPr indent="0" algn="ctr">
                        <a:buNone/>
                      </a:pPr>
                      <a:r>
                        <a:rPr lang="zh-CN" sz="1200"/>
                        <a:t>陆林芳、戴红霞</a:t>
                      </a:r>
                      <a:endParaRPr lang="zh-CN" altLang="en-US" sz="1200"/>
                    </a:p>
                  </a:txBody>
                  <a:tcPr marL="12700" marR="12700" marT="12700" vert="horz" anchor="ctr"/>
                </a:tc>
              </a:tr>
              <a:tr h="334010">
                <a:tc>
                  <a:txBody>
                    <a:bodyPr/>
                    <a:p>
                      <a:pPr indent="0" algn="ctr">
                        <a:buNone/>
                      </a:pPr>
                      <a:r>
                        <a:rPr lang="en-US" altLang="en-US" sz="1200"/>
                        <a:t>7</a:t>
                      </a:r>
                      <a:endParaRPr lang="en-US" altLang="en-US" sz="1200"/>
                    </a:p>
                  </a:txBody>
                  <a:tcPr marL="12700" marR="12700" marT="12700" vert="horz" anchor="ctr"/>
                </a:tc>
                <a:tc>
                  <a:txBody>
                    <a:bodyPr/>
                    <a:p>
                      <a:pPr indent="0" algn="ctr">
                        <a:buNone/>
                      </a:pPr>
                      <a:r>
                        <a:rPr lang="zh-CN" sz="1200">
                          <a:latin typeface="+mn-ea"/>
                          <a:cs typeface="+mn-ea"/>
                        </a:rPr>
                        <a:t>2019年青少年人工智能竞赛省级总决赛</a:t>
                      </a:r>
                      <a:endParaRPr lang="zh-CN" altLang="en-US" sz="1200">
                        <a:latin typeface="+mn-ea"/>
                        <a:cs typeface="+mn-ea"/>
                      </a:endParaRPr>
                    </a:p>
                  </a:txBody>
                  <a:tcPr marL="12700" marR="12700" marT="12700" vert="horz" anchor="ctr"/>
                </a:tc>
                <a:tc>
                  <a:txBody>
                    <a:bodyPr/>
                    <a:p>
                      <a:pPr indent="0" algn="ctr">
                        <a:buNone/>
                      </a:pPr>
                      <a:r>
                        <a:rPr lang="zh-CN" sz="1200"/>
                        <a:t>创意造型制作团体总决赛</a:t>
                      </a:r>
                      <a:endParaRPr lang="zh-CN" altLang="en-US" sz="1200"/>
                    </a:p>
                  </a:txBody>
                  <a:tcPr marL="12700" marR="12700" marT="12700" vert="horz" anchor="ctr"/>
                </a:tc>
                <a:tc>
                  <a:txBody>
                    <a:bodyPr/>
                    <a:p>
                      <a:pPr indent="0" algn="ctr">
                        <a:buNone/>
                      </a:pPr>
                      <a:r>
                        <a:rPr lang="zh-CN" sz="1200"/>
                        <a:t>二等奖</a:t>
                      </a:r>
                      <a:endParaRPr lang="zh-CN" altLang="en-US" sz="1200"/>
                    </a:p>
                  </a:txBody>
                  <a:tcPr marL="12700" marR="12700" marT="12700" vert="horz" anchor="ctr"/>
                </a:tc>
                <a:tc>
                  <a:txBody>
                    <a:bodyPr/>
                    <a:p>
                      <a:pPr indent="0" algn="ctr">
                        <a:buNone/>
                      </a:pPr>
                      <a:r>
                        <a:rPr lang="en-US" sz="1200"/>
                        <a:t>8</a:t>
                      </a:r>
                      <a:endParaRPr lang="en-US" altLang="en-US" sz="1200"/>
                    </a:p>
                  </a:txBody>
                  <a:tcPr marL="12700" marR="12700" marT="12700" vert="horz" anchor="ctr"/>
                </a:tc>
                <a:tc>
                  <a:txBody>
                    <a:bodyPr/>
                    <a:p>
                      <a:pPr indent="0" algn="ctr">
                        <a:buNone/>
                      </a:pPr>
                      <a:r>
                        <a:rPr lang="zh-CN" sz="1200"/>
                        <a:t>常新华</a:t>
                      </a:r>
                      <a:endParaRPr lang="zh-CN" altLang="en-US" sz="1200"/>
                    </a:p>
                  </a:txBody>
                  <a:tcPr marL="12700" marR="12700" marT="12700" vert="horz" anchor="ctr"/>
                </a:tc>
              </a:tr>
              <a:tr h="314960">
                <a:tc>
                  <a:txBody>
                    <a:bodyPr/>
                    <a:p>
                      <a:pPr indent="0" algn="ctr">
                        <a:buNone/>
                      </a:pPr>
                      <a:r>
                        <a:rPr lang="en-US" altLang="en-US" sz="1200"/>
                        <a:t>8</a:t>
                      </a:r>
                      <a:endParaRPr lang="en-US" altLang="en-US" sz="1200"/>
                    </a:p>
                  </a:txBody>
                  <a:tcPr marL="12700" marR="12700" marT="12700" vert="horz" anchor="ctr"/>
                </a:tc>
                <a:tc>
                  <a:txBody>
                    <a:bodyPr/>
                    <a:p>
                      <a:pPr indent="0" algn="ctr">
                        <a:buNone/>
                      </a:pPr>
                      <a:r>
                        <a:rPr lang="zh-CN" sz="1200">
                          <a:latin typeface="+mn-ea"/>
                          <a:cs typeface="+mn-ea"/>
                        </a:rPr>
                        <a:t>2019年第五届苏台青少年科技创意创新大赛</a:t>
                      </a:r>
                      <a:endParaRPr lang="zh-CN" altLang="en-US" sz="1200">
                        <a:latin typeface="+mn-ea"/>
                        <a:cs typeface="+mn-ea"/>
                      </a:endParaRPr>
                    </a:p>
                  </a:txBody>
                  <a:tcPr marL="12700" marR="12700" marT="12700" vert="horz" anchor="ctr"/>
                </a:tc>
                <a:tc>
                  <a:txBody>
                    <a:bodyPr/>
                    <a:p>
                      <a:pPr indent="0" algn="ctr">
                        <a:buNone/>
                      </a:pPr>
                      <a:r>
                        <a:rPr lang="zh-CN" sz="1200"/>
                        <a:t>仿生机器人团体总决赛</a:t>
                      </a:r>
                      <a:endParaRPr lang="zh-CN" altLang="en-US" sz="1200"/>
                    </a:p>
                  </a:txBody>
                  <a:tcPr marL="12700" marR="12700" marT="12700" vert="horz" anchor="ctr"/>
                </a:tc>
                <a:tc>
                  <a:txBody>
                    <a:bodyPr/>
                    <a:p>
                      <a:pPr indent="0" algn="ctr">
                        <a:buNone/>
                      </a:pPr>
                      <a:r>
                        <a:rPr lang="zh-CN" sz="1200"/>
                        <a:t>二等奖</a:t>
                      </a:r>
                      <a:endParaRPr lang="zh-CN" altLang="en-US" sz="1200"/>
                    </a:p>
                  </a:txBody>
                  <a:tcPr marL="12700" marR="12700" marT="12700" vert="horz" anchor="ctr"/>
                </a:tc>
                <a:tc>
                  <a:txBody>
                    <a:bodyPr/>
                    <a:p>
                      <a:pPr indent="0" algn="ctr">
                        <a:buNone/>
                      </a:pPr>
                      <a:r>
                        <a:rPr lang="en-US" sz="1200"/>
                        <a:t>4</a:t>
                      </a:r>
                      <a:endParaRPr lang="en-US" altLang="en-US" sz="1200"/>
                    </a:p>
                  </a:txBody>
                  <a:tcPr marL="12700" marR="12700" marT="12700" vert="horz" anchor="ctr"/>
                </a:tc>
                <a:tc>
                  <a:txBody>
                    <a:bodyPr/>
                    <a:p>
                      <a:pPr indent="0" algn="ctr">
                        <a:buNone/>
                      </a:pPr>
                      <a:r>
                        <a:rPr lang="zh-CN" sz="1200"/>
                        <a:t>孔海斌、沈 尧</a:t>
                      </a:r>
                      <a:endParaRPr lang="zh-CN" altLang="en-US" sz="1200"/>
                    </a:p>
                  </a:txBody>
                  <a:tcPr marL="12700" marR="12700" marT="12700" vert="horz" anchor="ctr"/>
                </a:tc>
              </a:tr>
              <a:tr h="267970">
                <a:tc>
                  <a:txBody>
                    <a:bodyPr/>
                    <a:p>
                      <a:pPr indent="0" algn="ctr">
                        <a:buNone/>
                      </a:pPr>
                      <a:r>
                        <a:rPr lang="en-US" altLang="en-US" sz="1200"/>
                        <a:t>9</a:t>
                      </a:r>
                      <a:endParaRPr lang="en-US" altLang="en-US" sz="1200"/>
                    </a:p>
                  </a:txBody>
                  <a:tcPr marL="12700" marR="12700" marT="12700" vert="horz" anchor="ctr"/>
                </a:tc>
                <a:tc>
                  <a:txBody>
                    <a:bodyPr/>
                    <a:p>
                      <a:pPr indent="0" algn="ctr">
                        <a:buNone/>
                      </a:pPr>
                      <a:r>
                        <a:rPr lang="zh-CN" sz="1200">
                          <a:latin typeface="+mn-ea"/>
                          <a:cs typeface="+mn-ea"/>
                        </a:rPr>
                        <a:t>2019世界物联网博览会青少年创新大赛</a:t>
                      </a:r>
                      <a:endParaRPr lang="zh-CN" altLang="en-US" sz="1200">
                        <a:latin typeface="+mn-ea"/>
                        <a:cs typeface="+mn-ea"/>
                      </a:endParaRPr>
                    </a:p>
                  </a:txBody>
                  <a:tcPr marL="12700" marR="12700" marT="12700" vert="horz" anchor="ctr"/>
                </a:tc>
                <a:tc>
                  <a:txBody>
                    <a:bodyPr/>
                    <a:p>
                      <a:pPr indent="0" algn="ctr">
                        <a:buNone/>
                      </a:pPr>
                      <a:r>
                        <a:rPr lang="zh-CN" sz="1200"/>
                        <a:t>物联创客</a:t>
                      </a:r>
                      <a:endParaRPr lang="zh-CN" altLang="en-US" sz="1200"/>
                    </a:p>
                  </a:txBody>
                  <a:tcPr marL="12700" marR="12700" marT="12700" vert="horz" anchor="ctr"/>
                </a:tc>
                <a:tc>
                  <a:txBody>
                    <a:bodyPr/>
                    <a:p>
                      <a:pPr indent="0" algn="ctr">
                        <a:buNone/>
                      </a:pPr>
                      <a:r>
                        <a:rPr lang="zh-CN" sz="1200"/>
                        <a:t>三等奖</a:t>
                      </a:r>
                      <a:endParaRPr lang="zh-CN" altLang="en-US" sz="1200"/>
                    </a:p>
                  </a:txBody>
                  <a:tcPr marL="12700" marR="12700" marT="12700" vert="horz" anchor="ctr"/>
                </a:tc>
                <a:tc>
                  <a:txBody>
                    <a:bodyPr/>
                    <a:p>
                      <a:pPr indent="0" algn="ctr">
                        <a:buNone/>
                      </a:pPr>
                      <a:r>
                        <a:rPr lang="en-US" sz="1200"/>
                        <a:t>2</a:t>
                      </a:r>
                      <a:endParaRPr lang="en-US" altLang="en-US" sz="1200"/>
                    </a:p>
                  </a:txBody>
                  <a:tcPr marL="12700" marR="12700" marT="12700" vert="horz" anchor="ctr"/>
                </a:tc>
                <a:tc>
                  <a:txBody>
                    <a:bodyPr/>
                    <a:p>
                      <a:pPr indent="0" algn="ctr">
                        <a:buNone/>
                      </a:pPr>
                      <a:r>
                        <a:rPr lang="zh-CN" sz="1200"/>
                        <a:t>孔海斌</a:t>
                      </a:r>
                      <a:endParaRPr lang="zh-CN" altLang="en-US" sz="1200"/>
                    </a:p>
                  </a:txBody>
                  <a:tcPr marL="12700" marR="12700" marT="12700" vert="horz" anchor="ctr"/>
                </a:tc>
              </a:tr>
              <a:tr h="241300">
                <a:tc>
                  <a:txBody>
                    <a:bodyPr/>
                    <a:p>
                      <a:pPr indent="0" algn="ctr">
                        <a:buNone/>
                      </a:pPr>
                      <a:r>
                        <a:rPr lang="en-US" altLang="en-US" sz="1200"/>
                        <a:t>10</a:t>
                      </a:r>
                      <a:endParaRPr lang="en-US" altLang="en-US" sz="1200"/>
                    </a:p>
                  </a:txBody>
                  <a:tcPr marL="12700" marR="12700" marT="12700" vert="horz" anchor="ctr"/>
                </a:tc>
                <a:tc>
                  <a:txBody>
                    <a:bodyPr/>
                    <a:p>
                      <a:pPr indent="0" algn="ctr">
                        <a:buNone/>
                      </a:pPr>
                      <a:r>
                        <a:rPr lang="zh-CN" sz="1200">
                          <a:latin typeface="+mn-ea"/>
                          <a:cs typeface="+mn-ea"/>
                        </a:rPr>
                        <a:t>2019年常州市第五届中小学创客大赛</a:t>
                      </a:r>
                      <a:endParaRPr lang="zh-CN" altLang="en-US" sz="1200">
                        <a:latin typeface="+mn-ea"/>
                        <a:cs typeface="+mn-ea"/>
                      </a:endParaRPr>
                    </a:p>
                  </a:txBody>
                  <a:tcPr marL="12700" marR="12700" marT="12700" vert="horz" anchor="ctr"/>
                </a:tc>
                <a:tc>
                  <a:txBody>
                    <a:bodyPr/>
                    <a:p>
                      <a:pPr indent="0" algn="ctr">
                        <a:buNone/>
                      </a:pPr>
                      <a:r>
                        <a:rPr lang="zh-CN" sz="1200"/>
                        <a:t>创意制造项目</a:t>
                      </a:r>
                      <a:endParaRPr lang="zh-CN" altLang="en-US" sz="1200"/>
                    </a:p>
                  </a:txBody>
                  <a:tcPr marL="12700" marR="12700" marT="12700" vert="horz" anchor="ctr"/>
                </a:tc>
                <a:tc>
                  <a:txBody>
                    <a:bodyPr/>
                    <a:p>
                      <a:pPr indent="0" algn="ctr">
                        <a:buNone/>
                      </a:pPr>
                      <a:r>
                        <a:rPr lang="zh-CN" sz="1200"/>
                        <a:t>一等奖</a:t>
                      </a:r>
                      <a:endParaRPr lang="zh-CN" altLang="en-US" sz="1200"/>
                    </a:p>
                  </a:txBody>
                  <a:tcPr marL="12700" marR="12700" marT="12700" vert="horz" anchor="ctr"/>
                </a:tc>
                <a:tc>
                  <a:txBody>
                    <a:bodyPr/>
                    <a:p>
                      <a:pPr indent="0" algn="ctr">
                        <a:buNone/>
                      </a:pPr>
                      <a:r>
                        <a:rPr lang="en-US" sz="1200"/>
                        <a:t>2</a:t>
                      </a:r>
                      <a:endParaRPr lang="en-US" altLang="en-US" sz="1200"/>
                    </a:p>
                  </a:txBody>
                  <a:tcPr marL="12700" marR="12700" marT="12700" vert="horz" anchor="ctr"/>
                </a:tc>
                <a:tc>
                  <a:txBody>
                    <a:bodyPr/>
                    <a:p>
                      <a:pPr indent="0" algn="ctr">
                        <a:buNone/>
                      </a:pPr>
                      <a:r>
                        <a:rPr lang="zh-CN" sz="1200"/>
                        <a:t>孔海斌</a:t>
                      </a:r>
                      <a:endParaRPr lang="zh-CN" altLang="en-US" sz="1200"/>
                    </a:p>
                  </a:txBody>
                  <a:tcPr marL="12700" marR="12700" marT="12700" vert="horz" anchor="ctr"/>
                </a:tc>
              </a:tr>
              <a:tr h="241300">
                <a:tc>
                  <a:txBody>
                    <a:bodyPr/>
                    <a:p>
                      <a:pPr indent="0" algn="ctr">
                        <a:buNone/>
                      </a:pPr>
                      <a:r>
                        <a:rPr lang="en-US" altLang="en-US" sz="1200"/>
                        <a:t>11</a:t>
                      </a:r>
                      <a:endParaRPr lang="en-US" altLang="en-US" sz="1200"/>
                    </a:p>
                  </a:txBody>
                  <a:tcPr marL="12700" marR="12700" marT="12700" vert="horz" anchor="ctr"/>
                </a:tc>
                <a:tc>
                  <a:txBody>
                    <a:bodyPr/>
                    <a:p>
                      <a:pPr indent="0" algn="ctr">
                        <a:buNone/>
                      </a:pPr>
                      <a:r>
                        <a:rPr lang="en-US" altLang="zh-CN" sz="1200">
                          <a:latin typeface="+mn-ea"/>
                          <a:cs typeface="+mn-ea"/>
                        </a:rPr>
                        <a:t>201</a:t>
                      </a:r>
                      <a:r>
                        <a:rPr lang="en-US" altLang="zh-CN" sz="1200">
                          <a:latin typeface="+mn-ea"/>
                          <a:cs typeface="+mn-ea"/>
                        </a:rPr>
                        <a:t>9</a:t>
                      </a:r>
                      <a:r>
                        <a:rPr lang="zh-CN" altLang="zh-CN" sz="1200">
                          <a:latin typeface="+mn-ea"/>
                          <a:cs typeface="+mn-ea"/>
                        </a:rPr>
                        <a:t>年江苏省金钥匙科技竞赛</a:t>
                      </a:r>
                      <a:endParaRPr lang="zh-CN" altLang="zh-CN" sz="1200">
                        <a:latin typeface="+mn-ea"/>
                        <a:cs typeface="+mn-ea"/>
                      </a:endParaRPr>
                    </a:p>
                  </a:txBody>
                  <a:tcPr marL="12700" marR="12700" marT="12700" vert="horz" anchor="ctr"/>
                </a:tc>
                <a:tc>
                  <a:txBody>
                    <a:bodyPr/>
                    <a:p>
                      <a:pPr indent="0" algn="ctr">
                        <a:buNone/>
                      </a:pPr>
                      <a:r>
                        <a:rPr lang="zh-CN" altLang="en-US" sz="1200"/>
                        <a:t>金钥匙</a:t>
                      </a:r>
                      <a:endParaRPr lang="zh-CN" altLang="en-US" sz="1200"/>
                    </a:p>
                  </a:txBody>
                  <a:tcPr marL="12700" marR="12700" marT="12700" vert="horz" anchor="ctr"/>
                </a:tc>
                <a:tc>
                  <a:txBody>
                    <a:bodyPr/>
                    <a:p>
                      <a:pPr indent="0" algn="ctr">
                        <a:buNone/>
                      </a:pPr>
                      <a:r>
                        <a:rPr lang="zh-CN" altLang="en-US" sz="1200"/>
                        <a:t>一等奖</a:t>
                      </a:r>
                      <a:endParaRPr lang="zh-CN" altLang="en-US" sz="1200"/>
                    </a:p>
                  </a:txBody>
                  <a:tcPr marL="12700" marR="12700" marT="12700" vert="horz" anchor="ctr"/>
                </a:tc>
                <a:tc>
                  <a:txBody>
                    <a:bodyPr/>
                    <a:p>
                      <a:pPr indent="0" algn="ctr">
                        <a:buNone/>
                      </a:pPr>
                      <a:r>
                        <a:rPr lang="en-US" altLang="en-US" sz="1200"/>
                        <a:t>1</a:t>
                      </a:r>
                      <a:endParaRPr lang="en-US" altLang="en-US" sz="1200"/>
                    </a:p>
                  </a:txBody>
                  <a:tcPr marL="12700" marR="12700" marT="12700" vert="horz" anchor="ctr"/>
                </a:tc>
                <a:tc>
                  <a:txBody>
                    <a:bodyPr/>
                    <a:p>
                      <a:pPr indent="0" algn="ctr">
                        <a:buNone/>
                      </a:pPr>
                      <a:r>
                        <a:rPr lang="zh-CN" altLang="en-US" sz="1200"/>
                        <a:t>李晓明</a:t>
                      </a:r>
                      <a:endParaRPr lang="zh-CN" altLang="en-US" sz="1200"/>
                    </a:p>
                  </a:txBody>
                  <a:tcPr marL="12700" marR="12700" marT="12700" vert="horz" anchor="ctr"/>
                </a:tc>
              </a:tr>
              <a:tr h="241300">
                <a:tc>
                  <a:txBody>
                    <a:bodyPr/>
                    <a:p>
                      <a:pPr indent="0" algn="ctr">
                        <a:buNone/>
                      </a:pPr>
                      <a:r>
                        <a:rPr lang="en-US" altLang="en-US" sz="1200"/>
                        <a:t>12</a:t>
                      </a:r>
                      <a:endParaRPr lang="en-US" altLang="en-US" sz="1200"/>
                    </a:p>
                  </a:txBody>
                  <a:tcPr marL="12700" marR="12700" marT="12700" vert="horz" anchor="ctr"/>
                </a:tc>
                <a:tc>
                  <a:txBody>
                    <a:bodyPr/>
                    <a:p>
                      <a:pPr indent="0" algn="ctr">
                        <a:buNone/>
                      </a:pPr>
                      <a:r>
                        <a:rPr lang="en-US" altLang="zh-CN" sz="1200">
                          <a:latin typeface="+mn-ea"/>
                          <a:cs typeface="+mn-ea"/>
                          <a:sym typeface="+mn-ea"/>
                        </a:rPr>
                        <a:t>2019</a:t>
                      </a:r>
                      <a:r>
                        <a:rPr lang="zh-CN" altLang="zh-CN" sz="1200">
                          <a:latin typeface="+mn-ea"/>
                          <a:cs typeface="+mn-ea"/>
                          <a:sym typeface="+mn-ea"/>
                        </a:rPr>
                        <a:t>年江苏省金钥匙科技竞赛</a:t>
                      </a:r>
                      <a:endParaRPr lang="zh-CN" altLang="zh-CN" sz="1200">
                        <a:latin typeface="+mn-ea"/>
                        <a:cs typeface="+mn-ea"/>
                      </a:endParaRPr>
                    </a:p>
                  </a:txBody>
                  <a:tcPr marL="12700" marR="12700" marT="12700" vert="horz" anchor="ctr"/>
                </a:tc>
                <a:tc>
                  <a:txBody>
                    <a:bodyPr/>
                    <a:p>
                      <a:pPr indent="0" algn="ctr">
                        <a:buNone/>
                      </a:pPr>
                      <a:r>
                        <a:rPr lang="zh-CN" altLang="en-US" sz="1200"/>
                        <a:t>金钥匙</a:t>
                      </a:r>
                      <a:endParaRPr lang="zh-CN" altLang="en-US" sz="1200"/>
                    </a:p>
                  </a:txBody>
                  <a:tcPr marL="12700" marR="12700" marT="12700" vert="horz" anchor="ctr"/>
                </a:tc>
                <a:tc>
                  <a:txBody>
                    <a:bodyPr/>
                    <a:p>
                      <a:pPr indent="0" algn="ctr">
                        <a:buNone/>
                      </a:pPr>
                      <a:r>
                        <a:rPr lang="zh-CN" altLang="en-US" sz="1200"/>
                        <a:t>二等奖</a:t>
                      </a:r>
                      <a:endParaRPr lang="zh-CN" altLang="en-US" sz="1200"/>
                    </a:p>
                  </a:txBody>
                  <a:tcPr marL="12700" marR="12700" marT="12700" vert="horz" anchor="ctr"/>
                </a:tc>
                <a:tc>
                  <a:txBody>
                    <a:bodyPr/>
                    <a:p>
                      <a:pPr indent="0" algn="ctr">
                        <a:buNone/>
                      </a:pPr>
                      <a:r>
                        <a:rPr lang="en-US" altLang="en-US" sz="1200"/>
                        <a:t>1</a:t>
                      </a:r>
                      <a:endParaRPr lang="en-US" altLang="en-US" sz="1200"/>
                    </a:p>
                  </a:txBody>
                  <a:tcPr marL="12700" marR="12700" marT="12700" vert="horz" anchor="ctr"/>
                </a:tc>
                <a:tc>
                  <a:txBody>
                    <a:bodyPr/>
                    <a:p>
                      <a:pPr indent="0" algn="ctr">
                        <a:buNone/>
                      </a:pPr>
                      <a:r>
                        <a:rPr lang="zh-CN" altLang="en-US" sz="1200"/>
                        <a:t>李晓明</a:t>
                      </a:r>
                      <a:endParaRPr lang="zh-CN" altLang="en-US" sz="1200"/>
                    </a:p>
                  </a:txBody>
                  <a:tcPr marL="12700" marR="12700" marT="12700" vert="horz" anchor="ctr"/>
                </a:tc>
              </a:tr>
              <a:tr h="268605">
                <a:tc>
                  <a:txBody>
                    <a:bodyPr/>
                    <a:p>
                      <a:pPr indent="0" algn="ctr">
                        <a:buNone/>
                      </a:pPr>
                      <a:r>
                        <a:rPr lang="en-US" altLang="en-US" sz="1200"/>
                        <a:t>13</a:t>
                      </a:r>
                      <a:endParaRPr lang="en-US" altLang="en-US" sz="1200"/>
                    </a:p>
                  </a:txBody>
                  <a:tcPr marL="12700" marR="12700" marT="12700" vert="horz" anchor="ctr"/>
                </a:tc>
                <a:tc>
                  <a:txBody>
                    <a:bodyPr/>
                    <a:p>
                      <a:pPr indent="0" algn="ctr">
                        <a:buNone/>
                      </a:pPr>
                      <a:r>
                        <a:rPr lang="zh-CN" sz="1200">
                          <a:latin typeface="+mn-ea"/>
                          <a:cs typeface="+mn-ea"/>
                        </a:rPr>
                        <a:t>2019年常州市中小学电脑制作活动比赛</a:t>
                      </a:r>
                      <a:endParaRPr lang="zh-CN" altLang="en-US" sz="1200">
                        <a:latin typeface="+mn-ea"/>
                        <a:cs typeface="+mn-ea"/>
                      </a:endParaRPr>
                    </a:p>
                  </a:txBody>
                  <a:tcPr marL="12700" marR="12700" marT="12700" vert="horz" anchor="ctr"/>
                </a:tc>
                <a:tc>
                  <a:txBody>
                    <a:bodyPr/>
                    <a:p>
                      <a:pPr indent="0" algn="ctr">
                        <a:buNone/>
                      </a:pPr>
                      <a:r>
                        <a:rPr lang="zh-CN" sz="1200"/>
                        <a:t>电脑绘画</a:t>
                      </a:r>
                      <a:endParaRPr lang="zh-CN" altLang="en-US" sz="1200"/>
                    </a:p>
                  </a:txBody>
                  <a:tcPr marL="12700" marR="12700" marT="12700" vert="horz" anchor="ctr"/>
                </a:tc>
                <a:tc>
                  <a:txBody>
                    <a:bodyPr/>
                    <a:p>
                      <a:pPr indent="0" algn="ctr">
                        <a:buNone/>
                      </a:pPr>
                      <a:r>
                        <a:rPr lang="zh-CN" sz="1200"/>
                        <a:t>二等奖</a:t>
                      </a:r>
                      <a:endParaRPr lang="zh-CN" altLang="en-US" sz="1200"/>
                    </a:p>
                  </a:txBody>
                  <a:tcPr marL="12700" marR="12700" marT="12700" vert="horz" anchor="ctr"/>
                </a:tc>
                <a:tc>
                  <a:txBody>
                    <a:bodyPr/>
                    <a:p>
                      <a:pPr indent="0" algn="ctr">
                        <a:buNone/>
                      </a:pPr>
                      <a:r>
                        <a:rPr lang="en-US" sz="1200"/>
                        <a:t>1</a:t>
                      </a:r>
                      <a:endParaRPr lang="en-US" altLang="en-US" sz="1200"/>
                    </a:p>
                  </a:txBody>
                  <a:tcPr marL="12700" marR="12700" marT="12700" vert="horz" anchor="ctr"/>
                </a:tc>
                <a:tc>
                  <a:txBody>
                    <a:bodyPr/>
                    <a:p>
                      <a:pPr indent="0" algn="ctr">
                        <a:buNone/>
                      </a:pPr>
                      <a:r>
                        <a:rPr lang="zh-CN" sz="1200"/>
                        <a:t>孔海斌</a:t>
                      </a:r>
                      <a:endParaRPr lang="zh-CN" altLang="en-US" sz="1200"/>
                    </a:p>
                  </a:txBody>
                  <a:tcPr marL="12700" marR="12700" marT="12700" vert="horz" anchor="ctr"/>
                </a:tc>
              </a:tr>
              <a:tr h="268605">
                <a:tc>
                  <a:txBody>
                    <a:bodyPr/>
                    <a:p>
                      <a:pPr indent="0" algn="ctr">
                        <a:buNone/>
                      </a:pPr>
                      <a:r>
                        <a:rPr lang="en-US" altLang="en-US" sz="1200"/>
                        <a:t>14</a:t>
                      </a:r>
                      <a:endParaRPr lang="en-US" altLang="en-US" sz="1200"/>
                    </a:p>
                  </a:txBody>
                  <a:tcPr marL="12700" marR="12700" marT="12700" vert="horz" anchor="ctr"/>
                </a:tc>
                <a:tc>
                  <a:txBody>
                    <a:bodyPr/>
                    <a:p>
                      <a:pPr indent="0" algn="ctr">
                        <a:buNone/>
                      </a:pPr>
                      <a:r>
                        <a:rPr lang="en-US" altLang="zh-CN" sz="1200">
                          <a:latin typeface="+mn-ea"/>
                          <a:cs typeface="+mn-ea"/>
                        </a:rPr>
                        <a:t>2019</a:t>
                      </a:r>
                      <a:r>
                        <a:rPr lang="zh-CN" altLang="en-US" sz="1200">
                          <a:latin typeface="+mn-ea"/>
                          <a:cs typeface="+mn-ea"/>
                        </a:rPr>
                        <a:t>年常州市中小学机器人大赛</a:t>
                      </a:r>
                      <a:endParaRPr lang="zh-CN" altLang="en-US" sz="1200">
                        <a:latin typeface="+mn-ea"/>
                        <a:cs typeface="+mn-ea"/>
                      </a:endParaRPr>
                    </a:p>
                  </a:txBody>
                  <a:tcPr marL="12700" marR="12700" marT="12700" vert="horz" anchor="ctr"/>
                </a:tc>
                <a:tc>
                  <a:txBody>
                    <a:bodyPr/>
                    <a:p>
                      <a:pPr indent="0" algn="ctr">
                        <a:buNone/>
                      </a:pPr>
                      <a:r>
                        <a:rPr lang="zh-CN" altLang="en-US" sz="1200"/>
                        <a:t>太空探索</a:t>
                      </a:r>
                      <a:endParaRPr lang="zh-CN" altLang="en-US" sz="1200"/>
                    </a:p>
                  </a:txBody>
                  <a:tcPr marL="12700" marR="12700" marT="12700" vert="horz" anchor="ctr"/>
                </a:tc>
                <a:tc>
                  <a:txBody>
                    <a:bodyPr/>
                    <a:p>
                      <a:pPr indent="0" algn="ctr">
                        <a:buNone/>
                      </a:pPr>
                      <a:r>
                        <a:rPr lang="zh-CN" altLang="en-US" sz="1200"/>
                        <a:t>二等奖</a:t>
                      </a:r>
                      <a:endParaRPr lang="zh-CN" altLang="en-US" sz="1200"/>
                    </a:p>
                  </a:txBody>
                  <a:tcPr marL="12700" marR="12700" marT="12700" vert="horz" anchor="ctr"/>
                </a:tc>
                <a:tc>
                  <a:txBody>
                    <a:bodyPr/>
                    <a:p>
                      <a:pPr indent="0" algn="ctr">
                        <a:buNone/>
                      </a:pPr>
                      <a:r>
                        <a:rPr lang="en-US" altLang="en-US" sz="1200"/>
                        <a:t>3</a:t>
                      </a:r>
                      <a:endParaRPr lang="en-US" altLang="en-US" sz="1200"/>
                    </a:p>
                  </a:txBody>
                  <a:tcPr marL="12700" marR="12700" marT="12700" vert="horz" anchor="ctr"/>
                </a:tc>
                <a:tc>
                  <a:txBody>
                    <a:bodyPr/>
                    <a:p>
                      <a:pPr indent="0" algn="ctr">
                        <a:buNone/>
                      </a:pPr>
                      <a:r>
                        <a:rPr lang="zh-CN" altLang="en-US" sz="1200"/>
                        <a:t>李晓明</a:t>
                      </a:r>
                      <a:endParaRPr lang="zh-CN" altLang="en-US" sz="1200"/>
                    </a:p>
                  </a:txBody>
                  <a:tcPr marL="12700" marR="12700" marT="12700" vert="horz"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99"/>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39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55"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221615" y="128270"/>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（二）课题现状分析</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 name="流程图: 数据 3"/>
          <p:cNvSpPr/>
          <p:nvPr/>
        </p:nvSpPr>
        <p:spPr>
          <a:xfrm rot="16200000" flipH="1">
            <a:off x="3094743" y="23776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247390" y="191770"/>
            <a:ext cx="2593975"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446145" y="26733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en-US" sz="1600" dirty="0">
                <a:solidFill>
                  <a:schemeClr val="bg1"/>
                </a:solidFill>
              </a:rPr>
              <a:t>2</a:t>
            </a:r>
            <a:r>
              <a:rPr sz="1600" dirty="0">
                <a:solidFill>
                  <a:schemeClr val="bg1"/>
                </a:solidFill>
              </a:rPr>
              <a:t>．</a:t>
            </a:r>
            <a:r>
              <a:rPr lang="zh-CN" sz="1600" dirty="0">
                <a:solidFill>
                  <a:schemeClr val="bg1"/>
                </a:solidFill>
              </a:rPr>
              <a:t>教师与</a:t>
            </a:r>
            <a:r>
              <a:rPr lang="zh-CN" sz="1600" dirty="0">
                <a:solidFill>
                  <a:schemeClr val="bg1"/>
                </a:solidFill>
              </a:rPr>
              <a:t>学生竞赛获奖</a:t>
            </a:r>
            <a:endParaRPr lang="zh-CN" sz="1600" dirty="0">
              <a:solidFill>
                <a:schemeClr val="bg1"/>
              </a:solidFill>
            </a:endParaRPr>
          </a:p>
        </p:txBody>
      </p:sp>
      <p:graphicFrame>
        <p:nvGraphicFramePr>
          <p:cNvPr id="5" name="表格 4"/>
          <p:cNvGraphicFramePr/>
          <p:nvPr>
            <p:custDataLst>
              <p:tags r:id="rId2"/>
            </p:custDataLst>
          </p:nvPr>
        </p:nvGraphicFramePr>
        <p:xfrm>
          <a:off x="541655" y="683895"/>
          <a:ext cx="7983855" cy="4440555"/>
        </p:xfrm>
        <a:graphic>
          <a:graphicData uri="http://schemas.openxmlformats.org/drawingml/2006/table">
            <a:tbl>
              <a:tblPr firstRow="1" bandRow="1">
                <a:tableStyleId>{5C22544A-7EE6-4342-B048-85BDC9FD1C3A}</a:tableStyleId>
              </a:tblPr>
              <a:tblGrid>
                <a:gridCol w="485140"/>
                <a:gridCol w="3090545"/>
                <a:gridCol w="1711960"/>
                <a:gridCol w="616585"/>
                <a:gridCol w="782320"/>
                <a:gridCol w="1297305"/>
              </a:tblGrid>
              <a:tr h="307340">
                <a:tc gridSpan="6">
                  <a:txBody>
                    <a:bodyPr/>
                    <a:p>
                      <a:pPr indent="0" algn="ctr">
                        <a:buNone/>
                      </a:pPr>
                      <a:r>
                        <a:rPr lang="zh-CN" sz="1200"/>
                        <a:t>2019年常州市丽华中学科技、信息技术学生竞赛得奖汇总表</a:t>
                      </a:r>
                      <a:endParaRPr lang="zh-CN" altLang="en-US" sz="1200"/>
                    </a:p>
                  </a:txBody>
                  <a:tcPr marL="12700" marR="12700" marT="12700" vert="horz" anchor="ctr"/>
                </a:tc>
                <a:tc hMerge="1">
                  <a:tcPr/>
                </a:tc>
                <a:tc hMerge="1">
                  <a:tcPr/>
                </a:tc>
                <a:tc hMerge="1">
                  <a:tcPr/>
                </a:tc>
                <a:tc hMerge="1">
                  <a:tcPr/>
                </a:tc>
                <a:tc hMerge="1">
                  <a:tcPr/>
                </a:tc>
              </a:tr>
              <a:tr h="241300">
                <a:tc>
                  <a:txBody>
                    <a:bodyPr/>
                    <a:p>
                      <a:pPr indent="0" algn="ctr">
                        <a:buNone/>
                      </a:pPr>
                      <a:r>
                        <a:rPr lang="zh-CN" sz="1200"/>
                        <a:t>序号</a:t>
                      </a:r>
                      <a:endParaRPr lang="zh-CN" altLang="en-US" sz="1200"/>
                    </a:p>
                  </a:txBody>
                  <a:tcPr marL="12700" marR="12700" marT="12700" vert="horz" anchor="ctr"/>
                </a:tc>
                <a:tc>
                  <a:txBody>
                    <a:bodyPr/>
                    <a:p>
                      <a:pPr indent="0" algn="ctr">
                        <a:buNone/>
                      </a:pPr>
                      <a:r>
                        <a:rPr lang="zh-CN" sz="1200"/>
                        <a:t>竞赛类别</a:t>
                      </a:r>
                      <a:endParaRPr lang="zh-CN" altLang="en-US" sz="1200"/>
                    </a:p>
                  </a:txBody>
                  <a:tcPr marL="12700" marR="12700" marT="12700" vert="horz" anchor="ctr"/>
                </a:tc>
                <a:tc>
                  <a:txBody>
                    <a:bodyPr/>
                    <a:p>
                      <a:pPr indent="0" algn="ctr">
                        <a:buNone/>
                      </a:pPr>
                      <a:r>
                        <a:rPr lang="zh-CN" sz="1200"/>
                        <a:t>竞赛项目</a:t>
                      </a:r>
                      <a:endParaRPr lang="zh-CN" altLang="en-US" sz="1200"/>
                    </a:p>
                  </a:txBody>
                  <a:tcPr marL="12700" marR="12700" marT="12700" vert="horz" anchor="ctr"/>
                </a:tc>
                <a:tc>
                  <a:txBody>
                    <a:bodyPr/>
                    <a:p>
                      <a:pPr indent="0" algn="ctr">
                        <a:buNone/>
                      </a:pPr>
                      <a:r>
                        <a:rPr lang="zh-CN" sz="1200"/>
                        <a:t>奖项</a:t>
                      </a:r>
                      <a:endParaRPr lang="zh-CN" altLang="en-US" sz="1200"/>
                    </a:p>
                  </a:txBody>
                  <a:tcPr marL="12700" marR="12700" marT="12700" vert="horz" anchor="ctr"/>
                </a:tc>
                <a:tc>
                  <a:txBody>
                    <a:bodyPr/>
                    <a:p>
                      <a:pPr indent="0" algn="ctr">
                        <a:buNone/>
                      </a:pPr>
                      <a:r>
                        <a:rPr lang="zh-CN" sz="1200"/>
                        <a:t>学生数量</a:t>
                      </a:r>
                      <a:endParaRPr lang="zh-CN" altLang="en-US" sz="1200"/>
                    </a:p>
                  </a:txBody>
                  <a:tcPr marL="12700" marR="12700" marT="12700" vert="horz" anchor="ctr"/>
                </a:tc>
                <a:tc>
                  <a:txBody>
                    <a:bodyPr/>
                    <a:p>
                      <a:pPr indent="0" algn="ctr">
                        <a:buNone/>
                      </a:pPr>
                      <a:r>
                        <a:rPr lang="zh-CN" sz="1200"/>
                        <a:t>指导教师</a:t>
                      </a:r>
                      <a:endParaRPr lang="zh-CN" altLang="en-US" sz="1200"/>
                    </a:p>
                  </a:txBody>
                  <a:tcPr marL="12700" marR="12700" marT="12700" vert="horz" anchor="ctr"/>
                </a:tc>
              </a:tr>
              <a:tr h="261620">
                <a:tc>
                  <a:txBody>
                    <a:bodyPr/>
                    <a:p>
                      <a:pPr indent="0" algn="ctr">
                        <a:buNone/>
                      </a:pPr>
                      <a:r>
                        <a:rPr lang="en-US" altLang="en-US" sz="1200">
                          <a:latin typeface="+mn-ea"/>
                        </a:rPr>
                        <a:t>15</a:t>
                      </a:r>
                      <a:endParaRPr lang="en-US" altLang="en-US" sz="1200">
                        <a:latin typeface="+mn-ea"/>
                      </a:endParaRPr>
                    </a:p>
                  </a:txBody>
                  <a:tcPr marL="12700" marR="12700" marT="12700" vert="horz" anchor="ctr"/>
                </a:tc>
                <a:tc>
                  <a:txBody>
                    <a:bodyPr/>
                    <a:p>
                      <a:pPr indent="0" algn="ctr">
                        <a:buNone/>
                      </a:pPr>
                      <a:r>
                        <a:rPr lang="zh-CN" sz="1200">
                          <a:latin typeface="+mn-ea"/>
                          <a:cs typeface="+mn-ea"/>
                        </a:rPr>
                        <a:t>2019年常州市青少年船舰模型竞赛</a:t>
                      </a:r>
                      <a:endParaRPr lang="zh-CN" altLang="en-US" sz="1200">
                        <a:latin typeface="+mn-ea"/>
                        <a:cs typeface="+mn-ea"/>
                      </a:endParaRPr>
                    </a:p>
                  </a:txBody>
                  <a:tcPr marL="12700" marR="12700" marT="12700" vert="horz" anchor="ctr"/>
                </a:tc>
                <a:tc>
                  <a:txBody>
                    <a:bodyPr/>
                    <a:p>
                      <a:pPr indent="0" algn="ctr">
                        <a:buNone/>
                      </a:pPr>
                      <a:r>
                        <a:rPr lang="zh-CN" sz="1200"/>
                        <a:t>船舰模型</a:t>
                      </a:r>
                      <a:endParaRPr lang="zh-CN" altLang="en-US" sz="1200"/>
                    </a:p>
                  </a:txBody>
                  <a:tcPr marL="12700" marR="12700" marT="12700" vert="horz" anchor="ctr"/>
                </a:tc>
                <a:tc>
                  <a:txBody>
                    <a:bodyPr/>
                    <a:p>
                      <a:pPr indent="0" algn="ctr">
                        <a:buNone/>
                      </a:pPr>
                      <a:r>
                        <a:rPr lang="zh-CN" sz="1200"/>
                        <a:t>二等奖</a:t>
                      </a:r>
                      <a:endParaRPr lang="zh-CN" altLang="en-US" sz="1200"/>
                    </a:p>
                  </a:txBody>
                  <a:tcPr marL="12700" marR="12700" marT="12700" vert="horz" anchor="ctr"/>
                </a:tc>
                <a:tc>
                  <a:txBody>
                    <a:bodyPr/>
                    <a:p>
                      <a:pPr indent="0" algn="ctr">
                        <a:buNone/>
                      </a:pPr>
                      <a:r>
                        <a:rPr lang="en-US" sz="1200"/>
                        <a:t>1</a:t>
                      </a:r>
                      <a:endParaRPr lang="en-US" altLang="en-US" sz="1200"/>
                    </a:p>
                  </a:txBody>
                  <a:tcPr marL="12700" marR="12700" marT="12700" vert="horz" anchor="ctr"/>
                </a:tc>
                <a:tc>
                  <a:txBody>
                    <a:bodyPr/>
                    <a:p>
                      <a:pPr indent="0" algn="ctr">
                        <a:buNone/>
                      </a:pPr>
                      <a:r>
                        <a:rPr lang="zh-CN" sz="1200"/>
                        <a:t>周军</a:t>
                      </a:r>
                      <a:endParaRPr lang="zh-CN" altLang="en-US" sz="1200"/>
                    </a:p>
                  </a:txBody>
                  <a:tcPr marL="12700" marR="12700" marT="12700" vert="horz" anchor="ctr"/>
                </a:tc>
              </a:tr>
              <a:tr h="264160">
                <a:tc>
                  <a:txBody>
                    <a:bodyPr/>
                    <a:p>
                      <a:pPr indent="0" algn="ctr">
                        <a:buNone/>
                      </a:pPr>
                      <a:r>
                        <a:rPr lang="en-US" altLang="en-US" sz="1200">
                          <a:latin typeface="+mn-ea"/>
                        </a:rPr>
                        <a:t>16</a:t>
                      </a:r>
                      <a:endParaRPr lang="en-US" altLang="en-US" sz="1200">
                        <a:latin typeface="+mn-ea"/>
                      </a:endParaRPr>
                    </a:p>
                  </a:txBody>
                  <a:tcPr marL="12700" marR="12700" marT="12700" vert="horz" anchor="ctr"/>
                </a:tc>
                <a:tc>
                  <a:txBody>
                    <a:bodyPr/>
                    <a:p>
                      <a:pPr indent="0" algn="ctr">
                        <a:buNone/>
                      </a:pPr>
                      <a:r>
                        <a:rPr lang="zh-CN" sz="1200">
                          <a:latin typeface="+mn-ea"/>
                          <a:cs typeface="+mn-ea"/>
                          <a:sym typeface="+mn-ea"/>
                        </a:rPr>
                        <a:t>2019年常州市青少年船舰模型竞赛</a:t>
                      </a:r>
                      <a:endParaRPr lang="zh-CN" altLang="en-US" sz="1200">
                        <a:latin typeface="+mn-ea"/>
                        <a:cs typeface="+mn-ea"/>
                      </a:endParaRPr>
                    </a:p>
                  </a:txBody>
                  <a:tcPr marL="12700" marR="12700" marT="12700" vert="horz" anchor="ctr"/>
                </a:tc>
                <a:tc>
                  <a:txBody>
                    <a:bodyPr/>
                    <a:p>
                      <a:pPr indent="0" algn="ctr">
                        <a:buNone/>
                      </a:pPr>
                      <a:r>
                        <a:rPr lang="zh-CN" sz="1200">
                          <a:sym typeface="+mn-ea"/>
                        </a:rPr>
                        <a:t>船舰模型</a:t>
                      </a:r>
                      <a:endParaRPr lang="zh-CN" altLang="en-US" sz="1200"/>
                    </a:p>
                  </a:txBody>
                  <a:tcPr marL="12700" marR="12700" marT="12700" vert="horz" anchor="ctr"/>
                </a:tc>
                <a:tc>
                  <a:txBody>
                    <a:bodyPr/>
                    <a:p>
                      <a:pPr indent="0" algn="ctr">
                        <a:buNone/>
                      </a:pPr>
                      <a:r>
                        <a:rPr lang="zh-CN" sz="1200"/>
                        <a:t>三等奖</a:t>
                      </a:r>
                      <a:endParaRPr lang="zh-CN" altLang="en-US" sz="1200"/>
                    </a:p>
                  </a:txBody>
                  <a:tcPr marL="12700" marR="12700" marT="12700" vert="horz" anchor="ctr"/>
                </a:tc>
                <a:tc>
                  <a:txBody>
                    <a:bodyPr/>
                    <a:p>
                      <a:pPr indent="0" algn="ctr">
                        <a:buNone/>
                      </a:pPr>
                      <a:r>
                        <a:rPr lang="en-US" altLang="en-US" sz="1200"/>
                        <a:t>1</a:t>
                      </a:r>
                      <a:endParaRPr lang="en-US" altLang="en-US" sz="1200"/>
                    </a:p>
                  </a:txBody>
                  <a:tcPr marL="12700" marR="12700" marT="12700" vert="horz" anchor="ctr"/>
                </a:tc>
                <a:tc>
                  <a:txBody>
                    <a:bodyPr/>
                    <a:p>
                      <a:pPr indent="0" algn="ctr">
                        <a:buNone/>
                      </a:pPr>
                      <a:r>
                        <a:rPr lang="zh-CN" sz="1200"/>
                        <a:t>周军</a:t>
                      </a:r>
                      <a:endParaRPr lang="zh-CN" altLang="en-US" sz="1200"/>
                    </a:p>
                  </a:txBody>
                  <a:tcPr marL="12700" marR="12700" marT="12700" vert="horz" anchor="ctr"/>
                </a:tc>
              </a:tr>
              <a:tr h="424180">
                <a:tc>
                  <a:txBody>
                    <a:bodyPr/>
                    <a:p>
                      <a:pPr indent="0" algn="ctr">
                        <a:buNone/>
                      </a:pPr>
                      <a:r>
                        <a:rPr lang="en-US" altLang="en-US" sz="1200">
                          <a:latin typeface="+mn-ea"/>
                        </a:rPr>
                        <a:t>17</a:t>
                      </a:r>
                      <a:endParaRPr lang="en-US" altLang="en-US" sz="1200">
                        <a:latin typeface="+mn-ea"/>
                      </a:endParaRPr>
                    </a:p>
                  </a:txBody>
                  <a:tcPr marL="12700" marR="12700" marT="12700" vert="horz" anchor="ctr"/>
                </a:tc>
                <a:tc>
                  <a:txBody>
                    <a:bodyPr/>
                    <a:p>
                      <a:pPr indent="0" algn="ctr">
                        <a:buNone/>
                      </a:pPr>
                      <a:r>
                        <a:rPr lang="zh-CN" sz="1200">
                          <a:latin typeface="+mn-ea"/>
                          <a:cs typeface="+mn-ea"/>
                        </a:rPr>
                        <a:t>2019年常州市“青果在线学校杯”第三十届青少年科技创新大赛局属初中赛区现场展评类</a:t>
                      </a:r>
                      <a:endParaRPr lang="zh-CN" sz="1200">
                        <a:latin typeface="+mn-ea"/>
                        <a:cs typeface="+mn-ea"/>
                      </a:endParaRPr>
                    </a:p>
                  </a:txBody>
                  <a:tcPr marL="12700" marR="12700" marT="12700" vert="horz" anchor="ctr"/>
                </a:tc>
                <a:tc>
                  <a:txBody>
                    <a:bodyPr/>
                    <a:p>
                      <a:pPr indent="0" algn="ctr">
                        <a:buNone/>
                      </a:pPr>
                      <a:r>
                        <a:rPr lang="zh-CN" sz="1200"/>
                        <a:t>魔       方</a:t>
                      </a:r>
                      <a:endParaRPr lang="zh-CN" altLang="en-US" sz="1200"/>
                    </a:p>
                  </a:txBody>
                  <a:tcPr marL="12700" marR="12700" marT="12700" vert="horz" anchor="ctr"/>
                </a:tc>
                <a:tc>
                  <a:txBody>
                    <a:bodyPr/>
                    <a:p>
                      <a:pPr indent="0" algn="ctr">
                        <a:buNone/>
                      </a:pPr>
                      <a:r>
                        <a:rPr lang="zh-CN" sz="1200"/>
                        <a:t>二等奖</a:t>
                      </a:r>
                      <a:endParaRPr lang="zh-CN" altLang="en-US" sz="1200"/>
                    </a:p>
                  </a:txBody>
                  <a:tcPr marL="12700" marR="12700" marT="12700" vert="horz" anchor="ctr"/>
                </a:tc>
                <a:tc>
                  <a:txBody>
                    <a:bodyPr/>
                    <a:p>
                      <a:pPr indent="0" algn="ctr">
                        <a:buNone/>
                      </a:pPr>
                      <a:r>
                        <a:rPr lang="en-US" sz="1200"/>
                        <a:t>3</a:t>
                      </a:r>
                      <a:endParaRPr lang="en-US" altLang="en-US" sz="1200"/>
                    </a:p>
                  </a:txBody>
                  <a:tcPr marL="12700" marR="12700" marT="12700" vert="horz" anchor="ctr"/>
                </a:tc>
                <a:tc>
                  <a:txBody>
                    <a:bodyPr/>
                    <a:p>
                      <a:pPr indent="0" algn="ctr">
                        <a:buNone/>
                      </a:pPr>
                      <a:r>
                        <a:rPr lang="zh-CN" sz="1200"/>
                        <a:t>李晓明</a:t>
                      </a:r>
                      <a:endParaRPr lang="zh-CN" altLang="en-US" sz="1200"/>
                    </a:p>
                  </a:txBody>
                  <a:tcPr marL="12700" marR="12700" marT="12700" vert="horz" anchor="ctr"/>
                </a:tc>
              </a:tr>
              <a:tr h="424180">
                <a:tc>
                  <a:txBody>
                    <a:bodyPr/>
                    <a:p>
                      <a:pPr indent="0" algn="ctr">
                        <a:buNone/>
                      </a:pPr>
                      <a:r>
                        <a:rPr lang="en-US" altLang="en-US" sz="1200">
                          <a:latin typeface="+mn-ea"/>
                        </a:rPr>
                        <a:t>18</a:t>
                      </a:r>
                      <a:endParaRPr lang="en-US" altLang="en-US" sz="1200">
                        <a:latin typeface="+mn-ea"/>
                      </a:endParaRPr>
                    </a:p>
                  </a:txBody>
                  <a:tcPr marL="12700" marR="12700" marT="12700" vert="horz" anchor="ctr"/>
                </a:tc>
                <a:tc>
                  <a:txBody>
                    <a:bodyPr/>
                    <a:p>
                      <a:pPr indent="0" algn="ctr">
                        <a:buNone/>
                      </a:pPr>
                      <a:r>
                        <a:rPr lang="zh-CN" sz="1200">
                          <a:latin typeface="+mn-ea"/>
                          <a:cs typeface="+mn-ea"/>
                          <a:sym typeface="+mn-ea"/>
                        </a:rPr>
                        <a:t>2019年常州市“青果在线学校杯”第三十届青少年科技创新大赛局属初中赛区现场展评类</a:t>
                      </a:r>
                      <a:endParaRPr lang="zh-CN" altLang="en-US" sz="1200">
                        <a:latin typeface="+mn-ea"/>
                        <a:cs typeface="+mn-ea"/>
                      </a:endParaRPr>
                    </a:p>
                  </a:txBody>
                  <a:tcPr marL="12700" marR="12700" marT="12700" vert="horz" anchor="ctr"/>
                </a:tc>
                <a:tc>
                  <a:txBody>
                    <a:bodyPr/>
                    <a:p>
                      <a:pPr indent="0" algn="ctr">
                        <a:buNone/>
                      </a:pPr>
                      <a:r>
                        <a:rPr lang="zh-CN" sz="1200"/>
                        <a:t>纸牌承重</a:t>
                      </a:r>
                      <a:endParaRPr lang="zh-CN" altLang="en-US" sz="1200"/>
                    </a:p>
                  </a:txBody>
                  <a:tcPr marL="12700" marR="12700" marT="12700" vert="horz" anchor="ctr"/>
                </a:tc>
                <a:tc>
                  <a:txBody>
                    <a:bodyPr/>
                    <a:p>
                      <a:pPr indent="0" algn="ctr">
                        <a:buNone/>
                      </a:pPr>
                      <a:r>
                        <a:rPr lang="zh-CN" sz="1200"/>
                        <a:t>二等奖</a:t>
                      </a:r>
                      <a:endParaRPr lang="zh-CN" altLang="en-US" sz="1200"/>
                    </a:p>
                  </a:txBody>
                  <a:tcPr marL="12700" marR="12700" marT="12700" vert="horz" anchor="ctr"/>
                </a:tc>
                <a:tc>
                  <a:txBody>
                    <a:bodyPr/>
                    <a:p>
                      <a:pPr indent="0" algn="ctr">
                        <a:buNone/>
                      </a:pPr>
                      <a:r>
                        <a:rPr lang="en-US" altLang="en-US" sz="1200"/>
                        <a:t>3</a:t>
                      </a:r>
                      <a:endParaRPr lang="en-US" altLang="en-US" sz="1200"/>
                    </a:p>
                  </a:txBody>
                  <a:tcPr marL="12700" marR="12700" marT="12700" vert="horz" anchor="ctr"/>
                </a:tc>
                <a:tc>
                  <a:txBody>
                    <a:bodyPr/>
                    <a:p>
                      <a:pPr indent="0" algn="ctr">
                        <a:buNone/>
                      </a:pPr>
                      <a:r>
                        <a:rPr lang="zh-CN" sz="1200"/>
                        <a:t>李晓明、</a:t>
                      </a:r>
                      <a:r>
                        <a:rPr lang="zh-CN" sz="1200">
                          <a:sym typeface="+mn-ea"/>
                        </a:rPr>
                        <a:t>陆林芳</a:t>
                      </a:r>
                      <a:endParaRPr lang="zh-CN" altLang="en-US" sz="1200"/>
                    </a:p>
                  </a:txBody>
                  <a:tcPr marL="12700" marR="12700" marT="12700" vert="horz" anchor="ctr"/>
                </a:tc>
              </a:tr>
              <a:tr h="262890">
                <a:tc>
                  <a:txBody>
                    <a:bodyPr/>
                    <a:p>
                      <a:pPr indent="0" algn="ctr">
                        <a:buNone/>
                      </a:pPr>
                      <a:r>
                        <a:rPr lang="en-US" altLang="en-US" sz="1200">
                          <a:latin typeface="+mn-ea"/>
                        </a:rPr>
                        <a:t>19</a:t>
                      </a:r>
                      <a:endParaRPr lang="en-US" altLang="en-US" sz="1200">
                        <a:latin typeface="+mn-ea"/>
                      </a:endParaRPr>
                    </a:p>
                  </a:txBody>
                  <a:tcPr marL="12700" marR="12700" marT="12700" vert="horz" anchor="ctr"/>
                </a:tc>
                <a:tc>
                  <a:txBody>
                    <a:bodyPr/>
                    <a:p>
                      <a:pPr indent="0" algn="ctr">
                        <a:buNone/>
                      </a:pPr>
                      <a:r>
                        <a:rPr lang="zh-CN" sz="1200">
                          <a:latin typeface="+mn-ea"/>
                          <a:cs typeface="+mn-ea"/>
                        </a:rPr>
                        <a:t>2019年第五届常州市中小学创新实验大赛</a:t>
                      </a:r>
                      <a:endParaRPr lang="zh-CN" sz="1200">
                        <a:latin typeface="+mn-ea"/>
                        <a:cs typeface="+mn-ea"/>
                      </a:endParaRPr>
                    </a:p>
                  </a:txBody>
                  <a:tcPr marL="12700" marR="12700" marT="12700" vert="horz" anchor="ctr"/>
                </a:tc>
                <a:tc>
                  <a:txBody>
                    <a:bodyPr/>
                    <a:p>
                      <a:pPr indent="0" algn="ctr">
                        <a:buNone/>
                      </a:pPr>
                      <a:r>
                        <a:rPr lang="zh-CN" sz="1200"/>
                        <a:t>创新实验</a:t>
                      </a:r>
                      <a:endParaRPr lang="zh-CN" altLang="en-US" sz="1200"/>
                    </a:p>
                  </a:txBody>
                  <a:tcPr marL="12700" marR="12700" marT="12700" vert="horz" anchor="ctr"/>
                </a:tc>
                <a:tc>
                  <a:txBody>
                    <a:bodyPr/>
                    <a:p>
                      <a:pPr indent="0" algn="ctr">
                        <a:buNone/>
                      </a:pPr>
                      <a:r>
                        <a:rPr lang="zh-CN" sz="1200"/>
                        <a:t>一等奖</a:t>
                      </a:r>
                      <a:endParaRPr lang="zh-CN" altLang="en-US" sz="1200"/>
                    </a:p>
                  </a:txBody>
                  <a:tcPr marL="12700" marR="12700" marT="12700" vert="horz" anchor="ctr"/>
                </a:tc>
                <a:tc>
                  <a:txBody>
                    <a:bodyPr/>
                    <a:p>
                      <a:pPr indent="0" algn="ctr">
                        <a:buNone/>
                      </a:pPr>
                      <a:r>
                        <a:rPr lang="en-US" sz="1200"/>
                        <a:t>3</a:t>
                      </a:r>
                      <a:endParaRPr lang="en-US" altLang="en-US" sz="1200"/>
                    </a:p>
                  </a:txBody>
                  <a:tcPr marL="12700" marR="12700" marT="12700" vert="horz" anchor="ctr"/>
                </a:tc>
                <a:tc>
                  <a:txBody>
                    <a:bodyPr/>
                    <a:p>
                      <a:pPr indent="0" algn="ctr">
                        <a:buNone/>
                      </a:pPr>
                      <a:r>
                        <a:rPr lang="zh-CN" sz="1200"/>
                        <a:t>杨晓洁、庄曙娟</a:t>
                      </a:r>
                      <a:endParaRPr lang="zh-CN" altLang="en-US" sz="1200"/>
                    </a:p>
                  </a:txBody>
                  <a:tcPr marL="12700" marR="12700" marT="12700" vert="horz" anchor="ctr"/>
                </a:tc>
              </a:tr>
              <a:tr h="264160">
                <a:tc>
                  <a:txBody>
                    <a:bodyPr/>
                    <a:p>
                      <a:pPr indent="0" algn="ctr">
                        <a:buNone/>
                      </a:pPr>
                      <a:r>
                        <a:rPr lang="en-US" altLang="en-US" sz="1200">
                          <a:latin typeface="+mn-ea"/>
                        </a:rPr>
                        <a:t>20</a:t>
                      </a:r>
                      <a:endParaRPr lang="en-US" altLang="en-US" sz="1200">
                        <a:latin typeface="+mn-ea"/>
                      </a:endParaRPr>
                    </a:p>
                  </a:txBody>
                  <a:tcPr marL="12700" marR="12700" marT="12700" vert="horz" anchor="ctr"/>
                </a:tc>
                <a:tc>
                  <a:txBody>
                    <a:bodyPr/>
                    <a:p>
                      <a:pPr indent="0" algn="ctr">
                        <a:buNone/>
                      </a:pPr>
                      <a:r>
                        <a:rPr lang="zh-CN" sz="1200">
                          <a:latin typeface="+mn-ea"/>
                          <a:cs typeface="+mn-ea"/>
                          <a:sym typeface="+mn-ea"/>
                        </a:rPr>
                        <a:t>2019年第五届常州市中小学创新实验大赛</a:t>
                      </a:r>
                      <a:endParaRPr lang="zh-CN" altLang="en-US" sz="1200">
                        <a:latin typeface="+mn-ea"/>
                        <a:cs typeface="+mn-ea"/>
                      </a:endParaRPr>
                    </a:p>
                  </a:txBody>
                  <a:tcPr marL="12700" marR="12700" marT="12700" vert="horz" anchor="ctr"/>
                </a:tc>
                <a:tc>
                  <a:txBody>
                    <a:bodyPr/>
                    <a:p>
                      <a:pPr indent="0" algn="ctr">
                        <a:buNone/>
                      </a:pPr>
                      <a:r>
                        <a:rPr lang="zh-CN" sz="1200"/>
                        <a:t>创新实验</a:t>
                      </a:r>
                      <a:endParaRPr lang="zh-CN" altLang="en-US" sz="1200"/>
                    </a:p>
                  </a:txBody>
                  <a:tcPr marL="12700" marR="12700" marT="12700" vert="horz" anchor="ctr"/>
                </a:tc>
                <a:tc>
                  <a:txBody>
                    <a:bodyPr/>
                    <a:p>
                      <a:pPr indent="0" algn="ctr">
                        <a:buNone/>
                      </a:pPr>
                      <a:r>
                        <a:rPr lang="zh-CN" sz="1200"/>
                        <a:t>三等奖</a:t>
                      </a:r>
                      <a:endParaRPr lang="zh-CN" altLang="en-US" sz="1200"/>
                    </a:p>
                  </a:txBody>
                  <a:tcPr marL="12700" marR="12700" marT="12700" vert="horz" anchor="ctr"/>
                </a:tc>
                <a:tc>
                  <a:txBody>
                    <a:bodyPr/>
                    <a:p>
                      <a:pPr indent="0" algn="ctr">
                        <a:buNone/>
                      </a:pPr>
                      <a:r>
                        <a:rPr lang="en-US" sz="1200"/>
                        <a:t>2</a:t>
                      </a:r>
                      <a:endParaRPr lang="en-US" altLang="en-US" sz="1200"/>
                    </a:p>
                  </a:txBody>
                  <a:tcPr marL="12700" marR="12700" marT="12700" vert="horz" anchor="ctr"/>
                </a:tc>
                <a:tc>
                  <a:txBody>
                    <a:bodyPr/>
                    <a:p>
                      <a:pPr indent="0" algn="ctr">
                        <a:buNone/>
                      </a:pPr>
                      <a:r>
                        <a:rPr lang="zh-CN" sz="1200"/>
                        <a:t>王    云</a:t>
                      </a:r>
                      <a:endParaRPr lang="zh-CN" altLang="en-US" sz="1200"/>
                    </a:p>
                  </a:txBody>
                  <a:tcPr marL="12700" marR="12700" marT="12700" vert="horz" anchor="ctr"/>
                </a:tc>
              </a:tr>
              <a:tr h="326390">
                <a:tc>
                  <a:txBody>
                    <a:bodyPr/>
                    <a:p>
                      <a:pPr indent="0" algn="ctr">
                        <a:buNone/>
                      </a:pPr>
                      <a:r>
                        <a:rPr lang="en-US" altLang="en-US" sz="1200">
                          <a:latin typeface="+mn-ea"/>
                        </a:rPr>
                        <a:t>21</a:t>
                      </a:r>
                      <a:endParaRPr lang="en-US" altLang="en-US" sz="1200">
                        <a:latin typeface="+mn-ea"/>
                      </a:endParaRPr>
                    </a:p>
                  </a:txBody>
                  <a:tcPr marL="12700" marR="12700" marT="12700" vert="horz" anchor="ctr"/>
                </a:tc>
                <a:tc>
                  <a:txBody>
                    <a:bodyPr/>
                    <a:p>
                      <a:pPr indent="0" algn="ctr">
                        <a:buNone/>
                      </a:pPr>
                      <a:r>
                        <a:rPr lang="zh-CN" sz="1200">
                          <a:latin typeface="+mn-ea"/>
                          <a:cs typeface="+mn-ea"/>
                          <a:sym typeface="+mn-ea"/>
                        </a:rPr>
                        <a:t>2019年第五届常州市中小学创新实验大赛</a:t>
                      </a:r>
                      <a:endParaRPr lang="zh-CN" altLang="en-US" sz="1200">
                        <a:latin typeface="+mn-ea"/>
                        <a:cs typeface="+mn-ea"/>
                      </a:endParaRPr>
                    </a:p>
                  </a:txBody>
                  <a:tcPr marL="12700" marR="12700" marT="12700" vert="horz" anchor="ctr"/>
                </a:tc>
                <a:tc>
                  <a:txBody>
                    <a:bodyPr/>
                    <a:p>
                      <a:pPr indent="0" algn="ctr">
                        <a:buNone/>
                      </a:pPr>
                      <a:r>
                        <a:rPr lang="zh-CN" altLang="en-US" sz="1200"/>
                        <a:t>创新实验</a:t>
                      </a:r>
                      <a:endParaRPr lang="zh-CN" altLang="en-US" sz="1200"/>
                    </a:p>
                  </a:txBody>
                  <a:tcPr marL="12700" marR="12700" marT="12700" vert="horz" anchor="ctr"/>
                </a:tc>
                <a:tc>
                  <a:txBody>
                    <a:bodyPr/>
                    <a:p>
                      <a:pPr indent="0" algn="ctr">
                        <a:buNone/>
                      </a:pPr>
                      <a:r>
                        <a:rPr lang="zh-CN" sz="1200"/>
                        <a:t>三等奖</a:t>
                      </a:r>
                      <a:endParaRPr lang="zh-CN" altLang="en-US" sz="1200"/>
                    </a:p>
                  </a:txBody>
                  <a:tcPr marL="12700" marR="12700" marT="12700" vert="horz" anchor="ctr"/>
                </a:tc>
                <a:tc>
                  <a:txBody>
                    <a:bodyPr/>
                    <a:p>
                      <a:pPr indent="0" algn="ctr">
                        <a:buNone/>
                      </a:pPr>
                      <a:r>
                        <a:rPr lang="en-US" altLang="en-US" sz="1200"/>
                        <a:t>1</a:t>
                      </a:r>
                      <a:endParaRPr lang="en-US" altLang="en-US" sz="1200"/>
                    </a:p>
                  </a:txBody>
                  <a:tcPr marL="12700" marR="12700" marT="12700" vert="horz" anchor="ctr"/>
                </a:tc>
                <a:tc>
                  <a:txBody>
                    <a:bodyPr/>
                    <a:p>
                      <a:pPr indent="0" algn="ctr">
                        <a:buNone/>
                      </a:pPr>
                      <a:r>
                        <a:rPr lang="zh-CN" sz="1200"/>
                        <a:t>陈璐晔</a:t>
                      </a:r>
                      <a:endParaRPr lang="zh-CN" altLang="en-US" sz="1200"/>
                    </a:p>
                  </a:txBody>
                  <a:tcPr marL="12700" marR="12700" marT="12700" vert="horz" anchor="ctr"/>
                </a:tc>
              </a:tr>
              <a:tr h="326390">
                <a:tc>
                  <a:txBody>
                    <a:bodyPr/>
                    <a:p>
                      <a:pPr indent="0" algn="ctr">
                        <a:buNone/>
                      </a:pPr>
                      <a:r>
                        <a:rPr lang="en-US" altLang="en-US" sz="1200">
                          <a:latin typeface="+mn-ea"/>
                        </a:rPr>
                        <a:t>22</a:t>
                      </a:r>
                      <a:endParaRPr lang="en-US" altLang="en-US" sz="1200">
                        <a:latin typeface="+mn-ea"/>
                      </a:endParaRPr>
                    </a:p>
                  </a:txBody>
                  <a:tcPr marL="12700" marR="12700" marT="12700" vert="horz" anchor="ctr"/>
                </a:tc>
                <a:tc>
                  <a:txBody>
                    <a:bodyPr/>
                    <a:p>
                      <a:pPr indent="0" algn="ctr">
                        <a:buNone/>
                      </a:pPr>
                      <a:r>
                        <a:rPr lang="zh-CN" sz="1200">
                          <a:latin typeface="+mn-ea"/>
                          <a:cs typeface="+mn-ea"/>
                          <a:sym typeface="+mn-ea"/>
                        </a:rPr>
                        <a:t>2019年第五届常州市中小学创新实验大赛</a:t>
                      </a:r>
                      <a:endParaRPr lang="zh-CN" altLang="en-US" sz="1200">
                        <a:latin typeface="+mn-ea"/>
                        <a:cs typeface="+mn-ea"/>
                      </a:endParaRPr>
                    </a:p>
                  </a:txBody>
                  <a:tcPr marL="12700" marR="12700" marT="12700" vert="horz" anchor="ctr"/>
                </a:tc>
                <a:tc>
                  <a:txBody>
                    <a:bodyPr/>
                    <a:p>
                      <a:pPr indent="0" algn="ctr">
                        <a:buNone/>
                      </a:pPr>
                      <a:r>
                        <a:rPr lang="zh-CN" altLang="en-US" sz="1200"/>
                        <a:t>创新实验</a:t>
                      </a:r>
                      <a:endParaRPr lang="zh-CN" altLang="en-US" sz="1200"/>
                    </a:p>
                  </a:txBody>
                  <a:tcPr marL="12700" marR="12700" marT="12700" vert="horz" anchor="ctr"/>
                </a:tc>
                <a:tc>
                  <a:txBody>
                    <a:bodyPr/>
                    <a:p>
                      <a:pPr indent="0" algn="ctr">
                        <a:buNone/>
                      </a:pPr>
                      <a:r>
                        <a:rPr lang="zh-CN" altLang="en-US" sz="1200"/>
                        <a:t>三等奖</a:t>
                      </a:r>
                      <a:endParaRPr lang="zh-CN" altLang="en-US" sz="1200"/>
                    </a:p>
                  </a:txBody>
                  <a:tcPr marL="12700" marR="12700" marT="12700" vert="horz" anchor="ctr"/>
                </a:tc>
                <a:tc>
                  <a:txBody>
                    <a:bodyPr/>
                    <a:p>
                      <a:pPr indent="0" algn="ctr">
                        <a:buNone/>
                      </a:pPr>
                      <a:r>
                        <a:rPr lang="en-US" altLang="en-US" sz="1200"/>
                        <a:t>2</a:t>
                      </a:r>
                      <a:endParaRPr lang="en-US" altLang="en-US" sz="1200"/>
                    </a:p>
                  </a:txBody>
                  <a:tcPr marL="12700" marR="12700" marT="12700" vert="horz" anchor="ctr"/>
                </a:tc>
                <a:tc>
                  <a:txBody>
                    <a:bodyPr/>
                    <a:p>
                      <a:pPr indent="0" algn="ctr">
                        <a:buNone/>
                      </a:pPr>
                      <a:r>
                        <a:rPr lang="zh-CN" sz="1200">
                          <a:sym typeface="+mn-ea"/>
                        </a:rPr>
                        <a:t>杨晓洁</a:t>
                      </a:r>
                      <a:endParaRPr lang="zh-CN" altLang="en-US" sz="1200"/>
                    </a:p>
                  </a:txBody>
                  <a:tcPr marL="12700" marR="12700" marT="12700" vert="horz" anchor="ctr"/>
                </a:tc>
              </a:tr>
              <a:tr h="307340">
                <a:tc>
                  <a:txBody>
                    <a:bodyPr/>
                    <a:p>
                      <a:pPr indent="0" algn="ctr">
                        <a:buNone/>
                      </a:pPr>
                      <a:r>
                        <a:rPr lang="en-US" altLang="en-US" sz="1200">
                          <a:latin typeface="+mn-ea"/>
                        </a:rPr>
                        <a:t>23</a:t>
                      </a:r>
                      <a:endParaRPr lang="en-US" altLang="en-US" sz="1200">
                        <a:latin typeface="+mn-ea"/>
                      </a:endParaRPr>
                    </a:p>
                  </a:txBody>
                  <a:tcPr marL="12700" marR="12700" marT="12700" vert="horz" anchor="ctr"/>
                </a:tc>
                <a:tc>
                  <a:txBody>
                    <a:bodyPr/>
                    <a:p>
                      <a:pPr indent="0" algn="ctr">
                        <a:buNone/>
                      </a:pPr>
                      <a:r>
                        <a:rPr lang="zh-CN" sz="1200">
                          <a:latin typeface="+mn-ea"/>
                          <a:cs typeface="+mn-ea"/>
                        </a:rPr>
                        <a:t>2019年第十届“良春杯”常州市科普创作大赛</a:t>
                      </a:r>
                      <a:endParaRPr lang="zh-CN" sz="1200">
                        <a:latin typeface="+mn-ea"/>
                        <a:cs typeface="+mn-ea"/>
                      </a:endParaRPr>
                    </a:p>
                  </a:txBody>
                  <a:tcPr marL="12700" marR="12700" marT="12700" vert="horz" anchor="ctr"/>
                </a:tc>
                <a:tc>
                  <a:txBody>
                    <a:bodyPr/>
                    <a:p>
                      <a:pPr indent="0" algn="ctr">
                        <a:buNone/>
                      </a:pPr>
                      <a:r>
                        <a:rPr lang="zh-CN" sz="1200"/>
                        <a:t>科普文学</a:t>
                      </a:r>
                      <a:endParaRPr lang="zh-CN" altLang="en-US" sz="1200"/>
                    </a:p>
                  </a:txBody>
                  <a:tcPr marL="12700" marR="12700" marT="12700" vert="horz" anchor="ctr"/>
                </a:tc>
                <a:tc>
                  <a:txBody>
                    <a:bodyPr/>
                    <a:p>
                      <a:pPr indent="0" algn="ctr">
                        <a:buNone/>
                      </a:pPr>
                      <a:r>
                        <a:rPr lang="zh-CN" sz="1200"/>
                        <a:t>一等奖</a:t>
                      </a:r>
                      <a:endParaRPr lang="zh-CN" altLang="en-US" sz="1200"/>
                    </a:p>
                  </a:txBody>
                  <a:tcPr marL="12700" marR="12700" marT="12700" vert="horz" anchor="ctr"/>
                </a:tc>
                <a:tc>
                  <a:txBody>
                    <a:bodyPr/>
                    <a:p>
                      <a:pPr indent="0" algn="ctr">
                        <a:buNone/>
                      </a:pPr>
                      <a:r>
                        <a:rPr lang="en-US" sz="1200"/>
                        <a:t>1</a:t>
                      </a:r>
                      <a:endParaRPr lang="en-US" altLang="en-US" sz="1200"/>
                    </a:p>
                  </a:txBody>
                  <a:tcPr marL="12700" marR="12700" marT="12700" vert="horz" anchor="ctr"/>
                </a:tc>
                <a:tc>
                  <a:txBody>
                    <a:bodyPr/>
                    <a:p>
                      <a:pPr indent="0" algn="ctr">
                        <a:buNone/>
                      </a:pPr>
                      <a:r>
                        <a:rPr lang="zh-CN" sz="1200"/>
                        <a:t>曹小娟</a:t>
                      </a:r>
                      <a:endParaRPr lang="zh-CN" altLang="en-US" sz="1200"/>
                    </a:p>
                  </a:txBody>
                  <a:tcPr marL="12700" marR="12700" marT="12700" vert="horz" anchor="ctr"/>
                </a:tc>
              </a:tr>
              <a:tr h="261620">
                <a:tc>
                  <a:txBody>
                    <a:bodyPr/>
                    <a:p>
                      <a:pPr indent="0" algn="ctr">
                        <a:buNone/>
                      </a:pPr>
                      <a:r>
                        <a:rPr lang="en-US" altLang="en-US" sz="1200">
                          <a:latin typeface="+mn-ea"/>
                        </a:rPr>
                        <a:t>24</a:t>
                      </a:r>
                      <a:endParaRPr lang="en-US" altLang="en-US" sz="1200">
                        <a:latin typeface="+mn-ea"/>
                      </a:endParaRPr>
                    </a:p>
                  </a:txBody>
                  <a:tcPr marL="12700" marR="12700" marT="12700" vert="horz" anchor="ctr"/>
                </a:tc>
                <a:tc>
                  <a:txBody>
                    <a:bodyPr/>
                    <a:p>
                      <a:pPr indent="0" algn="ctr">
                        <a:buNone/>
                      </a:pPr>
                      <a:r>
                        <a:rPr lang="zh-CN" sz="1200">
                          <a:latin typeface="+mn-ea"/>
                          <a:cs typeface="+mn-ea"/>
                          <a:sym typeface="+mn-ea"/>
                        </a:rPr>
                        <a:t>2019年第十届“良春杯”常州市科普创作大赛</a:t>
                      </a:r>
                      <a:endParaRPr lang="zh-CN" altLang="en-US" sz="1200">
                        <a:latin typeface="+mn-ea"/>
                        <a:cs typeface="+mn-ea"/>
                      </a:endParaRPr>
                    </a:p>
                  </a:txBody>
                  <a:tcPr marL="12700" marR="12700" marT="12700" vert="horz" anchor="ctr"/>
                </a:tc>
                <a:tc>
                  <a:txBody>
                    <a:bodyPr/>
                    <a:p>
                      <a:pPr indent="0" algn="ctr">
                        <a:buNone/>
                      </a:pPr>
                      <a:r>
                        <a:rPr lang="zh-CN" sz="1200">
                          <a:sym typeface="+mn-ea"/>
                        </a:rPr>
                        <a:t>科普文学</a:t>
                      </a:r>
                      <a:endParaRPr lang="zh-CN" altLang="en-US" sz="1200"/>
                    </a:p>
                  </a:txBody>
                  <a:tcPr marL="12700" marR="12700" marT="12700" vert="horz" anchor="ctr"/>
                </a:tc>
                <a:tc>
                  <a:txBody>
                    <a:bodyPr/>
                    <a:p>
                      <a:pPr indent="0" algn="ctr">
                        <a:buNone/>
                      </a:pPr>
                      <a:r>
                        <a:rPr lang="zh-CN" sz="1200"/>
                        <a:t>二等奖</a:t>
                      </a:r>
                      <a:endParaRPr lang="zh-CN" altLang="en-US" sz="1200"/>
                    </a:p>
                  </a:txBody>
                  <a:tcPr marL="12700" marR="12700" marT="12700" vert="horz" anchor="ctr"/>
                </a:tc>
                <a:tc>
                  <a:txBody>
                    <a:bodyPr/>
                    <a:p>
                      <a:pPr indent="0" algn="ctr">
                        <a:buNone/>
                      </a:pPr>
                      <a:r>
                        <a:rPr lang="en-US" sz="1200"/>
                        <a:t>1</a:t>
                      </a:r>
                      <a:endParaRPr lang="en-US" altLang="en-US" sz="1200"/>
                    </a:p>
                  </a:txBody>
                  <a:tcPr marL="12700" marR="12700" marT="12700" vert="horz" anchor="ctr"/>
                </a:tc>
                <a:tc>
                  <a:txBody>
                    <a:bodyPr/>
                    <a:p>
                      <a:pPr indent="0" algn="ctr">
                        <a:buNone/>
                      </a:pPr>
                      <a:r>
                        <a:rPr lang="zh-CN" sz="1200">
                          <a:sym typeface="+mn-ea"/>
                        </a:rPr>
                        <a:t>曹小娟</a:t>
                      </a:r>
                      <a:endParaRPr lang="zh-CN" altLang="en-US" sz="1200"/>
                    </a:p>
                  </a:txBody>
                  <a:tcPr marL="12700" marR="12700" marT="12700" vert="horz" anchor="ctr"/>
                </a:tc>
              </a:tr>
              <a:tr h="241300">
                <a:tc>
                  <a:txBody>
                    <a:bodyPr/>
                    <a:p>
                      <a:pPr indent="0" algn="ctr">
                        <a:buNone/>
                      </a:pPr>
                      <a:r>
                        <a:rPr lang="en-US" altLang="en-US" sz="1200">
                          <a:latin typeface="+mn-ea"/>
                        </a:rPr>
                        <a:t>25</a:t>
                      </a:r>
                      <a:endParaRPr lang="en-US" altLang="en-US" sz="1200">
                        <a:latin typeface="+mn-ea"/>
                      </a:endParaRPr>
                    </a:p>
                  </a:txBody>
                  <a:tcPr marL="12700" marR="12700" marT="12700" vert="horz" anchor="ctr"/>
                </a:tc>
                <a:tc>
                  <a:txBody>
                    <a:bodyPr/>
                    <a:p>
                      <a:pPr indent="0" algn="ctr">
                        <a:buNone/>
                      </a:pPr>
                      <a:r>
                        <a:rPr lang="zh-CN" sz="1200">
                          <a:latin typeface="+mn-ea"/>
                          <a:cs typeface="+mn-ea"/>
                          <a:sym typeface="+mn-ea"/>
                        </a:rPr>
                        <a:t>2019年第十届“良春杯”常州市科普创作大赛</a:t>
                      </a:r>
                      <a:endParaRPr lang="zh-CN" altLang="en-US" sz="1200">
                        <a:latin typeface="+mn-ea"/>
                        <a:cs typeface="+mn-ea"/>
                      </a:endParaRPr>
                    </a:p>
                  </a:txBody>
                  <a:tcPr marL="12700" marR="12700" marT="12700" vert="horz" anchor="ctr"/>
                </a:tc>
                <a:tc>
                  <a:txBody>
                    <a:bodyPr/>
                    <a:p>
                      <a:pPr indent="0" algn="ctr">
                        <a:buNone/>
                      </a:pPr>
                      <a:r>
                        <a:rPr lang="zh-CN" sz="1200">
                          <a:sym typeface="+mn-ea"/>
                        </a:rPr>
                        <a:t>科普文学</a:t>
                      </a:r>
                      <a:endParaRPr lang="zh-CN" altLang="en-US" sz="1200"/>
                    </a:p>
                  </a:txBody>
                  <a:tcPr marL="12700" marR="12700" marT="12700" vert="horz" anchor="ctr"/>
                </a:tc>
                <a:tc>
                  <a:txBody>
                    <a:bodyPr/>
                    <a:p>
                      <a:pPr indent="0" algn="ctr">
                        <a:buNone/>
                      </a:pPr>
                      <a:r>
                        <a:rPr lang="zh-CN" sz="1200"/>
                        <a:t>三等奖</a:t>
                      </a:r>
                      <a:endParaRPr lang="zh-CN" altLang="en-US" sz="1200"/>
                    </a:p>
                  </a:txBody>
                  <a:tcPr marL="12700" marR="12700" marT="12700" vert="horz" anchor="ctr"/>
                </a:tc>
                <a:tc>
                  <a:txBody>
                    <a:bodyPr/>
                    <a:p>
                      <a:pPr indent="0" algn="ctr">
                        <a:buNone/>
                      </a:pPr>
                      <a:r>
                        <a:rPr lang="en-US" sz="1200"/>
                        <a:t>1</a:t>
                      </a:r>
                      <a:endParaRPr lang="en-US" altLang="en-US" sz="1200"/>
                    </a:p>
                  </a:txBody>
                  <a:tcPr marL="12700" marR="12700" marT="12700" vert="horz" anchor="ctr"/>
                </a:tc>
                <a:tc>
                  <a:txBody>
                    <a:bodyPr/>
                    <a:p>
                      <a:pPr indent="0" algn="ctr">
                        <a:buNone/>
                      </a:pPr>
                      <a:r>
                        <a:rPr lang="zh-CN" sz="1200"/>
                        <a:t>曹小娟</a:t>
                      </a:r>
                      <a:endParaRPr lang="zh-CN" altLang="en-US" sz="1200"/>
                    </a:p>
                  </a:txBody>
                  <a:tcPr marL="12700" marR="12700" marT="12700" vert="horz" anchor="ctr"/>
                </a:tc>
              </a:tr>
              <a:tr h="262255">
                <a:tc>
                  <a:txBody>
                    <a:bodyPr/>
                    <a:p>
                      <a:pPr indent="0" algn="ctr">
                        <a:buNone/>
                      </a:pPr>
                      <a:r>
                        <a:rPr lang="en-US" altLang="en-US" sz="1200">
                          <a:latin typeface="+mn-ea"/>
                        </a:rPr>
                        <a:t>26</a:t>
                      </a:r>
                      <a:endParaRPr lang="en-US" altLang="en-US" sz="1200">
                        <a:latin typeface="+mn-ea"/>
                      </a:endParaRPr>
                    </a:p>
                  </a:txBody>
                  <a:tcPr marL="12700" marR="12700" marT="12700" vert="horz" anchor="ctr"/>
                </a:tc>
                <a:tc>
                  <a:txBody>
                    <a:bodyPr/>
                    <a:p>
                      <a:pPr indent="0" algn="ctr">
                        <a:buNone/>
                      </a:pPr>
                      <a:r>
                        <a:rPr lang="zh-CN" sz="1200">
                          <a:latin typeface="+mn-ea"/>
                          <a:cs typeface="+mn-ea"/>
                          <a:sym typeface="+mn-ea"/>
                        </a:rPr>
                        <a:t>2019年第十届“良春杯”常州市科普创作大赛</a:t>
                      </a:r>
                      <a:endParaRPr lang="zh-CN" altLang="en-US" sz="1200">
                        <a:latin typeface="+mn-ea"/>
                        <a:cs typeface="+mn-ea"/>
                      </a:endParaRPr>
                    </a:p>
                  </a:txBody>
                  <a:tcPr marL="12700" marR="12700" marT="12700" vert="horz" anchor="ctr"/>
                </a:tc>
                <a:tc>
                  <a:txBody>
                    <a:bodyPr/>
                    <a:p>
                      <a:pPr indent="0" algn="ctr">
                        <a:buNone/>
                      </a:pPr>
                      <a:r>
                        <a:rPr lang="zh-CN" sz="1200">
                          <a:sym typeface="+mn-ea"/>
                        </a:rPr>
                        <a:t>科普文学</a:t>
                      </a:r>
                      <a:endParaRPr lang="zh-CN" altLang="en-US" sz="1200"/>
                    </a:p>
                  </a:txBody>
                  <a:tcPr marL="12700" marR="12700" marT="12700" vert="horz" anchor="ctr"/>
                </a:tc>
                <a:tc>
                  <a:txBody>
                    <a:bodyPr/>
                    <a:p>
                      <a:pPr indent="0" algn="ctr">
                        <a:buNone/>
                      </a:pPr>
                      <a:r>
                        <a:rPr lang="zh-CN" altLang="en-US" sz="1200"/>
                        <a:t>优秀奖</a:t>
                      </a:r>
                      <a:endParaRPr lang="zh-CN" altLang="en-US" sz="1200"/>
                    </a:p>
                  </a:txBody>
                  <a:tcPr marL="12700" marR="12700" marT="12700" vert="horz" anchor="ctr"/>
                </a:tc>
                <a:tc>
                  <a:txBody>
                    <a:bodyPr/>
                    <a:p>
                      <a:pPr indent="0" algn="ctr">
                        <a:buNone/>
                      </a:pPr>
                      <a:r>
                        <a:rPr lang="en-US" sz="1200"/>
                        <a:t>1</a:t>
                      </a:r>
                      <a:endParaRPr lang="en-US" altLang="en-US" sz="1200"/>
                    </a:p>
                  </a:txBody>
                  <a:tcPr marL="12700" marR="12700" marT="12700" vert="horz" anchor="ctr"/>
                </a:tc>
                <a:tc>
                  <a:txBody>
                    <a:bodyPr/>
                    <a:p>
                      <a:pPr indent="0" algn="ctr">
                        <a:buNone/>
                      </a:pPr>
                      <a:r>
                        <a:rPr lang="zh-CN" sz="1200"/>
                        <a:t>张海平</a:t>
                      </a:r>
                      <a:endParaRPr lang="zh-CN" altLang="en-US" sz="1200"/>
                    </a:p>
                  </a:txBody>
                  <a:tcPr marL="12700" marR="12700" marT="12700" vert="horz" anchor="ctr"/>
                </a:tc>
              </a:tr>
              <a:tr h="265430">
                <a:tc>
                  <a:txBody>
                    <a:bodyPr/>
                    <a:p>
                      <a:pPr indent="0" algn="ctr">
                        <a:buNone/>
                      </a:pPr>
                      <a:r>
                        <a:rPr lang="en-US" altLang="en-US" sz="1200">
                          <a:latin typeface="+mn-ea"/>
                        </a:rPr>
                        <a:t>27</a:t>
                      </a:r>
                      <a:endParaRPr lang="en-US" altLang="en-US" sz="1200">
                        <a:latin typeface="+mn-ea"/>
                      </a:endParaRPr>
                    </a:p>
                  </a:txBody>
                  <a:tcPr marL="12700" marR="12700" marT="12700" vert="horz" anchor="ctr"/>
                </a:tc>
                <a:tc>
                  <a:txBody>
                    <a:bodyPr/>
                    <a:p>
                      <a:pPr indent="0" algn="ctr">
                        <a:buNone/>
                      </a:pPr>
                      <a:r>
                        <a:rPr lang="zh-CN" sz="1200">
                          <a:latin typeface="+mn-ea"/>
                          <a:cs typeface="+mn-ea"/>
                          <a:sym typeface="+mn-ea"/>
                        </a:rPr>
                        <a:t>2019年第十届“良春杯”常州市科普创作大赛</a:t>
                      </a:r>
                      <a:endParaRPr lang="zh-CN" altLang="en-US" sz="1200">
                        <a:latin typeface="+mn-ea"/>
                        <a:cs typeface="+mn-ea"/>
                      </a:endParaRPr>
                    </a:p>
                  </a:txBody>
                  <a:tcPr marL="12700" marR="12700" marT="12700" vert="horz" anchor="ctr"/>
                </a:tc>
                <a:tc>
                  <a:txBody>
                    <a:bodyPr/>
                    <a:p>
                      <a:pPr indent="0" algn="ctr">
                        <a:buNone/>
                      </a:pPr>
                      <a:r>
                        <a:rPr lang="zh-CN" sz="1200">
                          <a:sym typeface="+mn-ea"/>
                        </a:rPr>
                        <a:t>科普文学</a:t>
                      </a:r>
                      <a:endParaRPr lang="zh-CN" altLang="en-US" sz="1200"/>
                    </a:p>
                  </a:txBody>
                  <a:tcPr marL="12700" marR="12700" marT="12700" vert="horz" anchor="ctr"/>
                </a:tc>
                <a:tc>
                  <a:txBody>
                    <a:bodyPr/>
                    <a:p>
                      <a:pPr indent="0" algn="ctr">
                        <a:buNone/>
                      </a:pPr>
                      <a:r>
                        <a:rPr lang="zh-CN" altLang="en-US" sz="1200"/>
                        <a:t>优秀奖</a:t>
                      </a:r>
                      <a:endParaRPr lang="zh-CN" altLang="en-US" sz="1200"/>
                    </a:p>
                  </a:txBody>
                  <a:tcPr marL="12700" marR="12700" marT="12700" vert="horz" anchor="ctr"/>
                </a:tc>
                <a:tc>
                  <a:txBody>
                    <a:bodyPr/>
                    <a:p>
                      <a:pPr indent="0" algn="ctr">
                        <a:buNone/>
                      </a:pPr>
                      <a:r>
                        <a:rPr lang="en-US" sz="1200"/>
                        <a:t>1</a:t>
                      </a:r>
                      <a:endParaRPr lang="en-US" altLang="en-US" sz="1200"/>
                    </a:p>
                  </a:txBody>
                  <a:tcPr marL="12700" marR="12700" marT="12700" vert="horz" anchor="ctr"/>
                </a:tc>
                <a:tc>
                  <a:txBody>
                    <a:bodyPr/>
                    <a:p>
                      <a:pPr indent="0" algn="ctr">
                        <a:buNone/>
                      </a:pPr>
                      <a:r>
                        <a:rPr lang="zh-CN" sz="1200"/>
                        <a:t>高毓华</a:t>
                      </a:r>
                      <a:endParaRPr lang="zh-CN" altLang="en-US" sz="1200"/>
                    </a:p>
                  </a:txBody>
                  <a:tcPr marL="12700" marR="12700" marT="12700" vert="horz"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99"/>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39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55"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146585" y="1651830"/>
            <a:ext cx="9290585" cy="1814777"/>
            <a:chOff x="107597" y="177982"/>
            <a:chExt cx="3999101" cy="781165"/>
          </a:xfrm>
        </p:grpSpPr>
        <p:sp>
          <p:nvSpPr>
            <p:cNvPr id="44" name="等腰三角形 43"/>
            <p:cNvSpPr/>
            <p:nvPr/>
          </p:nvSpPr>
          <p:spPr>
            <a:xfrm>
              <a:off x="1141202"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107597"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7" name="平行四边形 46"/>
            <p:cNvSpPr/>
            <p:nvPr/>
          </p:nvSpPr>
          <p:spPr>
            <a:xfrm>
              <a:off x="284304"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27946" y="403352"/>
              <a:ext cx="569115" cy="294380"/>
            </a:xfrm>
            <a:prstGeom prst="rect">
              <a:avLst/>
            </a:prstGeom>
            <a:noFill/>
          </p:spPr>
          <p:txBody>
            <a:bodyPr wrap="square" lIns="68580" tIns="34290" rIns="68580" bIns="34290"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六、</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49" name="TextBox 48"/>
          <p:cNvSpPr txBox="1"/>
          <p:nvPr/>
        </p:nvSpPr>
        <p:spPr>
          <a:xfrm>
            <a:off x="2281555" y="2275205"/>
            <a:ext cx="8208645" cy="514350"/>
          </a:xfrm>
          <a:prstGeom prst="rect">
            <a:avLst/>
          </a:prstGeom>
          <a:noFill/>
        </p:spPr>
        <p:txBody>
          <a:bodyPr wrap="square" lIns="68584" tIns="34291" rIns="68584" bIns="34291" rtlCol="0">
            <a:spAutoFit/>
          </a:bodyPr>
          <a:lstStyle/>
          <a:p>
            <a:r>
              <a:rPr lang="zh-CN" altLang="en-US" sz="2900" b="1" dirty="0">
                <a:solidFill>
                  <a:schemeClr val="bg1"/>
                </a:solidFill>
                <a:latin typeface="微软雅黑" panose="020B0503020204020204" pitchFamily="34" charset="-122"/>
                <a:ea typeface="微软雅黑" panose="020B0503020204020204" pitchFamily="34" charset="-122"/>
              </a:rPr>
              <a:t>对课题研究计划的制定和研究成果的预期</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295476" y="387419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500"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500"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500"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500"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500"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500"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000"/>
                            </p:stCondLst>
                            <p:childTnLst>
                              <p:par>
                                <p:cTn id="36" presetID="22" presetClass="entr" presetSubtype="8" fill="hold" grpId="0" nodeType="afterEffect">
                                  <p:stCondLst>
                                    <p:cond delay="0"/>
                                  </p:stCondLst>
                                  <p:iterate type="lt">
                                    <p:tmPct val="30000"/>
                                  </p:iterate>
                                  <p:childTnLst>
                                    <p:set>
                                      <p:cBhvr>
                                        <p:cTn id="37" dur="500"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250" autoRev="1" fill="hold">
                                          <p:stCondLst>
                                            <p:cond delay="0"/>
                                          </p:stCondLst>
                                        </p:cTn>
                                        <p:tgtEl>
                                          <p:spTgt spid="49"/>
                                        </p:tgtEl>
                                      </p:cBhvr>
                                      <p:to x="80000" y="100000"/>
                                    </p:animScale>
                                    <p:anim by="(#ppt_w*0.10)" calcmode="lin" valueType="num">
                                      <p:cBhvr>
                                        <p:cTn id="41" dur="250" autoRev="1" fill="hold">
                                          <p:stCondLst>
                                            <p:cond delay="0"/>
                                          </p:stCondLst>
                                        </p:cTn>
                                        <p:tgtEl>
                                          <p:spTgt spid="49"/>
                                        </p:tgtEl>
                                        <p:attrNameLst>
                                          <p:attrName>ppt_x</p:attrName>
                                        </p:attrNameLst>
                                      </p:cBhvr>
                                    </p:anim>
                                    <p:anim by="(-#ppt_w*0.10)" calcmode="lin" valueType="num">
                                      <p:cBhvr>
                                        <p:cTn id="42" dur="250" autoRev="1" fill="hold">
                                          <p:stCondLst>
                                            <p:cond delay="0"/>
                                          </p:stCondLst>
                                        </p:cTn>
                                        <p:tgtEl>
                                          <p:spTgt spid="49"/>
                                        </p:tgtEl>
                                        <p:attrNameLst>
                                          <p:attrName>ppt_y</p:attrName>
                                        </p:attrNameLst>
                                      </p:cBhvr>
                                    </p:anim>
                                    <p:animRot by="-480000">
                                      <p:cBhvr>
                                        <p:cTn id="43" dur="250" autoRev="1" fill="hold">
                                          <p:stCondLst>
                                            <p:cond delay="0"/>
                                          </p:stCondLst>
                                        </p:cTn>
                                        <p:tgtEl>
                                          <p:spTgt spid="49"/>
                                        </p:tgtEl>
                                        <p:attrNameLst>
                                          <p:attrName>r</p:attrName>
                                        </p:attrNameLst>
                                      </p:cBhvr>
                                    </p:animRot>
                                  </p:childTnLst>
                                </p:cTn>
                              </p:par>
                            </p:childTnLst>
                          </p:cTn>
                        </p:par>
                        <p:par>
                          <p:cTn id="44" fill="hold">
                            <p:stCondLst>
                              <p:cond delay="4849"/>
                            </p:stCondLst>
                            <p:childTnLst>
                              <p:par>
                                <p:cTn id="45" presetID="22" presetClass="entr" presetSubtype="8" fill="hold" grpId="0" nodeType="afterEffect">
                                  <p:stCondLst>
                                    <p:cond delay="0"/>
                                  </p:stCondLst>
                                  <p:iterate type="lt">
                                    <p:tmPct val="30000"/>
                                  </p:iterate>
                                  <p:childTnLst>
                                    <p:set>
                                      <p:cBhvr>
                                        <p:cTn id="46" dur="500"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250" autoRev="1" fill="hold">
                                          <p:stCondLst>
                                            <p:cond delay="0"/>
                                          </p:stCondLst>
                                        </p:cTn>
                                        <p:tgtEl>
                                          <p:spTgt spid="50"/>
                                        </p:tgtEl>
                                      </p:cBhvr>
                                      <p:to x="80000" y="100000"/>
                                    </p:animScale>
                                    <p:anim by="(#ppt_w*0.10)" calcmode="lin" valueType="num">
                                      <p:cBhvr>
                                        <p:cTn id="50" dur="250" autoRev="1" fill="hold">
                                          <p:stCondLst>
                                            <p:cond delay="0"/>
                                          </p:stCondLst>
                                        </p:cTn>
                                        <p:tgtEl>
                                          <p:spTgt spid="50"/>
                                        </p:tgtEl>
                                        <p:attrNameLst>
                                          <p:attrName>ppt_x</p:attrName>
                                        </p:attrNameLst>
                                      </p:cBhvr>
                                    </p:anim>
                                    <p:anim by="(-#ppt_w*0.10)" calcmode="lin" valueType="num">
                                      <p:cBhvr>
                                        <p:cTn id="51" dur="250" autoRev="1" fill="hold">
                                          <p:stCondLst>
                                            <p:cond delay="0"/>
                                          </p:stCondLst>
                                        </p:cTn>
                                        <p:tgtEl>
                                          <p:spTgt spid="50"/>
                                        </p:tgtEl>
                                        <p:attrNameLst>
                                          <p:attrName>ppt_y</p:attrName>
                                        </p:attrNameLst>
                                      </p:cBhvr>
                                    </p:anim>
                                    <p:animRot by="-480000">
                                      <p:cBhvr>
                                        <p:cTn id="52" dur="2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221615" y="128270"/>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六、对课题研究计划的制定和研究成果的预期</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 name="流程图: 数据 3"/>
          <p:cNvSpPr/>
          <p:nvPr/>
        </p:nvSpPr>
        <p:spPr>
          <a:xfrm rot="16200000" flipH="1">
            <a:off x="68968" y="70258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221615" y="656590"/>
            <a:ext cx="2593975"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20370" y="732155"/>
            <a:ext cx="3118485"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sz="1600" dirty="0">
                <a:solidFill>
                  <a:schemeClr val="bg1"/>
                </a:solidFill>
              </a:rPr>
              <a:t>（一）研究过程与步骤   </a:t>
            </a:r>
            <a:endParaRPr sz="1600" dirty="0">
              <a:solidFill>
                <a:schemeClr val="bg1"/>
              </a:solidFill>
            </a:endParaRPr>
          </a:p>
        </p:txBody>
      </p:sp>
      <p:sp>
        <p:nvSpPr>
          <p:cNvPr id="2" name="Shape 1624"/>
          <p:cNvSpPr/>
          <p:nvPr/>
        </p:nvSpPr>
        <p:spPr>
          <a:xfrm>
            <a:off x="1999615" y="1648460"/>
            <a:ext cx="6523355" cy="2755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5" name="Text Placeholder 3"/>
          <p:cNvSpPr txBox="1"/>
          <p:nvPr/>
        </p:nvSpPr>
        <p:spPr>
          <a:xfrm>
            <a:off x="330835" y="1481455"/>
            <a:ext cx="2626360" cy="30670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准备阶段（2019.7-2019.10）</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 Placeholder 4"/>
          <p:cNvSpPr txBox="1"/>
          <p:nvPr/>
        </p:nvSpPr>
        <p:spPr>
          <a:xfrm>
            <a:off x="330835" y="1802765"/>
            <a:ext cx="2480310" cy="14928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① 选定课题；② 收集和整理相关研究文献资料；③ 课题的初步论证设计；④ 制定研究计划与课题实施方案；⑤ 课题的申报与立项。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Shape 1627"/>
          <p:cNvSpPr/>
          <p:nvPr/>
        </p:nvSpPr>
        <p:spPr>
          <a:xfrm flipH="1" flipV="1">
            <a:off x="3111500" y="1747520"/>
            <a:ext cx="5080" cy="1798320"/>
          </a:xfrm>
          <a:prstGeom prst="line">
            <a:avLst/>
          </a:prstGeom>
          <a:ln w="12700">
            <a:solidFill>
              <a:srgbClr val="A6AAA9"/>
            </a:solidFill>
            <a:miter lim="400000"/>
          </a:ln>
        </p:spPr>
        <p:txBody>
          <a:bodyPr lIns="19050" tIns="19050" rIns="19050" bIns="19050" anchor="ctr"/>
          <a:lstStyle/>
          <a:p>
            <a:pPr lvl="0"/>
            <a:endParaRPr sz="1300"/>
          </a:p>
        </p:txBody>
      </p:sp>
      <p:sp>
        <p:nvSpPr>
          <p:cNvPr id="12" name="Shape 1628"/>
          <p:cNvSpPr/>
          <p:nvPr/>
        </p:nvSpPr>
        <p:spPr>
          <a:xfrm flipV="1">
            <a:off x="4000500" y="3310255"/>
            <a:ext cx="635" cy="354330"/>
          </a:xfrm>
          <a:prstGeom prst="line">
            <a:avLst/>
          </a:prstGeom>
          <a:ln w="12700">
            <a:solidFill>
              <a:srgbClr val="A6AAA9"/>
            </a:solidFill>
            <a:miter lim="400000"/>
          </a:ln>
        </p:spPr>
        <p:txBody>
          <a:bodyPr lIns="19050" tIns="19050" rIns="19050" bIns="19050" anchor="ctr"/>
          <a:lstStyle/>
          <a:p>
            <a:pPr lvl="0"/>
            <a:endParaRPr sz="1300"/>
          </a:p>
        </p:txBody>
      </p:sp>
      <p:sp>
        <p:nvSpPr>
          <p:cNvPr id="13" name="Shape 1629"/>
          <p:cNvSpPr/>
          <p:nvPr/>
        </p:nvSpPr>
        <p:spPr>
          <a:xfrm flipH="1" flipV="1">
            <a:off x="4813300" y="942975"/>
            <a:ext cx="11430" cy="2084705"/>
          </a:xfrm>
          <a:prstGeom prst="line">
            <a:avLst/>
          </a:prstGeom>
          <a:ln w="12700">
            <a:solidFill>
              <a:srgbClr val="A6AAA9"/>
            </a:solidFill>
            <a:miter lim="400000"/>
          </a:ln>
        </p:spPr>
        <p:txBody>
          <a:bodyPr lIns="19050" tIns="19050" rIns="19050" bIns="19050" anchor="ctr"/>
          <a:lstStyle/>
          <a:p>
            <a:pPr lvl="0"/>
            <a:endParaRPr sz="1300"/>
          </a:p>
        </p:txBody>
      </p:sp>
      <p:sp>
        <p:nvSpPr>
          <p:cNvPr id="14" name="Shape 1630"/>
          <p:cNvSpPr/>
          <p:nvPr/>
        </p:nvSpPr>
        <p:spPr>
          <a:xfrm>
            <a:off x="2951512" y="147135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5" name="Shape 1636"/>
          <p:cNvSpPr/>
          <p:nvPr/>
        </p:nvSpPr>
        <p:spPr>
          <a:xfrm>
            <a:off x="3838516" y="3623381"/>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6" name="Shape 1642"/>
          <p:cNvSpPr/>
          <p:nvPr/>
        </p:nvSpPr>
        <p:spPr>
          <a:xfrm>
            <a:off x="4663259" y="85834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20" name="Shape 1654"/>
          <p:cNvSpPr/>
          <p:nvPr/>
        </p:nvSpPr>
        <p:spPr>
          <a:xfrm>
            <a:off x="3062190" y="3545753"/>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21" name="Shape 1655"/>
          <p:cNvSpPr/>
          <p:nvPr/>
        </p:nvSpPr>
        <p:spPr>
          <a:xfrm>
            <a:off x="3915136" y="313662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22" name="Shape 1656"/>
          <p:cNvSpPr/>
          <p:nvPr/>
        </p:nvSpPr>
        <p:spPr>
          <a:xfrm>
            <a:off x="4714112" y="2908384"/>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29" name="Text Placeholder 4"/>
          <p:cNvSpPr txBox="1"/>
          <p:nvPr/>
        </p:nvSpPr>
        <p:spPr>
          <a:xfrm>
            <a:off x="3017422" y="151565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endParaRPr lang="id-ID" sz="1100" dirty="0">
              <a:solidFill>
                <a:srgbClr val="FCFCFC"/>
              </a:solidFill>
              <a:latin typeface="微软雅黑" panose="020B0503020204020204" pitchFamily="34" charset="-122"/>
              <a:ea typeface="微软雅黑" panose="020B0503020204020204" pitchFamily="34" charset="-122"/>
            </a:endParaRPr>
          </a:p>
        </p:txBody>
      </p:sp>
      <p:sp>
        <p:nvSpPr>
          <p:cNvPr id="30" name="Text Placeholder 4"/>
          <p:cNvSpPr txBox="1"/>
          <p:nvPr/>
        </p:nvSpPr>
        <p:spPr>
          <a:xfrm>
            <a:off x="3888553" y="365775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endParaRPr lang="id-ID" sz="1100" dirty="0">
              <a:solidFill>
                <a:srgbClr val="FCFCFC"/>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4728198" y="90097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endParaRPr lang="id-ID" sz="1100" dirty="0">
              <a:solidFill>
                <a:srgbClr val="FCFCFC"/>
              </a:solidFill>
              <a:latin typeface="微软雅黑" panose="020B0503020204020204" pitchFamily="34" charset="-122"/>
              <a:ea typeface="微软雅黑" panose="020B0503020204020204" pitchFamily="34" charset="-122"/>
            </a:endParaRPr>
          </a:p>
        </p:txBody>
      </p:sp>
      <p:sp>
        <p:nvSpPr>
          <p:cNvPr id="36" name="Text Placeholder 3"/>
          <p:cNvSpPr txBox="1"/>
          <p:nvPr/>
        </p:nvSpPr>
        <p:spPr>
          <a:xfrm>
            <a:off x="4204970" y="3619500"/>
            <a:ext cx="2626360" cy="30670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gn="r">
              <a:buClrTx/>
              <a:buSzTx/>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实施阶段（</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2019.11-2022.2</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2803525" y="3843655"/>
            <a:ext cx="6198235" cy="1299210"/>
          </a:xfrm>
          <a:prstGeom prst="rect">
            <a:avLst/>
          </a:prstGeom>
        </p:spPr>
        <p:txBody>
          <a:bodyPr wrap="square">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gn="just">
              <a:lnSpc>
                <a:spcPct val="120000"/>
              </a:lnSpc>
              <a:buClrTx/>
              <a:buSzTx/>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mn-ea"/>
              </a:rPr>
              <a:t>① 对全市部分学校开展STEAM教育或创客教育等科技教育的现状进行问卷与访谈调查；② 根据前期理论研究与调查统计分析，对形成TCC课程所需的课程资源、评价方式进行个案研究；③ 开设TCC课程各类研究项目课程，通过行动研究对TCC课程实施情况进行全面研究；④  撰写相关阶段性的中期报告、研究论文和案例集，公开发表相关研究成果。</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7" name="Text Placeholder 3"/>
          <p:cNvSpPr txBox="1"/>
          <p:nvPr/>
        </p:nvSpPr>
        <p:spPr>
          <a:xfrm>
            <a:off x="4981575" y="858520"/>
            <a:ext cx="2544445" cy="3175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gn="r">
              <a:buClrTx/>
              <a:buSzTx/>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总结阶段（2022.3-2022.7）</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8" name="Text Placeholder 4"/>
          <p:cNvSpPr txBox="1"/>
          <p:nvPr/>
        </p:nvSpPr>
        <p:spPr>
          <a:xfrm>
            <a:off x="4909820" y="1167130"/>
            <a:ext cx="2480310" cy="12255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① 组织课题组成员撰写研究结题报告，准备接受课题委员会的终期验收与审核；    ② 课题成果推广。</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45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95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45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par>
                          <p:cTn id="27" fill="hold">
                            <p:stCondLst>
                              <p:cond delay="295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par>
                          <p:cTn id="44" fill="hold">
                            <p:stCondLst>
                              <p:cond delay="3450"/>
                            </p:stCondLst>
                            <p:childTnLst>
                              <p:par>
                                <p:cTn id="45" presetID="18" presetClass="entr" presetSubtype="12" fill="hold" grpId="0" nodeType="after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strips(downLeft)">
                                      <p:cBhvr>
                                        <p:cTn id="47" dur="500"/>
                                        <p:tgtEl>
                                          <p:spTgt spid="5">
                                            <p:txEl>
                                              <p:pRg st="0" end="0"/>
                                            </p:txEl>
                                          </p:spTgt>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strips(downLeft)">
                                      <p:cBhvr>
                                        <p:cTn id="50" dur="500"/>
                                        <p:tgtEl>
                                          <p:spTgt spid="9">
                                            <p:txEl>
                                              <p:pRg st="0" end="0"/>
                                            </p:txEl>
                                          </p:spTgt>
                                        </p:tgtEl>
                                      </p:cBhvr>
                                    </p:animEffect>
                                  </p:childTnLst>
                                </p:cTn>
                              </p:par>
                            </p:childTnLst>
                          </p:cTn>
                        </p:par>
                        <p:par>
                          <p:cTn id="51" fill="hold">
                            <p:stCondLst>
                              <p:cond delay="395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par>
                          <p:cTn id="58" fill="hold">
                            <p:stCondLst>
                              <p:cond delay="4450"/>
                            </p:stCondLst>
                            <p:childTnLst>
                              <p:par>
                                <p:cTn id="59" presetID="53" presetClass="entr" presetSubtype="16"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4950"/>
                            </p:stCondLst>
                            <p:childTnLst>
                              <p:par>
                                <p:cTn id="70" presetID="18" presetClass="entr" presetSubtype="12" fill="hold" grpId="0" nodeType="afterEffect">
                                  <p:stCondLst>
                                    <p:cond delay="0"/>
                                  </p:stCondLst>
                                  <p:childTnLst>
                                    <p:set>
                                      <p:cBhvr>
                                        <p:cTn id="71" dur="1" fill="hold">
                                          <p:stCondLst>
                                            <p:cond delay="0"/>
                                          </p:stCondLst>
                                        </p:cTn>
                                        <p:tgtEl>
                                          <p:spTgt spid="36">
                                            <p:txEl>
                                              <p:pRg st="0" end="0"/>
                                            </p:txEl>
                                          </p:spTgt>
                                        </p:tgtEl>
                                        <p:attrNameLst>
                                          <p:attrName>style.visibility</p:attrName>
                                        </p:attrNameLst>
                                      </p:cBhvr>
                                      <p:to>
                                        <p:strVal val="visible"/>
                                      </p:to>
                                    </p:set>
                                    <p:animEffect transition="in" filter="strips(downLeft)">
                                      <p:cBhvr>
                                        <p:cTn id="72" dur="500"/>
                                        <p:tgtEl>
                                          <p:spTgt spid="36">
                                            <p:txEl>
                                              <p:pRg st="0" end="0"/>
                                            </p:txEl>
                                          </p:spTgt>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blinds(horizontal)">
                                      <p:cBhvr>
                                        <p:cTn id="75" dur="500"/>
                                        <p:tgtEl>
                                          <p:spTgt spid="100"/>
                                        </p:tgtEl>
                                      </p:cBhvr>
                                    </p:animEffect>
                                  </p:childTnLst>
                                </p:cTn>
                              </p:par>
                            </p:childTnLst>
                          </p:cTn>
                        </p:par>
                        <p:par>
                          <p:cTn id="76" fill="hold">
                            <p:stCondLst>
                              <p:cond delay="545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fltVal val="0"/>
                                          </p:val>
                                        </p:tav>
                                        <p:tav tm="100000">
                                          <p:val>
                                            <p:strVal val="#ppt_w"/>
                                          </p:val>
                                        </p:tav>
                                      </p:tavLst>
                                    </p:anim>
                                    <p:anim calcmode="lin" valueType="num">
                                      <p:cBhvr>
                                        <p:cTn id="86" dur="500" fill="hold"/>
                                        <p:tgtEl>
                                          <p:spTgt spid="16"/>
                                        </p:tgtEl>
                                        <p:attrNameLst>
                                          <p:attrName>ppt_h</p:attrName>
                                        </p:attrNameLst>
                                      </p:cBhvr>
                                      <p:tavLst>
                                        <p:tav tm="0">
                                          <p:val>
                                            <p:fltVal val="0"/>
                                          </p:val>
                                        </p:tav>
                                        <p:tav tm="100000">
                                          <p:val>
                                            <p:strVal val="#ppt_h"/>
                                          </p:val>
                                        </p:tav>
                                      </p:tavLst>
                                    </p:anim>
                                    <p:animEffect transition="in" filter="fade">
                                      <p:cBhvr>
                                        <p:cTn id="87" dur="500"/>
                                        <p:tgtEl>
                                          <p:spTgt spid="1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Effect transition="in" filter="fade">
                                      <p:cBhvr>
                                        <p:cTn id="92" dur="500"/>
                                        <p:tgtEl>
                                          <p:spTgt spid="31"/>
                                        </p:tgtEl>
                                      </p:cBhvr>
                                    </p:animEffect>
                                  </p:childTnLst>
                                </p:cTn>
                              </p:par>
                            </p:childTnLst>
                          </p:cTn>
                        </p:par>
                        <p:par>
                          <p:cTn id="93" fill="hold">
                            <p:stCondLst>
                              <p:cond delay="5950"/>
                            </p:stCondLst>
                            <p:childTnLst>
                              <p:par>
                                <p:cTn id="94" presetID="18" presetClass="entr" presetSubtype="12" fill="hold" grpId="0" nodeType="afterEffect">
                                  <p:stCondLst>
                                    <p:cond delay="0"/>
                                  </p:stCondLst>
                                  <p:childTnLst>
                                    <p:set>
                                      <p:cBhvr>
                                        <p:cTn id="95" dur="1" fill="hold">
                                          <p:stCondLst>
                                            <p:cond delay="0"/>
                                          </p:stCondLst>
                                        </p:cTn>
                                        <p:tgtEl>
                                          <p:spTgt spid="37">
                                            <p:txEl>
                                              <p:pRg st="0" end="0"/>
                                            </p:txEl>
                                          </p:spTgt>
                                        </p:tgtEl>
                                        <p:attrNameLst>
                                          <p:attrName>style.visibility</p:attrName>
                                        </p:attrNameLst>
                                      </p:cBhvr>
                                      <p:to>
                                        <p:strVal val="visible"/>
                                      </p:to>
                                    </p:set>
                                    <p:animEffect transition="in" filter="strips(downLeft)">
                                      <p:cBhvr>
                                        <p:cTn id="96" dur="500"/>
                                        <p:tgtEl>
                                          <p:spTgt spid="37">
                                            <p:txEl>
                                              <p:pRg st="0" end="0"/>
                                            </p:txEl>
                                          </p:spTgt>
                                        </p:tgtEl>
                                      </p:cBhvr>
                                    </p:animEffect>
                                  </p:childTnLst>
                                </p:cTn>
                              </p:par>
                              <p:par>
                                <p:cTn id="97" presetID="18" presetClass="entr" presetSubtype="1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Effect transition="in" filter="strips(downLeft)">
                                      <p:cBhvr>
                                        <p:cTn id="99"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8" grpId="0"/>
      <p:bldP spid="2" grpId="0" bldLvl="0" animBg="1"/>
      <p:bldP spid="5" grpId="0" build="p"/>
      <p:bldP spid="9" grpId="0" build="p"/>
      <p:bldP spid="11" grpId="0" bldLvl="0" animBg="1"/>
      <p:bldP spid="12" grpId="0" bldLvl="0" animBg="1"/>
      <p:bldP spid="13" grpId="0" bldLvl="0" animBg="1"/>
      <p:bldP spid="14" grpId="0" bldLvl="0" animBg="1"/>
      <p:bldP spid="15" grpId="0" bldLvl="0" animBg="1"/>
      <p:bldP spid="16" grpId="0" bldLvl="0" animBg="1"/>
      <p:bldP spid="20" grpId="0" bldLvl="0" animBg="1"/>
      <p:bldP spid="21" grpId="0" bldLvl="0" animBg="1"/>
      <p:bldP spid="22" grpId="0" bldLvl="0" animBg="1"/>
      <p:bldP spid="29" grpId="0"/>
      <p:bldP spid="30" grpId="0"/>
      <p:bldP spid="31" grpId="0"/>
      <p:bldP spid="36" grpId="0" build="p"/>
      <p:bldP spid="37" grpId="0" build="p"/>
      <p:bldP spid="38" grpId="0" build="p"/>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221615" y="128270"/>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六、对课题研究计划的制定和研究成果的预期</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 name="流程图: 数据 3"/>
          <p:cNvSpPr/>
          <p:nvPr/>
        </p:nvSpPr>
        <p:spPr>
          <a:xfrm rot="16200000" flipH="1">
            <a:off x="68968" y="70258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221615" y="656590"/>
            <a:ext cx="2593975"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20370" y="732155"/>
            <a:ext cx="3118485"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sz="1600" dirty="0">
                <a:solidFill>
                  <a:schemeClr val="bg1"/>
                </a:solidFill>
              </a:rPr>
              <a:t>（二）研究人员分工</a:t>
            </a:r>
            <a:endParaRPr sz="1600" dirty="0">
              <a:solidFill>
                <a:schemeClr val="bg1"/>
              </a:solidFill>
            </a:endParaRPr>
          </a:p>
        </p:txBody>
      </p:sp>
      <p:graphicFrame>
        <p:nvGraphicFramePr>
          <p:cNvPr id="10" name="表格 9"/>
          <p:cNvGraphicFramePr/>
          <p:nvPr>
            <p:custDataLst>
              <p:tags r:id="rId2"/>
            </p:custDataLst>
          </p:nvPr>
        </p:nvGraphicFramePr>
        <p:xfrm>
          <a:off x="627380" y="1164590"/>
          <a:ext cx="7888605" cy="3680460"/>
        </p:xfrm>
        <a:graphic>
          <a:graphicData uri="http://schemas.openxmlformats.org/drawingml/2006/table">
            <a:tbl>
              <a:tblPr firstRow="1" bandRow="1">
                <a:tableStyleId>{5C22544A-7EE6-4342-B048-85BDC9FD1C3A}</a:tableStyleId>
              </a:tblPr>
              <a:tblGrid>
                <a:gridCol w="1087120"/>
                <a:gridCol w="2646045"/>
                <a:gridCol w="4155440"/>
              </a:tblGrid>
              <a:tr h="338455">
                <a:tc>
                  <a:txBody>
                    <a:bodyPr/>
                    <a:p>
                      <a:pPr indent="0" algn="ctr">
                        <a:buNone/>
                      </a:pPr>
                      <a:r>
                        <a:rPr lang="en-US" sz="1400"/>
                        <a:t>姓名</a:t>
                      </a:r>
                      <a:endParaRPr lang="en-US" altLang="en-US" sz="1400"/>
                    </a:p>
                  </a:txBody>
                  <a:tcPr marL="68580" marR="68580" marT="0" marB="0" vert="horz" anchor="ctr"/>
                </a:tc>
                <a:tc>
                  <a:txBody>
                    <a:bodyPr/>
                    <a:p>
                      <a:pPr indent="0" algn="ctr">
                        <a:buNone/>
                      </a:pPr>
                      <a:r>
                        <a:rPr lang="en-US" sz="1400"/>
                        <a:t>工作单位</a:t>
                      </a:r>
                      <a:endParaRPr lang="en-US" altLang="en-US" sz="1400"/>
                    </a:p>
                  </a:txBody>
                  <a:tcPr marL="68580" marR="68580" marT="0" marB="0" vert="horz" anchor="ctr"/>
                </a:tc>
                <a:tc>
                  <a:txBody>
                    <a:bodyPr/>
                    <a:p>
                      <a:pPr indent="0" algn="ctr">
                        <a:buNone/>
                      </a:pPr>
                      <a:r>
                        <a:rPr lang="en-US" sz="1400"/>
                        <a:t>课题组中的分工</a:t>
                      </a:r>
                      <a:endParaRPr lang="en-US" altLang="en-US" sz="1400"/>
                    </a:p>
                  </a:txBody>
                  <a:tcPr marL="68580" marR="68580" marT="0" marB="0" vert="horz" anchor="ctr"/>
                </a:tc>
              </a:tr>
              <a:tr h="292735">
                <a:tc>
                  <a:txBody>
                    <a:bodyPr/>
                    <a:p>
                      <a:pPr indent="0" algn="ctr">
                        <a:buNone/>
                      </a:pPr>
                      <a:r>
                        <a:rPr lang="en-US" sz="1400"/>
                        <a:t>孔海斌</a:t>
                      </a:r>
                      <a:endParaRPr lang="en-US" altLang="en-US" sz="1400"/>
                    </a:p>
                  </a:txBody>
                  <a:tcPr marL="68580" marR="68580" marT="0" marB="0" vert="horz" anchor="ctr"/>
                </a:tc>
                <a:tc>
                  <a:txBody>
                    <a:bodyPr/>
                    <a:p>
                      <a:pPr indent="0" algn="ctr">
                        <a:buNone/>
                      </a:pPr>
                      <a:r>
                        <a:rPr lang="en-US" sz="1400"/>
                        <a:t>常州市丽华中学</a:t>
                      </a:r>
                      <a:endParaRPr lang="en-US" altLang="en-US" sz="1400"/>
                    </a:p>
                  </a:txBody>
                  <a:tcPr marL="68580" marR="68580" marT="0" marB="0" vert="horz" anchor="ctr"/>
                </a:tc>
                <a:tc>
                  <a:txBody>
                    <a:bodyPr/>
                    <a:p>
                      <a:pPr indent="0" algn="ctr">
                        <a:buNone/>
                      </a:pPr>
                      <a:r>
                        <a:rPr lang="en-US" sz="1400"/>
                        <a:t>主持课题研究，撰写</a:t>
                      </a:r>
                      <a:r>
                        <a:rPr lang="zh-CN" sz="1400"/>
                        <a:t>结题</a:t>
                      </a:r>
                      <a:r>
                        <a:rPr lang="en-US" sz="1400"/>
                        <a:t>报告、论文等</a:t>
                      </a:r>
                      <a:endParaRPr lang="en-US" altLang="en-US" sz="1400"/>
                    </a:p>
                  </a:txBody>
                  <a:tcPr marL="68580" marR="68580" marT="0" marB="0" vert="horz" anchor="ctr"/>
                </a:tc>
              </a:tr>
              <a:tr h="292735">
                <a:tc>
                  <a:txBody>
                    <a:bodyPr/>
                    <a:p>
                      <a:pPr indent="0" algn="ctr">
                        <a:buNone/>
                      </a:pPr>
                      <a:r>
                        <a:rPr lang="en-US" sz="1400"/>
                        <a:t>张小华</a:t>
                      </a:r>
                      <a:endParaRPr lang="en-US" altLang="en-US" sz="1400"/>
                    </a:p>
                  </a:txBody>
                  <a:tcPr marL="68580" marR="68580" marT="0" marB="0" vert="horz" anchor="ctr"/>
                </a:tc>
                <a:tc>
                  <a:txBody>
                    <a:bodyPr/>
                    <a:p>
                      <a:pPr indent="0" algn="ctr">
                        <a:buNone/>
                      </a:pPr>
                      <a:r>
                        <a:rPr lang="en-US" sz="1400"/>
                        <a:t>常州市丽华中学</a:t>
                      </a:r>
                      <a:endParaRPr lang="en-US" altLang="en-US" sz="1400"/>
                    </a:p>
                  </a:txBody>
                  <a:tcPr marL="68580" marR="68580" marT="0" marB="0" vert="horz" anchor="ctr"/>
                </a:tc>
                <a:tc>
                  <a:txBody>
                    <a:bodyPr/>
                    <a:p>
                      <a:pPr indent="0" algn="ctr">
                        <a:buNone/>
                      </a:pPr>
                      <a:r>
                        <a:rPr lang="en-US" sz="1400"/>
                        <a:t>课程开发研究，撰写中期报告、论文等</a:t>
                      </a:r>
                      <a:endParaRPr lang="en-US" altLang="en-US" sz="1400"/>
                    </a:p>
                  </a:txBody>
                  <a:tcPr marL="68580" marR="68580" marT="0" marB="0" vert="horz" anchor="ctr"/>
                </a:tc>
              </a:tr>
              <a:tr h="292735">
                <a:tc>
                  <a:txBody>
                    <a:bodyPr/>
                    <a:p>
                      <a:pPr indent="0" algn="ctr">
                        <a:buNone/>
                      </a:pPr>
                      <a:r>
                        <a:rPr lang="en-US" sz="1400"/>
                        <a:t>戴界蕾</a:t>
                      </a:r>
                      <a:endParaRPr lang="en-US" altLang="en-US" sz="1400"/>
                    </a:p>
                  </a:txBody>
                  <a:tcPr marL="68580" marR="68580" marT="0" marB="0" vert="horz" anchor="ctr"/>
                </a:tc>
                <a:tc>
                  <a:txBody>
                    <a:bodyPr/>
                    <a:p>
                      <a:pPr indent="0" algn="ctr">
                        <a:buNone/>
                      </a:pPr>
                      <a:r>
                        <a:rPr lang="en-US" sz="1400"/>
                        <a:t>常州市明德实验中学</a:t>
                      </a:r>
                      <a:endParaRPr lang="en-US" altLang="en-US" sz="1400"/>
                    </a:p>
                  </a:txBody>
                  <a:tcPr marL="68580" marR="68580" marT="0" marB="0" vert="horz" anchor="ctr"/>
                </a:tc>
                <a:tc>
                  <a:txBody>
                    <a:bodyPr/>
                    <a:p>
                      <a:pPr indent="0" algn="ctr">
                        <a:buNone/>
                      </a:pPr>
                      <a:r>
                        <a:rPr lang="en-US" sz="1400"/>
                        <a:t>课程开发研究，论文等</a:t>
                      </a:r>
                      <a:endParaRPr lang="en-US" altLang="en-US" sz="1400"/>
                    </a:p>
                  </a:txBody>
                  <a:tcPr marL="68580" marR="68580" marT="0" marB="0" vert="horz" anchor="ctr"/>
                </a:tc>
              </a:tr>
              <a:tr h="281305">
                <a:tc>
                  <a:txBody>
                    <a:bodyPr/>
                    <a:p>
                      <a:pPr indent="0" algn="ctr">
                        <a:buNone/>
                      </a:pPr>
                      <a:r>
                        <a:rPr lang="en-US" sz="1400"/>
                        <a:t>徐  青</a:t>
                      </a:r>
                      <a:endParaRPr lang="en-US" altLang="en-US" sz="1400"/>
                    </a:p>
                  </a:txBody>
                  <a:tcPr marL="68580" marR="68580" marT="0" marB="0" vert="horz" anchor="ctr"/>
                </a:tc>
                <a:tc>
                  <a:txBody>
                    <a:bodyPr/>
                    <a:p>
                      <a:pPr indent="0" algn="ctr">
                        <a:buNone/>
                      </a:pPr>
                      <a:r>
                        <a:rPr lang="en-US" sz="1400"/>
                        <a:t>常州市市北实验初级中学</a:t>
                      </a:r>
                      <a:endParaRPr lang="en-US" altLang="en-US" sz="1400"/>
                    </a:p>
                  </a:txBody>
                  <a:tcPr marL="68580" marR="68580" marT="0" marB="0" vert="horz" anchor="ctr"/>
                </a:tc>
                <a:tc>
                  <a:txBody>
                    <a:bodyPr/>
                    <a:p>
                      <a:pPr indent="0" algn="ctr">
                        <a:buNone/>
                      </a:pPr>
                      <a:r>
                        <a:rPr lang="en-US" sz="1400"/>
                        <a:t>课程开发研究，论文等</a:t>
                      </a:r>
                      <a:endParaRPr lang="en-US" altLang="en-US" sz="1400"/>
                    </a:p>
                  </a:txBody>
                  <a:tcPr marL="68580" marR="68580" marT="0" marB="0" vert="horz" anchor="ctr"/>
                </a:tc>
              </a:tr>
              <a:tr h="292735">
                <a:tc>
                  <a:txBody>
                    <a:bodyPr/>
                    <a:p>
                      <a:pPr indent="0" algn="ctr">
                        <a:buNone/>
                      </a:pPr>
                      <a:r>
                        <a:rPr lang="en-US" sz="1400"/>
                        <a:t>陆林芳</a:t>
                      </a:r>
                      <a:endParaRPr lang="en-US" altLang="en-US" sz="1400"/>
                    </a:p>
                  </a:txBody>
                  <a:tcPr marL="68580" marR="68580" marT="0" marB="0" vert="horz" anchor="ctr"/>
                </a:tc>
                <a:tc>
                  <a:txBody>
                    <a:bodyPr/>
                    <a:p>
                      <a:pPr indent="0" algn="ctr">
                        <a:buNone/>
                      </a:pPr>
                      <a:r>
                        <a:rPr lang="en-US" sz="1400"/>
                        <a:t>常州市丽华中学</a:t>
                      </a:r>
                      <a:endParaRPr lang="en-US" altLang="en-US" sz="1400"/>
                    </a:p>
                  </a:txBody>
                  <a:tcPr marL="68580" marR="68580" marT="0" marB="0" vert="horz" anchor="ctr"/>
                </a:tc>
                <a:tc>
                  <a:txBody>
                    <a:bodyPr/>
                    <a:p>
                      <a:pPr indent="0" algn="ctr">
                        <a:buNone/>
                      </a:pPr>
                      <a:r>
                        <a:rPr lang="en-US" sz="1400"/>
                        <a:t>教学实践、竞赛辅导研究，撰写教学案例等</a:t>
                      </a:r>
                      <a:endParaRPr lang="en-US" altLang="en-US" sz="1400"/>
                    </a:p>
                  </a:txBody>
                  <a:tcPr marL="68580" marR="68580" marT="0" marB="0" vert="horz" anchor="ctr"/>
                </a:tc>
              </a:tr>
              <a:tr h="316865">
                <a:tc>
                  <a:txBody>
                    <a:bodyPr/>
                    <a:p>
                      <a:pPr indent="0" algn="ctr">
                        <a:buNone/>
                      </a:pPr>
                      <a:r>
                        <a:rPr lang="en-US" sz="1400"/>
                        <a:t>张  青</a:t>
                      </a:r>
                      <a:endParaRPr lang="en-US" altLang="en-US" sz="1400"/>
                    </a:p>
                  </a:txBody>
                  <a:tcPr marL="68580" marR="68580" marT="0" marB="0" vert="horz" anchor="ctr"/>
                </a:tc>
                <a:tc>
                  <a:txBody>
                    <a:bodyPr/>
                    <a:p>
                      <a:pPr indent="0" algn="ctr">
                        <a:buNone/>
                      </a:pPr>
                      <a:r>
                        <a:rPr lang="en-US" sz="1400"/>
                        <a:t>常州市市北实验初级中学</a:t>
                      </a:r>
                      <a:endParaRPr lang="en-US" altLang="en-US" sz="1400"/>
                    </a:p>
                  </a:txBody>
                  <a:tcPr marL="68580" marR="68580" marT="0" marB="0" vert="horz" anchor="ctr"/>
                </a:tc>
                <a:tc>
                  <a:txBody>
                    <a:bodyPr/>
                    <a:p>
                      <a:pPr indent="0" algn="ctr">
                        <a:buNone/>
                      </a:pPr>
                      <a:r>
                        <a:rPr lang="en-US" sz="1400"/>
                        <a:t>教学实践、竞赛辅导研究，撰写教学案例等</a:t>
                      </a:r>
                      <a:endParaRPr lang="en-US" altLang="en-US" sz="1400"/>
                    </a:p>
                  </a:txBody>
                  <a:tcPr marL="68580" marR="68580" marT="0" marB="0" vert="horz" anchor="ctr"/>
                </a:tc>
              </a:tr>
              <a:tr h="282575">
                <a:tc>
                  <a:txBody>
                    <a:bodyPr/>
                    <a:p>
                      <a:pPr indent="0" algn="ctr">
                        <a:buNone/>
                      </a:pPr>
                      <a:r>
                        <a:rPr lang="en-US" sz="1400"/>
                        <a:t>沈  尧</a:t>
                      </a:r>
                      <a:endParaRPr lang="en-US" altLang="en-US" sz="1400"/>
                    </a:p>
                  </a:txBody>
                  <a:tcPr marL="68580" marR="68580" marT="0" marB="0" vert="horz" anchor="ctr"/>
                </a:tc>
                <a:tc>
                  <a:txBody>
                    <a:bodyPr/>
                    <a:p>
                      <a:pPr indent="0" algn="ctr">
                        <a:buNone/>
                      </a:pPr>
                      <a:r>
                        <a:rPr lang="en-US" sz="1400"/>
                        <a:t>常州市丽华中学</a:t>
                      </a:r>
                      <a:endParaRPr lang="en-US" altLang="en-US" sz="1400"/>
                    </a:p>
                  </a:txBody>
                  <a:tcPr marL="68580" marR="68580" marT="0" marB="0" vert="horz" anchor="ctr"/>
                </a:tc>
                <a:tc>
                  <a:txBody>
                    <a:bodyPr/>
                    <a:p>
                      <a:pPr indent="0" algn="ctr">
                        <a:buNone/>
                      </a:pPr>
                      <a:r>
                        <a:rPr lang="en-US" sz="1400"/>
                        <a:t>教学实践、竞赛辅导研究，撰写教学案例等</a:t>
                      </a:r>
                      <a:endParaRPr lang="en-US" altLang="en-US" sz="1400"/>
                    </a:p>
                  </a:txBody>
                  <a:tcPr marL="68580" marR="68580" marT="0" marB="0" vert="horz" anchor="ctr"/>
                </a:tc>
              </a:tr>
              <a:tr h="304800">
                <a:tc>
                  <a:txBody>
                    <a:bodyPr/>
                    <a:p>
                      <a:pPr indent="0" algn="ctr">
                        <a:buNone/>
                      </a:pPr>
                      <a:r>
                        <a:rPr lang="en-US" sz="1400"/>
                        <a:t>李晓明</a:t>
                      </a:r>
                      <a:endParaRPr lang="en-US" altLang="en-US" sz="1400"/>
                    </a:p>
                  </a:txBody>
                  <a:tcPr marL="68580" marR="68580" marT="0" marB="0" vert="horz" anchor="ctr"/>
                </a:tc>
                <a:tc>
                  <a:txBody>
                    <a:bodyPr/>
                    <a:p>
                      <a:pPr indent="0" algn="ctr">
                        <a:buNone/>
                      </a:pPr>
                      <a:r>
                        <a:rPr lang="en-US" sz="1400"/>
                        <a:t>常州市丽华中学</a:t>
                      </a:r>
                      <a:endParaRPr lang="en-US" altLang="en-US" sz="1400"/>
                    </a:p>
                  </a:txBody>
                  <a:tcPr marL="68580" marR="68580" marT="0" marB="0" vert="horz" anchor="ctr"/>
                </a:tc>
                <a:tc>
                  <a:txBody>
                    <a:bodyPr/>
                    <a:p>
                      <a:pPr indent="0" algn="ctr">
                        <a:buNone/>
                      </a:pPr>
                      <a:r>
                        <a:rPr lang="en-US" sz="1400"/>
                        <a:t>教学实践、竞赛辅导研究，撰写教学案例等</a:t>
                      </a:r>
                      <a:endParaRPr lang="en-US" altLang="en-US" sz="1400"/>
                    </a:p>
                  </a:txBody>
                  <a:tcPr marL="68580" marR="68580" marT="0" marB="0" vert="horz" anchor="ctr"/>
                </a:tc>
              </a:tr>
              <a:tr h="294640">
                <a:tc>
                  <a:txBody>
                    <a:bodyPr/>
                    <a:p>
                      <a:pPr indent="0" algn="ctr">
                        <a:buNone/>
                      </a:pPr>
                      <a:r>
                        <a:rPr lang="en-US" sz="1400"/>
                        <a:t>张宇红</a:t>
                      </a:r>
                      <a:endParaRPr lang="en-US" altLang="en-US" sz="1400"/>
                    </a:p>
                  </a:txBody>
                  <a:tcPr marL="68580" marR="68580" marT="0" marB="0" vert="horz" anchor="ctr"/>
                </a:tc>
                <a:tc>
                  <a:txBody>
                    <a:bodyPr/>
                    <a:p>
                      <a:pPr indent="0" algn="ctr">
                        <a:buNone/>
                      </a:pPr>
                      <a:r>
                        <a:rPr lang="en-US" sz="1400"/>
                        <a:t>常州市丽华中学</a:t>
                      </a:r>
                      <a:endParaRPr lang="en-US" altLang="en-US" sz="1400"/>
                    </a:p>
                  </a:txBody>
                  <a:tcPr marL="68580" marR="68580" marT="0" marB="0" vert="horz" anchor="ctr"/>
                </a:tc>
                <a:tc>
                  <a:txBody>
                    <a:bodyPr/>
                    <a:p>
                      <a:pPr indent="0" algn="ctr">
                        <a:buNone/>
                      </a:pPr>
                      <a:r>
                        <a:rPr lang="en-US" sz="1400"/>
                        <a:t>教学实践、竞赛辅导研究，撰写教学案例等</a:t>
                      </a:r>
                      <a:endParaRPr lang="en-US" altLang="en-US" sz="1400"/>
                    </a:p>
                  </a:txBody>
                  <a:tcPr marL="68580" marR="68580" marT="0" marB="0" vert="horz" anchor="ctr"/>
                </a:tc>
              </a:tr>
              <a:tr h="292735">
                <a:tc>
                  <a:txBody>
                    <a:bodyPr/>
                    <a:p>
                      <a:pPr indent="0" algn="ctr">
                        <a:buNone/>
                      </a:pPr>
                      <a:r>
                        <a:rPr lang="en-US" sz="1400"/>
                        <a:t>时  健</a:t>
                      </a:r>
                      <a:endParaRPr lang="en-US" altLang="en-US" sz="1400"/>
                    </a:p>
                  </a:txBody>
                  <a:tcPr marL="68580" marR="68580" marT="0" marB="0" vert="horz" anchor="ctr"/>
                </a:tc>
                <a:tc>
                  <a:txBody>
                    <a:bodyPr/>
                    <a:p>
                      <a:pPr indent="0" algn="ctr">
                        <a:buNone/>
                      </a:pPr>
                      <a:r>
                        <a:rPr lang="en-US" sz="1400"/>
                        <a:t>常州市同济中学</a:t>
                      </a:r>
                      <a:endParaRPr lang="en-US" altLang="en-US" sz="1400"/>
                    </a:p>
                  </a:txBody>
                  <a:tcPr marL="68580" marR="68580" marT="0" marB="0" vert="horz" anchor="ctr"/>
                </a:tc>
                <a:tc>
                  <a:txBody>
                    <a:bodyPr/>
                    <a:p>
                      <a:pPr indent="0" algn="ctr">
                        <a:buNone/>
                      </a:pPr>
                      <a:r>
                        <a:rPr lang="en-US" sz="1400"/>
                        <a:t>教学实践、竞赛辅导研究，撰写教学案例等</a:t>
                      </a:r>
                      <a:endParaRPr lang="en-US" altLang="en-US" sz="1400"/>
                    </a:p>
                  </a:txBody>
                  <a:tcPr marL="68580" marR="68580" marT="0" marB="0" vert="horz" anchor="ctr"/>
                </a:tc>
              </a:tr>
              <a:tr h="398145">
                <a:tc>
                  <a:txBody>
                    <a:bodyPr/>
                    <a:p>
                      <a:pPr indent="0" algn="ctr">
                        <a:buNone/>
                      </a:pPr>
                      <a:r>
                        <a:rPr lang="en-US" sz="1400"/>
                        <a:t>戴红霞</a:t>
                      </a:r>
                      <a:endParaRPr lang="en-US" altLang="en-US" sz="1400"/>
                    </a:p>
                  </a:txBody>
                  <a:tcPr marL="68580" marR="68580" marT="0" marB="0" vert="horz" anchor="ctr"/>
                </a:tc>
                <a:tc>
                  <a:txBody>
                    <a:bodyPr/>
                    <a:p>
                      <a:pPr indent="0" algn="ctr">
                        <a:buNone/>
                      </a:pPr>
                      <a:r>
                        <a:rPr lang="en-US" sz="1400"/>
                        <a:t>常州市武进区礼嘉中学</a:t>
                      </a:r>
                      <a:endParaRPr lang="en-US" altLang="en-US" sz="1400"/>
                    </a:p>
                  </a:txBody>
                  <a:tcPr marL="68580" marR="68580" marT="0" marB="0" vert="horz" anchor="ctr"/>
                </a:tc>
                <a:tc>
                  <a:txBody>
                    <a:bodyPr/>
                    <a:p>
                      <a:pPr indent="0" algn="ctr">
                        <a:buNone/>
                      </a:pPr>
                      <a:r>
                        <a:rPr lang="en-US" sz="1400"/>
                        <a:t>教学实践、竞赛辅导研究，撰写教学案例等</a:t>
                      </a:r>
                      <a:endParaRPr lang="en-US" altLang="en-US" sz="1400"/>
                    </a:p>
                  </a:txBody>
                  <a:tcPr marL="68580" marR="68580" marT="0" marB="0" vert="horz"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45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95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450"/>
                            </p:stCondLst>
                            <p:childTnLst>
                              <p:par>
                                <p:cTn id="24" presetID="55"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0.70"/>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720607" y="403352"/>
              <a:ext cx="569115" cy="294380"/>
            </a:xfrm>
            <a:prstGeom prst="rect">
              <a:avLst/>
            </a:prstGeom>
            <a:noFill/>
          </p:spPr>
          <p:txBody>
            <a:bodyPr wrap="square" lIns="68580" tIns="34290" rIns="68580" bIns="34290"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一、</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49" name="TextBox 48"/>
          <p:cNvSpPr txBox="1"/>
          <p:nvPr/>
        </p:nvSpPr>
        <p:spPr>
          <a:xfrm>
            <a:off x="2983691" y="2237905"/>
            <a:ext cx="5050408" cy="62230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课题的提出和研究背景</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295476" y="387419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500"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500"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500"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500"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500"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500"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000"/>
                            </p:stCondLst>
                            <p:childTnLst>
                              <p:par>
                                <p:cTn id="36" presetID="22" presetClass="entr" presetSubtype="8" fill="hold" grpId="0" nodeType="afterEffect">
                                  <p:stCondLst>
                                    <p:cond delay="0"/>
                                  </p:stCondLst>
                                  <p:iterate type="lt">
                                    <p:tmPct val="30000"/>
                                  </p:iterate>
                                  <p:childTnLst>
                                    <p:set>
                                      <p:cBhvr>
                                        <p:cTn id="37" dur="500"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250" autoRev="1" fill="hold">
                                          <p:stCondLst>
                                            <p:cond delay="0"/>
                                          </p:stCondLst>
                                        </p:cTn>
                                        <p:tgtEl>
                                          <p:spTgt spid="49"/>
                                        </p:tgtEl>
                                      </p:cBhvr>
                                      <p:to x="80000" y="100000"/>
                                    </p:animScale>
                                    <p:anim by="(#ppt_w*0.10)" calcmode="lin" valueType="num">
                                      <p:cBhvr>
                                        <p:cTn id="41" dur="250" autoRev="1" fill="hold">
                                          <p:stCondLst>
                                            <p:cond delay="0"/>
                                          </p:stCondLst>
                                        </p:cTn>
                                        <p:tgtEl>
                                          <p:spTgt spid="49"/>
                                        </p:tgtEl>
                                        <p:attrNameLst>
                                          <p:attrName>ppt_x</p:attrName>
                                        </p:attrNameLst>
                                      </p:cBhvr>
                                    </p:anim>
                                    <p:anim by="(-#ppt_w*0.10)" calcmode="lin" valueType="num">
                                      <p:cBhvr>
                                        <p:cTn id="42" dur="250" autoRev="1" fill="hold">
                                          <p:stCondLst>
                                            <p:cond delay="0"/>
                                          </p:stCondLst>
                                        </p:cTn>
                                        <p:tgtEl>
                                          <p:spTgt spid="49"/>
                                        </p:tgtEl>
                                        <p:attrNameLst>
                                          <p:attrName>ppt_y</p:attrName>
                                        </p:attrNameLst>
                                      </p:cBhvr>
                                    </p:anim>
                                    <p:animRot by="-480000">
                                      <p:cBhvr>
                                        <p:cTn id="43" dur="250" autoRev="1" fill="hold">
                                          <p:stCondLst>
                                            <p:cond delay="0"/>
                                          </p:stCondLst>
                                        </p:cTn>
                                        <p:tgtEl>
                                          <p:spTgt spid="49"/>
                                        </p:tgtEl>
                                        <p:attrNameLst>
                                          <p:attrName>r</p:attrName>
                                        </p:attrNameLst>
                                      </p:cBhvr>
                                    </p:animRot>
                                  </p:childTnLst>
                                </p:cTn>
                              </p:par>
                            </p:childTnLst>
                          </p:cTn>
                        </p:par>
                        <p:par>
                          <p:cTn id="44" fill="hold">
                            <p:stCondLst>
                              <p:cond delay="3650"/>
                            </p:stCondLst>
                            <p:childTnLst>
                              <p:par>
                                <p:cTn id="45" presetID="22" presetClass="entr" presetSubtype="8" fill="hold" grpId="0" nodeType="afterEffect">
                                  <p:stCondLst>
                                    <p:cond delay="0"/>
                                  </p:stCondLst>
                                  <p:iterate type="lt">
                                    <p:tmPct val="30000"/>
                                  </p:iterate>
                                  <p:childTnLst>
                                    <p:set>
                                      <p:cBhvr>
                                        <p:cTn id="46" dur="500"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250" autoRev="1" fill="hold">
                                          <p:stCondLst>
                                            <p:cond delay="0"/>
                                          </p:stCondLst>
                                        </p:cTn>
                                        <p:tgtEl>
                                          <p:spTgt spid="50"/>
                                        </p:tgtEl>
                                      </p:cBhvr>
                                      <p:to x="80000" y="100000"/>
                                    </p:animScale>
                                    <p:anim by="(#ppt_w*0.10)" calcmode="lin" valueType="num">
                                      <p:cBhvr>
                                        <p:cTn id="50" dur="250" autoRev="1" fill="hold">
                                          <p:stCondLst>
                                            <p:cond delay="0"/>
                                          </p:stCondLst>
                                        </p:cTn>
                                        <p:tgtEl>
                                          <p:spTgt spid="50"/>
                                        </p:tgtEl>
                                        <p:attrNameLst>
                                          <p:attrName>ppt_x</p:attrName>
                                        </p:attrNameLst>
                                      </p:cBhvr>
                                    </p:anim>
                                    <p:anim by="(-#ppt_w*0.10)" calcmode="lin" valueType="num">
                                      <p:cBhvr>
                                        <p:cTn id="51" dur="250" autoRev="1" fill="hold">
                                          <p:stCondLst>
                                            <p:cond delay="0"/>
                                          </p:stCondLst>
                                        </p:cTn>
                                        <p:tgtEl>
                                          <p:spTgt spid="50"/>
                                        </p:tgtEl>
                                        <p:attrNameLst>
                                          <p:attrName>ppt_y</p:attrName>
                                        </p:attrNameLst>
                                      </p:cBhvr>
                                    </p:anim>
                                    <p:animRot by="-480000">
                                      <p:cBhvr>
                                        <p:cTn id="52" dur="2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221615" y="128270"/>
            <a:ext cx="52800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六、对课题研究计划的制定和研究成果的预期</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 name="流程图: 数据 3"/>
          <p:cNvSpPr/>
          <p:nvPr/>
        </p:nvSpPr>
        <p:spPr>
          <a:xfrm rot="16200000" flipH="1">
            <a:off x="68968" y="70258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221615" y="656590"/>
            <a:ext cx="2593975"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20370" y="732155"/>
            <a:ext cx="3118485"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sz="1600" dirty="0">
                <a:solidFill>
                  <a:schemeClr val="bg1"/>
                </a:solidFill>
              </a:rPr>
              <a:t>（三）研究预期成果</a:t>
            </a:r>
            <a:endParaRPr sz="1600" dirty="0">
              <a:solidFill>
                <a:schemeClr val="bg1"/>
              </a:solidFill>
            </a:endParaRPr>
          </a:p>
        </p:txBody>
      </p:sp>
      <p:graphicFrame>
        <p:nvGraphicFramePr>
          <p:cNvPr id="2" name="表格 1"/>
          <p:cNvGraphicFramePr/>
          <p:nvPr>
            <p:custDataLst>
              <p:tags r:id="rId2"/>
            </p:custDataLst>
          </p:nvPr>
        </p:nvGraphicFramePr>
        <p:xfrm>
          <a:off x="563880" y="1271905"/>
          <a:ext cx="8086090" cy="3547110"/>
        </p:xfrm>
        <a:graphic>
          <a:graphicData uri="http://schemas.openxmlformats.org/drawingml/2006/table">
            <a:tbl>
              <a:tblPr firstRow="1" bandRow="1">
                <a:tableStyleId>{B301B821-A1FF-4177-AEE7-76D212191A09}</a:tableStyleId>
              </a:tblPr>
              <a:tblGrid>
                <a:gridCol w="1338580"/>
                <a:gridCol w="4186555"/>
                <a:gridCol w="1403985"/>
                <a:gridCol w="1156970"/>
              </a:tblGrid>
              <a:tr h="473075">
                <a:tc>
                  <a:txBody>
                    <a:bodyPr/>
                    <a:p>
                      <a:pPr indent="0" algn="ctr">
                        <a:buNone/>
                      </a:pPr>
                      <a:r>
                        <a:rPr lang="en-US" sz="1600"/>
                        <a:t>成 果</a:t>
                      </a:r>
                      <a:endParaRPr lang="en-US" altLang="en-US" sz="1600"/>
                    </a:p>
                  </a:txBody>
                  <a:tcPr marL="68580" marR="68580" marT="0" marB="0" vert="horz" anchor="ctr"/>
                </a:tc>
                <a:tc>
                  <a:txBody>
                    <a:bodyPr/>
                    <a:p>
                      <a:pPr indent="0" algn="ctr">
                        <a:buNone/>
                      </a:pPr>
                      <a:r>
                        <a:rPr lang="en-US" sz="1600"/>
                        <a:t>成果名称</a:t>
                      </a:r>
                      <a:endParaRPr lang="en-US" altLang="en-US" sz="1600"/>
                    </a:p>
                  </a:txBody>
                  <a:tcPr marL="68580" marR="68580" marT="0" marB="0" vert="horz" anchor="ctr"/>
                </a:tc>
                <a:tc>
                  <a:txBody>
                    <a:bodyPr/>
                    <a:p>
                      <a:pPr indent="0" algn="ctr">
                        <a:buNone/>
                      </a:pPr>
                      <a:r>
                        <a:rPr lang="en-US" sz="1600"/>
                        <a:t>成果形式</a:t>
                      </a:r>
                      <a:endParaRPr lang="en-US" altLang="en-US" sz="1600"/>
                    </a:p>
                  </a:txBody>
                  <a:tcPr marL="68580" marR="68580" marT="0" marB="0" vert="horz" anchor="ctr"/>
                </a:tc>
                <a:tc>
                  <a:txBody>
                    <a:bodyPr/>
                    <a:p>
                      <a:pPr indent="0" algn="ctr">
                        <a:buNone/>
                      </a:pPr>
                      <a:r>
                        <a:rPr lang="en-US" sz="1600"/>
                        <a:t>完成时间</a:t>
                      </a:r>
                      <a:endParaRPr lang="en-US" altLang="en-US" sz="1600"/>
                    </a:p>
                  </a:txBody>
                  <a:tcPr marL="68580" marR="68580" marT="0" marB="0" vert="horz" anchor="ctr"/>
                </a:tc>
              </a:tr>
              <a:tr h="391160">
                <a:tc rowSpan="5">
                  <a:txBody>
                    <a:bodyPr/>
                    <a:p>
                      <a:pPr indent="0" algn="ctr">
                        <a:buNone/>
                      </a:pPr>
                      <a:r>
                        <a:rPr lang="en-US" sz="1600"/>
                        <a:t>阶段成果</a:t>
                      </a:r>
                      <a:endParaRPr lang="en-US" altLang="en-US" sz="1600"/>
                    </a:p>
                  </a:txBody>
                  <a:tcPr marL="68580" marR="68580" marT="0" marB="0" vert="horz" anchor="ctr">
                    <a:solidFill>
                      <a:srgbClr val="E7EAF0"/>
                    </a:solidFill>
                  </a:tcPr>
                </a:tc>
                <a:tc>
                  <a:txBody>
                    <a:bodyPr/>
                    <a:p>
                      <a:pPr indent="0" algn="ctr">
                        <a:buNone/>
                      </a:pPr>
                      <a:r>
                        <a:rPr lang="en-US" sz="1600"/>
                        <a:t>中期评估报告</a:t>
                      </a:r>
                      <a:endParaRPr lang="en-US" altLang="en-US" sz="1600"/>
                    </a:p>
                  </a:txBody>
                  <a:tcPr marL="68580" marR="68580" marT="0" marB="0" vert="horz" anchor="ctr"/>
                </a:tc>
                <a:tc>
                  <a:txBody>
                    <a:bodyPr/>
                    <a:p>
                      <a:pPr indent="0" algn="ctr">
                        <a:buNone/>
                      </a:pPr>
                      <a:r>
                        <a:rPr lang="en-US" sz="1600"/>
                        <a:t>研究报告</a:t>
                      </a:r>
                      <a:endParaRPr lang="en-US" altLang="en-US" sz="1600"/>
                    </a:p>
                  </a:txBody>
                  <a:tcPr marL="68580" marR="68580" marT="0" marB="0" vert="horz" anchor="ctr"/>
                </a:tc>
                <a:tc>
                  <a:txBody>
                    <a:bodyPr/>
                    <a:p>
                      <a:pPr indent="0" algn="ctr">
                        <a:buNone/>
                      </a:pPr>
                      <a:r>
                        <a:rPr lang="en-US" sz="1600"/>
                        <a:t>2020.12</a:t>
                      </a:r>
                      <a:endParaRPr lang="en-US" altLang="en-US" sz="1600"/>
                    </a:p>
                  </a:txBody>
                  <a:tcPr marL="68580" marR="68580" marT="0" marB="0" vert="horz" anchor="ctr"/>
                </a:tc>
              </a:tr>
              <a:tr h="367030">
                <a:tc vMerge="1">
                  <a:tcPr/>
                </a:tc>
                <a:tc>
                  <a:txBody>
                    <a:bodyPr/>
                    <a:p>
                      <a:pPr indent="0" algn="ctr">
                        <a:buNone/>
                      </a:pPr>
                      <a:r>
                        <a:rPr lang="en-US" sz="1600"/>
                        <a:t>《城郊初中TCC课程资源的开发研究》</a:t>
                      </a:r>
                      <a:endParaRPr lang="en-US" altLang="en-US" sz="1600"/>
                    </a:p>
                  </a:txBody>
                  <a:tcPr marL="68580" marR="68580" marT="0" marB="0" vert="horz" anchor="ctr"/>
                </a:tc>
                <a:tc>
                  <a:txBody>
                    <a:bodyPr/>
                    <a:p>
                      <a:pPr indent="0" algn="ctr">
                        <a:buNone/>
                      </a:pPr>
                      <a:r>
                        <a:rPr lang="en-US" sz="1600"/>
                        <a:t>论 文</a:t>
                      </a:r>
                      <a:endParaRPr lang="en-US" altLang="en-US" sz="1600"/>
                    </a:p>
                  </a:txBody>
                  <a:tcPr marL="68580" marR="68580" marT="0" marB="0" vert="horz" anchor="ctr"/>
                </a:tc>
                <a:tc>
                  <a:txBody>
                    <a:bodyPr/>
                    <a:p>
                      <a:pPr indent="0" algn="ctr">
                        <a:buNone/>
                      </a:pPr>
                      <a:r>
                        <a:rPr lang="en-US" sz="1600"/>
                        <a:t>2020.12</a:t>
                      </a:r>
                      <a:endParaRPr lang="en-US" altLang="en-US" sz="1600"/>
                    </a:p>
                  </a:txBody>
                  <a:tcPr marL="68580" marR="68580" marT="0" marB="0" vert="horz" anchor="ctr"/>
                </a:tc>
              </a:tr>
              <a:tr h="417830">
                <a:tc vMerge="1">
                  <a:tcPr/>
                </a:tc>
                <a:tc>
                  <a:txBody>
                    <a:bodyPr/>
                    <a:p>
                      <a:pPr indent="0" algn="ctr">
                        <a:buNone/>
                      </a:pPr>
                      <a:r>
                        <a:rPr lang="en-US" sz="1600"/>
                        <a:t>《城郊初中TCC课程评价方式的优化策略》</a:t>
                      </a:r>
                      <a:endParaRPr lang="en-US" altLang="en-US" sz="1600"/>
                    </a:p>
                  </a:txBody>
                  <a:tcPr marL="68580" marR="68580" marT="0" marB="0" vert="horz" anchor="ctr"/>
                </a:tc>
                <a:tc>
                  <a:txBody>
                    <a:bodyPr/>
                    <a:p>
                      <a:pPr indent="0" algn="ctr">
                        <a:buNone/>
                      </a:pPr>
                      <a:r>
                        <a:rPr lang="en-US" sz="1600"/>
                        <a:t>论 文</a:t>
                      </a:r>
                      <a:endParaRPr lang="en-US" altLang="en-US" sz="1600"/>
                    </a:p>
                  </a:txBody>
                  <a:tcPr marL="68580" marR="68580" marT="0" marB="0" vert="horz" anchor="ctr"/>
                </a:tc>
                <a:tc>
                  <a:txBody>
                    <a:bodyPr/>
                    <a:p>
                      <a:pPr indent="0" algn="ctr">
                        <a:buNone/>
                      </a:pPr>
                      <a:r>
                        <a:rPr lang="en-US" sz="1600"/>
                        <a:t>2020.12</a:t>
                      </a:r>
                      <a:endParaRPr lang="en-US" altLang="en-US" sz="1600"/>
                    </a:p>
                  </a:txBody>
                  <a:tcPr marL="68580" marR="68580" marT="0" marB="0" vert="horz" anchor="ctr"/>
                </a:tc>
              </a:tr>
              <a:tr h="367030">
                <a:tc vMerge="1">
                  <a:tcPr/>
                </a:tc>
                <a:tc>
                  <a:txBody>
                    <a:bodyPr/>
                    <a:p>
                      <a:pPr indent="0" algn="ctr">
                        <a:buNone/>
                      </a:pPr>
                      <a:r>
                        <a:rPr lang="en-US" sz="1600"/>
                        <a:t>教学案例集</a:t>
                      </a:r>
                      <a:endParaRPr lang="en-US" altLang="en-US" sz="1600"/>
                    </a:p>
                  </a:txBody>
                  <a:tcPr marL="68580" marR="68580" marT="0" marB="0" vert="horz" anchor="ctr"/>
                </a:tc>
                <a:tc>
                  <a:txBody>
                    <a:bodyPr/>
                    <a:p>
                      <a:pPr indent="0" algn="ctr">
                        <a:buNone/>
                      </a:pPr>
                      <a:r>
                        <a:rPr lang="en-US" sz="1600"/>
                        <a:t>案例集</a:t>
                      </a:r>
                      <a:endParaRPr lang="en-US" altLang="en-US" sz="1600"/>
                    </a:p>
                  </a:txBody>
                  <a:tcPr marL="68580" marR="68580" marT="0" marB="0" vert="horz" anchor="ctr"/>
                </a:tc>
                <a:tc>
                  <a:txBody>
                    <a:bodyPr/>
                    <a:p>
                      <a:pPr indent="0" algn="ctr">
                        <a:buNone/>
                      </a:pPr>
                      <a:r>
                        <a:rPr lang="en-US" sz="1600"/>
                        <a:t>2021.4</a:t>
                      </a:r>
                      <a:endParaRPr lang="en-US" altLang="en-US" sz="1600"/>
                    </a:p>
                  </a:txBody>
                  <a:tcPr marL="68580" marR="68580" marT="0" marB="0" vert="horz" anchor="ctr"/>
                </a:tc>
              </a:tr>
              <a:tr h="366395">
                <a:tc vMerge="1">
                  <a:tcPr/>
                </a:tc>
                <a:tc>
                  <a:txBody>
                    <a:bodyPr/>
                    <a:p>
                      <a:pPr indent="0" algn="ctr">
                        <a:buNone/>
                      </a:pPr>
                      <a:r>
                        <a:rPr lang="en-US" sz="1600"/>
                        <a:t>学生竞赛得奖、教师辅导得奖</a:t>
                      </a:r>
                      <a:endParaRPr lang="en-US" altLang="en-US" sz="1600"/>
                    </a:p>
                  </a:txBody>
                  <a:tcPr marL="68580" marR="68580" marT="0" marB="0" vert="horz" anchor="ctr"/>
                </a:tc>
                <a:tc>
                  <a:txBody>
                    <a:bodyPr/>
                    <a:p>
                      <a:pPr indent="0" algn="ctr">
                        <a:buNone/>
                      </a:pPr>
                      <a:r>
                        <a:rPr lang="en-US" sz="1600"/>
                        <a:t>得奖荣誉</a:t>
                      </a:r>
                      <a:endParaRPr lang="en-US" altLang="en-US" sz="1600"/>
                    </a:p>
                  </a:txBody>
                  <a:tcPr marL="68580" marR="68580" marT="0" marB="0" vert="horz" anchor="ctr"/>
                </a:tc>
                <a:tc>
                  <a:txBody>
                    <a:bodyPr/>
                    <a:p>
                      <a:pPr indent="0" algn="ctr">
                        <a:buNone/>
                      </a:pPr>
                      <a:r>
                        <a:rPr lang="en-US" sz="1600"/>
                        <a:t>2021.6</a:t>
                      </a:r>
                      <a:endParaRPr lang="en-US" altLang="en-US" sz="1600"/>
                    </a:p>
                  </a:txBody>
                  <a:tcPr marL="68580" marR="68580" marT="0" marB="0" vert="horz" anchor="ctr"/>
                </a:tc>
              </a:tr>
              <a:tr h="379730">
                <a:tc rowSpan="3">
                  <a:txBody>
                    <a:bodyPr/>
                    <a:p>
                      <a:pPr indent="0" algn="ctr">
                        <a:buNone/>
                      </a:pPr>
                      <a:r>
                        <a:rPr lang="en-US" sz="1600"/>
                        <a:t>最终成果</a:t>
                      </a:r>
                      <a:endParaRPr lang="en-US" altLang="en-US" sz="1600"/>
                    </a:p>
                  </a:txBody>
                  <a:tcPr marL="68580" marR="68580" marT="0" marB="0" vert="horz" anchor="ctr">
                    <a:solidFill>
                      <a:srgbClr val="E7EAF0"/>
                    </a:solidFill>
                  </a:tcPr>
                </a:tc>
                <a:tc>
                  <a:txBody>
                    <a:bodyPr/>
                    <a:p>
                      <a:pPr indent="0" algn="ctr">
                        <a:buNone/>
                      </a:pPr>
                      <a:r>
                        <a:rPr lang="en-US" sz="1600"/>
                        <a:t>结题报告</a:t>
                      </a:r>
                      <a:endParaRPr lang="en-US" altLang="en-US" sz="1600"/>
                    </a:p>
                  </a:txBody>
                  <a:tcPr marL="68580" marR="68580" marT="0" marB="0" vert="horz" anchor="ctr"/>
                </a:tc>
                <a:tc>
                  <a:txBody>
                    <a:bodyPr/>
                    <a:p>
                      <a:pPr indent="0" algn="ctr">
                        <a:buNone/>
                      </a:pPr>
                      <a:r>
                        <a:rPr lang="en-US" sz="1600"/>
                        <a:t>研究报告</a:t>
                      </a:r>
                      <a:endParaRPr lang="en-US" altLang="en-US" sz="1600"/>
                    </a:p>
                  </a:txBody>
                  <a:tcPr marL="68580" marR="68580" marT="0" marB="0" vert="horz" anchor="ctr"/>
                </a:tc>
                <a:tc>
                  <a:txBody>
                    <a:bodyPr/>
                    <a:p>
                      <a:pPr indent="0" algn="ctr">
                        <a:buNone/>
                      </a:pPr>
                      <a:r>
                        <a:rPr lang="en-US" sz="1600"/>
                        <a:t>2021.8</a:t>
                      </a:r>
                      <a:endParaRPr lang="en-US" altLang="en-US" sz="1600"/>
                    </a:p>
                  </a:txBody>
                  <a:tcPr marL="68580" marR="68580" marT="0" marB="0" vert="horz" anchor="ctr"/>
                </a:tc>
              </a:tr>
              <a:tr h="417830">
                <a:tc vMerge="1">
                  <a:tcPr/>
                </a:tc>
                <a:tc>
                  <a:txBody>
                    <a:bodyPr/>
                    <a:p>
                      <a:pPr indent="0" algn="ctr">
                        <a:buNone/>
                      </a:pPr>
                      <a:r>
                        <a:rPr lang="en-US" sz="1600"/>
                        <a:t>《城郊初中TCC课程学习方式的优化策略》</a:t>
                      </a:r>
                      <a:endParaRPr lang="en-US" altLang="en-US" sz="1600"/>
                    </a:p>
                  </a:txBody>
                  <a:tcPr marL="68580" marR="68580" marT="0" marB="0" vert="horz" anchor="ctr"/>
                </a:tc>
                <a:tc>
                  <a:txBody>
                    <a:bodyPr/>
                    <a:p>
                      <a:pPr indent="0" algn="ctr">
                        <a:buNone/>
                      </a:pPr>
                      <a:r>
                        <a:rPr lang="en-US" sz="1600"/>
                        <a:t>论 文</a:t>
                      </a:r>
                      <a:endParaRPr lang="en-US" altLang="en-US" sz="1600"/>
                    </a:p>
                  </a:txBody>
                  <a:tcPr marL="68580" marR="68580" marT="0" marB="0" vert="horz" anchor="ctr"/>
                </a:tc>
                <a:tc>
                  <a:txBody>
                    <a:bodyPr/>
                    <a:p>
                      <a:pPr indent="0" algn="ctr">
                        <a:buNone/>
                      </a:pPr>
                      <a:r>
                        <a:rPr lang="en-US" sz="1600"/>
                        <a:t>2021.4</a:t>
                      </a:r>
                      <a:endParaRPr lang="en-US" altLang="en-US" sz="1600"/>
                    </a:p>
                  </a:txBody>
                  <a:tcPr marL="68580" marR="68580" marT="0" marB="0" vert="horz" anchor="ctr"/>
                </a:tc>
              </a:tr>
              <a:tr h="367030">
                <a:tc vMerge="1">
                  <a:tcPr/>
                </a:tc>
                <a:tc>
                  <a:txBody>
                    <a:bodyPr/>
                    <a:p>
                      <a:pPr indent="0" algn="ctr">
                        <a:buNone/>
                      </a:pPr>
                      <a:r>
                        <a:rPr lang="en-US" sz="1600"/>
                        <a:t>《城郊初中TCC课程开发的行动研究》</a:t>
                      </a:r>
                      <a:endParaRPr lang="en-US" altLang="en-US" sz="1600"/>
                    </a:p>
                  </a:txBody>
                  <a:tcPr marL="68580" marR="68580" marT="0" marB="0" vert="horz" anchor="ctr"/>
                </a:tc>
                <a:tc>
                  <a:txBody>
                    <a:bodyPr/>
                    <a:p>
                      <a:pPr indent="0" algn="ctr">
                        <a:buNone/>
                      </a:pPr>
                      <a:r>
                        <a:rPr lang="en-US" sz="1600"/>
                        <a:t>论 文</a:t>
                      </a:r>
                      <a:endParaRPr lang="en-US" altLang="en-US" sz="1600"/>
                    </a:p>
                  </a:txBody>
                  <a:tcPr marL="68580" marR="68580" marT="0" marB="0" vert="horz" anchor="ctr"/>
                </a:tc>
                <a:tc>
                  <a:txBody>
                    <a:bodyPr/>
                    <a:p>
                      <a:pPr indent="0" algn="ctr">
                        <a:buNone/>
                      </a:pPr>
                      <a:r>
                        <a:rPr lang="en-US" sz="1600"/>
                        <a:t>2021.6</a:t>
                      </a:r>
                      <a:endParaRPr lang="en-US" altLang="en-US" sz="1600"/>
                    </a:p>
                  </a:txBody>
                  <a:tcPr marL="68580" marR="68580" marT="0" marB="0" vert="horz"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45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95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450"/>
                            </p:stCondLst>
                            <p:childTnLst>
                              <p:par>
                                <p:cTn id="24" presetID="55"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8" name="矩形 47"/>
          <p:cNvSpPr/>
          <p:nvPr/>
        </p:nvSpPr>
        <p:spPr>
          <a:xfrm>
            <a:off x="6719468" y="252782"/>
            <a:ext cx="2414745" cy="1177235"/>
          </a:xfrm>
          <a:prstGeom prst="rect">
            <a:avLst/>
          </a:prstGeom>
        </p:spPr>
        <p:txBody>
          <a:bodyPr wrap="none" lIns="68571" tIns="34285" rIns="68571" bIns="34285">
            <a:spAutoFit/>
          </a:bodyPr>
          <a:lstStyle/>
          <a:p>
            <a:pPr algn="r"/>
            <a:r>
              <a:rPr lang="en-US" altLang="zh-CN" sz="7200" b="1" dirty="0">
                <a:solidFill>
                  <a:srgbClr val="005DA2"/>
                </a:solidFill>
                <a:latin typeface="微软雅黑" panose="020B0503020204020204" pitchFamily="34" charset="-122"/>
                <a:ea typeface="微软雅黑" panose="020B0503020204020204" pitchFamily="34" charset="-122"/>
              </a:rPr>
              <a:t>2020</a:t>
            </a:r>
            <a:endParaRPr lang="en-US" altLang="zh-CN" sz="7200" b="1" dirty="0">
              <a:solidFill>
                <a:srgbClr val="005DA2"/>
              </a:solidFill>
              <a:latin typeface="微软雅黑" panose="020B0503020204020204" pitchFamily="34" charset="-122"/>
              <a:ea typeface="微软雅黑" panose="020B0503020204020204" pitchFamily="34" charset="-122"/>
            </a:endParaRPr>
          </a:p>
        </p:txBody>
      </p:sp>
      <p:sp>
        <p:nvSpPr>
          <p:cNvPr id="15" name="矩形 14"/>
          <p:cNvSpPr/>
          <p:nvPr/>
        </p:nvSpPr>
        <p:spPr>
          <a:xfrm>
            <a:off x="2411761" y="1285589"/>
            <a:ext cx="6732240" cy="193423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Rectangle 3"/>
          <p:cNvSpPr txBox="1">
            <a:spLocks noChangeArrowheads="1"/>
          </p:cNvSpPr>
          <p:nvPr/>
        </p:nvSpPr>
        <p:spPr>
          <a:xfrm>
            <a:off x="3054278" y="1797782"/>
            <a:ext cx="5671494"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800" b="1" dirty="0">
                <a:solidFill>
                  <a:schemeClr val="bg1"/>
                </a:solidFill>
                <a:latin typeface="微软雅黑" panose="020B0503020204020204" pitchFamily="34" charset="-122"/>
                <a:ea typeface="微软雅黑" panose="020B0503020204020204" pitchFamily="34" charset="-122"/>
              </a:rPr>
              <a:t>谢谢您的聆听与观看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3144039" y="2427734"/>
            <a:ext cx="5491972"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文本框 75"/>
          <p:cNvSpPr txBox="1"/>
          <p:nvPr/>
        </p:nvSpPr>
        <p:spPr>
          <a:xfrm>
            <a:off x="3337503" y="3394635"/>
            <a:ext cx="1872208" cy="245745"/>
          </a:xfrm>
          <a:prstGeom prst="rect">
            <a:avLst/>
          </a:prstGeom>
          <a:noFill/>
        </p:spPr>
        <p:txBody>
          <a:bodyPr wrap="square" lIns="0" tIns="0" rIns="0" bIns="0" rtlCol="0">
            <a:spAutoFit/>
          </a:bodyPr>
          <a:lstStyle/>
          <a:p>
            <a:r>
              <a:rPr lang="zh-CN" altLang="en-US" sz="1600" b="1" dirty="0">
                <a:solidFill>
                  <a:srgbClr val="005DA2"/>
                </a:solidFill>
                <a:latin typeface="微软雅黑" panose="020B0503020204020204" pitchFamily="34" charset="-122"/>
                <a:ea typeface="微软雅黑" panose="020B0503020204020204" pitchFamily="34" charset="-122"/>
              </a:rPr>
              <a:t>汇报人：孔海斌</a:t>
            </a:r>
            <a:endParaRPr lang="zh-CN" altLang="en-US" sz="1600" b="1" dirty="0">
              <a:solidFill>
                <a:srgbClr val="005DA2"/>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5783364" y="3384760"/>
            <a:ext cx="1872208" cy="245745"/>
          </a:xfrm>
          <a:prstGeom prst="rect">
            <a:avLst/>
          </a:prstGeom>
          <a:noFill/>
        </p:spPr>
        <p:txBody>
          <a:bodyPr wrap="square" lIns="0" tIns="0" rIns="0" bIns="0" rtlCol="0">
            <a:spAutoFit/>
          </a:bodyPr>
          <a:lstStyle/>
          <a:p>
            <a:r>
              <a:rPr lang="zh-CN" altLang="en-US" sz="1600" b="1" dirty="0">
                <a:solidFill>
                  <a:srgbClr val="005DA2"/>
                </a:solidFill>
                <a:latin typeface="微软雅黑" panose="020B0503020204020204" pitchFamily="34" charset="-122"/>
                <a:ea typeface="微软雅黑" panose="020B0503020204020204" pitchFamily="34" charset="-122"/>
              </a:rPr>
              <a:t>时间：</a:t>
            </a:r>
            <a:r>
              <a:rPr lang="en-US" altLang="zh-CN" sz="1600" b="1" dirty="0">
                <a:solidFill>
                  <a:srgbClr val="005DA2"/>
                </a:solidFill>
                <a:latin typeface="微软雅黑" panose="020B0503020204020204" pitchFamily="34" charset="-122"/>
                <a:ea typeface="微软雅黑" panose="020B0503020204020204" pitchFamily="34" charset="-122"/>
              </a:rPr>
              <a:t>2020.05.</a:t>
            </a:r>
            <a:r>
              <a:rPr lang="en-US" sz="1600" b="1" dirty="0">
                <a:solidFill>
                  <a:srgbClr val="005DA2"/>
                </a:solidFill>
                <a:latin typeface="微软雅黑" panose="020B0503020204020204" pitchFamily="34" charset="-122"/>
                <a:ea typeface="微软雅黑" panose="020B0503020204020204" pitchFamily="34" charset="-122"/>
              </a:rPr>
              <a:t>18</a:t>
            </a:r>
            <a:endParaRPr lang="en-US" sz="1600" b="1" dirty="0">
              <a:solidFill>
                <a:srgbClr val="005DA2"/>
              </a:solidFill>
              <a:latin typeface="微软雅黑" panose="020B0503020204020204" pitchFamily="34" charset="-122"/>
              <a:ea typeface="微软雅黑" panose="020B0503020204020204" pitchFamily="34" charset="-122"/>
            </a:endParaRPr>
          </a:p>
        </p:txBody>
      </p:sp>
      <p:sp>
        <p:nvSpPr>
          <p:cNvPr id="2" name="平行四边形 1"/>
          <p:cNvSpPr/>
          <p:nvPr/>
        </p:nvSpPr>
        <p:spPr>
          <a:xfrm>
            <a:off x="-262255" y="1285875"/>
            <a:ext cx="3119755" cy="1934845"/>
          </a:xfrm>
          <a:prstGeom prst="parallelogram">
            <a:avLst>
              <a:gd name="adj" fmla="val 13897"/>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4" name="Rectangle 4"/>
          <p:cNvSpPr txBox="1">
            <a:spLocks noChangeArrowheads="1"/>
          </p:cNvSpPr>
          <p:nvPr/>
        </p:nvSpPr>
        <p:spPr>
          <a:xfrm>
            <a:off x="2933700" y="2680970"/>
            <a:ext cx="5843270" cy="32258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sz="1500" dirty="0">
                <a:solidFill>
                  <a:schemeClr val="bg1"/>
                </a:solidFill>
                <a:latin typeface="微软雅黑" panose="020B0503020204020204" pitchFamily="34" charset="-122"/>
                <a:ea typeface="微软雅黑" panose="020B0503020204020204" pitchFamily="34" charset="-122"/>
              </a:rPr>
              <a:t>江苏省教育科学“十三五”规划2020年度立项课题</a:t>
            </a:r>
            <a:r>
              <a:rPr lang="en-US" sz="1500" dirty="0">
                <a:solidFill>
                  <a:schemeClr val="bg1"/>
                </a:solidFill>
                <a:latin typeface="微软雅黑" panose="020B0503020204020204" pitchFamily="34" charset="-122"/>
                <a:ea typeface="微软雅黑" panose="020B0503020204020204" pitchFamily="34" charset="-122"/>
              </a:rPr>
              <a:t>(</a:t>
            </a:r>
            <a:r>
              <a:rPr sz="1500" dirty="0">
                <a:solidFill>
                  <a:schemeClr val="bg1"/>
                </a:solidFill>
                <a:latin typeface="微软雅黑" panose="020B0503020204020204" pitchFamily="34" charset="-122"/>
                <a:ea typeface="微软雅黑" panose="020B0503020204020204" pitchFamily="34" charset="-122"/>
              </a:rPr>
              <a:t>E-c/2020/03</a:t>
            </a:r>
            <a:r>
              <a:rPr lang="en-US" sz="1500" dirty="0">
                <a:solidFill>
                  <a:schemeClr val="bg1"/>
                </a:solidFill>
                <a:latin typeface="微软雅黑" panose="020B0503020204020204" pitchFamily="34" charset="-122"/>
                <a:ea typeface="微软雅黑" panose="020B0503020204020204" pitchFamily="34" charset="-122"/>
              </a:rPr>
              <a:t>)</a:t>
            </a:r>
            <a:endParaRPr lang="en-US" sz="15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3"/>
                                        </p:tgtEl>
                                        <p:attrNameLst>
                                          <p:attrName>ppt_y</p:attrName>
                                        </p:attrNameLst>
                                      </p:cBhvr>
                                      <p:tavLst>
                                        <p:tav tm="0">
                                          <p:val>
                                            <p:strVal val="#ppt_y"/>
                                          </p:val>
                                        </p:tav>
                                        <p:tav tm="100000">
                                          <p:val>
                                            <p:strVal val="#ppt_y"/>
                                          </p:val>
                                        </p:tav>
                                      </p:tavLst>
                                    </p:anim>
                                    <p:anim calcmode="lin" valueType="num">
                                      <p:cBhvr>
                                        <p:cTn id="23"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3"/>
                                        </p:tgtEl>
                                      </p:cBhvr>
                                    </p:animEffect>
                                  </p:childTnLst>
                                </p:cTn>
                              </p:par>
                            </p:childTnLst>
                          </p:cTn>
                        </p:par>
                        <p:par>
                          <p:cTn id="26" fill="hold">
                            <p:stCondLst>
                              <p:cond delay="2900"/>
                            </p:stCondLst>
                            <p:childTnLst>
                              <p:par>
                                <p:cTn id="27" presetID="22" presetClass="entr" presetSubtype="2"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right)">
                                      <p:cBhvr>
                                        <p:cTn id="29" dur="1000"/>
                                        <p:tgtEl>
                                          <p:spTgt spid="46"/>
                                        </p:tgtEl>
                                      </p:cBhvr>
                                    </p:animEffect>
                                  </p:childTnLst>
                                </p:cTn>
                              </p:par>
                              <p:par>
                                <p:cTn id="30" presetID="53" presetClass="entr" presetSubtype="16" fill="hold" grpId="0" nodeType="withEffect">
                                  <p:stCondLst>
                                    <p:cond delay="0"/>
                                  </p:stCondLst>
                                  <p:iterate type="lt">
                                    <p:tmPct val="7000"/>
                                  </p:iterate>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4659"/>
                            </p:stCondLst>
                            <p:childTnLst>
                              <p:par>
                                <p:cTn id="36" presetID="42" presetClass="entr" presetSubtype="0"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anim calcmode="lin" valueType="num">
                                      <p:cBhvr>
                                        <p:cTn id="39" dur="500" fill="hold"/>
                                        <p:tgtEl>
                                          <p:spTgt spid="76"/>
                                        </p:tgtEl>
                                        <p:attrNameLst>
                                          <p:attrName>ppt_x</p:attrName>
                                        </p:attrNameLst>
                                      </p:cBhvr>
                                      <p:tavLst>
                                        <p:tav tm="0">
                                          <p:val>
                                            <p:strVal val="#ppt_x"/>
                                          </p:val>
                                        </p:tav>
                                        <p:tav tm="100000">
                                          <p:val>
                                            <p:strVal val="#ppt_x"/>
                                          </p:val>
                                        </p:tav>
                                      </p:tavLst>
                                    </p:anim>
                                    <p:anim calcmode="lin" valueType="num">
                                      <p:cBhvr>
                                        <p:cTn id="40" dur="500" fill="hold"/>
                                        <p:tgtEl>
                                          <p:spTgt spid="76"/>
                                        </p:tgtEl>
                                        <p:attrNameLst>
                                          <p:attrName>ppt_y</p:attrName>
                                        </p:attrNameLst>
                                      </p:cBhvr>
                                      <p:tavLst>
                                        <p:tav tm="0">
                                          <p:val>
                                            <p:strVal val="#ppt_y+.1"/>
                                          </p:val>
                                        </p:tav>
                                        <p:tav tm="100000">
                                          <p:val>
                                            <p:strVal val="#ppt_y"/>
                                          </p:val>
                                        </p:tav>
                                      </p:tavLst>
                                    </p:anim>
                                  </p:childTnLst>
                                </p:cTn>
                              </p:par>
                            </p:childTnLst>
                          </p:cTn>
                        </p:par>
                        <p:par>
                          <p:cTn id="41" fill="hold">
                            <p:stCondLst>
                              <p:cond delay="5159"/>
                            </p:stCondLst>
                            <p:childTnLst>
                              <p:par>
                                <p:cTn id="42" presetID="42" presetClass="entr" presetSubtype="0" fill="hold" grpId="0" nodeType="after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500"/>
                                        <p:tgtEl>
                                          <p:spTgt spid="77"/>
                                        </p:tgtEl>
                                      </p:cBhvr>
                                    </p:animEffect>
                                    <p:anim calcmode="lin" valueType="num">
                                      <p:cBhvr>
                                        <p:cTn id="45" dur="500" fill="hold"/>
                                        <p:tgtEl>
                                          <p:spTgt spid="77"/>
                                        </p:tgtEl>
                                        <p:attrNameLst>
                                          <p:attrName>ppt_x</p:attrName>
                                        </p:attrNameLst>
                                      </p:cBhvr>
                                      <p:tavLst>
                                        <p:tav tm="0">
                                          <p:val>
                                            <p:strVal val="#ppt_x"/>
                                          </p:val>
                                        </p:tav>
                                        <p:tav tm="100000">
                                          <p:val>
                                            <p:strVal val="#ppt_x"/>
                                          </p:val>
                                        </p:tav>
                                      </p:tavLst>
                                    </p:anim>
                                    <p:anim calcmode="lin" valueType="num">
                                      <p:cBhvr>
                                        <p:cTn id="46" dur="5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5" grpId="0" animBg="1"/>
      <p:bldP spid="43" grpId="0" autoUpdateAnimBg="0"/>
      <p:bldP spid="76" grpId="0"/>
      <p:bldP spid="77" grpId="0"/>
      <p:bldP spid="2" grpId="0" bldLvl="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6" name="Title 1"/>
          <p:cNvSpPr txBox="1"/>
          <p:nvPr/>
        </p:nvSpPr>
        <p:spPr>
          <a:xfrm>
            <a:off x="857885" y="219710"/>
            <a:ext cx="483933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一、课题的提出和研究背景</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任意多边形 17"/>
          <p:cNvSpPr/>
          <p:nvPr>
            <p:custDataLst>
              <p:tags r:id="rId2"/>
            </p:custDataLst>
          </p:nvPr>
        </p:nvSpPr>
        <p:spPr bwMode="auto">
          <a:xfrm rot="3046245" flipH="1">
            <a:off x="4983439" y="3363047"/>
            <a:ext cx="1137755" cy="787237"/>
          </a:xfrm>
          <a:custGeom>
            <a:avLst/>
            <a:gdLst>
              <a:gd name="T0" fmla="*/ 0 w 1843790"/>
              <a:gd name="T1" fmla="*/ 0 h 873640"/>
              <a:gd name="T2" fmla="*/ 47948 w 1843790"/>
              <a:gd name="T3" fmla="*/ 33520 h 873640"/>
              <a:gd name="T4" fmla="*/ 921895 w 1843790"/>
              <a:gd name="T5" fmla="*/ 274843 h 873640"/>
              <a:gd name="T6" fmla="*/ 1795842 w 1843790"/>
              <a:gd name="T7" fmla="*/ 33520 h 873640"/>
              <a:gd name="T8" fmla="*/ 1843790 w 1843790"/>
              <a:gd name="T9" fmla="*/ 0 h 873640"/>
              <a:gd name="T10" fmla="*/ 1843790 w 1843790"/>
              <a:gd name="T11" fmla="*/ 873640 h 873640"/>
              <a:gd name="T12" fmla="*/ 1795841 w 1843790"/>
              <a:gd name="T13" fmla="*/ 840119 h 873640"/>
              <a:gd name="T14" fmla="*/ 921894 w 1843790"/>
              <a:gd name="T15" fmla="*/ 598796 h 873640"/>
              <a:gd name="T16" fmla="*/ 47947 w 1843790"/>
              <a:gd name="T17" fmla="*/ 840119 h 873640"/>
              <a:gd name="T18" fmla="*/ 0 w 1843790"/>
              <a:gd name="T19" fmla="*/ 873638 h 873640"/>
              <a:gd name="T20" fmla="*/ 0 w 1843790"/>
              <a:gd name="T21" fmla="*/ 0 h 873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3790" h="873640">
                <a:moveTo>
                  <a:pt x="0" y="0"/>
                </a:moveTo>
                <a:lnTo>
                  <a:pt x="47948" y="33520"/>
                </a:lnTo>
                <a:cubicBezTo>
                  <a:pt x="285444" y="184279"/>
                  <a:pt x="589920" y="274843"/>
                  <a:pt x="921895" y="274843"/>
                </a:cubicBezTo>
                <a:cubicBezTo>
                  <a:pt x="1253870" y="274843"/>
                  <a:pt x="1558346" y="184279"/>
                  <a:pt x="1795842" y="33520"/>
                </a:cubicBezTo>
                <a:lnTo>
                  <a:pt x="1843790" y="0"/>
                </a:lnTo>
                <a:lnTo>
                  <a:pt x="1843790" y="873640"/>
                </a:lnTo>
                <a:lnTo>
                  <a:pt x="1795841" y="840119"/>
                </a:lnTo>
                <a:cubicBezTo>
                  <a:pt x="1558345" y="689360"/>
                  <a:pt x="1253869" y="598796"/>
                  <a:pt x="921894" y="598796"/>
                </a:cubicBezTo>
                <a:cubicBezTo>
                  <a:pt x="589919" y="598796"/>
                  <a:pt x="285443" y="689360"/>
                  <a:pt x="47947" y="840119"/>
                </a:cubicBezTo>
                <a:lnTo>
                  <a:pt x="0" y="873638"/>
                </a:lnTo>
                <a:lnTo>
                  <a:pt x="0" y="0"/>
                </a:lnTo>
                <a:close/>
              </a:path>
            </a:pathLst>
          </a:custGeom>
          <a:solidFill>
            <a:srgbClr val="8EAADC"/>
          </a:solidFill>
          <a:ln w="12700" cap="flat" cmpd="sng">
            <a:noFill/>
            <a:round/>
          </a:ln>
        </p:spPr>
        <p:txBody>
          <a:bodyPr anchor="ctr"/>
          <a:lstStyle/>
          <a:p>
            <a:pP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7"/>
          <p:cNvSpPr/>
          <p:nvPr>
            <p:custDataLst>
              <p:tags r:id="rId3"/>
            </p:custDataLst>
          </p:nvPr>
        </p:nvSpPr>
        <p:spPr bwMode="auto">
          <a:xfrm rot="21398781" flipH="1">
            <a:off x="2710914" y="2355261"/>
            <a:ext cx="1144705" cy="740073"/>
          </a:xfrm>
          <a:custGeom>
            <a:avLst/>
            <a:gdLst>
              <a:gd name="T0" fmla="*/ 0 w 1843790"/>
              <a:gd name="T1" fmla="*/ 0 h 873640"/>
              <a:gd name="T2" fmla="*/ 47948 w 1843790"/>
              <a:gd name="T3" fmla="*/ 33520 h 873640"/>
              <a:gd name="T4" fmla="*/ 921895 w 1843790"/>
              <a:gd name="T5" fmla="*/ 274843 h 873640"/>
              <a:gd name="T6" fmla="*/ 1795842 w 1843790"/>
              <a:gd name="T7" fmla="*/ 33520 h 873640"/>
              <a:gd name="T8" fmla="*/ 1843790 w 1843790"/>
              <a:gd name="T9" fmla="*/ 0 h 873640"/>
              <a:gd name="T10" fmla="*/ 1843790 w 1843790"/>
              <a:gd name="T11" fmla="*/ 873640 h 873640"/>
              <a:gd name="T12" fmla="*/ 1795841 w 1843790"/>
              <a:gd name="T13" fmla="*/ 840119 h 873640"/>
              <a:gd name="T14" fmla="*/ 921894 w 1843790"/>
              <a:gd name="T15" fmla="*/ 598796 h 873640"/>
              <a:gd name="T16" fmla="*/ 47947 w 1843790"/>
              <a:gd name="T17" fmla="*/ 840119 h 873640"/>
              <a:gd name="T18" fmla="*/ 0 w 1843790"/>
              <a:gd name="T19" fmla="*/ 873638 h 873640"/>
              <a:gd name="T20" fmla="*/ 0 w 1843790"/>
              <a:gd name="T21" fmla="*/ 0 h 873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3790" h="873640">
                <a:moveTo>
                  <a:pt x="0" y="0"/>
                </a:moveTo>
                <a:lnTo>
                  <a:pt x="47948" y="33520"/>
                </a:lnTo>
                <a:cubicBezTo>
                  <a:pt x="285444" y="184279"/>
                  <a:pt x="589920" y="274843"/>
                  <a:pt x="921895" y="274843"/>
                </a:cubicBezTo>
                <a:cubicBezTo>
                  <a:pt x="1253870" y="274843"/>
                  <a:pt x="1558346" y="184279"/>
                  <a:pt x="1795842" y="33520"/>
                </a:cubicBezTo>
                <a:lnTo>
                  <a:pt x="1843790" y="0"/>
                </a:lnTo>
                <a:lnTo>
                  <a:pt x="1843790" y="873640"/>
                </a:lnTo>
                <a:lnTo>
                  <a:pt x="1795841" y="840119"/>
                </a:lnTo>
                <a:cubicBezTo>
                  <a:pt x="1558345" y="689360"/>
                  <a:pt x="1253869" y="598796"/>
                  <a:pt x="921894" y="598796"/>
                </a:cubicBezTo>
                <a:cubicBezTo>
                  <a:pt x="589919" y="598796"/>
                  <a:pt x="285443" y="689360"/>
                  <a:pt x="47947" y="840119"/>
                </a:cubicBezTo>
                <a:lnTo>
                  <a:pt x="0" y="873638"/>
                </a:lnTo>
                <a:lnTo>
                  <a:pt x="0" y="0"/>
                </a:lnTo>
                <a:close/>
              </a:path>
            </a:pathLst>
          </a:custGeom>
          <a:solidFill>
            <a:srgbClr val="8EAADC"/>
          </a:solidFill>
          <a:ln w="12700" cap="flat" cmpd="sng">
            <a:noFill/>
            <a:round/>
          </a:ln>
        </p:spPr>
        <p:txBody>
          <a:bodyPr anchor="ctr"/>
          <a:lstStyle/>
          <a:p>
            <a:pP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7"/>
          <p:cNvSpPr/>
          <p:nvPr>
            <p:custDataLst>
              <p:tags r:id="rId4"/>
            </p:custDataLst>
          </p:nvPr>
        </p:nvSpPr>
        <p:spPr bwMode="auto">
          <a:xfrm rot="18452339" flipH="1">
            <a:off x="5003111" y="1098862"/>
            <a:ext cx="1137755" cy="787237"/>
          </a:xfrm>
          <a:custGeom>
            <a:avLst/>
            <a:gdLst>
              <a:gd name="T0" fmla="*/ 0 w 1843790"/>
              <a:gd name="T1" fmla="*/ 0 h 873640"/>
              <a:gd name="T2" fmla="*/ 47948 w 1843790"/>
              <a:gd name="T3" fmla="*/ 33520 h 873640"/>
              <a:gd name="T4" fmla="*/ 921895 w 1843790"/>
              <a:gd name="T5" fmla="*/ 274843 h 873640"/>
              <a:gd name="T6" fmla="*/ 1795842 w 1843790"/>
              <a:gd name="T7" fmla="*/ 33520 h 873640"/>
              <a:gd name="T8" fmla="*/ 1843790 w 1843790"/>
              <a:gd name="T9" fmla="*/ 0 h 873640"/>
              <a:gd name="T10" fmla="*/ 1843790 w 1843790"/>
              <a:gd name="T11" fmla="*/ 873640 h 873640"/>
              <a:gd name="T12" fmla="*/ 1795841 w 1843790"/>
              <a:gd name="T13" fmla="*/ 840119 h 873640"/>
              <a:gd name="T14" fmla="*/ 921894 w 1843790"/>
              <a:gd name="T15" fmla="*/ 598796 h 873640"/>
              <a:gd name="T16" fmla="*/ 47947 w 1843790"/>
              <a:gd name="T17" fmla="*/ 840119 h 873640"/>
              <a:gd name="T18" fmla="*/ 0 w 1843790"/>
              <a:gd name="T19" fmla="*/ 873638 h 873640"/>
              <a:gd name="T20" fmla="*/ 0 w 1843790"/>
              <a:gd name="T21" fmla="*/ 0 h 873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3790" h="873640">
                <a:moveTo>
                  <a:pt x="0" y="0"/>
                </a:moveTo>
                <a:lnTo>
                  <a:pt x="47948" y="33520"/>
                </a:lnTo>
                <a:cubicBezTo>
                  <a:pt x="285444" y="184279"/>
                  <a:pt x="589920" y="274843"/>
                  <a:pt x="921895" y="274843"/>
                </a:cubicBezTo>
                <a:cubicBezTo>
                  <a:pt x="1253870" y="274843"/>
                  <a:pt x="1558346" y="184279"/>
                  <a:pt x="1795842" y="33520"/>
                </a:cubicBezTo>
                <a:lnTo>
                  <a:pt x="1843790" y="0"/>
                </a:lnTo>
                <a:lnTo>
                  <a:pt x="1843790" y="873640"/>
                </a:lnTo>
                <a:lnTo>
                  <a:pt x="1795841" y="840119"/>
                </a:lnTo>
                <a:cubicBezTo>
                  <a:pt x="1558345" y="689360"/>
                  <a:pt x="1253869" y="598796"/>
                  <a:pt x="921894" y="598796"/>
                </a:cubicBezTo>
                <a:cubicBezTo>
                  <a:pt x="589919" y="598796"/>
                  <a:pt x="285443" y="689360"/>
                  <a:pt x="47947" y="840119"/>
                </a:cubicBezTo>
                <a:lnTo>
                  <a:pt x="0" y="873638"/>
                </a:lnTo>
                <a:lnTo>
                  <a:pt x="0" y="0"/>
                </a:lnTo>
                <a:close/>
              </a:path>
            </a:pathLst>
          </a:custGeom>
          <a:solidFill>
            <a:srgbClr val="8EAADC"/>
          </a:solidFill>
          <a:ln w="12700" cap="flat" cmpd="sng">
            <a:noFill/>
            <a:round/>
          </a:ln>
        </p:spPr>
        <p:txBody>
          <a:bodyPr anchor="ctr"/>
          <a:lstStyle/>
          <a:p>
            <a:pP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8"/>
          <p:cNvSpPr>
            <a:spLocks noChangeArrowheads="1"/>
          </p:cNvSpPr>
          <p:nvPr>
            <p:custDataLst>
              <p:tags r:id="rId5"/>
            </p:custDataLst>
          </p:nvPr>
        </p:nvSpPr>
        <p:spPr bwMode="auto">
          <a:xfrm rot="1813951">
            <a:off x="2083280" y="2366403"/>
            <a:ext cx="912126" cy="910375"/>
          </a:xfrm>
          <a:prstGeom prst="ellipse">
            <a:avLst/>
          </a:prstGeom>
          <a:solidFill>
            <a:srgbClr val="8EAADC">
              <a:lumMod val="20000"/>
              <a:lumOff val="80000"/>
            </a:srgbClr>
          </a:solidFill>
          <a:ln w="152400" cmpd="sng">
            <a:solidFill>
              <a:srgbClr val="8590CA"/>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lnSpc>
                <a:spcPct val="120000"/>
              </a:lnSpc>
            </a:pPr>
            <a:endParaRPr lang="zh-CN" altLang="en-US" sz="1350">
              <a:solidFill>
                <a:srgbClr val="FFFFFF"/>
              </a:solidFill>
              <a:latin typeface="Arial" panose="020B0604020202020204" pitchFamily="34" charset="0"/>
              <a:sym typeface="Arial" panose="020B0604020202020204" pitchFamily="34" charset="0"/>
            </a:endParaRPr>
          </a:p>
        </p:txBody>
      </p:sp>
      <p:sp>
        <p:nvSpPr>
          <p:cNvPr id="25" name="椭圆 22"/>
          <p:cNvSpPr>
            <a:spLocks noChangeArrowheads="1"/>
          </p:cNvSpPr>
          <p:nvPr>
            <p:custDataLst>
              <p:tags r:id="rId6"/>
            </p:custDataLst>
          </p:nvPr>
        </p:nvSpPr>
        <p:spPr bwMode="auto">
          <a:xfrm rot="4500000">
            <a:off x="3710494" y="1664889"/>
            <a:ext cx="1951280" cy="1951280"/>
          </a:xfrm>
          <a:prstGeom prst="ellipse">
            <a:avLst/>
          </a:prstGeom>
          <a:solidFill>
            <a:srgbClr val="8590CA"/>
          </a:solidFill>
          <a:ln>
            <a:noFill/>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lnSpc>
                <a:spcPct val="120000"/>
              </a:lnSpc>
            </a:pPr>
            <a:endParaRPr lang="zh-CN" altLang="en-US" sz="1350">
              <a:solidFill>
                <a:srgbClr val="FFFFFF"/>
              </a:solidFill>
              <a:latin typeface="Arial" panose="020B0604020202020204" pitchFamily="34" charset="0"/>
              <a:sym typeface="Arial" panose="020B0604020202020204" pitchFamily="34" charset="0"/>
            </a:endParaRPr>
          </a:p>
        </p:txBody>
      </p:sp>
      <p:sp>
        <p:nvSpPr>
          <p:cNvPr id="30" name="椭圆 23"/>
          <p:cNvSpPr>
            <a:spLocks noChangeArrowheads="1"/>
          </p:cNvSpPr>
          <p:nvPr>
            <p:custDataLst>
              <p:tags r:id="rId7"/>
            </p:custDataLst>
          </p:nvPr>
        </p:nvSpPr>
        <p:spPr bwMode="auto">
          <a:xfrm rot="4500000">
            <a:off x="3945378" y="1899772"/>
            <a:ext cx="1481514" cy="1481514"/>
          </a:xfrm>
          <a:prstGeom prst="ellipse">
            <a:avLst/>
          </a:prstGeom>
          <a:solidFill>
            <a:srgbClr val="8590CA">
              <a:lumMod val="20000"/>
              <a:lumOff val="80000"/>
            </a:srgbClr>
          </a:solidFill>
          <a:ln w="136525" cmpd="sng">
            <a:solidFill>
              <a:srgbClr val="8590CA">
                <a:lumMod val="20000"/>
                <a:lumOff val="80000"/>
              </a:srgbClr>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lnSpc>
                <a:spcPct val="120000"/>
              </a:lnSpc>
            </a:pPr>
            <a:r>
              <a:rPr lang="en-US" altLang="zh-CN" sz="1350" dirty="0">
                <a:solidFill>
                  <a:srgbClr val="FFFFFF"/>
                </a:solidFill>
                <a:latin typeface="Arial" panose="020B0604020202020204" pitchFamily="34" charset="0"/>
                <a:sym typeface="Arial" panose="020B0604020202020204" pitchFamily="34" charset="0"/>
              </a:rPr>
              <a:t> </a:t>
            </a:r>
            <a:endParaRPr lang="zh-CN" altLang="en-US" sz="1350" dirty="0">
              <a:solidFill>
                <a:srgbClr val="FFFFFF"/>
              </a:solidFill>
              <a:latin typeface="Arial" panose="020B0604020202020204" pitchFamily="34" charset="0"/>
              <a:sym typeface="Arial" panose="020B0604020202020204" pitchFamily="34" charset="0"/>
            </a:endParaRPr>
          </a:p>
        </p:txBody>
      </p:sp>
      <p:sp>
        <p:nvSpPr>
          <p:cNvPr id="31" name="文本框 30"/>
          <p:cNvSpPr txBox="1"/>
          <p:nvPr>
            <p:custDataLst>
              <p:tags r:id="rId8"/>
            </p:custDataLst>
          </p:nvPr>
        </p:nvSpPr>
        <p:spPr>
          <a:xfrm>
            <a:off x="3871168" y="2223772"/>
            <a:ext cx="1629933" cy="83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defPPr>
              <a:defRPr lang="zh-CN"/>
            </a:defPPr>
            <a:lvl1pPr algn="ctr" eaLnBrk="1" hangingPunct="1">
              <a:defRPr sz="1100">
                <a:solidFill>
                  <a:srgbClr val="382E2F"/>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nSpc>
                <a:spcPct val="120000"/>
              </a:lnSpc>
            </a:pPr>
            <a:r>
              <a:rPr lang="zh-CN" altLang="en-US" sz="24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科技教育</a:t>
            </a:r>
            <a:endParaRPr lang="zh-CN" altLang="en-US" sz="24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椭圆 18"/>
          <p:cNvSpPr>
            <a:spLocks noChangeArrowheads="1"/>
          </p:cNvSpPr>
          <p:nvPr>
            <p:custDataLst>
              <p:tags r:id="rId9"/>
            </p:custDataLst>
          </p:nvPr>
        </p:nvSpPr>
        <p:spPr bwMode="auto">
          <a:xfrm rot="4500000">
            <a:off x="5368171" y="3746667"/>
            <a:ext cx="1025748" cy="1023782"/>
          </a:xfrm>
          <a:prstGeom prst="ellipse">
            <a:avLst/>
          </a:prstGeom>
          <a:solidFill>
            <a:srgbClr val="8EAADC">
              <a:lumMod val="20000"/>
              <a:lumOff val="80000"/>
            </a:srgbClr>
          </a:solidFill>
          <a:ln w="152400" cmpd="sng">
            <a:solidFill>
              <a:srgbClr val="8590CA"/>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lnSpc>
                <a:spcPct val="120000"/>
              </a:lnSpc>
            </a:pPr>
            <a:endParaRPr lang="zh-CN" altLang="en-US" sz="1350" dirty="0">
              <a:solidFill>
                <a:srgbClr val="FFFFFF"/>
              </a:solidFill>
              <a:latin typeface="Arial" panose="020B0604020202020204" pitchFamily="34" charset="0"/>
              <a:sym typeface="Arial" panose="020B0604020202020204" pitchFamily="34" charset="0"/>
            </a:endParaRPr>
          </a:p>
        </p:txBody>
      </p:sp>
      <p:sp>
        <p:nvSpPr>
          <p:cNvPr id="34" name="椭圆 18"/>
          <p:cNvSpPr>
            <a:spLocks noChangeArrowheads="1"/>
          </p:cNvSpPr>
          <p:nvPr>
            <p:custDataLst>
              <p:tags r:id="rId10"/>
            </p:custDataLst>
          </p:nvPr>
        </p:nvSpPr>
        <p:spPr bwMode="auto">
          <a:xfrm rot="4500000">
            <a:off x="5411135" y="580203"/>
            <a:ext cx="913149" cy="911402"/>
          </a:xfrm>
          <a:prstGeom prst="ellipse">
            <a:avLst/>
          </a:prstGeom>
          <a:solidFill>
            <a:srgbClr val="8EAADC">
              <a:lumMod val="20000"/>
              <a:lumOff val="80000"/>
            </a:srgbClr>
          </a:solidFill>
          <a:ln w="152400" cmpd="sng">
            <a:solidFill>
              <a:srgbClr val="8590CA"/>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lnSpc>
                <a:spcPct val="120000"/>
              </a:lnSpc>
            </a:pPr>
            <a:endParaRPr lang="zh-CN" altLang="en-US" sz="1350">
              <a:solidFill>
                <a:srgbClr val="FFFFFF"/>
              </a:solidFill>
              <a:latin typeface="Arial" panose="020B0604020202020204" pitchFamily="34" charset="0"/>
              <a:sym typeface="Arial" panose="020B0604020202020204" pitchFamily="34" charset="0"/>
            </a:endParaRPr>
          </a:p>
        </p:txBody>
      </p:sp>
      <p:sp>
        <p:nvSpPr>
          <p:cNvPr id="42" name="文本框 41"/>
          <p:cNvSpPr txBox="1"/>
          <p:nvPr/>
        </p:nvSpPr>
        <p:spPr>
          <a:xfrm>
            <a:off x="2232660" y="2498725"/>
            <a:ext cx="640080" cy="645160"/>
          </a:xfrm>
          <a:prstGeom prst="rect">
            <a:avLst/>
          </a:prstGeom>
          <a:noFill/>
        </p:spPr>
        <p:txBody>
          <a:bodyPr wrap="none" rtlCol="0" anchor="t">
            <a:spAutoFit/>
          </a:bodyPr>
          <a:p>
            <a:r>
              <a:rPr lang="zh-CN" altLang="en-US" b="1" dirty="0">
                <a:solidFill>
                  <a:schemeClr val="tx1"/>
                </a:solidFill>
                <a:latin typeface="微软雅黑" panose="020B0503020204020204" pitchFamily="34" charset="-122"/>
                <a:ea typeface="微软雅黑" panose="020B0503020204020204" pitchFamily="34" charset="-122"/>
                <a:sym typeface="+mn-ea"/>
              </a:rPr>
              <a:t>素质</a:t>
            </a:r>
            <a:endParaRPr lang="zh-CN" altLang="en-US" b="1" dirty="0">
              <a:solidFill>
                <a:schemeClr val="tx1"/>
              </a:solidFill>
              <a:latin typeface="微软雅黑" panose="020B0503020204020204" pitchFamily="34" charset="-122"/>
              <a:ea typeface="微软雅黑" panose="020B0503020204020204" pitchFamily="34" charset="-122"/>
              <a:sym typeface="+mn-ea"/>
            </a:endParaRPr>
          </a:p>
          <a:p>
            <a:r>
              <a:rPr lang="zh-CN" altLang="en-US" b="1" dirty="0">
                <a:solidFill>
                  <a:schemeClr val="tx1"/>
                </a:solidFill>
                <a:latin typeface="微软雅黑" panose="020B0503020204020204" pitchFamily="34" charset="-122"/>
                <a:ea typeface="微软雅黑" panose="020B0503020204020204" pitchFamily="34" charset="-122"/>
                <a:sym typeface="+mn-ea"/>
              </a:rPr>
              <a:t>教育</a:t>
            </a:r>
            <a:endParaRPr lang="zh-CN" altLang="en-US"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43" name="TextBox 38"/>
          <p:cNvSpPr txBox="1"/>
          <p:nvPr/>
        </p:nvSpPr>
        <p:spPr>
          <a:xfrm>
            <a:off x="5572760" y="703580"/>
            <a:ext cx="774700" cy="665480"/>
          </a:xfrm>
          <a:prstGeom prst="rect">
            <a:avLst/>
          </a:prstGeom>
          <a:noFill/>
        </p:spPr>
        <p:txBody>
          <a:bodyPr wrap="square" lIns="112274" tIns="56136" rIns="112274" bIns="56136" rtlCol="0">
            <a:spAutoFit/>
          </a:bodyPr>
          <a:p>
            <a:pPr algn="l">
              <a:buClrTx/>
              <a:buSzTx/>
              <a:buNone/>
            </a:pPr>
            <a:r>
              <a:rPr lang="zh-CN" altLang="en-US" sz="1800" b="1" dirty="0">
                <a:latin typeface="微软雅黑" panose="020B0503020204020204" pitchFamily="34" charset="-122"/>
                <a:ea typeface="微软雅黑" panose="020B0503020204020204" pitchFamily="34" charset="-122"/>
              </a:rPr>
              <a:t>科教</a:t>
            </a:r>
            <a:endParaRPr lang="zh-CN" altLang="en-US" sz="1800" b="1" dirty="0">
              <a:latin typeface="微软雅黑" panose="020B0503020204020204" pitchFamily="34" charset="-122"/>
              <a:ea typeface="微软雅黑" panose="020B0503020204020204" pitchFamily="34" charset="-122"/>
            </a:endParaRPr>
          </a:p>
          <a:p>
            <a:pPr algn="l">
              <a:buClrTx/>
              <a:buSzTx/>
              <a:buNone/>
            </a:pPr>
            <a:r>
              <a:rPr lang="zh-CN" altLang="en-US" sz="1800" b="1" dirty="0">
                <a:latin typeface="微软雅黑" panose="020B0503020204020204" pitchFamily="34" charset="-122"/>
                <a:ea typeface="微软雅黑" panose="020B0503020204020204" pitchFamily="34" charset="-122"/>
              </a:rPr>
              <a:t>兴国</a:t>
            </a:r>
            <a:endParaRPr lang="zh-CN" altLang="en-US" sz="1800" b="1" dirty="0">
              <a:latin typeface="微软雅黑" panose="020B0503020204020204" pitchFamily="34" charset="-122"/>
              <a:ea typeface="微软雅黑" panose="020B0503020204020204" pitchFamily="34" charset="-122"/>
            </a:endParaRPr>
          </a:p>
        </p:txBody>
      </p:sp>
      <p:sp>
        <p:nvSpPr>
          <p:cNvPr id="44" name="TextBox 38"/>
          <p:cNvSpPr txBox="1"/>
          <p:nvPr/>
        </p:nvSpPr>
        <p:spPr>
          <a:xfrm>
            <a:off x="5236845" y="3818255"/>
            <a:ext cx="1252855" cy="850265"/>
          </a:xfrm>
          <a:prstGeom prst="rect">
            <a:avLst/>
          </a:prstGeom>
          <a:noFill/>
        </p:spPr>
        <p:txBody>
          <a:bodyPr wrap="square" lIns="112274" tIns="56136" rIns="112274" bIns="56136" rtlCol="0">
            <a:spAutoFit/>
          </a:bodyPr>
          <a:p>
            <a:pPr algn="ctr"/>
            <a:r>
              <a:rPr lang="en-US" altLang="zh-CN" sz="2400" b="1" dirty="0">
                <a:solidFill>
                  <a:srgbClr val="FFC000"/>
                </a:solidFill>
                <a:latin typeface="微软雅黑" panose="020B0503020204020204" pitchFamily="34" charset="-122"/>
                <a:ea typeface="微软雅黑" panose="020B0503020204020204" pitchFamily="34" charset="-122"/>
              </a:rPr>
              <a:t>TCC</a:t>
            </a:r>
            <a:endParaRPr lang="en-US" altLang="zh-CN" sz="2400" b="1" dirty="0">
              <a:solidFill>
                <a:srgbClr val="FFC000"/>
              </a:solidFill>
              <a:latin typeface="微软雅黑" panose="020B0503020204020204" pitchFamily="34" charset="-122"/>
              <a:ea typeface="微软雅黑" panose="020B0503020204020204" pitchFamily="34" charset="-122"/>
            </a:endParaRPr>
          </a:p>
          <a:p>
            <a:pPr algn="ctr"/>
            <a:r>
              <a:rPr lang="zh-CN" altLang="en-US" sz="2400" b="1" dirty="0">
                <a:solidFill>
                  <a:srgbClr val="FFC000"/>
                </a:solidFill>
                <a:latin typeface="微软雅黑" panose="020B0503020204020204" pitchFamily="34" charset="-122"/>
                <a:ea typeface="微软雅黑" panose="020B0503020204020204" pitchFamily="34" charset="-122"/>
              </a:rPr>
              <a:t>课程</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1049"/>
                            </p:stCondLst>
                            <p:childTnLst>
                              <p:par>
                                <p:cTn id="13" presetID="55"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ppt_w</p:attrName>
                                        </p:attrNameLst>
                                      </p:cBhvr>
                                      <p:tavLst>
                                        <p:tav tm="0">
                                          <p:val>
                                            <p:strVal val="#ppt_w*0.70"/>
                                          </p:val>
                                        </p:tav>
                                        <p:tav tm="100000">
                                          <p:val>
                                            <p:strVal val="#ppt_w"/>
                                          </p:val>
                                        </p:tav>
                                      </p:tavLst>
                                    </p:anim>
                                    <p:anim calcmode="lin" valueType="num">
                                      <p:cBhvr>
                                        <p:cTn id="16" dur="1000" fill="hold"/>
                                        <p:tgtEl>
                                          <p:spTgt spid="30"/>
                                        </p:tgtEl>
                                        <p:attrNameLst>
                                          <p:attrName>ppt_h</p:attrName>
                                        </p:attrNameLst>
                                      </p:cBhvr>
                                      <p:tavLst>
                                        <p:tav tm="0">
                                          <p:val>
                                            <p:strVal val="#ppt_h"/>
                                          </p:val>
                                        </p:tav>
                                        <p:tav tm="100000">
                                          <p:val>
                                            <p:strVal val="#ppt_h"/>
                                          </p:val>
                                        </p:tav>
                                      </p:tavLst>
                                    </p:anim>
                                    <p:animEffect transition="in" filter="fade">
                                      <p:cBhvr>
                                        <p:cTn id="17" dur="1000"/>
                                        <p:tgtEl>
                                          <p:spTgt spid="3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strVal val="#ppt_w*0.70"/>
                                          </p:val>
                                        </p:tav>
                                        <p:tav tm="100000">
                                          <p:val>
                                            <p:strVal val="#ppt_w"/>
                                          </p:val>
                                        </p:tav>
                                      </p:tavLst>
                                    </p:anim>
                                    <p:anim calcmode="lin" valueType="num">
                                      <p:cBhvr>
                                        <p:cTn id="21" dur="1000" fill="hold"/>
                                        <p:tgtEl>
                                          <p:spTgt spid="31"/>
                                        </p:tgtEl>
                                        <p:attrNameLst>
                                          <p:attrName>ppt_h</p:attrName>
                                        </p:attrNameLst>
                                      </p:cBhvr>
                                      <p:tavLst>
                                        <p:tav tm="0">
                                          <p:val>
                                            <p:strVal val="#ppt_h"/>
                                          </p:val>
                                        </p:tav>
                                        <p:tav tm="100000">
                                          <p:val>
                                            <p:strVal val="#ppt_h"/>
                                          </p:val>
                                        </p:tav>
                                      </p:tavLst>
                                    </p:anim>
                                    <p:animEffect transition="in" filter="fade">
                                      <p:cBhvr>
                                        <p:cTn id="22" dur="1000"/>
                                        <p:tgtEl>
                                          <p:spTgt spid="3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strVal val="#ppt_w*0.70"/>
                                          </p:val>
                                        </p:tav>
                                        <p:tav tm="100000">
                                          <p:val>
                                            <p:strVal val="#ppt_w"/>
                                          </p:val>
                                        </p:tav>
                                      </p:tavLst>
                                    </p:anim>
                                    <p:anim calcmode="lin" valueType="num">
                                      <p:cBhvr>
                                        <p:cTn id="26" dur="1000" fill="hold"/>
                                        <p:tgtEl>
                                          <p:spTgt spid="25"/>
                                        </p:tgtEl>
                                        <p:attrNameLst>
                                          <p:attrName>ppt_h</p:attrName>
                                        </p:attrNameLst>
                                      </p:cBhvr>
                                      <p:tavLst>
                                        <p:tav tm="0">
                                          <p:val>
                                            <p:strVal val="#ppt_h"/>
                                          </p:val>
                                        </p:tav>
                                        <p:tav tm="100000">
                                          <p:val>
                                            <p:strVal val="#ppt_h"/>
                                          </p:val>
                                        </p:tav>
                                      </p:tavLst>
                                    </p:anim>
                                    <p:animEffect transition="in" filter="fade">
                                      <p:cBhvr>
                                        <p:cTn id="27" dur="1000"/>
                                        <p:tgtEl>
                                          <p:spTgt spid="25"/>
                                        </p:tgtEl>
                                      </p:cBhvr>
                                    </p:animEffect>
                                  </p:childTnLst>
                                </p:cTn>
                              </p:par>
                            </p:childTnLst>
                          </p:cTn>
                        </p:par>
                        <p:par>
                          <p:cTn id="28" fill="hold">
                            <p:stCondLst>
                              <p:cond delay="2049"/>
                            </p:stCondLst>
                            <p:childTnLst>
                              <p:par>
                                <p:cTn id="29" presetID="55"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0.70"/>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par>
                                <p:cTn id="34" presetID="2" presetClass="entr" presetSubtype="8"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0-#ppt_w/2"/>
                                          </p:val>
                                        </p:tav>
                                        <p:tav tm="100000">
                                          <p:val>
                                            <p:strVal val="#ppt_x"/>
                                          </p:val>
                                        </p:tav>
                                      </p:tavLst>
                                    </p:anim>
                                    <p:anim calcmode="lin" valueType="num">
                                      <p:cBhvr additive="base">
                                        <p:cTn id="41" dur="500" fill="hold"/>
                                        <p:tgtEl>
                                          <p:spTgt spid="42"/>
                                        </p:tgtEl>
                                        <p:attrNameLst>
                                          <p:attrName>ppt_y</p:attrName>
                                        </p:attrNameLst>
                                      </p:cBhvr>
                                      <p:tavLst>
                                        <p:tav tm="0">
                                          <p:val>
                                            <p:strVal val="#ppt_y"/>
                                          </p:val>
                                        </p:tav>
                                        <p:tav tm="100000">
                                          <p:val>
                                            <p:strVal val="#ppt_y"/>
                                          </p:val>
                                        </p:tav>
                                      </p:tavLst>
                                    </p:anim>
                                  </p:childTnLst>
                                </p:cTn>
                              </p:par>
                            </p:childTnLst>
                          </p:cTn>
                        </p:par>
                        <p:par>
                          <p:cTn id="42" fill="hold">
                            <p:stCondLst>
                              <p:cond delay="3049"/>
                            </p:stCondLst>
                            <p:childTnLst>
                              <p:par>
                                <p:cTn id="43" presetID="55"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strVal val="#ppt_w*0.70"/>
                                          </p:val>
                                        </p:tav>
                                        <p:tav tm="100000">
                                          <p:val>
                                            <p:strVal val="#ppt_w"/>
                                          </p:val>
                                        </p:tav>
                                      </p:tavLst>
                                    </p:anim>
                                    <p:anim calcmode="lin" valueType="num">
                                      <p:cBhvr>
                                        <p:cTn id="46" dur="1000" fill="hold"/>
                                        <p:tgtEl>
                                          <p:spTgt spid="14"/>
                                        </p:tgtEl>
                                        <p:attrNameLst>
                                          <p:attrName>ppt_h</p:attrName>
                                        </p:attrNameLst>
                                      </p:cBhvr>
                                      <p:tavLst>
                                        <p:tav tm="0">
                                          <p:val>
                                            <p:strVal val="#ppt_h"/>
                                          </p:val>
                                        </p:tav>
                                        <p:tav tm="100000">
                                          <p:val>
                                            <p:strVal val="#ppt_h"/>
                                          </p:val>
                                        </p:tav>
                                      </p:tavLst>
                                    </p:anim>
                                    <p:animEffect transition="in" filter="fade">
                                      <p:cBhvr>
                                        <p:cTn id="47" dur="1000"/>
                                        <p:tgtEl>
                                          <p:spTgt spid="14"/>
                                        </p:tgtEl>
                                      </p:cBhvr>
                                    </p:animEffect>
                                  </p:childTnLst>
                                </p:cTn>
                              </p:par>
                              <p:par>
                                <p:cTn id="48" presetID="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1+#ppt_w/2"/>
                                          </p:val>
                                        </p:tav>
                                        <p:tav tm="100000">
                                          <p:val>
                                            <p:strVal val="#ppt_x"/>
                                          </p:val>
                                        </p:tav>
                                      </p:tavLst>
                                    </p:anim>
                                    <p:anim calcmode="lin" valueType="num">
                                      <p:cBhvr additive="base">
                                        <p:cTn id="51" dur="500" fill="hold"/>
                                        <p:tgtEl>
                                          <p:spTgt spid="3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1+#ppt_w/2"/>
                                          </p:val>
                                        </p:tav>
                                        <p:tav tm="100000">
                                          <p:val>
                                            <p:strVal val="#ppt_x"/>
                                          </p:val>
                                        </p:tav>
                                      </p:tavLst>
                                    </p:anim>
                                    <p:anim calcmode="lin" valueType="num">
                                      <p:cBhvr additive="base">
                                        <p:cTn id="55" dur="500" fill="hold"/>
                                        <p:tgtEl>
                                          <p:spTgt spid="43"/>
                                        </p:tgtEl>
                                        <p:attrNameLst>
                                          <p:attrName>ppt_y</p:attrName>
                                        </p:attrNameLst>
                                      </p:cBhvr>
                                      <p:tavLst>
                                        <p:tav tm="0">
                                          <p:val>
                                            <p:strVal val="#ppt_y"/>
                                          </p:val>
                                        </p:tav>
                                        <p:tav tm="100000">
                                          <p:val>
                                            <p:strVal val="#ppt_y"/>
                                          </p:val>
                                        </p:tav>
                                      </p:tavLst>
                                    </p:anim>
                                  </p:childTnLst>
                                </p:cTn>
                              </p:par>
                            </p:childTnLst>
                          </p:cTn>
                        </p:par>
                        <p:par>
                          <p:cTn id="56" fill="hold">
                            <p:stCondLst>
                              <p:cond delay="4049"/>
                            </p:stCondLst>
                            <p:childTnLst>
                              <p:par>
                                <p:cTn id="57" presetID="55"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strVal val="#ppt_w*0.70"/>
                                          </p:val>
                                        </p:tav>
                                        <p:tav tm="100000">
                                          <p:val>
                                            <p:strVal val="#ppt_w"/>
                                          </p:val>
                                        </p:tav>
                                      </p:tavLst>
                                    </p:anim>
                                    <p:anim calcmode="lin" valueType="num">
                                      <p:cBhvr>
                                        <p:cTn id="60" dur="1000" fill="hold"/>
                                        <p:tgtEl>
                                          <p:spTgt spid="12"/>
                                        </p:tgtEl>
                                        <p:attrNameLst>
                                          <p:attrName>ppt_h</p:attrName>
                                        </p:attrNameLst>
                                      </p:cBhvr>
                                      <p:tavLst>
                                        <p:tav tm="0">
                                          <p:val>
                                            <p:strVal val="#ppt_h"/>
                                          </p:val>
                                        </p:tav>
                                        <p:tav tm="100000">
                                          <p:val>
                                            <p:strVal val="#ppt_h"/>
                                          </p:val>
                                        </p:tav>
                                      </p:tavLst>
                                    </p:anim>
                                    <p:animEffect transition="in" filter="fade">
                                      <p:cBhvr>
                                        <p:cTn id="61" dur="1000"/>
                                        <p:tgtEl>
                                          <p:spTgt spid="12"/>
                                        </p:tgtEl>
                                      </p:cBhvr>
                                    </p:animEffect>
                                  </p:childTnLst>
                                </p:cTn>
                              </p:par>
                              <p:par>
                                <p:cTn id="62" presetID="2" presetClass="entr" presetSubtype="4"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500" fill="hold"/>
                                        <p:tgtEl>
                                          <p:spTgt spid="32"/>
                                        </p:tgtEl>
                                        <p:attrNameLst>
                                          <p:attrName>ppt_x</p:attrName>
                                        </p:attrNameLst>
                                      </p:cBhvr>
                                      <p:tavLst>
                                        <p:tav tm="0">
                                          <p:val>
                                            <p:strVal val="#ppt_x"/>
                                          </p:val>
                                        </p:tav>
                                        <p:tav tm="100000">
                                          <p:val>
                                            <p:strVal val="#ppt_x"/>
                                          </p:val>
                                        </p:tav>
                                      </p:tavLst>
                                    </p:anim>
                                    <p:anim calcmode="lin" valueType="num">
                                      <p:cBhvr additive="base">
                                        <p:cTn id="65" dur="500" fill="hold"/>
                                        <p:tgtEl>
                                          <p:spTgt spid="3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animBg="1"/>
      <p:bldP spid="13" grpId="0" animBg="1"/>
      <p:bldP spid="14" grpId="0" animBg="1"/>
      <p:bldP spid="12" grpId="0" animBg="1"/>
      <p:bldP spid="17" grpId="0" animBg="1"/>
      <p:bldP spid="34" grpId="0" animBg="1"/>
      <p:bldP spid="44" grpId="0"/>
      <p:bldP spid="32" grpId="0" animBg="1"/>
      <p:bldP spid="43" grpId="0"/>
      <p:bldP spid="42" grpId="0"/>
      <p:bldP spid="30" grpId="0" animBg="1"/>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720607" y="403352"/>
              <a:ext cx="569115" cy="294380"/>
            </a:xfrm>
            <a:prstGeom prst="rect">
              <a:avLst/>
            </a:prstGeom>
            <a:noFill/>
          </p:spPr>
          <p:txBody>
            <a:bodyPr wrap="square" lIns="68580" tIns="34290" rIns="68580" bIns="34290"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二、</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49" name="TextBox 48"/>
          <p:cNvSpPr txBox="1"/>
          <p:nvPr/>
        </p:nvSpPr>
        <p:spPr>
          <a:xfrm>
            <a:off x="2983691" y="2237905"/>
            <a:ext cx="5050408" cy="62230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对课题的理解和认识</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295476" y="387419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500"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500"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500"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500"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500"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500"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000"/>
                            </p:stCondLst>
                            <p:childTnLst>
                              <p:par>
                                <p:cTn id="36" presetID="22" presetClass="entr" presetSubtype="8" fill="hold" grpId="0" nodeType="afterEffect">
                                  <p:stCondLst>
                                    <p:cond delay="0"/>
                                  </p:stCondLst>
                                  <p:iterate type="lt">
                                    <p:tmPct val="30000"/>
                                  </p:iterate>
                                  <p:childTnLst>
                                    <p:set>
                                      <p:cBhvr>
                                        <p:cTn id="37" dur="500"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250" autoRev="1" fill="hold">
                                          <p:stCondLst>
                                            <p:cond delay="0"/>
                                          </p:stCondLst>
                                        </p:cTn>
                                        <p:tgtEl>
                                          <p:spTgt spid="49"/>
                                        </p:tgtEl>
                                      </p:cBhvr>
                                      <p:to x="80000" y="100000"/>
                                    </p:animScale>
                                    <p:anim by="(#ppt_w*0.10)" calcmode="lin" valueType="num">
                                      <p:cBhvr>
                                        <p:cTn id="41" dur="250" autoRev="1" fill="hold">
                                          <p:stCondLst>
                                            <p:cond delay="0"/>
                                          </p:stCondLst>
                                        </p:cTn>
                                        <p:tgtEl>
                                          <p:spTgt spid="49"/>
                                        </p:tgtEl>
                                        <p:attrNameLst>
                                          <p:attrName>ppt_x</p:attrName>
                                        </p:attrNameLst>
                                      </p:cBhvr>
                                    </p:anim>
                                    <p:anim by="(-#ppt_w*0.10)" calcmode="lin" valueType="num">
                                      <p:cBhvr>
                                        <p:cTn id="42" dur="250" autoRev="1" fill="hold">
                                          <p:stCondLst>
                                            <p:cond delay="0"/>
                                          </p:stCondLst>
                                        </p:cTn>
                                        <p:tgtEl>
                                          <p:spTgt spid="49"/>
                                        </p:tgtEl>
                                        <p:attrNameLst>
                                          <p:attrName>ppt_y</p:attrName>
                                        </p:attrNameLst>
                                      </p:cBhvr>
                                    </p:anim>
                                    <p:animRot by="-480000">
                                      <p:cBhvr>
                                        <p:cTn id="43" dur="250" autoRev="1" fill="hold">
                                          <p:stCondLst>
                                            <p:cond delay="0"/>
                                          </p:stCondLst>
                                        </p:cTn>
                                        <p:tgtEl>
                                          <p:spTgt spid="49"/>
                                        </p:tgtEl>
                                        <p:attrNameLst>
                                          <p:attrName>r</p:attrName>
                                        </p:attrNameLst>
                                      </p:cBhvr>
                                    </p:animRot>
                                  </p:childTnLst>
                                </p:cTn>
                              </p:par>
                            </p:childTnLst>
                          </p:cTn>
                        </p:par>
                        <p:par>
                          <p:cTn id="44" fill="hold">
                            <p:stCondLst>
                              <p:cond delay="3500"/>
                            </p:stCondLst>
                            <p:childTnLst>
                              <p:par>
                                <p:cTn id="45" presetID="22" presetClass="entr" presetSubtype="8" fill="hold" grpId="0" nodeType="afterEffect">
                                  <p:stCondLst>
                                    <p:cond delay="0"/>
                                  </p:stCondLst>
                                  <p:iterate type="lt">
                                    <p:tmPct val="30000"/>
                                  </p:iterate>
                                  <p:childTnLst>
                                    <p:set>
                                      <p:cBhvr>
                                        <p:cTn id="46" dur="500"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250" autoRev="1" fill="hold">
                                          <p:stCondLst>
                                            <p:cond delay="0"/>
                                          </p:stCondLst>
                                        </p:cTn>
                                        <p:tgtEl>
                                          <p:spTgt spid="50"/>
                                        </p:tgtEl>
                                      </p:cBhvr>
                                      <p:to x="80000" y="100000"/>
                                    </p:animScale>
                                    <p:anim by="(#ppt_w*0.10)" calcmode="lin" valueType="num">
                                      <p:cBhvr>
                                        <p:cTn id="50" dur="250" autoRev="1" fill="hold">
                                          <p:stCondLst>
                                            <p:cond delay="0"/>
                                          </p:stCondLst>
                                        </p:cTn>
                                        <p:tgtEl>
                                          <p:spTgt spid="50"/>
                                        </p:tgtEl>
                                        <p:attrNameLst>
                                          <p:attrName>ppt_x</p:attrName>
                                        </p:attrNameLst>
                                      </p:cBhvr>
                                    </p:anim>
                                    <p:anim by="(-#ppt_w*0.10)" calcmode="lin" valueType="num">
                                      <p:cBhvr>
                                        <p:cTn id="51" dur="250" autoRev="1" fill="hold">
                                          <p:stCondLst>
                                            <p:cond delay="0"/>
                                          </p:stCondLst>
                                        </p:cTn>
                                        <p:tgtEl>
                                          <p:spTgt spid="50"/>
                                        </p:tgtEl>
                                        <p:attrNameLst>
                                          <p:attrName>ppt_y</p:attrName>
                                        </p:attrNameLst>
                                      </p:cBhvr>
                                    </p:anim>
                                    <p:animRot by="-480000">
                                      <p:cBhvr>
                                        <p:cTn id="52" dur="2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7" name="椭圆 46"/>
          <p:cNvSpPr/>
          <p:nvPr/>
        </p:nvSpPr>
        <p:spPr>
          <a:xfrm>
            <a:off x="726616" y="1462417"/>
            <a:ext cx="2363189" cy="2363189"/>
          </a:xfrm>
          <a:prstGeom prst="ellipse">
            <a:avLst/>
          </a:prstGeom>
          <a:solidFill>
            <a:srgbClr val="005DA2"/>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12066" y="1347867"/>
            <a:ext cx="2592288" cy="2592288"/>
          </a:xfrm>
          <a:prstGeom prst="ellipse">
            <a:avLst/>
          </a:prstGeom>
          <a:noFill/>
          <a:ln cmpd="sng">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flipV="1">
            <a:off x="3204210" y="2670810"/>
            <a:ext cx="791845" cy="127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8" idx="4"/>
          </p:cNvCxnSpPr>
          <p:nvPr/>
        </p:nvCxnSpPr>
        <p:spPr>
          <a:xfrm>
            <a:off x="1908210" y="4011910"/>
            <a:ext cx="244782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751777" y="987827"/>
            <a:ext cx="868680" cy="720080"/>
            <a:chOff x="3922086" y="1495374"/>
            <a:chExt cx="868680" cy="720080"/>
          </a:xfrm>
        </p:grpSpPr>
        <p:sp>
          <p:nvSpPr>
            <p:cNvPr id="53" name="椭圆 52"/>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15"/>
            <p:cNvSpPr txBox="1"/>
            <p:nvPr/>
          </p:nvSpPr>
          <p:spPr>
            <a:xfrm>
              <a:off x="3922086" y="1671358"/>
              <a:ext cx="868680" cy="36830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（一）</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3677037" y="3595355"/>
            <a:ext cx="868680" cy="720080"/>
            <a:chOff x="3921641" y="4087662"/>
            <a:chExt cx="868680" cy="720080"/>
          </a:xfrm>
        </p:grpSpPr>
        <p:sp>
          <p:nvSpPr>
            <p:cNvPr id="56" name="椭圆 55"/>
            <p:cNvSpPr/>
            <p:nvPr/>
          </p:nvSpPr>
          <p:spPr>
            <a:xfrm>
              <a:off x="3995936" y="4087662"/>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21"/>
            <p:cNvSpPr txBox="1"/>
            <p:nvPr/>
          </p:nvSpPr>
          <p:spPr>
            <a:xfrm>
              <a:off x="3921641" y="4263873"/>
              <a:ext cx="868680" cy="368300"/>
            </a:xfrm>
            <a:prstGeom prst="rect">
              <a:avLst/>
            </a:prstGeom>
            <a:noFill/>
          </p:spPr>
          <p:txBody>
            <a:bodyPr wrap="non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sym typeface="+mn-ea"/>
                </a:rPr>
                <a:t>（三）</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grpSp>
      <p:sp>
        <p:nvSpPr>
          <p:cNvPr id="59" name="矩形 58"/>
          <p:cNvSpPr/>
          <p:nvPr/>
        </p:nvSpPr>
        <p:spPr bwMode="auto">
          <a:xfrm>
            <a:off x="4724400" y="1133475"/>
            <a:ext cx="2813685" cy="398780"/>
          </a:xfrm>
          <a:prstGeom prst="rect">
            <a:avLst/>
          </a:prstGeom>
        </p:spPr>
        <p:txBody>
          <a:bodyPr wrap="square">
            <a:spAutoFit/>
          </a:bodyPr>
          <a:lstStyle/>
          <a:p>
            <a:pPr>
              <a:lnSpc>
                <a:spcPct val="100000"/>
              </a:lnSpc>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对课题核心概念的认识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矩形 60"/>
          <p:cNvSpPr/>
          <p:nvPr/>
        </p:nvSpPr>
        <p:spPr bwMode="auto">
          <a:xfrm>
            <a:off x="4932680" y="2475230"/>
            <a:ext cx="3792855" cy="398780"/>
          </a:xfrm>
          <a:prstGeom prst="rect">
            <a:avLst/>
          </a:prstGeom>
        </p:spPr>
        <p:txBody>
          <a:bodyPr wrap="square">
            <a:spAutoFit/>
          </a:bodyPr>
          <a:lstStyle/>
          <a:p>
            <a:pPr>
              <a:lnSpc>
                <a:spcPct val="100000"/>
              </a:lnSpc>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对课题所解决问题的认识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62"/>
          <p:cNvSpPr/>
          <p:nvPr/>
        </p:nvSpPr>
        <p:spPr bwMode="auto">
          <a:xfrm>
            <a:off x="4716780" y="3771265"/>
            <a:ext cx="4210685" cy="398780"/>
          </a:xfrm>
          <a:prstGeom prst="rect">
            <a:avLst/>
          </a:prstGeom>
        </p:spPr>
        <p:txBody>
          <a:bodyPr wrap="square">
            <a:spAutoFit/>
          </a:bodyPr>
          <a:lstStyle/>
          <a:p>
            <a:pPr>
              <a:lnSpc>
                <a:spcPct val="100000"/>
              </a:lnSpc>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对国内外同类课题研究现状的认识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3922332" y="2311433"/>
            <a:ext cx="868680" cy="720080"/>
            <a:chOff x="3913970" y="2786571"/>
            <a:chExt cx="868680" cy="720080"/>
          </a:xfrm>
        </p:grpSpPr>
        <p:sp>
          <p:nvSpPr>
            <p:cNvPr id="65" name="椭圆 64"/>
            <p:cNvSpPr/>
            <p:nvPr/>
          </p:nvSpPr>
          <p:spPr>
            <a:xfrm>
              <a:off x="3995936" y="2786571"/>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18"/>
            <p:cNvSpPr txBox="1"/>
            <p:nvPr/>
          </p:nvSpPr>
          <p:spPr>
            <a:xfrm>
              <a:off x="3913970" y="2934889"/>
              <a:ext cx="868680" cy="368300"/>
            </a:xfrm>
            <a:prstGeom prst="rect">
              <a:avLst/>
            </a:prstGeom>
            <a:noFill/>
          </p:spPr>
          <p:txBody>
            <a:bodyPr wrap="non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sym typeface="+mn-ea"/>
                </a:rPr>
                <a:t>（二）</a:t>
              </a:r>
              <a:endParaRPr lang="zh-CN" altLang="en-US" dirty="0">
                <a:solidFill>
                  <a:schemeClr val="bg1"/>
                </a:solidFill>
                <a:latin typeface="微软雅黑" panose="020B0503020204020204" pitchFamily="34" charset="-122"/>
                <a:ea typeface="微软雅黑" panose="020B0503020204020204" pitchFamily="34" charset="-122"/>
              </a:endParaRPr>
            </a:p>
          </p:txBody>
        </p:sp>
      </p:grpSp>
      <p:cxnSp>
        <p:nvCxnSpPr>
          <p:cNvPr id="67" name="直接连接符 66"/>
          <p:cNvCxnSpPr/>
          <p:nvPr/>
        </p:nvCxnSpPr>
        <p:spPr>
          <a:xfrm>
            <a:off x="2286972" y="1384741"/>
            <a:ext cx="170947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矩形 71"/>
          <p:cNvSpPr>
            <a:spLocks noChangeArrowheads="1"/>
          </p:cNvSpPr>
          <p:nvPr/>
        </p:nvSpPr>
        <p:spPr bwMode="auto">
          <a:xfrm>
            <a:off x="726440" y="1935480"/>
            <a:ext cx="2263775" cy="1129030"/>
          </a:xfrm>
          <a:prstGeom prst="rect">
            <a:avLst/>
          </a:prstGeom>
          <a:noFill/>
          <a:ln w="9525">
            <a:noFill/>
            <a:miter lim="800000"/>
          </a:ln>
        </p:spPr>
        <p:txBody>
          <a:bodyPr wrap="square" lIns="68561" tIns="34282" rIns="68561" bIns="34282">
            <a:spAutoFit/>
          </a:bodyPr>
          <a:lstStyle/>
          <a:p>
            <a:pPr algn="ctr" defTabSz="683895"/>
            <a:r>
              <a:rPr lang="en-US" altLang="zh-CN" sz="2300" b="1" dirty="0">
                <a:solidFill>
                  <a:schemeClr val="bg1"/>
                </a:solidFill>
                <a:latin typeface="微软雅黑" panose="020B0503020204020204" pitchFamily="34" charset="-122"/>
                <a:ea typeface="微软雅黑" panose="020B0503020204020204" pitchFamily="34" charset="-122"/>
              </a:rPr>
              <a:t>    </a:t>
            </a:r>
            <a:r>
              <a:rPr lang="zh-CN" altLang="en-US" sz="2300" b="1" dirty="0">
                <a:solidFill>
                  <a:schemeClr val="bg1"/>
                </a:solidFill>
                <a:latin typeface="微软雅黑" panose="020B0503020204020204" pitchFamily="34" charset="-122"/>
                <a:ea typeface="微软雅黑" panose="020B0503020204020204" pitchFamily="34" charset="-122"/>
              </a:rPr>
              <a:t>二、</a:t>
            </a:r>
            <a:endParaRPr lang="zh-CN" altLang="en-US" sz="2300" b="1" dirty="0">
              <a:solidFill>
                <a:schemeClr val="bg1"/>
              </a:solidFill>
              <a:latin typeface="微软雅黑" panose="020B0503020204020204" pitchFamily="34" charset="-122"/>
              <a:ea typeface="微软雅黑" panose="020B0503020204020204" pitchFamily="34" charset="-122"/>
            </a:endParaRPr>
          </a:p>
          <a:p>
            <a:pPr algn="ctr" defTabSz="683895"/>
            <a:r>
              <a:rPr lang="zh-CN" altLang="en-US" sz="2300" b="1" dirty="0">
                <a:solidFill>
                  <a:schemeClr val="bg1"/>
                </a:solidFill>
                <a:latin typeface="微软雅黑" panose="020B0503020204020204" pitchFamily="34" charset="-122"/>
                <a:ea typeface="微软雅黑" panose="020B0503020204020204" pitchFamily="34" charset="-122"/>
              </a:rPr>
              <a:t>对课题的   </a:t>
            </a:r>
            <a:endParaRPr lang="zh-CN" altLang="en-US" sz="2300" b="1" dirty="0">
              <a:solidFill>
                <a:schemeClr val="bg1"/>
              </a:solidFill>
              <a:latin typeface="微软雅黑" panose="020B0503020204020204" pitchFamily="34" charset="-122"/>
              <a:ea typeface="微软雅黑" panose="020B0503020204020204" pitchFamily="34" charset="-122"/>
            </a:endParaRPr>
          </a:p>
          <a:p>
            <a:pPr algn="ctr" defTabSz="683895"/>
            <a:r>
              <a:rPr lang="zh-CN" altLang="en-US" sz="2300" b="1" dirty="0">
                <a:solidFill>
                  <a:schemeClr val="bg1"/>
                </a:solidFill>
                <a:latin typeface="微软雅黑" panose="020B0503020204020204" pitchFamily="34" charset="-122"/>
                <a:ea typeface="微软雅黑" panose="020B0503020204020204" pitchFamily="34" charset="-122"/>
              </a:rPr>
              <a:t> 理解和认识</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26" name="Title 1"/>
          <p:cNvSpPr txBox="1"/>
          <p:nvPr/>
        </p:nvSpPr>
        <p:spPr>
          <a:xfrm>
            <a:off x="453390" y="281305"/>
            <a:ext cx="56292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一、对课题的理解和认识</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500"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500"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500"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500" fill="hold">
                                          <p:stCondLst>
                                            <p:cond delay="0"/>
                                          </p:stCondLst>
                                        </p:cTn>
                                        <p:tgtEl>
                                          <p:spTgt spid="67"/>
                                        </p:tgtEl>
                                        <p:attrNameLst>
                                          <p:attrName>style.visibility</p:attrName>
                                        </p:attrNameLst>
                                      </p:cBhvr>
                                      <p:to>
                                        <p:strVal val="visible"/>
                                      </p:to>
                                    </p:set>
                                    <p:animEffect transition="in" filter="wipe(left)">
                                      <p:cBhvr>
                                        <p:cTn id="22" dur="500"/>
                                        <p:tgtEl>
                                          <p:spTgt spid="67"/>
                                        </p:tgtEl>
                                      </p:cBhvr>
                                    </p:animEffect>
                                  </p:childTnLst>
                                </p:cTn>
                              </p:par>
                            </p:childTnLst>
                          </p:cTn>
                        </p:par>
                        <p:par>
                          <p:cTn id="23" fill="hold">
                            <p:stCondLst>
                              <p:cond delay="1500"/>
                            </p:stCondLst>
                            <p:childTnLst>
                              <p:par>
                                <p:cTn id="24" presetID="21" presetClass="entr" presetSubtype="1" fill="hold" nodeType="afterEffect">
                                  <p:stCondLst>
                                    <p:cond delay="0"/>
                                  </p:stCondLst>
                                  <p:childTnLst>
                                    <p:set>
                                      <p:cBhvr>
                                        <p:cTn id="25" dur="500" fill="hold">
                                          <p:stCondLst>
                                            <p:cond delay="0"/>
                                          </p:stCondLst>
                                        </p:cTn>
                                        <p:tgtEl>
                                          <p:spTgt spid="51"/>
                                        </p:tgtEl>
                                        <p:attrNameLst>
                                          <p:attrName>style.visibility</p:attrName>
                                        </p:attrNameLst>
                                      </p:cBhvr>
                                      <p:to>
                                        <p:strVal val="visible"/>
                                      </p:to>
                                    </p:set>
                                    <p:animEffect transition="in" filter="wheel(1)">
                                      <p:cBhvr>
                                        <p:cTn id="26" dur="500"/>
                                        <p:tgtEl>
                                          <p:spTgt spid="51"/>
                                        </p:tgtEl>
                                      </p:cBhvr>
                                    </p:animEffect>
                                  </p:childTnLst>
                                </p:cTn>
                              </p:par>
                              <p:par>
                                <p:cTn id="27" presetID="42" presetClass="entr" presetSubtype="0" fill="hold" grpId="0" nodeType="withEffect">
                                  <p:stCondLst>
                                    <p:cond delay="0"/>
                                  </p:stCondLst>
                                  <p:childTnLst>
                                    <p:set>
                                      <p:cBhvr>
                                        <p:cTn id="28" dur="500"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500"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par>
                          <p:cTn id="36" fill="hold">
                            <p:stCondLst>
                              <p:cond delay="2500"/>
                            </p:stCondLst>
                            <p:childTnLst>
                              <p:par>
                                <p:cTn id="37" presetID="21" presetClass="entr" presetSubtype="1" fill="hold" nodeType="afterEffect">
                                  <p:stCondLst>
                                    <p:cond delay="0"/>
                                  </p:stCondLst>
                                  <p:childTnLst>
                                    <p:set>
                                      <p:cBhvr>
                                        <p:cTn id="38" dur="500" fill="hold">
                                          <p:stCondLst>
                                            <p:cond delay="0"/>
                                          </p:stCondLst>
                                        </p:cTn>
                                        <p:tgtEl>
                                          <p:spTgt spid="64"/>
                                        </p:tgtEl>
                                        <p:attrNameLst>
                                          <p:attrName>style.visibility</p:attrName>
                                        </p:attrNameLst>
                                      </p:cBhvr>
                                      <p:to>
                                        <p:strVal val="visible"/>
                                      </p:to>
                                    </p:set>
                                    <p:animEffect transition="in" filter="wheel(1)">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500"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anim calcmode="lin" valueType="num">
                                      <p:cBhvr>
                                        <p:cTn id="44" dur="500" fill="hold"/>
                                        <p:tgtEl>
                                          <p:spTgt spid="61"/>
                                        </p:tgtEl>
                                        <p:attrNameLst>
                                          <p:attrName>ppt_x</p:attrName>
                                        </p:attrNameLst>
                                      </p:cBhvr>
                                      <p:tavLst>
                                        <p:tav tm="0">
                                          <p:val>
                                            <p:strVal val="#ppt_x"/>
                                          </p:val>
                                        </p:tav>
                                        <p:tav tm="100000">
                                          <p:val>
                                            <p:strVal val="#ppt_x"/>
                                          </p:val>
                                        </p:tav>
                                      </p:tavLst>
                                    </p:anim>
                                    <p:anim calcmode="lin" valueType="num">
                                      <p:cBhvr>
                                        <p:cTn id="45" dur="500" fill="hold"/>
                                        <p:tgtEl>
                                          <p:spTgt spid="61"/>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22" presetClass="entr" presetSubtype="8" fill="hold" nodeType="afterEffect">
                                  <p:stCondLst>
                                    <p:cond delay="0"/>
                                  </p:stCondLst>
                                  <p:childTnLst>
                                    <p:set>
                                      <p:cBhvr>
                                        <p:cTn id="48" dur="500"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000"/>
                            </p:stCondLst>
                            <p:childTnLst>
                              <p:par>
                                <p:cTn id="51" presetID="21" presetClass="entr" presetSubtype="1" fill="hold" nodeType="afterEffect">
                                  <p:stCondLst>
                                    <p:cond delay="0"/>
                                  </p:stCondLst>
                                  <p:childTnLst>
                                    <p:set>
                                      <p:cBhvr>
                                        <p:cTn id="52" dur="500" fill="hold">
                                          <p:stCondLst>
                                            <p:cond delay="0"/>
                                          </p:stCondLst>
                                        </p:cTn>
                                        <p:tgtEl>
                                          <p:spTgt spid="55"/>
                                        </p:tgtEl>
                                        <p:attrNameLst>
                                          <p:attrName>style.visibility</p:attrName>
                                        </p:attrNameLst>
                                      </p:cBhvr>
                                      <p:to>
                                        <p:strVal val="visible"/>
                                      </p:to>
                                    </p:set>
                                    <p:animEffect transition="in" filter="wheel(1)">
                                      <p:cBhvr>
                                        <p:cTn id="53" dur="500"/>
                                        <p:tgtEl>
                                          <p:spTgt spid="55"/>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500"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anim calcmode="lin" valueType="num">
                                      <p:cBhvr>
                                        <p:cTn id="58" dur="500" fill="hold"/>
                                        <p:tgtEl>
                                          <p:spTgt spid="63"/>
                                        </p:tgtEl>
                                        <p:attrNameLst>
                                          <p:attrName>ppt_x</p:attrName>
                                        </p:attrNameLst>
                                      </p:cBhvr>
                                      <p:tavLst>
                                        <p:tav tm="0">
                                          <p:val>
                                            <p:strVal val="#ppt_x"/>
                                          </p:val>
                                        </p:tav>
                                        <p:tav tm="100000">
                                          <p:val>
                                            <p:strVal val="#ppt_x"/>
                                          </p:val>
                                        </p:tav>
                                      </p:tavLst>
                                    </p:anim>
                                    <p:anim calcmode="lin" valueType="num">
                                      <p:cBhvr>
                                        <p:cTn id="59" dur="500" fill="hold"/>
                                        <p:tgtEl>
                                          <p:spTgt spid="63"/>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26"/>
                                        </p:tgtEl>
                                        <p:attrNameLst>
                                          <p:attrName>ppt_y</p:attrName>
                                        </p:attrNameLst>
                                      </p:cBhvr>
                                      <p:tavLst>
                                        <p:tav tm="0">
                                          <p:val>
                                            <p:strVal val="#ppt_y"/>
                                          </p:val>
                                        </p:tav>
                                        <p:tav tm="100000">
                                          <p:val>
                                            <p:strVal val="#ppt_y"/>
                                          </p:val>
                                        </p:tav>
                                      </p:tavLst>
                                    </p:anim>
                                    <p:anim calcmode="lin" valueType="num">
                                      <p:cBhvr>
                                        <p:cTn id="6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59" grpId="0"/>
      <p:bldP spid="61" grpId="0"/>
      <p:bldP spid="6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652145" y="200025"/>
            <a:ext cx="325564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（一）对课题核心概念的认识</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179458" y="76354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32105" y="717550"/>
            <a:ext cx="3034665"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507740" y="717550"/>
            <a:ext cx="5321300" cy="418528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indent="508000" fontAlgn="auto">
              <a:lnSpc>
                <a:spcPts val="4080"/>
              </a:lnSpc>
              <a:extLst>
                <a:ext uri="{35155182-B16C-46BC-9424-99874614C6A1}">
                  <wpsdc:indentchars xmlns:wpsdc="http://www.wps.cn/officeDocument/2017/drawingmlCustomData" val="200" checksum="282533468"/>
                </a:ext>
              </a:extLst>
            </a:pPr>
            <a:r>
              <a:rPr sz="2000" b="1" dirty="0">
                <a:solidFill>
                  <a:schemeClr val="tx1">
                    <a:lumMod val="75000"/>
                    <a:lumOff val="25000"/>
                  </a:schemeClr>
                </a:solidFill>
                <a:latin typeface="+mn-ea"/>
                <a:ea typeface="+mn-ea"/>
                <a:cs typeface="+mn-ea"/>
              </a:rPr>
              <a:t>TCC课程是综合性的科技教育课程。TCC是指科技（Technology），创造（Create）和竞争（Compete）。它旨在让学生通过科学技术的学习与探索，促进他们基于运用科学技术解决问题的探究学习和基于设计的创造学习，强调提升学生的创造力与竞争力，从而进一步提升初中生的核心素养，达到课程素质教育和立德树人的目的。</a:t>
            </a:r>
            <a:endParaRPr sz="2000" b="1" dirty="0">
              <a:solidFill>
                <a:schemeClr val="tx1">
                  <a:lumMod val="75000"/>
                  <a:lumOff val="25000"/>
                </a:schemeClr>
              </a:solidFill>
              <a:latin typeface="+mn-ea"/>
              <a:ea typeface="+mn-ea"/>
              <a:cs typeface="+mn-ea"/>
            </a:endParaRPr>
          </a:p>
        </p:txBody>
      </p:sp>
      <p:sp>
        <p:nvSpPr>
          <p:cNvPr id="8" name="TextBox 7"/>
          <p:cNvSpPr txBox="1"/>
          <p:nvPr/>
        </p:nvSpPr>
        <p:spPr>
          <a:xfrm>
            <a:off x="530860" y="79311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1．对“TCC课程”的认识</a:t>
            </a:r>
            <a:endParaRPr lang="zh-CN" altLang="en-US" sz="1600" dirty="0">
              <a:solidFill>
                <a:schemeClr val="bg1"/>
              </a:solidFill>
            </a:endParaRPr>
          </a:p>
        </p:txBody>
      </p:sp>
      <p:sp>
        <p:nvSpPr>
          <p:cNvPr id="31" name="TextBox 30"/>
          <p:cNvSpPr txBox="1"/>
          <p:nvPr/>
        </p:nvSpPr>
        <p:spPr>
          <a:xfrm>
            <a:off x="531495" y="3377248"/>
            <a:ext cx="697865" cy="467360"/>
          </a:xfrm>
          <a:prstGeom prst="rect">
            <a:avLst/>
          </a:prstGeom>
          <a:noFill/>
        </p:spPr>
        <p:txBody>
          <a:bodyPr wrap="square" lIns="68543" tIns="34272" rIns="68543" bIns="34272" rtlCol="0" anchor="ctr">
            <a:spAutoFit/>
            <a:scene3d>
              <a:camera prst="orthographicFront"/>
              <a:lightRig rig="threePt" dir="t"/>
            </a:scene3d>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zh-CN" sz="1300" b="1" dirty="0">
                <a:solidFill>
                  <a:schemeClr val="tx1"/>
                </a:solidFill>
                <a:effectLst>
                  <a:outerShdw blurRad="38100" dist="19050" dir="2700000" algn="tl" rotWithShape="0">
                    <a:schemeClr val="dk1">
                      <a:alpha val="40000"/>
                    </a:schemeClr>
                  </a:outerShdw>
                </a:effectLst>
              </a:rPr>
              <a:t>创 造</a:t>
            </a:r>
            <a:endParaRPr lang="zh-CN" altLang="zh-CN" sz="1300" b="1" dirty="0">
              <a:solidFill>
                <a:schemeClr val="tx1"/>
              </a:solidFill>
              <a:effectLst>
                <a:outerShdw blurRad="38100" dist="19050" dir="2700000" algn="tl" rotWithShape="0">
                  <a:schemeClr val="dk1">
                    <a:alpha val="40000"/>
                  </a:schemeClr>
                </a:outerShdw>
              </a:effectLst>
            </a:endParaRPr>
          </a:p>
          <a:p>
            <a:r>
              <a:rPr lang="en-US" altLang="zh-CN" sz="1300" b="1" dirty="0">
                <a:solidFill>
                  <a:srgbClr val="FF0000"/>
                </a:solidFill>
                <a:effectLst>
                  <a:outerShdw blurRad="38100" dist="19050" dir="2700000" algn="tl" rotWithShape="0">
                    <a:schemeClr val="dk1">
                      <a:alpha val="40000"/>
                    </a:schemeClr>
                  </a:outerShdw>
                </a:effectLst>
                <a:uFillTx/>
              </a:rPr>
              <a:t>C</a:t>
            </a:r>
            <a:r>
              <a:rPr lang="en-US" altLang="zh-CN" sz="1300" b="1" dirty="0">
                <a:solidFill>
                  <a:schemeClr val="tx1"/>
                </a:solidFill>
                <a:effectLst>
                  <a:outerShdw blurRad="38100" dist="19050" dir="2700000" algn="tl" rotWithShape="0">
                    <a:schemeClr val="dk1">
                      <a:alpha val="40000"/>
                    </a:schemeClr>
                  </a:outerShdw>
                </a:effectLst>
              </a:rPr>
              <a:t>reate</a:t>
            </a:r>
            <a:endParaRPr lang="en-US" altLang="zh-CN" sz="1300" b="1" dirty="0">
              <a:solidFill>
                <a:schemeClr val="tx1"/>
              </a:solidFill>
              <a:effectLst>
                <a:outerShdw blurRad="38100" dist="19050" dir="2700000" algn="tl" rotWithShape="0">
                  <a:schemeClr val="dk1">
                    <a:alpha val="40000"/>
                  </a:schemeClr>
                </a:outerShdw>
              </a:effectLst>
            </a:endParaRPr>
          </a:p>
        </p:txBody>
      </p:sp>
      <p:sp>
        <p:nvSpPr>
          <p:cNvPr id="32" name="TextBox 31"/>
          <p:cNvSpPr txBox="1"/>
          <p:nvPr/>
        </p:nvSpPr>
        <p:spPr>
          <a:xfrm>
            <a:off x="1410970" y="2974975"/>
            <a:ext cx="821690" cy="267335"/>
          </a:xfrm>
          <a:prstGeom prst="rect">
            <a:avLst/>
          </a:prstGeom>
          <a:noFill/>
        </p:spPr>
        <p:txBody>
          <a:bodyPr wrap="square" lIns="68543" tIns="34272" rIns="68543" bIns="34272" rtlCol="0" anchor="ctr">
            <a:spAutoFit/>
            <a:scene3d>
              <a:camera prst="orthographicFront"/>
              <a:lightRig rig="threePt" dir="t"/>
            </a:scene3d>
          </a:bodyPr>
          <a:lstStyle/>
          <a:p>
            <a:pPr algn="ctr"/>
            <a:r>
              <a:rPr lang="en-US" sz="13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TCC</a:t>
            </a:r>
            <a:r>
              <a:rPr lang="zh-CN" sz="13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课程</a:t>
            </a:r>
            <a:endParaRPr lang="zh-CN" sz="13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7" name="Freeform 4"/>
          <p:cNvSpPr/>
          <p:nvPr/>
        </p:nvSpPr>
        <p:spPr bwMode="auto">
          <a:xfrm>
            <a:off x="1229360" y="2506980"/>
            <a:ext cx="1202690" cy="1203325"/>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9" name="Freeform 8"/>
          <p:cNvSpPr/>
          <p:nvPr/>
        </p:nvSpPr>
        <p:spPr bwMode="auto">
          <a:xfrm>
            <a:off x="361950" y="3086735"/>
            <a:ext cx="1049020" cy="104902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2" name="TextBox 30"/>
          <p:cNvSpPr txBox="1"/>
          <p:nvPr/>
        </p:nvSpPr>
        <p:spPr>
          <a:xfrm>
            <a:off x="2233930" y="3453765"/>
            <a:ext cx="977900" cy="436245"/>
          </a:xfrm>
          <a:prstGeom prst="rect">
            <a:avLst/>
          </a:prstGeom>
          <a:noFill/>
        </p:spPr>
        <p:txBody>
          <a:bodyPr wrap="square" lIns="68543" tIns="34272" rIns="68543" bIns="34272" rtlCol="0" anchor="ctr">
            <a:spAutoFit/>
            <a:scene3d>
              <a:camera prst="orthographicFront"/>
              <a:lightRig rig="threePt" dir="t"/>
            </a:scene3d>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zh-CN" sz="1300" b="1" dirty="0">
                <a:solidFill>
                  <a:schemeClr val="tx1"/>
                </a:solidFill>
                <a:effectLst>
                  <a:outerShdw blurRad="38100" dist="19050" dir="2700000" algn="tl" rotWithShape="0">
                    <a:schemeClr val="dk1">
                      <a:alpha val="40000"/>
                    </a:schemeClr>
                  </a:outerShdw>
                </a:effectLst>
              </a:rPr>
              <a:t>竞 争</a:t>
            </a:r>
            <a:endParaRPr lang="zh-CN" altLang="zh-CN" sz="1300" b="1" dirty="0">
              <a:solidFill>
                <a:schemeClr val="tx1"/>
              </a:solidFill>
              <a:effectLst>
                <a:outerShdw blurRad="38100" dist="19050" dir="2700000" algn="tl" rotWithShape="0">
                  <a:schemeClr val="dk1">
                    <a:alpha val="40000"/>
                  </a:schemeClr>
                </a:outerShdw>
              </a:effectLst>
            </a:endParaRPr>
          </a:p>
          <a:p>
            <a:r>
              <a:rPr lang="en-US" altLang="zh-CN" sz="1100" b="1" dirty="0">
                <a:solidFill>
                  <a:srgbClr val="FF0000"/>
                </a:solidFill>
                <a:effectLst>
                  <a:outerShdw blurRad="38100" dist="19050" dir="2700000" algn="tl" rotWithShape="0">
                    <a:schemeClr val="dk1">
                      <a:alpha val="40000"/>
                    </a:schemeClr>
                  </a:outerShdw>
                </a:effectLst>
                <a:uFillTx/>
              </a:rPr>
              <a:t>C</a:t>
            </a:r>
            <a:r>
              <a:rPr lang="en-US" altLang="zh-CN" sz="1100" b="1" dirty="0">
                <a:solidFill>
                  <a:schemeClr val="tx1"/>
                </a:solidFill>
                <a:effectLst>
                  <a:outerShdw blurRad="38100" dist="19050" dir="2700000" algn="tl" rotWithShape="0">
                    <a:schemeClr val="dk1">
                      <a:alpha val="40000"/>
                    </a:schemeClr>
                  </a:outerShdw>
                </a:effectLst>
                <a:uFillTx/>
              </a:rPr>
              <a:t>ompete</a:t>
            </a:r>
            <a:endParaRPr lang="en-US" altLang="zh-CN" sz="1100" b="1" dirty="0">
              <a:solidFill>
                <a:schemeClr val="tx1"/>
              </a:solidFill>
              <a:effectLst>
                <a:outerShdw blurRad="38100" dist="19050" dir="2700000" algn="tl" rotWithShape="0">
                  <a:schemeClr val="dk1">
                    <a:alpha val="40000"/>
                  </a:schemeClr>
                </a:outerShdw>
              </a:effectLst>
              <a:uFillTx/>
            </a:endParaRPr>
          </a:p>
        </p:txBody>
      </p:sp>
      <p:sp>
        <p:nvSpPr>
          <p:cNvPr id="19" name="Freeform 8"/>
          <p:cNvSpPr/>
          <p:nvPr/>
        </p:nvSpPr>
        <p:spPr bwMode="auto">
          <a:xfrm>
            <a:off x="2221230" y="3159125"/>
            <a:ext cx="1049020" cy="104902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Freeform 8"/>
          <p:cNvSpPr/>
          <p:nvPr/>
        </p:nvSpPr>
        <p:spPr bwMode="auto">
          <a:xfrm>
            <a:off x="1329055" y="1492250"/>
            <a:ext cx="1049020" cy="104902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TextBox 30"/>
          <p:cNvSpPr txBox="1"/>
          <p:nvPr/>
        </p:nvSpPr>
        <p:spPr>
          <a:xfrm>
            <a:off x="980440" y="1722755"/>
            <a:ext cx="1720850" cy="421005"/>
          </a:xfrm>
          <a:prstGeom prst="rect">
            <a:avLst/>
          </a:prstGeom>
          <a:noFill/>
        </p:spPr>
        <p:txBody>
          <a:bodyPr wrap="square" lIns="68543" tIns="34272" rIns="68543" bIns="34272" rtlCol="0" anchor="ctr">
            <a:spAutoFit/>
            <a:scene3d>
              <a:camera prst="orthographicFront"/>
              <a:lightRig rig="threePt" dir="t"/>
            </a:scene3d>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zh-CN" sz="1300" b="1" dirty="0">
                <a:solidFill>
                  <a:schemeClr val="tx1"/>
                </a:solidFill>
                <a:effectLst>
                  <a:outerShdw blurRad="38100" dist="19050" dir="2700000" algn="tl" rotWithShape="0">
                    <a:schemeClr val="dk1">
                      <a:alpha val="40000"/>
                    </a:schemeClr>
                  </a:outerShdw>
                </a:effectLst>
              </a:rPr>
              <a:t>科 技</a:t>
            </a:r>
            <a:endParaRPr lang="zh-CN" altLang="zh-CN" sz="1300" b="1" dirty="0">
              <a:solidFill>
                <a:schemeClr val="tx1"/>
              </a:solidFill>
              <a:effectLst>
                <a:outerShdw blurRad="38100" dist="19050" dir="2700000" algn="tl" rotWithShape="0">
                  <a:schemeClr val="dk1">
                    <a:alpha val="40000"/>
                  </a:schemeClr>
                </a:outerShdw>
              </a:effectLst>
            </a:endParaRPr>
          </a:p>
          <a:p>
            <a:r>
              <a:rPr lang="en-US" altLang="zh-CN" sz="1000" b="1" dirty="0">
                <a:solidFill>
                  <a:srgbClr val="FF0000"/>
                </a:solidFill>
                <a:effectLst>
                  <a:outerShdw blurRad="38100" dist="19050" dir="2700000" algn="tl" rotWithShape="0">
                    <a:schemeClr val="dk1">
                      <a:alpha val="40000"/>
                    </a:schemeClr>
                  </a:outerShdw>
                </a:effectLst>
                <a:uFillTx/>
              </a:rPr>
              <a:t>T</a:t>
            </a:r>
            <a:r>
              <a:rPr lang="en-US" altLang="zh-CN" sz="1000" b="1" dirty="0">
                <a:solidFill>
                  <a:schemeClr val="tx1"/>
                </a:solidFill>
                <a:effectLst>
                  <a:outerShdw blurRad="38100" dist="19050" dir="2700000" algn="tl" rotWithShape="0">
                    <a:schemeClr val="dk1">
                      <a:alpha val="40000"/>
                    </a:schemeClr>
                  </a:outerShdw>
                </a:effectLst>
                <a:uFillTx/>
              </a:rPr>
              <a:t>echnology</a:t>
            </a:r>
            <a:endParaRPr lang="en-US" altLang="zh-CN" sz="1000" b="1" dirty="0">
              <a:solidFill>
                <a:schemeClr val="tx1"/>
              </a:solidFill>
              <a:effectLst>
                <a:outerShdw blurRad="38100" dist="19050" dir="2700000" algn="tl" rotWithShape="0">
                  <a:schemeClr val="dk1">
                    <a:alpha val="40000"/>
                  </a:schemeClr>
                </a:outerShdw>
              </a:effectLst>
              <a:uFillTx/>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500"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100"/>
                            </p:stCondLst>
                            <p:childTnLst>
                              <p:par>
                                <p:cTn id="13" presetID="22" presetClass="entr" presetSubtype="2" fill="hold" grpId="0" nodeType="afterEffect">
                                  <p:stCondLst>
                                    <p:cond delay="0"/>
                                  </p:stCondLst>
                                  <p:childTnLst>
                                    <p:set>
                                      <p:cBhvr>
                                        <p:cTn id="14" dur="500"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600"/>
                            </p:stCondLst>
                            <p:childTnLst>
                              <p:par>
                                <p:cTn id="17" presetID="22" presetClass="entr" presetSubtype="8" fill="hold" grpId="0" nodeType="afterEffect">
                                  <p:stCondLst>
                                    <p:cond delay="0"/>
                                  </p:stCondLst>
                                  <p:childTnLst>
                                    <p:set>
                                      <p:cBhvr>
                                        <p:cTn id="18" dur="500"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500"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100"/>
                            </p:stCondLst>
                            <p:childTnLst>
                              <p:par>
                                <p:cTn id="24" presetID="22" presetClass="entr" presetSubtype="8" fill="hold" grpId="0" nodeType="afterEffect">
                                  <p:stCondLst>
                                    <p:cond delay="0"/>
                                  </p:stCondLst>
                                  <p:childTnLst>
                                    <p:set>
                                      <p:cBhvr>
                                        <p:cTn id="25" dur="500"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600"/>
                            </p:stCondLst>
                            <p:childTnLst>
                              <p:par>
                                <p:cTn id="28" presetID="10" presetClass="entr" presetSubtype="0" fill="hold" grpId="0" nodeType="afterEffect">
                                  <p:stCondLst>
                                    <p:cond delay="0"/>
                                  </p:stCondLst>
                                  <p:childTnLst>
                                    <p:set>
                                      <p:cBhvr>
                                        <p:cTn id="29" dur="500"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8" presetClass="emph" presetSubtype="0" repeatCount="indefinite" fill="hold" grpId="1" nodeType="withEffect">
                                  <p:stCondLst>
                                    <p:cond delay="0"/>
                                  </p:stCondLst>
                                  <p:childTnLst>
                                    <p:animRot by="-86400000">
                                      <p:cBhvr>
                                        <p:cTn id="32" dur="500" fill="hold"/>
                                        <p:tgtEl>
                                          <p:spTgt spid="39"/>
                                        </p:tgtEl>
                                        <p:attrNameLst>
                                          <p:attrName>r</p:attrName>
                                        </p:attrNameLst>
                                      </p:cBhvr>
                                    </p:animRot>
                                  </p:childTnLst>
                                </p:cTn>
                              </p:par>
                              <p:par>
                                <p:cTn id="33" presetID="53" presetClass="entr" presetSubtype="16" fill="hold" grpId="0" nodeType="withEffect">
                                  <p:stCondLst>
                                    <p:cond delay="500"/>
                                  </p:stCondLst>
                                  <p:childTnLst>
                                    <p:set>
                                      <p:cBhvr>
                                        <p:cTn id="34" dur="500"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par>
                                <p:cTn id="38" presetID="10" presetClass="entr" presetSubtype="0" fill="hold" grpId="0" nodeType="withEffect">
                                  <p:stCondLst>
                                    <p:cond delay="1500"/>
                                  </p:stCondLst>
                                  <p:childTnLst>
                                    <p:set>
                                      <p:cBhvr>
                                        <p:cTn id="39" dur="500"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8" presetClass="emph" presetSubtype="0" repeatCount="indefinite" fill="hold" grpId="1" nodeType="withEffect">
                                  <p:stCondLst>
                                    <p:cond delay="1500"/>
                                  </p:stCondLst>
                                  <p:childTnLst>
                                    <p:animRot by="64800000">
                                      <p:cBhvr>
                                        <p:cTn id="42" dur="500" fill="hold"/>
                                        <p:tgtEl>
                                          <p:spTgt spid="37"/>
                                        </p:tgtEl>
                                        <p:attrNameLst>
                                          <p:attrName>r</p:attrName>
                                        </p:attrNameLst>
                                      </p:cBhvr>
                                    </p:animRot>
                                  </p:childTnLst>
                                </p:cTn>
                              </p:par>
                              <p:par>
                                <p:cTn id="43" presetID="53" presetClass="entr" presetSubtype="16" fill="hold" grpId="0" nodeType="withEffect">
                                  <p:stCondLst>
                                    <p:cond delay="2000"/>
                                  </p:stCondLst>
                                  <p:childTnLst>
                                    <p:set>
                                      <p:cBhvr>
                                        <p:cTn id="44" dur="500"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3100"/>
                            </p:stCondLst>
                            <p:childTnLst>
                              <p:par>
                                <p:cTn id="49" presetID="10" presetClass="entr" presetSubtype="0" fill="hold" grpId="0" nodeType="afterEffect">
                                  <p:stCondLst>
                                    <p:cond delay="0"/>
                                  </p:stCondLst>
                                  <p:childTnLst>
                                    <p:set>
                                      <p:cBhvr>
                                        <p:cTn id="50" dur="500"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8" presetClass="emph" presetSubtype="0" repeatCount="indefinite" fill="hold" grpId="1" nodeType="withEffect">
                                  <p:stCondLst>
                                    <p:cond delay="0"/>
                                  </p:stCondLst>
                                  <p:childTnLst>
                                    <p:animRot by="-86400000">
                                      <p:cBhvr>
                                        <p:cTn id="53" dur="500" fill="hold"/>
                                        <p:tgtEl>
                                          <p:spTgt spid="19"/>
                                        </p:tgtEl>
                                        <p:attrNameLst>
                                          <p:attrName>r</p:attrName>
                                        </p:attrNameLst>
                                      </p:cBhvr>
                                    </p:animRot>
                                  </p:childTnLst>
                                </p:cTn>
                              </p:par>
                              <p:par>
                                <p:cTn id="54" presetID="53" presetClass="entr" presetSubtype="16" fill="hold" grpId="0" nodeType="withEffect">
                                  <p:stCondLst>
                                    <p:cond delay="500"/>
                                  </p:stCondLst>
                                  <p:childTnLst>
                                    <p:set>
                                      <p:cBhvr>
                                        <p:cTn id="55" dur="500"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Effect transition="in" filter="fade">
                                      <p:cBhvr>
                                        <p:cTn id="58" dur="500"/>
                                        <p:tgtEl>
                                          <p:spTgt spid="2"/>
                                        </p:tgtEl>
                                      </p:cBhvr>
                                    </p:animEffect>
                                  </p:childTnLst>
                                </p:cTn>
                              </p:par>
                            </p:childTnLst>
                          </p:cTn>
                        </p:par>
                        <p:par>
                          <p:cTn id="59" fill="hold">
                            <p:stCondLst>
                              <p:cond delay="3600"/>
                            </p:stCondLst>
                            <p:childTnLst>
                              <p:par>
                                <p:cTn id="60" presetID="10" presetClass="entr" presetSubtype="0" fill="hold" grpId="0" nodeType="afterEffect">
                                  <p:stCondLst>
                                    <p:cond delay="0"/>
                                  </p:stCondLst>
                                  <p:childTnLst>
                                    <p:set>
                                      <p:cBhvr>
                                        <p:cTn id="61" dur="500"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8" presetClass="emph" presetSubtype="0" repeatCount="indefinite" fill="hold" grpId="1" nodeType="withEffect">
                                  <p:stCondLst>
                                    <p:cond delay="0"/>
                                  </p:stCondLst>
                                  <p:childTnLst>
                                    <p:animRot by="-86400000">
                                      <p:cBhvr>
                                        <p:cTn id="64" dur="500" fill="hold"/>
                                        <p:tgtEl>
                                          <p:spTgt spid="21"/>
                                        </p:tgtEl>
                                        <p:attrNameLst>
                                          <p:attrName>r</p:attrName>
                                        </p:attrNameLst>
                                      </p:cBhvr>
                                    </p:animRot>
                                  </p:childTnLst>
                                </p:cTn>
                              </p:par>
                              <p:par>
                                <p:cTn id="65" presetID="53" presetClass="entr" presetSubtype="16" fill="hold" grpId="0" nodeType="withEffect">
                                  <p:stCondLst>
                                    <p:cond delay="500"/>
                                  </p:stCondLst>
                                  <p:childTnLst>
                                    <p:set>
                                      <p:cBhvr>
                                        <p:cTn id="66" dur="500"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7" grpId="0"/>
      <p:bldP spid="8" grpId="0"/>
      <p:bldP spid="31" grpId="0"/>
      <p:bldP spid="32" grpId="0"/>
      <p:bldP spid="37" grpId="0" bldLvl="0" animBg="1"/>
      <p:bldP spid="37" grpId="1" bldLvl="0" animBg="1"/>
      <p:bldP spid="39" grpId="0" bldLvl="0" animBg="1"/>
      <p:bldP spid="39" grpId="1" bldLvl="0" animBg="1"/>
      <p:bldP spid="2" grpId="0"/>
      <p:bldP spid="19" grpId="0" bldLvl="0" animBg="1"/>
      <p:bldP spid="19" grpId="1" bldLvl="0" animBg="1"/>
      <p:bldP spid="21" grpId="0" bldLvl="0" animBg="1"/>
      <p:bldP spid="21" grpId="1" bldLvl="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35" y="0"/>
            <a:ext cx="9144000" cy="5143500"/>
          </a:xfrm>
          <a:prstGeom prst="rect">
            <a:avLst/>
          </a:prstGeom>
        </p:spPr>
      </p:pic>
      <p:sp>
        <p:nvSpPr>
          <p:cNvPr id="3" name="Title 1"/>
          <p:cNvSpPr txBox="1"/>
          <p:nvPr/>
        </p:nvSpPr>
        <p:spPr>
          <a:xfrm>
            <a:off x="652145" y="200025"/>
            <a:ext cx="325564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（一）对课题核心概念的认识</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179458" y="76354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32105" y="717550"/>
            <a:ext cx="3034665"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30860" y="79311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1．对“TCC课程”的认识</a:t>
            </a:r>
            <a:endParaRPr lang="zh-CN" altLang="en-US" sz="1600" dirty="0">
              <a:solidFill>
                <a:schemeClr val="bg1"/>
              </a:solidFill>
            </a:endParaRPr>
          </a:p>
        </p:txBody>
      </p:sp>
      <p:grpSp>
        <p:nvGrpSpPr>
          <p:cNvPr id="5" name="Group 14"/>
          <p:cNvGrpSpPr/>
          <p:nvPr/>
        </p:nvGrpSpPr>
        <p:grpSpPr>
          <a:xfrm>
            <a:off x="5296535" y="1806575"/>
            <a:ext cx="892175" cy="1011555"/>
            <a:chOff x="5379142" y="2991066"/>
            <a:chExt cx="1414667" cy="1619124"/>
          </a:xfrm>
        </p:grpSpPr>
        <p:sp>
          <p:nvSpPr>
            <p:cNvPr id="9"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sp>
          <p:nvSpPr>
            <p:cNvPr id="10"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grpSp>
      <p:grpSp>
        <p:nvGrpSpPr>
          <p:cNvPr id="11" name="Group 12"/>
          <p:cNvGrpSpPr/>
          <p:nvPr/>
        </p:nvGrpSpPr>
        <p:grpSpPr>
          <a:xfrm>
            <a:off x="4138930" y="1962785"/>
            <a:ext cx="892175" cy="1011555"/>
            <a:chOff x="3563871" y="3199409"/>
            <a:chExt cx="1414666" cy="1619124"/>
          </a:xfrm>
        </p:grpSpPr>
        <p:sp>
          <p:nvSpPr>
            <p:cNvPr id="12"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sp>
          <p:nvSpPr>
            <p:cNvPr id="13"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grpSp>
      <p:grpSp>
        <p:nvGrpSpPr>
          <p:cNvPr id="14" name="Group 11"/>
          <p:cNvGrpSpPr/>
          <p:nvPr/>
        </p:nvGrpSpPr>
        <p:grpSpPr>
          <a:xfrm>
            <a:off x="2954655" y="1806575"/>
            <a:ext cx="892175" cy="1011555"/>
            <a:chOff x="1743076" y="2991066"/>
            <a:chExt cx="1414666" cy="1619124"/>
          </a:xfrm>
        </p:grpSpPr>
        <p:sp>
          <p:nvSpPr>
            <p:cNvPr id="15"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sp>
          <p:nvSpPr>
            <p:cNvPr id="16"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grpSp>
      <p:grpSp>
        <p:nvGrpSpPr>
          <p:cNvPr id="17" name="Group 15"/>
          <p:cNvGrpSpPr/>
          <p:nvPr/>
        </p:nvGrpSpPr>
        <p:grpSpPr>
          <a:xfrm>
            <a:off x="6447155" y="1962785"/>
            <a:ext cx="892175" cy="1011555"/>
            <a:chOff x="7199937" y="3199409"/>
            <a:chExt cx="1414666" cy="1619125"/>
          </a:xfrm>
        </p:grpSpPr>
        <p:sp>
          <p:nvSpPr>
            <p:cNvPr id="20"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sp>
          <p:nvSpPr>
            <p:cNvPr id="2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grpSp>
      <p:grpSp>
        <p:nvGrpSpPr>
          <p:cNvPr id="24" name="Group 16"/>
          <p:cNvGrpSpPr/>
          <p:nvPr/>
        </p:nvGrpSpPr>
        <p:grpSpPr>
          <a:xfrm>
            <a:off x="7653655" y="1806575"/>
            <a:ext cx="892175" cy="1011555"/>
            <a:chOff x="9015209" y="2991066"/>
            <a:chExt cx="1414666" cy="1619124"/>
          </a:xfrm>
        </p:grpSpPr>
        <p:sp>
          <p:nvSpPr>
            <p:cNvPr id="2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sp>
          <p:nvSpPr>
            <p:cNvPr id="2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grpSp>
      <p:grpSp>
        <p:nvGrpSpPr>
          <p:cNvPr id="34" name="Group 15"/>
          <p:cNvGrpSpPr/>
          <p:nvPr/>
        </p:nvGrpSpPr>
        <p:grpSpPr>
          <a:xfrm>
            <a:off x="1756410" y="1896110"/>
            <a:ext cx="892175" cy="1011555"/>
            <a:chOff x="7199937" y="3199409"/>
            <a:chExt cx="1414666" cy="1619125"/>
          </a:xfrm>
        </p:grpSpPr>
        <p:sp>
          <p:nvSpPr>
            <p:cNvPr id="35"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sp>
          <p:nvSpPr>
            <p:cNvPr id="36"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grpSp>
      <p:grpSp>
        <p:nvGrpSpPr>
          <p:cNvPr id="53" name="Group 16"/>
          <p:cNvGrpSpPr/>
          <p:nvPr/>
        </p:nvGrpSpPr>
        <p:grpSpPr>
          <a:xfrm>
            <a:off x="570865" y="1812925"/>
            <a:ext cx="892175" cy="1011555"/>
            <a:chOff x="9015209" y="2991066"/>
            <a:chExt cx="1414666" cy="1619124"/>
          </a:xfrm>
        </p:grpSpPr>
        <p:sp>
          <p:nvSpPr>
            <p:cNvPr id="54"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sp>
          <p:nvSpPr>
            <p:cNvPr id="55"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2000">
                <a:latin typeface="微软雅黑" panose="020B0503020204020204" pitchFamily="34" charset="-122"/>
                <a:ea typeface="微软雅黑" panose="020B0503020204020204" pitchFamily="34" charset="-122"/>
              </a:endParaRPr>
            </a:p>
          </p:txBody>
        </p:sp>
      </p:grpSp>
      <p:sp>
        <p:nvSpPr>
          <p:cNvPr id="57" name="Text Placeholder 4"/>
          <p:cNvSpPr txBox="1"/>
          <p:nvPr/>
        </p:nvSpPr>
        <p:spPr>
          <a:xfrm>
            <a:off x="447675" y="2240280"/>
            <a:ext cx="1162685" cy="223520"/>
          </a:xfrm>
          <a:prstGeom prst="rect">
            <a:avLst/>
          </a:prstGeom>
        </p:spPr>
        <p:txBody>
          <a:bodyPr anchor="ctr">
            <a:noAutofit/>
            <a:scene3d>
              <a:camera prst="orthographicFront"/>
              <a:lightRig rig="threePt" dir="t"/>
            </a:scene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b="1"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跨 学 科</a:t>
            </a:r>
            <a:endParaRPr lang="zh-CN" altLang="en-US" sz="2000" b="1"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8" name="Text Placeholder 4"/>
          <p:cNvSpPr txBox="1"/>
          <p:nvPr/>
        </p:nvSpPr>
        <p:spPr>
          <a:xfrm>
            <a:off x="1665605" y="2240280"/>
            <a:ext cx="1162685" cy="223520"/>
          </a:xfrm>
          <a:prstGeom prst="rect">
            <a:avLst/>
          </a:prstGeom>
        </p:spPr>
        <p:txBody>
          <a:bodyPr anchor="ctr">
            <a:noAutofit/>
            <a:scene3d>
              <a:camera prst="orthographicFront"/>
              <a:lightRig rig="threePt" dir="t"/>
            </a:scene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b="1"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跨 课 程</a:t>
            </a:r>
            <a:endParaRPr lang="zh-CN" altLang="en-US" sz="2000" b="1"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9" name="Text Placeholder 4"/>
          <p:cNvSpPr txBox="1"/>
          <p:nvPr/>
        </p:nvSpPr>
        <p:spPr>
          <a:xfrm>
            <a:off x="2839720" y="2240280"/>
            <a:ext cx="1162685" cy="223520"/>
          </a:xfrm>
          <a:prstGeom prst="rect">
            <a:avLst/>
          </a:prstGeom>
        </p:spPr>
        <p:txBody>
          <a:bodyPr anchor="ctr">
            <a:noAutofit/>
            <a:scene3d>
              <a:camera prst="orthographicFront"/>
              <a:lightRig rig="threePt" dir="t"/>
            </a:scene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b="1"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普 及 性</a:t>
            </a:r>
            <a:endParaRPr lang="zh-CN" altLang="en-US" sz="2000" b="1"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4047490" y="2240280"/>
            <a:ext cx="1162685" cy="223520"/>
          </a:xfrm>
          <a:prstGeom prst="rect">
            <a:avLst/>
          </a:prstGeom>
        </p:spPr>
        <p:txBody>
          <a:bodyPr anchor="ctr">
            <a:noAutofit/>
            <a:scene3d>
              <a:camera prst="orthographicFront"/>
              <a:lightRig rig="threePt" dir="t"/>
            </a:scene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探 究 性</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1" name="Text Placeholder 4"/>
          <p:cNvSpPr txBox="1"/>
          <p:nvPr/>
        </p:nvSpPr>
        <p:spPr>
          <a:xfrm>
            <a:off x="5133975" y="2265045"/>
            <a:ext cx="1162685" cy="223520"/>
          </a:xfrm>
          <a:prstGeom prst="rect">
            <a:avLst/>
          </a:prstGeom>
        </p:spPr>
        <p:txBody>
          <a:bodyPr anchor="ctr">
            <a:noAutofit/>
            <a:scene3d>
              <a:camera prst="orthographicFront"/>
              <a:lightRig rig="threePt" dir="t"/>
            </a:scene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创 造 性</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2" name="Text Placeholder 4"/>
          <p:cNvSpPr txBox="1"/>
          <p:nvPr/>
        </p:nvSpPr>
        <p:spPr>
          <a:xfrm>
            <a:off x="6333490" y="2240280"/>
            <a:ext cx="1162685" cy="223520"/>
          </a:xfrm>
          <a:prstGeom prst="rect">
            <a:avLst/>
          </a:prstGeom>
        </p:spPr>
        <p:txBody>
          <a:bodyPr anchor="ctr">
            <a:noAutofit/>
            <a:scene3d>
              <a:camera prst="orthographicFront"/>
              <a:lightRig rig="threePt" dir="t"/>
            </a:scene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竞 争 性</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3" name="Text Placeholder 4"/>
          <p:cNvSpPr txBox="1"/>
          <p:nvPr/>
        </p:nvSpPr>
        <p:spPr>
          <a:xfrm>
            <a:off x="7565390" y="2240280"/>
            <a:ext cx="1162685" cy="223520"/>
          </a:xfrm>
          <a:prstGeom prst="rect">
            <a:avLst/>
          </a:prstGeom>
        </p:spPr>
        <p:txBody>
          <a:bodyPr anchor="ctr">
            <a:noAutofit/>
            <a:scene3d>
              <a:camera prst="orthographicFront"/>
              <a:lightRig rig="threePt" dir="t"/>
            </a:scene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协 作 性</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4" name="矩形 63"/>
          <p:cNvSpPr/>
          <p:nvPr/>
        </p:nvSpPr>
        <p:spPr>
          <a:xfrm>
            <a:off x="2378075" y="1293495"/>
            <a:ext cx="744220" cy="768350"/>
          </a:xfrm>
          <a:prstGeom prst="rect">
            <a:avLst/>
          </a:prstGeom>
          <a:noFill/>
          <a:ln>
            <a:noFill/>
          </a:ln>
        </p:spPr>
        <p:txBody>
          <a:bodyPr wrap="none" rtlCol="0" anchor="t">
            <a:spAutoFit/>
          </a:bodyPr>
          <a:p>
            <a:pPr algn="ctr"/>
            <a:r>
              <a:rPr lang="zh-CN" altLang="zh-CN" sz="4400" b="1">
                <a:solidFill>
                  <a:schemeClr val="accent1"/>
                </a:solidFill>
                <a:effectLst>
                  <a:outerShdw blurRad="38100" dist="25400" dir="5400000" algn="ctr" rotWithShape="0">
                    <a:srgbClr val="6E747A">
                      <a:alpha val="43000"/>
                    </a:srgbClr>
                  </a:outerShdw>
                </a:effectLst>
              </a:rPr>
              <a:t>主</a:t>
            </a:r>
            <a:endParaRPr lang="zh-CN" altLang="zh-CN" sz="4400" b="1">
              <a:solidFill>
                <a:schemeClr val="accent1"/>
              </a:solidFill>
              <a:effectLst>
                <a:outerShdw blurRad="38100" dist="25400" dir="5400000" algn="ctr" rotWithShape="0">
                  <a:srgbClr val="6E747A">
                    <a:alpha val="43000"/>
                  </a:srgbClr>
                </a:outerShdw>
              </a:effectLst>
            </a:endParaRPr>
          </a:p>
        </p:txBody>
      </p:sp>
      <p:sp>
        <p:nvSpPr>
          <p:cNvPr id="65" name="矩形 64"/>
          <p:cNvSpPr/>
          <p:nvPr/>
        </p:nvSpPr>
        <p:spPr>
          <a:xfrm>
            <a:off x="3674745" y="1293495"/>
            <a:ext cx="744220" cy="768350"/>
          </a:xfrm>
          <a:prstGeom prst="rect">
            <a:avLst/>
          </a:prstGeom>
          <a:noFill/>
          <a:ln>
            <a:noFill/>
          </a:ln>
        </p:spPr>
        <p:txBody>
          <a:bodyPr wrap="none" rtlCol="0" anchor="t">
            <a:spAutoFit/>
          </a:bodyPr>
          <a:p>
            <a:pPr algn="ctr"/>
            <a:r>
              <a:rPr lang="zh-CN" altLang="zh-CN" sz="4400" b="1">
                <a:solidFill>
                  <a:schemeClr val="accent1"/>
                </a:solidFill>
                <a:effectLst>
                  <a:outerShdw blurRad="38100" dist="25400" dir="5400000" algn="ctr" rotWithShape="0">
                    <a:srgbClr val="6E747A">
                      <a:alpha val="43000"/>
                    </a:srgbClr>
                  </a:outerShdw>
                </a:effectLst>
              </a:rPr>
              <a:t>要</a:t>
            </a:r>
            <a:endParaRPr lang="zh-CN" altLang="zh-CN" sz="4400" b="1">
              <a:solidFill>
                <a:schemeClr val="accent1"/>
              </a:solidFill>
              <a:effectLst>
                <a:outerShdw blurRad="38100" dist="25400" dir="5400000" algn="ctr" rotWithShape="0">
                  <a:srgbClr val="6E747A">
                    <a:alpha val="43000"/>
                  </a:srgbClr>
                </a:outerShdw>
              </a:effectLst>
            </a:endParaRPr>
          </a:p>
        </p:txBody>
      </p:sp>
      <p:sp>
        <p:nvSpPr>
          <p:cNvPr id="66" name="矩形 65"/>
          <p:cNvSpPr/>
          <p:nvPr/>
        </p:nvSpPr>
        <p:spPr>
          <a:xfrm>
            <a:off x="4703445" y="1293495"/>
            <a:ext cx="744220" cy="768350"/>
          </a:xfrm>
          <a:prstGeom prst="rect">
            <a:avLst/>
          </a:prstGeom>
          <a:noFill/>
          <a:ln>
            <a:noFill/>
          </a:ln>
        </p:spPr>
        <p:txBody>
          <a:bodyPr wrap="none" rtlCol="0" anchor="t">
            <a:spAutoFit/>
          </a:bodyPr>
          <a:p>
            <a:pPr algn="ctr"/>
            <a:r>
              <a:rPr lang="zh-CN" altLang="zh-CN" sz="4400" b="1">
                <a:solidFill>
                  <a:schemeClr val="accent1"/>
                </a:solidFill>
                <a:effectLst>
                  <a:outerShdw blurRad="38100" dist="25400" dir="5400000" algn="ctr" rotWithShape="0">
                    <a:srgbClr val="6E747A">
                      <a:alpha val="43000"/>
                    </a:srgbClr>
                  </a:outerShdw>
                </a:effectLst>
              </a:rPr>
              <a:t>特</a:t>
            </a:r>
            <a:endParaRPr lang="zh-CN" altLang="zh-CN" sz="4400" b="1">
              <a:solidFill>
                <a:schemeClr val="accent1"/>
              </a:solidFill>
              <a:effectLst>
                <a:outerShdw blurRad="38100" dist="25400" dir="5400000" algn="ctr" rotWithShape="0">
                  <a:srgbClr val="6E747A">
                    <a:alpha val="43000"/>
                  </a:srgbClr>
                </a:outerShdw>
              </a:effectLst>
            </a:endParaRPr>
          </a:p>
        </p:txBody>
      </p:sp>
      <p:sp>
        <p:nvSpPr>
          <p:cNvPr id="67" name="矩形 66"/>
          <p:cNvSpPr/>
          <p:nvPr/>
        </p:nvSpPr>
        <p:spPr>
          <a:xfrm>
            <a:off x="6004560" y="1293495"/>
            <a:ext cx="744220" cy="768350"/>
          </a:xfrm>
          <a:prstGeom prst="rect">
            <a:avLst/>
          </a:prstGeom>
          <a:noFill/>
          <a:ln>
            <a:noFill/>
          </a:ln>
        </p:spPr>
        <p:txBody>
          <a:bodyPr wrap="none" rtlCol="0" anchor="t">
            <a:spAutoFit/>
          </a:bodyPr>
          <a:p>
            <a:pPr algn="ctr"/>
            <a:r>
              <a:rPr lang="zh-CN" altLang="zh-CN" sz="4400" b="1">
                <a:solidFill>
                  <a:schemeClr val="accent1"/>
                </a:solidFill>
                <a:effectLst>
                  <a:outerShdw blurRad="38100" dist="25400" dir="5400000" algn="ctr" rotWithShape="0">
                    <a:srgbClr val="6E747A">
                      <a:alpha val="43000"/>
                    </a:srgbClr>
                  </a:outerShdw>
                </a:effectLst>
              </a:rPr>
              <a:t>征</a:t>
            </a:r>
            <a:endParaRPr lang="zh-CN" altLang="zh-CN" sz="4400" b="1">
              <a:solidFill>
                <a:schemeClr val="accent1"/>
              </a:solidFill>
              <a:effectLst>
                <a:outerShdw blurRad="38100" dist="25400" dir="5400000" algn="ctr" rotWithShape="0">
                  <a:srgbClr val="6E747A">
                    <a:alpha val="43000"/>
                  </a:srgbClr>
                </a:outerShdw>
              </a:effectLst>
            </a:endParaRPr>
          </a:p>
        </p:txBody>
      </p:sp>
      <p:sp>
        <p:nvSpPr>
          <p:cNvPr id="68" name="矩形 67"/>
          <p:cNvSpPr/>
          <p:nvPr/>
        </p:nvSpPr>
        <p:spPr>
          <a:xfrm>
            <a:off x="1123950" y="2721610"/>
            <a:ext cx="744220" cy="768350"/>
          </a:xfrm>
          <a:prstGeom prst="rect">
            <a:avLst/>
          </a:prstGeom>
          <a:noFill/>
          <a:ln>
            <a:noFill/>
          </a:ln>
        </p:spPr>
        <p:txBody>
          <a:bodyPr wrap="none" rtlCol="0" anchor="t">
            <a:spAutoFit/>
          </a:bodyPr>
          <a:p>
            <a:pPr algn="ctr"/>
            <a:r>
              <a:rPr lang="zh-CN" altLang="zh-CN" sz="4400" b="1">
                <a:solidFill>
                  <a:srgbClr val="FF0000"/>
                </a:solidFill>
                <a:effectLst>
                  <a:outerShdw blurRad="38100" dist="25400" dir="5400000" algn="ctr" rotWithShape="0">
                    <a:srgbClr val="6E747A">
                      <a:alpha val="43000"/>
                    </a:srgbClr>
                  </a:outerShdw>
                </a:effectLst>
              </a:rPr>
              <a:t>核</a:t>
            </a:r>
            <a:endParaRPr lang="zh-CN" altLang="zh-CN" sz="4400" b="1">
              <a:solidFill>
                <a:srgbClr val="FF0000"/>
              </a:solidFill>
              <a:effectLst>
                <a:outerShdw blurRad="38100" dist="25400" dir="5400000" algn="ctr" rotWithShape="0">
                  <a:srgbClr val="6E747A">
                    <a:alpha val="43000"/>
                  </a:srgbClr>
                </a:outerShdw>
              </a:effectLst>
            </a:endParaRPr>
          </a:p>
        </p:txBody>
      </p:sp>
      <p:sp>
        <p:nvSpPr>
          <p:cNvPr id="69" name="矩形 68"/>
          <p:cNvSpPr/>
          <p:nvPr/>
        </p:nvSpPr>
        <p:spPr>
          <a:xfrm>
            <a:off x="2477770" y="2721610"/>
            <a:ext cx="744220" cy="768350"/>
          </a:xfrm>
          <a:prstGeom prst="rect">
            <a:avLst/>
          </a:prstGeom>
          <a:noFill/>
          <a:ln>
            <a:noFill/>
          </a:ln>
        </p:spPr>
        <p:txBody>
          <a:bodyPr wrap="none" rtlCol="0" anchor="t">
            <a:spAutoFit/>
          </a:bodyPr>
          <a:p>
            <a:pPr algn="ctr"/>
            <a:r>
              <a:rPr lang="zh-CN" altLang="en-US" sz="4400" b="1">
                <a:solidFill>
                  <a:srgbClr val="FF0000"/>
                </a:solidFill>
                <a:effectLst>
                  <a:outerShdw blurRad="38100" dist="25400" dir="5400000" algn="ctr" rotWithShape="0">
                    <a:srgbClr val="6E747A">
                      <a:alpha val="43000"/>
                    </a:srgbClr>
                  </a:outerShdw>
                </a:effectLst>
              </a:rPr>
              <a:t>心</a:t>
            </a:r>
            <a:endParaRPr lang="zh-CN" altLang="en-US" sz="4400" b="1">
              <a:solidFill>
                <a:srgbClr val="FF0000"/>
              </a:solidFill>
              <a:effectLst>
                <a:outerShdw blurRad="38100" dist="25400" dir="5400000" algn="ctr" rotWithShape="0">
                  <a:srgbClr val="6E747A">
                    <a:alpha val="43000"/>
                  </a:srgbClr>
                </a:outerShdw>
              </a:effectLst>
            </a:endParaRPr>
          </a:p>
        </p:txBody>
      </p:sp>
      <p:sp>
        <p:nvSpPr>
          <p:cNvPr id="2" name="流程图: 可选过程 1"/>
          <p:cNvSpPr/>
          <p:nvPr/>
        </p:nvSpPr>
        <p:spPr>
          <a:xfrm rot="20940000">
            <a:off x="667385" y="3639185"/>
            <a:ext cx="1657350" cy="1005840"/>
          </a:xfrm>
          <a:prstGeom prst="flowChartAlternateProcess">
            <a:avLst/>
          </a:prstGeom>
          <a:blipFill rotWithShape="1">
            <a:blip r:embed="rId2"/>
            <a:stretch>
              <a:fillRect/>
            </a:stretch>
          </a:blip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流程图: 可选过程 6"/>
          <p:cNvSpPr/>
          <p:nvPr/>
        </p:nvSpPr>
        <p:spPr>
          <a:xfrm>
            <a:off x="2828290" y="3490595"/>
            <a:ext cx="1657350" cy="1005840"/>
          </a:xfrm>
          <a:prstGeom prst="flowChartAlternateProcess">
            <a:avLst/>
          </a:prstGeom>
          <a:blipFill rotWithShape="1">
            <a:blip r:embed="rId3"/>
            <a:stretch>
              <a:fillRect/>
            </a:stretch>
          </a:blipFill>
          <a:ln>
            <a:noFill/>
          </a:ln>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可选过程 18"/>
          <p:cNvSpPr/>
          <p:nvPr/>
        </p:nvSpPr>
        <p:spPr>
          <a:xfrm>
            <a:off x="4914265" y="3490595"/>
            <a:ext cx="1657350" cy="1005840"/>
          </a:xfrm>
          <a:prstGeom prst="flowChartAlternateProcess">
            <a:avLst/>
          </a:prstGeom>
          <a:blipFill rotWithShape="1">
            <a:blip r:embed="rId4"/>
            <a:stretch>
              <a:fillRect/>
            </a:stretch>
          </a:blipFill>
          <a:ln>
            <a:noFill/>
          </a:ln>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可选过程 20"/>
          <p:cNvSpPr/>
          <p:nvPr/>
        </p:nvSpPr>
        <p:spPr>
          <a:xfrm rot="600000">
            <a:off x="7070725" y="3604260"/>
            <a:ext cx="1657350" cy="1005840"/>
          </a:xfrm>
          <a:prstGeom prst="flowChartAlternateProcess">
            <a:avLst/>
          </a:prstGeom>
          <a:blipFill rotWithShape="1">
            <a:blip r:embed="rId5"/>
            <a:stretch>
              <a:fillRect/>
            </a:stretch>
          </a:blipFill>
          <a:ln>
            <a:noFill/>
          </a:ln>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1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6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100"/>
                            </p:stCondLst>
                            <p:childTnLst>
                              <p:par>
                                <p:cTn id="24" presetID="9" presetClass="entr" presetSubtype="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dissolve">
                                      <p:cBhvr>
                                        <p:cTn id="26" dur="500"/>
                                        <p:tgtEl>
                                          <p:spTgt spid="5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childTnLst>
                                </p:cTn>
                              </p:par>
                            </p:childTnLst>
                          </p:cTn>
                        </p:par>
                        <p:par>
                          <p:cTn id="30" fill="hold">
                            <p:stCondLst>
                              <p:cond delay="2600"/>
                            </p:stCondLst>
                            <p:childTnLst>
                              <p:par>
                                <p:cTn id="31" presetID="9"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dissolv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xEl>
                                              <p:pRg st="0" end="0"/>
                                            </p:txEl>
                                          </p:spTgt>
                                        </p:tgtEl>
                                        <p:attrNameLst>
                                          <p:attrName>style.visibility</p:attrName>
                                        </p:attrNameLst>
                                      </p:cBhvr>
                                      <p:to>
                                        <p:strVal val="visible"/>
                                      </p:to>
                                    </p:set>
                                    <p:animEffect transition="in" filter="fade">
                                      <p:cBhvr>
                                        <p:cTn id="36" dur="500"/>
                                        <p:tgtEl>
                                          <p:spTgt spid="58">
                                            <p:txEl>
                                              <p:pRg st="0" end="0"/>
                                            </p:txEl>
                                          </p:spTgt>
                                        </p:tgtEl>
                                      </p:cBhvr>
                                    </p:animEffect>
                                  </p:childTnLst>
                                </p:cTn>
                              </p:par>
                            </p:childTnLst>
                          </p:cTn>
                        </p:par>
                        <p:par>
                          <p:cTn id="37" fill="hold">
                            <p:stCondLst>
                              <p:cond delay="3100"/>
                            </p:stCondLst>
                            <p:childTnLst>
                              <p:par>
                                <p:cTn id="38" presetID="9"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9">
                                            <p:txEl>
                                              <p:pRg st="0" end="0"/>
                                            </p:txEl>
                                          </p:spTgt>
                                        </p:tgtEl>
                                        <p:attrNameLst>
                                          <p:attrName>style.visibility</p:attrName>
                                        </p:attrNameLst>
                                      </p:cBhvr>
                                      <p:to>
                                        <p:strVal val="visible"/>
                                      </p:to>
                                    </p:set>
                                    <p:animEffect transition="in" filter="fade">
                                      <p:cBhvr>
                                        <p:cTn id="43" dur="500"/>
                                        <p:tgtEl>
                                          <p:spTgt spid="59">
                                            <p:txEl>
                                              <p:pRg st="0" end="0"/>
                                            </p:txEl>
                                          </p:spTgt>
                                        </p:tgtEl>
                                      </p:cBhvr>
                                    </p:animEffect>
                                  </p:childTnLst>
                                </p:cTn>
                              </p:par>
                            </p:childTnLst>
                          </p:cTn>
                        </p:par>
                        <p:par>
                          <p:cTn id="44" fill="hold">
                            <p:stCondLst>
                              <p:cond delay="3600"/>
                            </p:stCondLst>
                            <p:childTnLst>
                              <p:par>
                                <p:cTn id="45" presetID="9"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xEl>
                                              <p:pRg st="0" end="0"/>
                                            </p:txEl>
                                          </p:spTgt>
                                        </p:tgtEl>
                                        <p:attrNameLst>
                                          <p:attrName>style.visibility</p:attrName>
                                        </p:attrNameLst>
                                      </p:cBhvr>
                                      <p:to>
                                        <p:strVal val="visible"/>
                                      </p:to>
                                    </p:set>
                                    <p:animEffect transition="in" filter="fade">
                                      <p:cBhvr>
                                        <p:cTn id="50" dur="500"/>
                                        <p:tgtEl>
                                          <p:spTgt spid="60">
                                            <p:txEl>
                                              <p:pRg st="0" end="0"/>
                                            </p:txEl>
                                          </p:spTgt>
                                        </p:tgtEl>
                                      </p:cBhvr>
                                    </p:animEffect>
                                  </p:childTnLst>
                                </p:cTn>
                              </p:par>
                            </p:childTnLst>
                          </p:cTn>
                        </p:par>
                        <p:par>
                          <p:cTn id="51" fill="hold">
                            <p:stCondLst>
                              <p:cond delay="4100"/>
                            </p:stCondLst>
                            <p:childTnLst>
                              <p:par>
                                <p:cTn id="52" presetID="9" presetClass="entr" presetSubtype="0"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dissolv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1">
                                            <p:txEl>
                                              <p:pRg st="0" end="0"/>
                                            </p:txEl>
                                          </p:spTgt>
                                        </p:tgtEl>
                                        <p:attrNameLst>
                                          <p:attrName>style.visibility</p:attrName>
                                        </p:attrNameLst>
                                      </p:cBhvr>
                                      <p:to>
                                        <p:strVal val="visible"/>
                                      </p:to>
                                    </p:set>
                                    <p:animEffect transition="in" filter="fade">
                                      <p:cBhvr>
                                        <p:cTn id="57" dur="500"/>
                                        <p:tgtEl>
                                          <p:spTgt spid="61">
                                            <p:txEl>
                                              <p:pRg st="0" end="0"/>
                                            </p:txEl>
                                          </p:spTgt>
                                        </p:tgtEl>
                                      </p:cBhvr>
                                    </p:animEffect>
                                  </p:childTnLst>
                                </p:cTn>
                              </p:par>
                            </p:childTnLst>
                          </p:cTn>
                        </p:par>
                        <p:par>
                          <p:cTn id="58" fill="hold">
                            <p:stCondLst>
                              <p:cond delay="4600"/>
                            </p:stCondLst>
                            <p:childTnLst>
                              <p:par>
                                <p:cTn id="59" presetID="9"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dissolv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2">
                                            <p:txEl>
                                              <p:pRg st="0" end="0"/>
                                            </p:txEl>
                                          </p:spTgt>
                                        </p:tgtEl>
                                        <p:attrNameLst>
                                          <p:attrName>style.visibility</p:attrName>
                                        </p:attrNameLst>
                                      </p:cBhvr>
                                      <p:to>
                                        <p:strVal val="visible"/>
                                      </p:to>
                                    </p:set>
                                    <p:animEffect transition="in" filter="fade">
                                      <p:cBhvr>
                                        <p:cTn id="64" dur="500"/>
                                        <p:tgtEl>
                                          <p:spTgt spid="62">
                                            <p:txEl>
                                              <p:pRg st="0" end="0"/>
                                            </p:txEl>
                                          </p:spTgt>
                                        </p:tgtEl>
                                      </p:cBhvr>
                                    </p:animEffect>
                                  </p:childTnLst>
                                </p:cTn>
                              </p:par>
                            </p:childTnLst>
                          </p:cTn>
                        </p:par>
                        <p:par>
                          <p:cTn id="65" fill="hold">
                            <p:stCondLst>
                              <p:cond delay="5100"/>
                            </p:stCondLst>
                            <p:childTnLst>
                              <p:par>
                                <p:cTn id="66" presetID="9" presetClass="entr" presetSubtype="0"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dissolv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3">
                                            <p:txEl>
                                              <p:pRg st="0" end="0"/>
                                            </p:txEl>
                                          </p:spTgt>
                                        </p:tgtEl>
                                        <p:attrNameLst>
                                          <p:attrName>style.visibility</p:attrName>
                                        </p:attrNameLst>
                                      </p:cBhvr>
                                      <p:to>
                                        <p:strVal val="visible"/>
                                      </p:to>
                                    </p:set>
                                    <p:animEffect transition="in" filter="fade">
                                      <p:cBhvr>
                                        <p:cTn id="71" dur="500"/>
                                        <p:tgtEl>
                                          <p:spTgt spid="63">
                                            <p:txEl>
                                              <p:pRg st="0" end="0"/>
                                            </p:txEl>
                                          </p:spTgt>
                                        </p:tgtEl>
                                      </p:cBhvr>
                                    </p:animEffect>
                                  </p:childTnLst>
                                </p:cTn>
                              </p:par>
                            </p:childTnLst>
                          </p:cTn>
                        </p:par>
                        <p:par>
                          <p:cTn id="72" fill="hold">
                            <p:stCondLst>
                              <p:cond delay="5600"/>
                            </p:stCondLst>
                            <p:childTnLst>
                              <p:par>
                                <p:cTn id="73" presetID="4" presetClass="entr" presetSubtype="16" fill="hold" grpId="0" nodeType="afterEffect">
                                  <p:stCondLst>
                                    <p:cond delay="0"/>
                                  </p:stCondLst>
                                  <p:childTnLst>
                                    <p:set>
                                      <p:cBhvr>
                                        <p:cTn id="74" dur="500" fill="hold">
                                          <p:stCondLst>
                                            <p:cond delay="0"/>
                                          </p:stCondLst>
                                        </p:cTn>
                                        <p:tgtEl>
                                          <p:spTgt spid="64"/>
                                        </p:tgtEl>
                                        <p:attrNameLst>
                                          <p:attrName>style.visibility</p:attrName>
                                        </p:attrNameLst>
                                      </p:cBhvr>
                                      <p:to>
                                        <p:strVal val="visible"/>
                                      </p:to>
                                    </p:set>
                                    <p:animEffect transition="in" filter="box(in)">
                                      <p:cBhvr>
                                        <p:cTn id="75" dur="500"/>
                                        <p:tgtEl>
                                          <p:spTgt spid="64"/>
                                        </p:tgtEl>
                                      </p:cBhvr>
                                    </p:animEffect>
                                  </p:childTnLst>
                                </p:cTn>
                              </p:par>
                              <p:par>
                                <p:cTn id="76" presetID="4" presetClass="entr" presetSubtype="16" fill="hold" grpId="0" nodeType="withEffect">
                                  <p:stCondLst>
                                    <p:cond delay="0"/>
                                  </p:stCondLst>
                                  <p:childTnLst>
                                    <p:set>
                                      <p:cBhvr>
                                        <p:cTn id="77" dur="500" fill="hold">
                                          <p:stCondLst>
                                            <p:cond delay="0"/>
                                          </p:stCondLst>
                                        </p:cTn>
                                        <p:tgtEl>
                                          <p:spTgt spid="65"/>
                                        </p:tgtEl>
                                        <p:attrNameLst>
                                          <p:attrName>style.visibility</p:attrName>
                                        </p:attrNameLst>
                                      </p:cBhvr>
                                      <p:to>
                                        <p:strVal val="visible"/>
                                      </p:to>
                                    </p:set>
                                    <p:animEffect transition="in" filter="box(in)">
                                      <p:cBhvr>
                                        <p:cTn id="78" dur="500"/>
                                        <p:tgtEl>
                                          <p:spTgt spid="65"/>
                                        </p:tgtEl>
                                      </p:cBhvr>
                                    </p:animEffect>
                                  </p:childTnLst>
                                </p:cTn>
                              </p:par>
                              <p:par>
                                <p:cTn id="79" presetID="4" presetClass="entr" presetSubtype="16" fill="hold" grpId="0" nodeType="withEffect">
                                  <p:stCondLst>
                                    <p:cond delay="0"/>
                                  </p:stCondLst>
                                  <p:childTnLst>
                                    <p:set>
                                      <p:cBhvr>
                                        <p:cTn id="80" dur="500" fill="hold">
                                          <p:stCondLst>
                                            <p:cond delay="0"/>
                                          </p:stCondLst>
                                        </p:cTn>
                                        <p:tgtEl>
                                          <p:spTgt spid="66"/>
                                        </p:tgtEl>
                                        <p:attrNameLst>
                                          <p:attrName>style.visibility</p:attrName>
                                        </p:attrNameLst>
                                      </p:cBhvr>
                                      <p:to>
                                        <p:strVal val="visible"/>
                                      </p:to>
                                    </p:set>
                                    <p:animEffect transition="in" filter="box(in)">
                                      <p:cBhvr>
                                        <p:cTn id="81" dur="500"/>
                                        <p:tgtEl>
                                          <p:spTgt spid="66"/>
                                        </p:tgtEl>
                                      </p:cBhvr>
                                    </p:animEffect>
                                  </p:childTnLst>
                                </p:cTn>
                              </p:par>
                              <p:par>
                                <p:cTn id="82" presetID="4" presetClass="entr" presetSubtype="16" fill="hold" grpId="0" nodeType="withEffect">
                                  <p:stCondLst>
                                    <p:cond delay="0"/>
                                  </p:stCondLst>
                                  <p:childTnLst>
                                    <p:set>
                                      <p:cBhvr>
                                        <p:cTn id="83" dur="500" fill="hold">
                                          <p:stCondLst>
                                            <p:cond delay="0"/>
                                          </p:stCondLst>
                                        </p:cTn>
                                        <p:tgtEl>
                                          <p:spTgt spid="67"/>
                                        </p:tgtEl>
                                        <p:attrNameLst>
                                          <p:attrName>style.visibility</p:attrName>
                                        </p:attrNameLst>
                                      </p:cBhvr>
                                      <p:to>
                                        <p:strVal val="visible"/>
                                      </p:to>
                                    </p:set>
                                    <p:animEffect transition="in" filter="box(in)">
                                      <p:cBhvr>
                                        <p:cTn id="84" dur="500"/>
                                        <p:tgtEl>
                                          <p:spTgt spid="67"/>
                                        </p:tgtEl>
                                      </p:cBhvr>
                                    </p:animEffect>
                                  </p:childTnLst>
                                </p:cTn>
                              </p:par>
                            </p:childTnLst>
                          </p:cTn>
                        </p:par>
                        <p:par>
                          <p:cTn id="85" fill="hold">
                            <p:stCondLst>
                              <p:cond delay="6100"/>
                            </p:stCondLst>
                            <p:childTnLst>
                              <p:par>
                                <p:cTn id="86" presetID="3" presetClass="entr" presetSubtype="10"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blinds(horizontal)">
                                      <p:cBhvr>
                                        <p:cTn id="88" dur="500"/>
                                        <p:tgtEl>
                                          <p:spTgt spid="68"/>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blinds(horizontal)">
                                      <p:cBhvr>
                                        <p:cTn id="91" dur="500"/>
                                        <p:tgtEl>
                                          <p:spTgt spid="69"/>
                                        </p:tgtEl>
                                      </p:cBhvr>
                                    </p:animEffect>
                                  </p:childTnLst>
                                </p:cTn>
                              </p:par>
                            </p:childTnLst>
                          </p:cTn>
                        </p:par>
                        <p:par>
                          <p:cTn id="92" fill="hold">
                            <p:stCondLst>
                              <p:cond delay="6600"/>
                            </p:stCondLst>
                            <p:childTnLst>
                              <p:par>
                                <p:cTn id="93" presetID="3" presetClass="entr" presetSubtype="10"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blinds(horizontal)">
                                      <p:cBhvr>
                                        <p:cTn id="95" dur="500"/>
                                        <p:tgtEl>
                                          <p:spTgt spid="2"/>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blinds(horizontal)">
                                      <p:cBhvr>
                                        <p:cTn id="98" dur="500"/>
                                        <p:tgtEl>
                                          <p:spTgt spid="7"/>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blinds(horizontal)">
                                      <p:cBhvr>
                                        <p:cTn id="101" dur="500"/>
                                        <p:tgtEl>
                                          <p:spTgt spid="19"/>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blinds(horizontal)">
                                      <p:cBhvr>
                                        <p:cTn id="10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8" grpId="0"/>
      <p:bldP spid="57" grpId="0" build="p"/>
      <p:bldP spid="58" grpId="0" build="p"/>
      <p:bldP spid="59" grpId="0" build="p"/>
      <p:bldP spid="60" grpId="0" build="p"/>
      <p:bldP spid="61" grpId="0" build="p"/>
      <p:bldP spid="62" grpId="0" build="p"/>
      <p:bldP spid="63" grpId="0" build="p"/>
      <p:bldP spid="64" grpId="0"/>
      <p:bldP spid="65" grpId="0"/>
      <p:bldP spid="66" grpId="0"/>
      <p:bldP spid="67" grpId="0"/>
      <p:bldP spid="68" grpId="0"/>
      <p:bldP spid="69" grpId="0"/>
      <p:bldP spid="2" grpId="0" bldLvl="0" animBg="1"/>
      <p:bldP spid="7"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652145" y="200025"/>
            <a:ext cx="325564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（一）对课题核心概念的认识</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179458" y="763546"/>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332105" y="717550"/>
            <a:ext cx="3034665" cy="39751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30860" y="793115"/>
            <a:ext cx="2395220" cy="245745"/>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en-US" altLang="zh-CN" sz="1600" dirty="0">
                <a:solidFill>
                  <a:schemeClr val="bg1"/>
                </a:solidFill>
              </a:rPr>
              <a:t>2</a:t>
            </a:r>
            <a:r>
              <a:rPr lang="zh-CN" altLang="en-US" sz="1600" dirty="0">
                <a:solidFill>
                  <a:schemeClr val="bg1"/>
                </a:solidFill>
              </a:rPr>
              <a:t>．对“城郊初中”的认识</a:t>
            </a:r>
            <a:endParaRPr lang="zh-CN" altLang="en-US" sz="1600" dirty="0">
              <a:solidFill>
                <a:schemeClr val="bg1"/>
              </a:solidFill>
            </a:endParaRPr>
          </a:p>
        </p:txBody>
      </p:sp>
      <p:grpSp>
        <p:nvGrpSpPr>
          <p:cNvPr id="5" name="组合 4"/>
          <p:cNvGrpSpPr/>
          <p:nvPr/>
        </p:nvGrpSpPr>
        <p:grpSpPr>
          <a:xfrm>
            <a:off x="1801895" y="2353462"/>
            <a:ext cx="1265564" cy="1265634"/>
            <a:chOff x="1081805" y="1277772"/>
            <a:chExt cx="1265564" cy="1265634"/>
          </a:xfrm>
          <a:effectLst>
            <a:outerShdw blurRad="50800" dist="38100" dir="2700000" algn="tl" rotWithShape="0">
              <a:prstClr val="black">
                <a:alpha val="40000"/>
              </a:prstClr>
            </a:outerShdw>
          </a:effectLst>
        </p:grpSpPr>
        <p:sp>
          <p:nvSpPr>
            <p:cNvPr id="47" name="Shape 1460"/>
            <p:cNvSpPr/>
            <p:nvPr/>
          </p:nvSpPr>
          <p:spPr>
            <a:xfrm>
              <a:off x="1081805" y="1277772"/>
              <a:ext cx="1265564" cy="1265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a:outerShdw blurRad="50800" dist="38100" dir="2700000" algn="tl" rotWithShape="0">
                <a:prstClr val="black">
                  <a:alpha val="40000"/>
                </a:prstClr>
              </a:outerShdw>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 Placeholder 5"/>
            <p:cNvSpPr txBox="1"/>
            <p:nvPr/>
          </p:nvSpPr>
          <p:spPr>
            <a:xfrm>
              <a:off x="1267391" y="1698106"/>
              <a:ext cx="980976" cy="292463"/>
            </a:xfrm>
            <a:prstGeom prst="rect">
              <a:avLst/>
            </a:prstGeom>
            <a:effectLst>
              <a:outerShdw blurRad="50800" dist="38100" dir="2700000" algn="tl" rotWithShape="0">
                <a:prstClr val="black">
                  <a:alpha val="40000"/>
                </a:prstClr>
              </a:outerShdw>
            </a:effectLst>
          </p:spPr>
          <p:txBody>
            <a:bodyPr lIns="65023" tIns="32511" rIns="65023" bIns="325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marL="0" indent="0" algn="ctr">
                <a:lnSpc>
                  <a:spcPct val="120000"/>
                </a:lnSpc>
                <a:buNone/>
              </a:pPr>
              <a:r>
                <a:rPr lang="zh-CN"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家 庭特 征</a:t>
              </a:r>
              <a:endParaRPr lang="zh-CN"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Shape 1460"/>
          <p:cNvSpPr/>
          <p:nvPr/>
        </p:nvSpPr>
        <p:spPr>
          <a:xfrm>
            <a:off x="619125" y="2146935"/>
            <a:ext cx="1040130" cy="1040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9EE256"/>
              </a:gs>
              <a:gs pos="100000">
                <a:srgbClr val="52762D"/>
              </a:gs>
            </a:gsLst>
            <a:lin ang="5340000" scaled="0"/>
          </a:gradFill>
          <a:ln w="12700" cap="flat">
            <a:noFill/>
            <a:miter lim="400000"/>
          </a:ln>
          <a:effectLst>
            <a:outerShdw blurRad="50800" dist="38100" dir="2700000" algn="tl" rotWithShape="0">
              <a:prstClr val="black">
                <a:alpha val="40000"/>
              </a:prstClr>
            </a:outerShdw>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ctr">
              <a:lnSpc>
                <a:spcPct val="120000"/>
              </a:lnSpc>
            </a:pP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学 历</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较 低</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20000"/>
              </a:lnSpc>
            </a:pPr>
            <a:endParaRPr lang="en-US" sz="20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460"/>
          <p:cNvSpPr/>
          <p:nvPr/>
        </p:nvSpPr>
        <p:spPr>
          <a:xfrm>
            <a:off x="1143000" y="3618865"/>
            <a:ext cx="1040130" cy="1040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9EE256"/>
              </a:gs>
              <a:gs pos="100000">
                <a:srgbClr val="52762D"/>
              </a:gs>
            </a:gsLst>
            <a:lin ang="5340000" scaled="0"/>
          </a:gradFill>
          <a:ln w="12700" cap="flat">
            <a:noFill/>
            <a:miter lim="400000"/>
          </a:ln>
          <a:effectLst>
            <a:outerShdw blurRad="50800" dist="38100" dir="2700000" algn="tl" rotWithShape="0">
              <a:prstClr val="black">
                <a:alpha val="40000"/>
              </a:prstClr>
            </a:outerShdw>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ctr">
              <a:lnSpc>
                <a:spcPct val="120000"/>
              </a:lnSpc>
            </a:pP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离 婚</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率 高</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20000"/>
              </a:lnSpc>
            </a:pPr>
            <a:endParaRPr lang="en-US" sz="20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460"/>
          <p:cNvSpPr/>
          <p:nvPr/>
        </p:nvSpPr>
        <p:spPr>
          <a:xfrm>
            <a:off x="3213100" y="2379980"/>
            <a:ext cx="1040130" cy="1040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9EE256"/>
              </a:gs>
              <a:gs pos="100000">
                <a:srgbClr val="52762D"/>
              </a:gs>
            </a:gsLst>
            <a:lin ang="5340000" scaled="0"/>
          </a:gradFill>
          <a:ln w="12700" cap="flat">
            <a:noFill/>
            <a:miter lim="400000"/>
          </a:ln>
          <a:effectLst>
            <a:outerShdw blurRad="50800" dist="38100" dir="2700000" algn="tl" rotWithShape="0">
              <a:prstClr val="black">
                <a:alpha val="40000"/>
              </a:prstClr>
            </a:outerShdw>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留 </a:t>
            </a: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守</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儿 童</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1460"/>
          <p:cNvSpPr/>
          <p:nvPr/>
        </p:nvSpPr>
        <p:spPr>
          <a:xfrm>
            <a:off x="2733040" y="3645535"/>
            <a:ext cx="1040130" cy="1040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9EE256"/>
              </a:gs>
              <a:gs pos="100000">
                <a:srgbClr val="52762D"/>
              </a:gs>
            </a:gsLst>
            <a:lin ang="5340000" scaled="0"/>
          </a:gradFill>
          <a:ln w="12700" cap="flat">
            <a:noFill/>
            <a:miter lim="400000"/>
          </a:ln>
          <a:effectLst>
            <a:outerShdw blurRad="50800" dist="38100" dir="2700000" algn="tl" rotWithShape="0">
              <a:prstClr val="black">
                <a:alpha val="40000"/>
              </a:prstClr>
            </a:outerShdw>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非 公</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小 学</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1460"/>
          <p:cNvSpPr/>
          <p:nvPr/>
        </p:nvSpPr>
        <p:spPr>
          <a:xfrm>
            <a:off x="1903095" y="1240790"/>
            <a:ext cx="1040130" cy="1040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9EE256"/>
              </a:gs>
              <a:gs pos="100000">
                <a:srgbClr val="52762D"/>
              </a:gs>
            </a:gsLst>
            <a:lin ang="5340000" scaled="0"/>
          </a:gradFill>
          <a:ln w="12700" cap="flat">
            <a:noFill/>
            <a:miter lim="400000"/>
          </a:ln>
          <a:effectLst>
            <a:outerShdw blurRad="50800" dist="38100" dir="2700000" algn="tl" rotWithShape="0">
              <a:prstClr val="black">
                <a:alpha val="40000"/>
              </a:prstClr>
            </a:outerShdw>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务 工</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家 庭</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3" name="组合 22"/>
          <p:cNvGrpSpPr/>
          <p:nvPr/>
        </p:nvGrpSpPr>
        <p:grpSpPr>
          <a:xfrm>
            <a:off x="6058935" y="2353462"/>
            <a:ext cx="1265564" cy="1265634"/>
            <a:chOff x="1081805" y="1277772"/>
            <a:chExt cx="1265564" cy="1265634"/>
          </a:xfrm>
          <a:effectLst>
            <a:outerShdw blurRad="50800" dist="38100" dir="2700000" algn="tl" rotWithShape="0">
              <a:prstClr val="black">
                <a:alpha val="40000"/>
              </a:prstClr>
            </a:outerShdw>
          </a:effectLst>
        </p:grpSpPr>
        <p:sp>
          <p:nvSpPr>
            <p:cNvPr id="24" name="Shape 1460"/>
            <p:cNvSpPr/>
            <p:nvPr/>
          </p:nvSpPr>
          <p:spPr>
            <a:xfrm>
              <a:off x="1081805" y="1277772"/>
              <a:ext cx="1265564" cy="1265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8EA2D"/>
            </a:solidFill>
            <a:ln w="12700" cap="flat">
              <a:noFill/>
              <a:miter lim="400000"/>
            </a:ln>
            <a:effectLst>
              <a:outerShdw blurRad="50800" dist="38100" dir="2700000" algn="tl" rotWithShape="0">
                <a:prstClr val="black">
                  <a:alpha val="40000"/>
                </a:prstClr>
              </a:outerShdw>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5"/>
            <p:cNvSpPr txBox="1"/>
            <p:nvPr/>
          </p:nvSpPr>
          <p:spPr>
            <a:xfrm>
              <a:off x="1195636" y="1698106"/>
              <a:ext cx="980976" cy="292463"/>
            </a:xfrm>
            <a:prstGeom prst="rect">
              <a:avLst/>
            </a:prstGeom>
            <a:effectLst>
              <a:outerShdw blurRad="50800" dist="38100" dir="2700000" algn="tl" rotWithShape="0">
                <a:prstClr val="black">
                  <a:alpha val="40000"/>
                </a:prstClr>
              </a:outerShdw>
            </a:effectLst>
          </p:spPr>
          <p:txBody>
            <a:bodyPr lIns="65023" tIns="32511" rIns="65023" bIns="325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marL="0" indent="0" algn="ctr">
                <a:lnSpc>
                  <a:spcPct val="120000"/>
                </a:lnSpc>
                <a:buNone/>
              </a:pPr>
              <a:r>
                <a:rPr lang="zh-CN" altLang="zh-CN" sz="2800" b="1"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rPr>
                <a:t>学 生特 征</a:t>
              </a:r>
              <a:endParaRPr lang="zh-CN" altLang="zh-CN" sz="2800" b="1"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Shape 1460"/>
          <p:cNvSpPr/>
          <p:nvPr/>
        </p:nvSpPr>
        <p:spPr>
          <a:xfrm>
            <a:off x="4876165" y="2146935"/>
            <a:ext cx="1040130" cy="1040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7BD3"/>
              </a:gs>
              <a:gs pos="100000">
                <a:srgbClr val="034373"/>
              </a:gs>
            </a:gsLst>
            <a:lin ang="5340000" scaled="0"/>
          </a:gradFill>
          <a:ln w="12700" cap="flat">
            <a:noFill/>
            <a:miter lim="400000"/>
          </a:ln>
          <a:effectLst>
            <a:outerShdw blurRad="50800" dist="38100" dir="2700000" algn="tl" rotWithShape="0">
              <a:prstClr val="black">
                <a:alpha val="40000"/>
              </a:prstClr>
            </a:outerShdw>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ctr">
              <a:lnSpc>
                <a:spcPct val="120000"/>
              </a:lnSpc>
            </a:pP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学习</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态度差</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20000"/>
              </a:lnSpc>
            </a:pPr>
            <a:endParaRPr lang="en-US" sz="20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Shape 1460"/>
          <p:cNvSpPr/>
          <p:nvPr/>
        </p:nvSpPr>
        <p:spPr>
          <a:xfrm>
            <a:off x="5400040" y="3618865"/>
            <a:ext cx="1040130" cy="1040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7BD3"/>
              </a:gs>
              <a:gs pos="100000">
                <a:srgbClr val="034373"/>
              </a:gs>
            </a:gsLst>
            <a:lin ang="5340000" scaled="0"/>
          </a:gradFill>
          <a:ln w="12700" cap="flat">
            <a:noFill/>
            <a:miter lim="400000"/>
          </a:ln>
          <a:effectLst>
            <a:outerShdw blurRad="50800" dist="38100" dir="2700000" algn="tl" rotWithShape="0">
              <a:prstClr val="black">
                <a:alpha val="40000"/>
              </a:prstClr>
            </a:outerShdw>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ctr">
              <a:lnSpc>
                <a:spcPct val="120000"/>
              </a:lnSpc>
            </a:pP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学习</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习惯差</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20000"/>
              </a:lnSpc>
            </a:pPr>
            <a:endParaRPr lang="en-US" sz="20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460"/>
          <p:cNvSpPr/>
          <p:nvPr/>
        </p:nvSpPr>
        <p:spPr>
          <a:xfrm>
            <a:off x="7470140" y="2353310"/>
            <a:ext cx="1040130" cy="1040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7BD3"/>
              </a:gs>
              <a:gs pos="100000">
                <a:srgbClr val="034373"/>
              </a:gs>
            </a:gsLst>
            <a:lin ang="5340000" scaled="0"/>
          </a:gradFill>
          <a:ln w="12700" cap="flat">
            <a:noFill/>
            <a:miter lim="400000"/>
          </a:ln>
          <a:effectLst>
            <a:outerShdw blurRad="50800" dist="38100" dir="2700000" algn="tl" rotWithShape="0">
              <a:prstClr val="black">
                <a:alpha val="40000"/>
              </a:prstClr>
            </a:outerShdw>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竞争</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意识差</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460"/>
          <p:cNvSpPr/>
          <p:nvPr/>
        </p:nvSpPr>
        <p:spPr>
          <a:xfrm>
            <a:off x="6990080" y="3618865"/>
            <a:ext cx="1040130" cy="1040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7BD3"/>
              </a:gs>
              <a:gs pos="100000">
                <a:srgbClr val="034373"/>
              </a:gs>
            </a:gsLst>
            <a:lin ang="5340000" scaled="0"/>
          </a:gradFill>
          <a:ln w="12700" cap="flat">
            <a:noFill/>
            <a:miter lim="400000"/>
          </a:ln>
          <a:effectLst>
            <a:outerShdw blurRad="50800" dist="38100" dir="2700000" algn="tl" rotWithShape="0">
              <a:prstClr val="black">
                <a:alpha val="40000"/>
              </a:prstClr>
            </a:outerShdw>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创新</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能力差</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Shape 1460"/>
          <p:cNvSpPr/>
          <p:nvPr/>
        </p:nvSpPr>
        <p:spPr>
          <a:xfrm>
            <a:off x="6160135" y="1214120"/>
            <a:ext cx="1040130" cy="10401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7BD3"/>
              </a:gs>
              <a:gs pos="100000">
                <a:srgbClr val="034373"/>
              </a:gs>
            </a:gsLst>
            <a:lin ang="5340000" scaled="0"/>
          </a:gradFill>
          <a:ln w="12700" cap="flat">
            <a:noFill/>
            <a:miter lim="400000"/>
          </a:ln>
          <a:effectLst>
            <a:outerShdw blurRad="50800" dist="38100" dir="2700000" algn="tl" rotWithShape="0">
              <a:prstClr val="black">
                <a:alpha val="40000"/>
              </a:prstClr>
            </a:outerShdw>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学习</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能力差</a:t>
            </a:r>
            <a:endParaRPr lang="zh-CN"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1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6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100"/>
                            </p:stCondLst>
                            <p:childTnLst>
                              <p:par>
                                <p:cTn id="24" presetID="42"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2600"/>
                            </p:stCondLst>
                            <p:childTnLst>
                              <p:par>
                                <p:cTn id="30" presetID="55"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0.70"/>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0.70"/>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0.70"/>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childTnLst>
                          </p:cTn>
                        </p:par>
                        <p:par>
                          <p:cTn id="55" fill="hold">
                            <p:stCondLst>
                              <p:cond delay="360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anim calcmode="lin" valueType="num">
                                      <p:cBhvr>
                                        <p:cTn id="59" dur="500" fill="hold"/>
                                        <p:tgtEl>
                                          <p:spTgt spid="23"/>
                                        </p:tgtEl>
                                        <p:attrNameLst>
                                          <p:attrName>ppt_x</p:attrName>
                                        </p:attrNameLst>
                                      </p:cBhvr>
                                      <p:tavLst>
                                        <p:tav tm="0">
                                          <p:val>
                                            <p:strVal val="#ppt_x"/>
                                          </p:val>
                                        </p:tav>
                                        <p:tav tm="100000">
                                          <p:val>
                                            <p:strVal val="#ppt_x"/>
                                          </p:val>
                                        </p:tav>
                                      </p:tavLst>
                                    </p:anim>
                                    <p:anim calcmode="lin" valueType="num">
                                      <p:cBhvr>
                                        <p:cTn id="60" dur="5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4100"/>
                            </p:stCondLst>
                            <p:childTnLst>
                              <p:par>
                                <p:cTn id="62" presetID="55"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1000" fill="hold"/>
                                        <p:tgtEl>
                                          <p:spTgt spid="26"/>
                                        </p:tgtEl>
                                        <p:attrNameLst>
                                          <p:attrName>ppt_w</p:attrName>
                                        </p:attrNameLst>
                                      </p:cBhvr>
                                      <p:tavLst>
                                        <p:tav tm="0">
                                          <p:val>
                                            <p:strVal val="#ppt_w*0.70"/>
                                          </p:val>
                                        </p:tav>
                                        <p:tav tm="100000">
                                          <p:val>
                                            <p:strVal val="#ppt_w"/>
                                          </p:val>
                                        </p:tav>
                                      </p:tavLst>
                                    </p:anim>
                                    <p:anim calcmode="lin" valueType="num">
                                      <p:cBhvr>
                                        <p:cTn id="65" dur="1000" fill="hold"/>
                                        <p:tgtEl>
                                          <p:spTgt spid="26"/>
                                        </p:tgtEl>
                                        <p:attrNameLst>
                                          <p:attrName>ppt_h</p:attrName>
                                        </p:attrNameLst>
                                      </p:cBhvr>
                                      <p:tavLst>
                                        <p:tav tm="0">
                                          <p:val>
                                            <p:strVal val="#ppt_h"/>
                                          </p:val>
                                        </p:tav>
                                        <p:tav tm="100000">
                                          <p:val>
                                            <p:strVal val="#ppt_h"/>
                                          </p:val>
                                        </p:tav>
                                      </p:tavLst>
                                    </p:anim>
                                    <p:animEffect transition="in" filter="fade">
                                      <p:cBhvr>
                                        <p:cTn id="66" dur="1000"/>
                                        <p:tgtEl>
                                          <p:spTgt spid="26"/>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1000" fill="hold"/>
                                        <p:tgtEl>
                                          <p:spTgt spid="30"/>
                                        </p:tgtEl>
                                        <p:attrNameLst>
                                          <p:attrName>ppt_w</p:attrName>
                                        </p:attrNameLst>
                                      </p:cBhvr>
                                      <p:tavLst>
                                        <p:tav tm="0">
                                          <p:val>
                                            <p:strVal val="#ppt_w*0.70"/>
                                          </p:val>
                                        </p:tav>
                                        <p:tav tm="100000">
                                          <p:val>
                                            <p:strVal val="#ppt_w"/>
                                          </p:val>
                                        </p:tav>
                                      </p:tavLst>
                                    </p:anim>
                                    <p:anim calcmode="lin" valueType="num">
                                      <p:cBhvr>
                                        <p:cTn id="70" dur="1000" fill="hold"/>
                                        <p:tgtEl>
                                          <p:spTgt spid="30"/>
                                        </p:tgtEl>
                                        <p:attrNameLst>
                                          <p:attrName>ppt_h</p:attrName>
                                        </p:attrNameLst>
                                      </p:cBhvr>
                                      <p:tavLst>
                                        <p:tav tm="0">
                                          <p:val>
                                            <p:strVal val="#ppt_h"/>
                                          </p:val>
                                        </p:tav>
                                        <p:tav tm="100000">
                                          <p:val>
                                            <p:strVal val="#ppt_h"/>
                                          </p:val>
                                        </p:tav>
                                      </p:tavLst>
                                    </p:anim>
                                    <p:animEffect transition="in" filter="fade">
                                      <p:cBhvr>
                                        <p:cTn id="71" dur="1000"/>
                                        <p:tgtEl>
                                          <p:spTgt spid="30"/>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1000" fill="hold"/>
                                        <p:tgtEl>
                                          <p:spTgt spid="28"/>
                                        </p:tgtEl>
                                        <p:attrNameLst>
                                          <p:attrName>ppt_w</p:attrName>
                                        </p:attrNameLst>
                                      </p:cBhvr>
                                      <p:tavLst>
                                        <p:tav tm="0">
                                          <p:val>
                                            <p:strVal val="#ppt_w*0.70"/>
                                          </p:val>
                                        </p:tav>
                                        <p:tav tm="100000">
                                          <p:val>
                                            <p:strVal val="#ppt_w"/>
                                          </p:val>
                                        </p:tav>
                                      </p:tavLst>
                                    </p:anim>
                                    <p:anim calcmode="lin" valueType="num">
                                      <p:cBhvr>
                                        <p:cTn id="75" dur="1000" fill="hold"/>
                                        <p:tgtEl>
                                          <p:spTgt spid="28"/>
                                        </p:tgtEl>
                                        <p:attrNameLst>
                                          <p:attrName>ppt_h</p:attrName>
                                        </p:attrNameLst>
                                      </p:cBhvr>
                                      <p:tavLst>
                                        <p:tav tm="0">
                                          <p:val>
                                            <p:strVal val="#ppt_h"/>
                                          </p:val>
                                        </p:tav>
                                        <p:tav tm="100000">
                                          <p:val>
                                            <p:strVal val="#ppt_h"/>
                                          </p:val>
                                        </p:tav>
                                      </p:tavLst>
                                    </p:anim>
                                    <p:animEffect transition="in" filter="fade">
                                      <p:cBhvr>
                                        <p:cTn id="76" dur="1000"/>
                                        <p:tgtEl>
                                          <p:spTgt spid="28"/>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1000" fill="hold"/>
                                        <p:tgtEl>
                                          <p:spTgt spid="29"/>
                                        </p:tgtEl>
                                        <p:attrNameLst>
                                          <p:attrName>ppt_w</p:attrName>
                                        </p:attrNameLst>
                                      </p:cBhvr>
                                      <p:tavLst>
                                        <p:tav tm="0">
                                          <p:val>
                                            <p:strVal val="#ppt_w*0.70"/>
                                          </p:val>
                                        </p:tav>
                                        <p:tav tm="100000">
                                          <p:val>
                                            <p:strVal val="#ppt_w"/>
                                          </p:val>
                                        </p:tav>
                                      </p:tavLst>
                                    </p:anim>
                                    <p:anim calcmode="lin" valueType="num">
                                      <p:cBhvr>
                                        <p:cTn id="80" dur="1000" fill="hold"/>
                                        <p:tgtEl>
                                          <p:spTgt spid="29"/>
                                        </p:tgtEl>
                                        <p:attrNameLst>
                                          <p:attrName>ppt_h</p:attrName>
                                        </p:attrNameLst>
                                      </p:cBhvr>
                                      <p:tavLst>
                                        <p:tav tm="0">
                                          <p:val>
                                            <p:strVal val="#ppt_h"/>
                                          </p:val>
                                        </p:tav>
                                        <p:tav tm="100000">
                                          <p:val>
                                            <p:strVal val="#ppt_h"/>
                                          </p:val>
                                        </p:tav>
                                      </p:tavLst>
                                    </p:anim>
                                    <p:animEffect transition="in" filter="fade">
                                      <p:cBhvr>
                                        <p:cTn id="81" dur="1000"/>
                                        <p:tgtEl>
                                          <p:spTgt spid="29"/>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strVal val="#ppt_w*0.70"/>
                                          </p:val>
                                        </p:tav>
                                        <p:tav tm="100000">
                                          <p:val>
                                            <p:strVal val="#ppt_w"/>
                                          </p:val>
                                        </p:tav>
                                      </p:tavLst>
                                    </p:anim>
                                    <p:anim calcmode="lin" valueType="num">
                                      <p:cBhvr>
                                        <p:cTn id="85" dur="1000" fill="hold"/>
                                        <p:tgtEl>
                                          <p:spTgt spid="27"/>
                                        </p:tgtEl>
                                        <p:attrNameLst>
                                          <p:attrName>ppt_h</p:attrName>
                                        </p:attrNameLst>
                                      </p:cBhvr>
                                      <p:tavLst>
                                        <p:tav tm="0">
                                          <p:val>
                                            <p:strVal val="#ppt_h"/>
                                          </p:val>
                                        </p:tav>
                                        <p:tav tm="100000">
                                          <p:val>
                                            <p:strVal val="#ppt_h"/>
                                          </p:val>
                                        </p:tav>
                                      </p:tavLst>
                                    </p:anim>
                                    <p:animEffect transition="in" filter="fade">
                                      <p:cBhvr>
                                        <p:cTn id="8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8" grpId="0"/>
      <p:bldP spid="16" grpId="0" animBg="1"/>
      <p:bldP spid="17" grpId="0" animBg="1"/>
      <p:bldP spid="20" grpId="0" animBg="1"/>
      <p:bldP spid="15" grpId="0" animBg="1"/>
      <p:bldP spid="13" grpId="0" animBg="1"/>
      <p:bldP spid="26" grpId="0" animBg="1"/>
      <p:bldP spid="30" grpId="0" animBg="1"/>
      <p:bldP spid="28" grpId="0" animBg="1"/>
      <p:bldP spid="29" grpId="0" animBg="1"/>
      <p:bldP spid="27"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70826_1*n_h_h_i*1_2_3_1"/>
  <p:tag name="KSO_WM_TEMPLATE_CATEGORY" val="diagram"/>
  <p:tag name="KSO_WM_TEMPLATE_INDEX" val="20170826"/>
  <p:tag name="KSO_WM_UNIT_LAYERLEVEL" val="1_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0.xml><?xml version="1.0" encoding="utf-8"?>
<p:tagLst xmlns:p="http://schemas.openxmlformats.org/presentationml/2006/main">
  <p:tag name="KSO_WM_UNIT_TABLE_BEAUTIFY" val="smartTable{bd51d9c2-e84f-4f27-9c4f-843d88ee2749}"/>
</p:tagLst>
</file>

<file path=ppt/tags/tag11.xml><?xml version="1.0" encoding="utf-8"?>
<p:tagLst xmlns:p="http://schemas.openxmlformats.org/presentationml/2006/main">
  <p:tag name="KSO_WM_UNIT_TABLE_BEAUTIFY" val="smartTable{3dfe5758-1561-4a90-bd96-bf8f824b38a0}"/>
</p:tagLst>
</file>

<file path=ppt/tags/tag12.xml><?xml version="1.0" encoding="utf-8"?>
<p:tagLst xmlns:p="http://schemas.openxmlformats.org/presentationml/2006/main">
  <p:tag name="KSO_WM_UNIT_TABLE_BEAUTIFY" val="smartTable{31704c8c-31fc-4196-9662-a2eaba72be8a}"/>
</p:tagLst>
</file>

<file path=ppt/tags/tag13.xml><?xml version="1.0" encoding="utf-8"?>
<p:tagLst xmlns:p="http://schemas.openxmlformats.org/presentationml/2006/main">
  <p:tag name="KSO_WM_UNIT_TABLE_BEAUTIFY" val="smartTable{31704c8c-31fc-4196-9662-a2eaba72be8a}"/>
</p:tagLst>
</file>

<file path=ppt/tags/tag14.xml><?xml version="1.0" encoding="utf-8"?>
<p:tagLst xmlns:p="http://schemas.openxmlformats.org/presentationml/2006/main">
  <p:tag name="KSO_WM_UNIT_TABLE_BEAUTIFY" val="smartTable{953e2f52-460f-4508-825d-2b55fff004fc}"/>
</p:tagLst>
</file>

<file path=ppt/tags/tag15.xml><?xml version="1.0" encoding="utf-8"?>
<p:tagLst xmlns:p="http://schemas.openxmlformats.org/presentationml/2006/main">
  <p:tag name="KSO_WM_UNIT_TABLE_BEAUTIFY" val="smartTable{4af0125c-26ab-4b0d-a511-12a74bad7ade}"/>
</p:tagLst>
</file>

<file path=ppt/tags/tag16.xml><?xml version="1.0" encoding="utf-8"?>
<p:tagLst xmlns:p="http://schemas.openxmlformats.org/presentationml/2006/main">
  <p:tag name="ISPRING_PRESENTATION_TITLE" val="Write Your Title Here"/>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170826_1*n_h_h_i*1_2_1_3"/>
  <p:tag name="KSO_WM_TEMPLATE_CATEGORY" val="diagram"/>
  <p:tag name="KSO_WM_TEMPLATE_INDEX" val="20170826"/>
  <p:tag name="KSO_WM_UNIT_LAYERLEVEL" val="1_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170826_1*n_h_h_i*1_2_2_3"/>
  <p:tag name="KSO_WM_TEMPLATE_CATEGORY" val="diagram"/>
  <p:tag name="KSO_WM_TEMPLATE_INDEX" val="20170826"/>
  <p:tag name="KSO_WM_UNIT_LAYERLEVEL" val="1_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70826_1*n_h_h_i*1_2_1_1"/>
  <p:tag name="KSO_WM_TEMPLATE_CATEGORY" val="diagram"/>
  <p:tag name="KSO_WM_TEMPLATE_INDEX" val="20170826"/>
  <p:tag name="KSO_WM_UNIT_LAYERLEVEL" val="1_1_1_1"/>
  <p:tag name="KSO_WM_TAG_VERSION" val="1.0"/>
  <p:tag name="KSO_WM_BEAUTIFY_FLAG" val="#wm#"/>
  <p:tag name="KSO_WM_UNIT_FILL_FORE_SCHEMECOLOR_INDEX" val="6"/>
  <p:tag name="KSO_WM_UNIT_FILL_TYPE" val="1"/>
  <p:tag name="KSO_WM_UNIT_LINE_FORE_SCHEMECOLOR_INDEX" val="5"/>
  <p:tag name="KSO_WM_UNIT_LINE_FILL_TYPE"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70826_1*n_h_i*1_1_1"/>
  <p:tag name="KSO_WM_TEMPLATE_CATEGORY" val="diagram"/>
  <p:tag name="KSO_WM_TEMPLATE_INDEX" val="20170826"/>
  <p:tag name="KSO_WM_UNIT_LAYERLEVEL" val="1_1_1"/>
  <p:tag name="KSO_WM_TAG_VERSION" val="1.0"/>
  <p:tag name="KSO_WM_BEAUTIFY_FLAG" val="#wm#"/>
  <p:tag name="KSO_WM_UNIT_FILL_FORE_SCHEMECOLOR_INDEX" val="5"/>
  <p:tag name="KSO_WM_UNI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170826_1*n_h_i*1_1_2"/>
  <p:tag name="KSO_WM_TEMPLATE_CATEGORY" val="diagram"/>
  <p:tag name="KSO_WM_TEMPLATE_INDEX" val="20170826"/>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Lst>
</file>

<file path=ppt/tags/tag7.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70826_1*n_h_a*1_1_1"/>
  <p:tag name="KSO_WM_TEMPLATE_CATEGORY" val="diagram"/>
  <p:tag name="KSO_WM_TEMPLATE_INDEX" val="20170826"/>
  <p:tag name="KSO_WM_UNIT_LAYERLEVEL" val="1_1_1"/>
  <p:tag name="KSO_WM_TAG_VERSION" val="1.0"/>
  <p:tag name="KSO_WM_BEAUTIFY_FLAG" val="#wm#"/>
  <p:tag name="KSO_WM_UNIT_PRESET_TEXT" val="添加标题"/>
  <p:tag name="KSO_WM_UNIT_TEXT_FILL_FORE_SCHEMECOLOR_INDEX" val="15"/>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170826_1*n_h_h_i*1_2_3_2"/>
  <p:tag name="KSO_WM_TEMPLATE_CATEGORY" val="diagram"/>
  <p:tag name="KSO_WM_TEMPLATE_INDEX" val="20170826"/>
  <p:tag name="KSO_WM_UNIT_LAYERLEVEL" val="1_1_1_1"/>
  <p:tag name="KSO_WM_TAG_VERSION" val="1.0"/>
  <p:tag name="KSO_WM_BEAUTIFY_FLAG" val="#wm#"/>
  <p:tag name="KSO_WM_UNIT_FILL_FORE_SCHEMECOLOR_INDEX" val="6"/>
  <p:tag name="KSO_WM_UNIT_FILL_TYPE" val="1"/>
  <p:tag name="KSO_WM_UNIT_LINE_FORE_SCHEMECOLOR_INDEX" val="5"/>
  <p:tag name="KSO_WM_UNIT_LINE_FILL_TYPE"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70826_1*n_h_h_i*1_2_2_1"/>
  <p:tag name="KSO_WM_TEMPLATE_CATEGORY" val="diagram"/>
  <p:tag name="KSO_WM_TEMPLATE_INDEX" val="20170826"/>
  <p:tag name="KSO_WM_UNIT_LAYERLEVEL" val="1_1_1_1"/>
  <p:tag name="KSO_WM_TAG_VERSION" val="1.0"/>
  <p:tag name="KSO_WM_BEAUTIFY_FLAG" val="#wm#"/>
  <p:tag name="KSO_WM_UNIT_FILL_FORE_SCHEMECOLOR_INDEX" val="6"/>
  <p:tag name="KSO_WM_UNIT_FILL_TYPE" val="1"/>
  <p:tag name="KSO_WM_UNIT_LINE_FORE_SCHEMECOLOR_INDEX" val="5"/>
  <p:tag name="KSO_WM_UNIT_LINE_FILL_TYPE" val="2"/>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7548</Words>
  <Application>WPS 演示</Application>
  <PresentationFormat>全屏显示(16:9)</PresentationFormat>
  <Paragraphs>1257</Paragraphs>
  <Slides>31</Slides>
  <Notes>30</Notes>
  <HiddenSlides>0</HiddenSlides>
  <MMClips>2</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31</vt:i4>
      </vt:variant>
    </vt:vector>
  </HeadingPairs>
  <TitlesOfParts>
    <vt:vector size="50" baseType="lpstr">
      <vt:lpstr>Arial</vt:lpstr>
      <vt:lpstr>宋体</vt:lpstr>
      <vt:lpstr>Wingdings</vt:lpstr>
      <vt:lpstr>微软雅黑</vt:lpstr>
      <vt:lpstr>微软雅黑 Light</vt:lpstr>
      <vt:lpstr>黑体</vt:lpstr>
      <vt:lpstr>Impact</vt:lpstr>
      <vt:lpstr>Calibri</vt:lpstr>
      <vt:lpstr>Roboto Light</vt:lpstr>
      <vt:lpstr>U.S. 101</vt:lpstr>
      <vt:lpstr>Segoe Print</vt:lpstr>
      <vt:lpstr>Roboto</vt:lpstr>
      <vt:lpstr>Open Sans Light</vt:lpstr>
      <vt:lpstr>Aller Light</vt:lpstr>
      <vt:lpstr>Arial Unicode MS</vt:lpstr>
      <vt:lpstr>Open Sans</vt:lpstr>
      <vt:lpstr>Open Sans</vt:lpstr>
      <vt:lpstr>Kozuka Gothic Pro 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晴天白云间</cp:lastModifiedBy>
  <cp:revision>143</cp:revision>
  <dcterms:created xsi:type="dcterms:W3CDTF">2015-12-11T17:46:00Z</dcterms:created>
  <dcterms:modified xsi:type="dcterms:W3CDTF">2020-05-18T07:07:25Z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