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360" r:id="rId5"/>
    <p:sldId id="361" r:id="rId6"/>
    <p:sldId id="362" r:id="rId7"/>
    <p:sldId id="363" r:id="rId8"/>
  </p:sldIdLst>
  <p:sldSz cx="12192000" cy="6858000"/>
  <p:notesSz cx="7103745" cy="10234295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6B43"/>
    <a:srgbClr val="339183"/>
    <a:srgbClr val="15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396" y="-1758"/>
      </p:cViewPr>
      <p:guideLst>
        <p:guide orient="horz" pos="2160"/>
        <p:guide pos="38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4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20528" y="64311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jpeg"/><Relationship Id="rId6" Type="http://schemas.openxmlformats.org/officeDocument/2006/relationships/image" Target="../media/image7.png"/><Relationship Id="rId5" Type="http://schemas.openxmlformats.org/officeDocument/2006/relationships/tags" Target="../tags/tag4.xml"/><Relationship Id="rId4" Type="http://schemas.openxmlformats.org/officeDocument/2006/relationships/image" Target="../media/image6.png"/><Relationship Id="rId3" Type="http://schemas.openxmlformats.org/officeDocument/2006/relationships/tags" Target="../tags/tag3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tags" Target="../tags/tag7.xml"/><Relationship Id="rId4" Type="http://schemas.openxmlformats.org/officeDocument/2006/relationships/image" Target="../media/image6.png"/><Relationship Id="rId3" Type="http://schemas.openxmlformats.org/officeDocument/2006/relationships/tags" Target="../tags/tag6.xml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tags" Target="../tags/tag10.xml"/><Relationship Id="rId4" Type="http://schemas.openxmlformats.org/officeDocument/2006/relationships/image" Target="../media/image6.png"/><Relationship Id="rId3" Type="http://schemas.openxmlformats.org/officeDocument/2006/relationships/tags" Target="../tags/tag9.xml"/><Relationship Id="rId2" Type="http://schemas.openxmlformats.org/officeDocument/2006/relationships/image" Target="../media/image5.png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9.jpeg"/><Relationship Id="rId6" Type="http://schemas.openxmlformats.org/officeDocument/2006/relationships/image" Target="../media/image7.png"/><Relationship Id="rId5" Type="http://schemas.openxmlformats.org/officeDocument/2006/relationships/tags" Target="../tags/tag13.xml"/><Relationship Id="rId4" Type="http://schemas.openxmlformats.org/officeDocument/2006/relationships/image" Target="../media/image6.png"/><Relationship Id="rId3" Type="http://schemas.openxmlformats.org/officeDocument/2006/relationships/tags" Target="../tags/tag12.xml"/><Relationship Id="rId2" Type="http://schemas.openxmlformats.org/officeDocument/2006/relationships/image" Target="../media/image5.png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侧圆角矩形 8"/>
          <p:cNvSpPr/>
          <p:nvPr/>
        </p:nvSpPr>
        <p:spPr>
          <a:xfrm>
            <a:off x="4837113" y="4420870"/>
            <a:ext cx="2517140" cy="2138680"/>
          </a:xfrm>
          <a:prstGeom prst="round2Same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90855" y="5239385"/>
            <a:ext cx="1208405" cy="1179195"/>
          </a:xfrm>
          <a:prstGeom prst="round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/>
              <a:t>217</a:t>
            </a:r>
            <a:endParaRPr lang="en-US" altLang="zh-CN" sz="4400"/>
          </a:p>
        </p:txBody>
      </p:sp>
      <p:sp>
        <p:nvSpPr>
          <p:cNvPr id="6" name="圆角矩形 5"/>
          <p:cNvSpPr/>
          <p:nvPr/>
        </p:nvSpPr>
        <p:spPr>
          <a:xfrm>
            <a:off x="10475595" y="456565"/>
            <a:ext cx="1208405" cy="1179195"/>
          </a:xfrm>
          <a:prstGeom prst="round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/>
              <a:t>33</a:t>
            </a:r>
            <a:endParaRPr lang="en-US" altLang="zh-CN" sz="4800"/>
          </a:p>
        </p:txBody>
      </p:sp>
      <p:sp>
        <p:nvSpPr>
          <p:cNvPr id="5" name="文本框 4"/>
          <p:cNvSpPr txBox="1"/>
          <p:nvPr/>
        </p:nvSpPr>
        <p:spPr>
          <a:xfrm>
            <a:off x="1866265" y="1032510"/>
            <a:ext cx="8571230" cy="23069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高三</a:t>
            </a:r>
            <a:r>
              <a:rPr lang="en-US" altLang="zh-CN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8</a:t>
            </a:r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班</a:t>
            </a:r>
            <a:endParaRPr lang="zh-CN" altLang="en-US" sz="7200" dirty="0">
              <a:solidFill>
                <a:srgbClr val="8D6B43"/>
              </a:solidFill>
              <a:latin typeface="方正姚体" panose="02010601030101010101" charset="-122"/>
              <a:ea typeface="方正姚体" panose="02010601030101010101" charset="-122"/>
            </a:endParaRPr>
          </a:p>
          <a:p>
            <a:pPr algn="ctr"/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第十周晨会</a:t>
            </a:r>
            <a:endParaRPr lang="zh-CN" altLang="en-US" sz="7200" dirty="0">
              <a:solidFill>
                <a:srgbClr val="8D6B43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18857" y="4083900"/>
            <a:ext cx="473165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zh-CN" altLang="en-US" sz="1600" dirty="0">
              <a:solidFill>
                <a:srgbClr val="5CA7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 descr="E:\素材\春\7ff96c0408d5f1ad90e6490e1fb39ea4.png7ff96c0408d5f1ad90e6490e1fb39ea4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540000" flipH="1">
            <a:off x="1903095" y="2613025"/>
            <a:ext cx="2900680" cy="2837180"/>
          </a:xfrm>
          <a:prstGeom prst="rect">
            <a:avLst/>
          </a:prstGeom>
        </p:spPr>
      </p:pic>
      <p:pic>
        <p:nvPicPr>
          <p:cNvPr id="18" name="图片 17" descr="E:\素材\春\7ff96c0408d5f1ad90e6490e1fb39ea4.png7ff96c0408d5f1ad90e6490e1fb39ea4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rot="21360000">
            <a:off x="7699375" y="2493010"/>
            <a:ext cx="2677160" cy="2946400"/>
          </a:xfrm>
          <a:prstGeom prst="rect">
            <a:avLst/>
          </a:prstGeom>
        </p:spPr>
      </p:pic>
      <p:pic>
        <p:nvPicPr>
          <p:cNvPr id="19" name="图片 18" descr="91a91957d94893cda4457f0efd2b5ba8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35195" y="4831715"/>
            <a:ext cx="2992755" cy="1586865"/>
          </a:xfrm>
          <a:prstGeom prst="rect">
            <a:avLst/>
          </a:prstGeom>
        </p:spPr>
      </p:pic>
      <p:sp useBgFill="1">
        <p:nvSpPr>
          <p:cNvPr id="34" name="任意多边形 33"/>
          <p:cNvSpPr/>
          <p:nvPr/>
        </p:nvSpPr>
        <p:spPr>
          <a:xfrm>
            <a:off x="682537" y="609527"/>
            <a:ext cx="1145910" cy="1952983"/>
          </a:xfrm>
          <a:custGeom>
            <a:avLst/>
            <a:gdLst>
              <a:gd name="connsiteX0" fmla="*/ 1689100 w 1727200"/>
              <a:gd name="connsiteY0" fmla="*/ 381000 h 2349500"/>
              <a:gd name="connsiteX1" fmla="*/ 1689100 w 1727200"/>
              <a:gd name="connsiteY1" fmla="*/ 0 h 2349500"/>
              <a:gd name="connsiteX2" fmla="*/ 0 w 1727200"/>
              <a:gd name="connsiteY2" fmla="*/ 0 h 2349500"/>
              <a:gd name="connsiteX3" fmla="*/ 0 w 1727200"/>
              <a:gd name="connsiteY3" fmla="*/ 2349500 h 2349500"/>
              <a:gd name="connsiteX4" fmla="*/ 1727200 w 1727200"/>
              <a:gd name="connsiteY4" fmla="*/ 2349500 h 2349500"/>
              <a:gd name="connsiteX5" fmla="*/ 1727200 w 1727200"/>
              <a:gd name="connsiteY5" fmla="*/ 1816100 h 2349500"/>
              <a:gd name="connsiteX0-1" fmla="*/ 1689100 w 1727200"/>
              <a:gd name="connsiteY0-2" fmla="*/ 381000 h 2349500"/>
              <a:gd name="connsiteX1-3" fmla="*/ 1717675 w 1727200"/>
              <a:gd name="connsiteY1-4" fmla="*/ 0 h 2349500"/>
              <a:gd name="connsiteX2-5" fmla="*/ 0 w 1727200"/>
              <a:gd name="connsiteY2-6" fmla="*/ 0 h 2349500"/>
              <a:gd name="connsiteX3-7" fmla="*/ 0 w 1727200"/>
              <a:gd name="connsiteY3-8" fmla="*/ 2349500 h 2349500"/>
              <a:gd name="connsiteX4-9" fmla="*/ 1727200 w 1727200"/>
              <a:gd name="connsiteY4-10" fmla="*/ 2349500 h 2349500"/>
              <a:gd name="connsiteX5-11" fmla="*/ 1727200 w 1727200"/>
              <a:gd name="connsiteY5-12" fmla="*/ 1816100 h 2349500"/>
              <a:gd name="connsiteX0-13" fmla="*/ 1720850 w 1727200"/>
              <a:gd name="connsiteY0-14" fmla="*/ 381000 h 2349500"/>
              <a:gd name="connsiteX1-15" fmla="*/ 1717675 w 1727200"/>
              <a:gd name="connsiteY1-16" fmla="*/ 0 h 2349500"/>
              <a:gd name="connsiteX2-17" fmla="*/ 0 w 1727200"/>
              <a:gd name="connsiteY2-18" fmla="*/ 0 h 2349500"/>
              <a:gd name="connsiteX3-19" fmla="*/ 0 w 1727200"/>
              <a:gd name="connsiteY3-20" fmla="*/ 2349500 h 2349500"/>
              <a:gd name="connsiteX4-21" fmla="*/ 1727200 w 1727200"/>
              <a:gd name="connsiteY4-22" fmla="*/ 2349500 h 2349500"/>
              <a:gd name="connsiteX5-23" fmla="*/ 1727200 w 1727200"/>
              <a:gd name="connsiteY5-24" fmla="*/ 1816100 h 23495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727200" h="2349500">
                <a:moveTo>
                  <a:pt x="1720850" y="381000"/>
                </a:moveTo>
                <a:cubicBezTo>
                  <a:pt x="1719792" y="254000"/>
                  <a:pt x="1718733" y="127000"/>
                  <a:pt x="1717675" y="0"/>
                </a:cubicBezTo>
                <a:lnTo>
                  <a:pt x="0" y="0"/>
                </a:lnTo>
                <a:lnTo>
                  <a:pt x="0" y="2349500"/>
                </a:lnTo>
                <a:lnTo>
                  <a:pt x="1727200" y="2349500"/>
                </a:lnTo>
                <a:lnTo>
                  <a:pt x="1727200" y="1816100"/>
                </a:lnTo>
              </a:path>
            </a:pathLst>
          </a:custGeom>
          <a:ln w="76200">
            <a:solidFill>
              <a:srgbClr val="339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6305" y="709295"/>
            <a:ext cx="8559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第十周</a:t>
            </a:r>
            <a:endParaRPr lang="zh-CN" altLang="en-US" sz="3600" b="1"/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73880" y="140970"/>
            <a:ext cx="45218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</a:rPr>
              <a:t>美术三模</a:t>
            </a:r>
            <a:endParaRPr lang="zh-CN" alt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09090" y="1174115"/>
            <a:ext cx="103339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1. </a:t>
            </a:r>
            <a:r>
              <a:rPr lang="zh-CN" altLang="en-US" sz="2400" b="1"/>
              <a:t>时间：</a:t>
            </a:r>
            <a:r>
              <a:rPr lang="en-US" altLang="zh-CN" sz="2400" b="1"/>
              <a:t>11</a:t>
            </a:r>
            <a:r>
              <a:rPr lang="zh-CN" altLang="en-US" sz="2400" b="1"/>
              <a:t>月</a:t>
            </a:r>
            <a:r>
              <a:rPr lang="en-US" altLang="zh-CN" sz="2400" b="1"/>
              <a:t>3</a:t>
            </a:r>
            <a:r>
              <a:rPr lang="zh-CN" altLang="en-US" sz="2400" b="1"/>
              <a:t>日（周四）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2. </a:t>
            </a:r>
            <a:r>
              <a:rPr lang="zh-CN" altLang="en-US" sz="2400" b="1"/>
              <a:t>形式：苏南三市联考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3. </a:t>
            </a:r>
            <a:r>
              <a:rPr lang="zh-CN" altLang="en-US" sz="2400" b="1"/>
              <a:t>静下心，沉住气；肯花功夫，肯豁出去</a:t>
            </a:r>
            <a:endParaRPr lang="zh-CN" altLang="en-US" sz="2400" b="1"/>
          </a:p>
          <a:p>
            <a:r>
              <a:rPr lang="en-US" altLang="zh-CN" sz="2400" b="1"/>
              <a:t>    </a:t>
            </a:r>
            <a:endParaRPr lang="zh-CN" altLang="en-US" sz="2400" b="1"/>
          </a:p>
        </p:txBody>
      </p:sp>
      <p:sp>
        <p:nvSpPr>
          <p:cNvPr id="2" name="矩形 1"/>
          <p:cNvSpPr/>
          <p:nvPr/>
        </p:nvSpPr>
        <p:spPr>
          <a:xfrm rot="21120000">
            <a:off x="873443" y="4702810"/>
            <a:ext cx="10742295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zh-CN" altLang="en-US" sz="4800" b="1">
                <a:ln/>
                <a:solidFill>
                  <a:schemeClr val="accent4"/>
                </a:solidFill>
                <a:effectLst/>
              </a:rPr>
              <a:t>万物皆有裂痕，但那是</a:t>
            </a:r>
            <a:r>
              <a:rPr lang="zh-CN" altLang="en-US" sz="6000" b="1">
                <a:ln/>
                <a:solidFill>
                  <a:schemeClr val="accent4"/>
                </a:solidFill>
                <a:effectLst/>
              </a:rPr>
              <a:t>光</a:t>
            </a:r>
            <a:r>
              <a:rPr lang="zh-CN" altLang="en-US" sz="4800" b="1">
                <a:ln/>
                <a:solidFill>
                  <a:schemeClr val="accent4"/>
                </a:solidFill>
                <a:effectLst/>
              </a:rPr>
              <a:t>照进来的</a:t>
            </a:r>
            <a:r>
              <a:rPr lang="zh-CN" altLang="en-US" sz="4800" b="1">
                <a:solidFill>
                  <a:schemeClr val="accent4"/>
                </a:solidFill>
                <a:effectLst/>
              </a:rPr>
              <a:t>地方</a:t>
            </a:r>
            <a:endParaRPr lang="zh-CN" altLang="en-US" sz="7200" b="1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100" name="图片 99"/>
          <p:cNvPicPr/>
          <p:nvPr/>
        </p:nvPicPr>
        <p:blipFill>
          <a:blip r:embed="rId7"/>
          <a:stretch>
            <a:fillRect/>
          </a:stretch>
        </p:blipFill>
        <p:spPr>
          <a:xfrm>
            <a:off x="7599680" y="594360"/>
            <a:ext cx="4592320" cy="30841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73880" y="140970"/>
            <a:ext cx="45218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</a:rPr>
              <a:t>高考报名缴费</a:t>
            </a:r>
            <a:endParaRPr lang="zh-CN" alt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09090" y="1174115"/>
            <a:ext cx="103339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1. </a:t>
            </a:r>
            <a:r>
              <a:rPr lang="zh-CN" altLang="en-US" sz="2400" b="1"/>
              <a:t>费用：高考六门</a:t>
            </a:r>
            <a:r>
              <a:rPr lang="en-US" altLang="zh-CN" sz="2400" b="1"/>
              <a:t>176+</a:t>
            </a:r>
            <a:r>
              <a:rPr lang="zh-CN" altLang="en-US" sz="2400" b="1"/>
              <a:t>合格考三门</a:t>
            </a:r>
            <a:r>
              <a:rPr lang="en-US" altLang="zh-CN" sz="2400" b="1"/>
              <a:t>45+</a:t>
            </a:r>
            <a:r>
              <a:rPr lang="zh-CN" altLang="en-US" sz="2400" b="1"/>
              <a:t>美术省统考三门</a:t>
            </a:r>
            <a:r>
              <a:rPr lang="en-US" altLang="zh-CN" sz="2400" b="1"/>
              <a:t>200=421</a:t>
            </a:r>
            <a:r>
              <a:rPr lang="zh-CN" altLang="en-US" sz="2400" b="1"/>
              <a:t>元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2. </a:t>
            </a:r>
            <a:r>
              <a:rPr lang="zh-CN" altLang="en-US" sz="2400" b="1"/>
              <a:t>信息可以修改，一定要确保万无一失！</a:t>
            </a:r>
            <a:r>
              <a:rPr lang="en-US" altLang="zh-CN" sz="2400" b="1"/>
              <a:t>   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73880" y="140970"/>
            <a:ext cx="45218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</a:rPr>
              <a:t>常规通知</a:t>
            </a:r>
            <a:endParaRPr lang="zh-CN" alt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09090" y="1332230"/>
            <a:ext cx="103339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1. </a:t>
            </a:r>
            <a:r>
              <a:rPr lang="zh-CN" altLang="en-US" sz="2400" b="1"/>
              <a:t>每日核酸时间地点要求不变。动作快一点，</a:t>
            </a:r>
            <a:r>
              <a:rPr lang="en-US" altLang="zh-CN" sz="2400" b="1"/>
              <a:t>12:05</a:t>
            </a:r>
            <a:r>
              <a:rPr lang="zh-CN" altLang="en-US" sz="2400" b="1"/>
              <a:t>进班。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2. </a:t>
            </a:r>
            <a:r>
              <a:rPr lang="zh-CN" altLang="en-US" sz="2400" b="1"/>
              <a:t>教室内速写训练要提高效率，增强紧迫感。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3. </a:t>
            </a:r>
            <a:r>
              <a:rPr lang="zh-CN" altLang="en-US" sz="2400" b="1"/>
              <a:t>体育学测：本周起，除了</a:t>
            </a:r>
            <a:r>
              <a:rPr lang="en-US" altLang="zh-CN" sz="2400" b="1"/>
              <a:t>12</a:t>
            </a:r>
            <a:r>
              <a:rPr lang="zh-CN" altLang="en-US" sz="2400" b="1"/>
              <a:t>分钟跑，逐渐增加单项训练。</a:t>
            </a:r>
            <a:endParaRPr lang="zh-CN" altLang="en-US" sz="2400" b="1"/>
          </a:p>
          <a:p>
            <a:r>
              <a:rPr lang="zh-CN" altLang="en-US" sz="2400" b="1"/>
              <a:t>周一下午</a:t>
            </a:r>
            <a:r>
              <a:rPr lang="en-US" altLang="zh-CN" sz="2400" b="1"/>
              <a:t>16:55</a:t>
            </a:r>
            <a:r>
              <a:rPr lang="zh-CN" altLang="en-US" sz="2400" b="1"/>
              <a:t>前升旗仪式队形在旗杆下集合到位。</a:t>
            </a:r>
            <a:r>
              <a:rPr lang="en-US" altLang="zh-CN" sz="2400" b="1"/>
              <a:t>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pic>
        <p:nvPicPr>
          <p:cNvPr id="101" name="图片 100"/>
          <p:cNvPicPr/>
          <p:nvPr/>
        </p:nvPicPr>
        <p:blipFill>
          <a:blip r:embed="rId7"/>
          <a:stretch>
            <a:fillRect/>
          </a:stretch>
        </p:blipFill>
        <p:spPr>
          <a:xfrm>
            <a:off x="1701165" y="1891030"/>
            <a:ext cx="8789035" cy="49669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 rot="420000">
            <a:off x="1892935" y="727075"/>
            <a:ext cx="997712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愿十八岁的你，无畏风雨，勇敢向前</a:t>
            </a:r>
            <a:endParaRPr lang="zh-CN" altLang="en-US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SLIDE_MODEL_TYPE" val="cover"/>
</p:tagLst>
</file>

<file path=ppt/tags/tag10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11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12.xml><?xml version="1.0" encoding="utf-8"?>
<p:tagLst xmlns:p="http://schemas.openxmlformats.org/presentationml/2006/main">
  <p:tag name="KSO_WM_UNIT_PLACING_PICTURE_USER_VIEWPORT" val="{&quot;height&quot;:2769,&quot;width&quot;:2829}"/>
</p:tagLst>
</file>

<file path=ppt/tags/tag13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14.xml><?xml version="1.0" encoding="utf-8"?>
<p:tagLst xmlns:p="http://schemas.openxmlformats.org/presentationml/2006/main">
  <p:tag name="COMMONDATA" val="eyJoZGlkIjoiN2YzNjBkOTgyNWQ1YTMxYzM3MzMwNWFiODNmOWIzYWMifQ=="/>
  <p:tag name="KSO_WPP_MARK_KEY" val="a1304175-a6d1-49ab-97ca-d8b51a92ca68"/>
</p:tagLst>
</file>

<file path=ppt/tags/tag2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3.xml><?xml version="1.0" encoding="utf-8"?>
<p:tagLst xmlns:p="http://schemas.openxmlformats.org/presentationml/2006/main">
  <p:tag name="KSO_WM_UNIT_PLACING_PICTURE_USER_VIEWPORT" val="{&quot;height&quot;:2769,&quot;width&quot;:2829}"/>
</p:tagLst>
</file>

<file path=ppt/tags/tag4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5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6.xml><?xml version="1.0" encoding="utf-8"?>
<p:tagLst xmlns:p="http://schemas.openxmlformats.org/presentationml/2006/main">
  <p:tag name="KSO_WM_UNIT_PLACING_PICTURE_USER_VIEWPORT" val="{&quot;height&quot;:2769,&quot;width&quot;:2829}"/>
</p:tagLst>
</file>

<file path=ppt/tags/tag7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8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9.xml><?xml version="1.0" encoding="utf-8"?>
<p:tagLst xmlns:p="http://schemas.openxmlformats.org/presentationml/2006/main">
  <p:tag name="KSO_WM_UNIT_PLACING_PICTURE_USER_VIEWPORT" val="{&quot;height&quot;:2769,&quot;width&quot;:2829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WPS 演示</Application>
  <PresentationFormat>自定义</PresentationFormat>
  <Paragraphs>37</Paragraphs>
  <Slides>5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方正姚体</vt:lpstr>
      <vt:lpstr>微软雅黑</vt:lpstr>
      <vt:lpstr>Calibri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清新淡雅</dc:title>
  <dc:creator>第一PPT</dc:creator>
  <cp:keywords>www.1ppt.com</cp:keywords>
  <dc:description>www.1ppt.com</dc:description>
  <cp:lastModifiedBy>LYL</cp:lastModifiedBy>
  <cp:revision>71</cp:revision>
  <dcterms:created xsi:type="dcterms:W3CDTF">2017-07-11T03:06:00Z</dcterms:created>
  <dcterms:modified xsi:type="dcterms:W3CDTF">2022-10-30T13:15:08Z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129FC0D89206483D9769B6D89B8BB5F8</vt:lpwstr>
  </property>
</Properties>
</file>