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81" r:id="rId4"/>
    <p:sldId id="296" r:id="rId5"/>
    <p:sldId id="300" r:id="rId7"/>
    <p:sldId id="312" r:id="rId8"/>
    <p:sldId id="301" r:id="rId9"/>
    <p:sldId id="327" r:id="rId10"/>
    <p:sldId id="313" r:id="rId11"/>
    <p:sldId id="326" r:id="rId12"/>
    <p:sldId id="304" r:id="rId13"/>
    <p:sldId id="329" r:id="rId14"/>
    <p:sldId id="330" r:id="rId15"/>
    <p:sldId id="331" r:id="rId16"/>
    <p:sldId id="332" r:id="rId17"/>
    <p:sldId id="333" r:id="rId18"/>
    <p:sldId id="306" r:id="rId19"/>
    <p:sldId id="335" r:id="rId20"/>
    <p:sldId id="336" r:id="rId21"/>
    <p:sldId id="309" r:id="rId22"/>
    <p:sldId id="349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9A0C"/>
    <a:srgbClr val="495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922" y="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86550-0D4B-4105-9BE2-1A3C8346B1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5F9A5-E5CD-4810-BEE1-A4DAA857B9B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0BEC-BBC4-4670-97EC-A0DFC0870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22AC-5013-4126-B82E-B9D170311E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0BEC-BBC4-4670-97EC-A0DFC0870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22AC-5013-4126-B82E-B9D170311E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0BEC-BBC4-4670-97EC-A0DFC0870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22AC-5013-4126-B82E-B9D170311E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0BEC-BBC4-4670-97EC-A0DFC0870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22AC-5013-4126-B82E-B9D170311E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0BEC-BBC4-4670-97EC-A0DFC0870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22AC-5013-4126-B82E-B9D170311E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0BEC-BBC4-4670-97EC-A0DFC0870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22AC-5013-4126-B82E-B9D170311E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0BEC-BBC4-4670-97EC-A0DFC0870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22AC-5013-4126-B82E-B9D170311E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0BEC-BBC4-4670-97EC-A0DFC0870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22AC-5013-4126-B82E-B9D170311E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0BEC-BBC4-4670-97EC-A0DFC0870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22AC-5013-4126-B82E-B9D170311E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0BEC-BBC4-4670-97EC-A0DFC0870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22AC-5013-4126-B82E-B9D170311E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0BEC-BBC4-4670-97EC-A0DFC0870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22AC-5013-4126-B82E-B9D170311E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70BEC-BBC4-4670-97EC-A0DFC0870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E22AC-5013-4126-B82E-B9D170311E82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2"/>
          <a:srcRect l="9514" t="9694" r="9514" b="9514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jpe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0"/>
            <a:ext cx="12192000" cy="6857999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10337872" y="985838"/>
            <a:ext cx="798653" cy="798653"/>
          </a:xfrm>
          <a:prstGeom prst="ellipse">
            <a:avLst/>
          </a:prstGeom>
          <a:solidFill>
            <a:srgbClr val="7E9A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2" name="文本框 11"/>
          <p:cNvSpPr txBox="1"/>
          <p:nvPr/>
        </p:nvSpPr>
        <p:spPr>
          <a:xfrm>
            <a:off x="2160270" y="2696210"/>
            <a:ext cx="101326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spc="600" dirty="0" smtClean="0">
                <a:solidFill>
                  <a:srgbClr val="7E9A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丁佳燕优秀教师培育室工作汇报</a:t>
            </a:r>
            <a:endParaRPr lang="zh-CN" altLang="en-US" sz="4800" b="1" spc="600" dirty="0" smtClean="0">
              <a:solidFill>
                <a:srgbClr val="7E9A0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337593" y="4349966"/>
            <a:ext cx="433105" cy="433105"/>
            <a:chOff x="4210475" y="3469055"/>
            <a:chExt cx="433105" cy="433105"/>
          </a:xfrm>
        </p:grpSpPr>
        <p:sp>
          <p:nvSpPr>
            <p:cNvPr id="9" name="Freeform 26"/>
            <p:cNvSpPr>
              <a:spLocks noEditPoints="1"/>
            </p:cNvSpPr>
            <p:nvPr/>
          </p:nvSpPr>
          <p:spPr bwMode="auto">
            <a:xfrm>
              <a:off x="4311046" y="3542453"/>
              <a:ext cx="224252" cy="259120"/>
            </a:xfrm>
            <a:custGeom>
              <a:avLst/>
              <a:gdLst>
                <a:gd name="T0" fmla="*/ 1137 w 1137"/>
                <a:gd name="T1" fmla="*/ 1189 h 1313"/>
                <a:gd name="T2" fmla="*/ 802 w 1137"/>
                <a:gd name="T3" fmla="*/ 777 h 1313"/>
                <a:gd name="T4" fmla="*/ 655 w 1137"/>
                <a:gd name="T5" fmla="*/ 1245 h 1313"/>
                <a:gd name="T6" fmla="*/ 608 w 1137"/>
                <a:gd name="T7" fmla="*/ 958 h 1313"/>
                <a:gd name="T8" fmla="*/ 529 w 1137"/>
                <a:gd name="T9" fmla="*/ 958 h 1313"/>
                <a:gd name="T10" fmla="*/ 482 w 1137"/>
                <a:gd name="T11" fmla="*/ 1245 h 1313"/>
                <a:gd name="T12" fmla="*/ 335 w 1137"/>
                <a:gd name="T13" fmla="*/ 777 h 1313"/>
                <a:gd name="T14" fmla="*/ 0 w 1137"/>
                <a:gd name="T15" fmla="*/ 1189 h 1313"/>
                <a:gd name="T16" fmla="*/ 0 w 1137"/>
                <a:gd name="T17" fmla="*/ 1195 h 1313"/>
                <a:gd name="T18" fmla="*/ 0 w 1137"/>
                <a:gd name="T19" fmla="*/ 1198 h 1313"/>
                <a:gd name="T20" fmla="*/ 568 w 1137"/>
                <a:gd name="T21" fmla="*/ 1302 h 1313"/>
                <a:gd name="T22" fmla="*/ 1137 w 1137"/>
                <a:gd name="T23" fmla="*/ 1198 h 1313"/>
                <a:gd name="T24" fmla="*/ 1137 w 1137"/>
                <a:gd name="T25" fmla="*/ 1195 h 1313"/>
                <a:gd name="T26" fmla="*/ 1137 w 1137"/>
                <a:gd name="T27" fmla="*/ 1189 h 1313"/>
                <a:gd name="T28" fmla="*/ 598 w 1137"/>
                <a:gd name="T29" fmla="*/ 814 h 1313"/>
                <a:gd name="T30" fmla="*/ 539 w 1137"/>
                <a:gd name="T31" fmla="*/ 814 h 1313"/>
                <a:gd name="T32" fmla="*/ 523 w 1137"/>
                <a:gd name="T33" fmla="*/ 821 h 1313"/>
                <a:gd name="T34" fmla="*/ 500 w 1137"/>
                <a:gd name="T35" fmla="*/ 843 h 1313"/>
                <a:gd name="T36" fmla="*/ 496 w 1137"/>
                <a:gd name="T37" fmla="*/ 871 h 1313"/>
                <a:gd name="T38" fmla="*/ 525 w 1137"/>
                <a:gd name="T39" fmla="*/ 919 h 1313"/>
                <a:gd name="T40" fmla="*/ 544 w 1137"/>
                <a:gd name="T41" fmla="*/ 930 h 1313"/>
                <a:gd name="T42" fmla="*/ 593 w 1137"/>
                <a:gd name="T43" fmla="*/ 930 h 1313"/>
                <a:gd name="T44" fmla="*/ 612 w 1137"/>
                <a:gd name="T45" fmla="*/ 919 h 1313"/>
                <a:gd name="T46" fmla="*/ 641 w 1137"/>
                <a:gd name="T47" fmla="*/ 871 h 1313"/>
                <a:gd name="T48" fmla="*/ 637 w 1137"/>
                <a:gd name="T49" fmla="*/ 843 h 1313"/>
                <a:gd name="T50" fmla="*/ 614 w 1137"/>
                <a:gd name="T51" fmla="*/ 821 h 1313"/>
                <a:gd name="T52" fmla="*/ 598 w 1137"/>
                <a:gd name="T53" fmla="*/ 814 h 1313"/>
                <a:gd name="T54" fmla="*/ 568 w 1137"/>
                <a:gd name="T55" fmla="*/ 700 h 1313"/>
                <a:gd name="T56" fmla="*/ 822 w 1137"/>
                <a:gd name="T57" fmla="*/ 326 h 1313"/>
                <a:gd name="T58" fmla="*/ 568 w 1137"/>
                <a:gd name="T59" fmla="*/ 0 h 1313"/>
                <a:gd name="T60" fmla="*/ 315 w 1137"/>
                <a:gd name="T61" fmla="*/ 326 h 1313"/>
                <a:gd name="T62" fmla="*/ 568 w 1137"/>
                <a:gd name="T63" fmla="*/ 700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37" h="1313">
                  <a:moveTo>
                    <a:pt x="1137" y="1189"/>
                  </a:moveTo>
                  <a:cubicBezTo>
                    <a:pt x="1137" y="1017"/>
                    <a:pt x="1000" y="853"/>
                    <a:pt x="802" y="777"/>
                  </a:cubicBezTo>
                  <a:lnTo>
                    <a:pt x="655" y="1245"/>
                  </a:lnTo>
                  <a:lnTo>
                    <a:pt x="608" y="958"/>
                  </a:lnTo>
                  <a:lnTo>
                    <a:pt x="529" y="958"/>
                  </a:lnTo>
                  <a:lnTo>
                    <a:pt x="482" y="1245"/>
                  </a:lnTo>
                  <a:lnTo>
                    <a:pt x="335" y="777"/>
                  </a:lnTo>
                  <a:cubicBezTo>
                    <a:pt x="138" y="853"/>
                    <a:pt x="0" y="1017"/>
                    <a:pt x="0" y="1189"/>
                  </a:cubicBezTo>
                  <a:cubicBezTo>
                    <a:pt x="0" y="1191"/>
                    <a:pt x="0" y="1193"/>
                    <a:pt x="0" y="1195"/>
                  </a:cubicBezTo>
                  <a:cubicBezTo>
                    <a:pt x="0" y="1196"/>
                    <a:pt x="0" y="1197"/>
                    <a:pt x="0" y="1198"/>
                  </a:cubicBezTo>
                  <a:cubicBezTo>
                    <a:pt x="0" y="1313"/>
                    <a:pt x="119" y="1302"/>
                    <a:pt x="568" y="1302"/>
                  </a:cubicBezTo>
                  <a:cubicBezTo>
                    <a:pt x="1047" y="1302"/>
                    <a:pt x="1137" y="1313"/>
                    <a:pt x="1137" y="1198"/>
                  </a:cubicBezTo>
                  <a:cubicBezTo>
                    <a:pt x="1137" y="1197"/>
                    <a:pt x="1137" y="1196"/>
                    <a:pt x="1137" y="1195"/>
                  </a:cubicBezTo>
                  <a:cubicBezTo>
                    <a:pt x="1137" y="1193"/>
                    <a:pt x="1137" y="1191"/>
                    <a:pt x="1137" y="1189"/>
                  </a:cubicBezTo>
                  <a:close/>
                  <a:moveTo>
                    <a:pt x="598" y="814"/>
                  </a:moveTo>
                  <a:lnTo>
                    <a:pt x="539" y="814"/>
                  </a:lnTo>
                  <a:cubicBezTo>
                    <a:pt x="533" y="814"/>
                    <a:pt x="527" y="816"/>
                    <a:pt x="523" y="821"/>
                  </a:cubicBezTo>
                  <a:lnTo>
                    <a:pt x="500" y="843"/>
                  </a:lnTo>
                  <a:cubicBezTo>
                    <a:pt x="493" y="851"/>
                    <a:pt x="491" y="862"/>
                    <a:pt x="496" y="871"/>
                  </a:cubicBezTo>
                  <a:lnTo>
                    <a:pt x="525" y="919"/>
                  </a:lnTo>
                  <a:cubicBezTo>
                    <a:pt x="529" y="926"/>
                    <a:pt x="536" y="930"/>
                    <a:pt x="544" y="930"/>
                  </a:cubicBezTo>
                  <a:lnTo>
                    <a:pt x="593" y="930"/>
                  </a:lnTo>
                  <a:cubicBezTo>
                    <a:pt x="601" y="930"/>
                    <a:pt x="608" y="926"/>
                    <a:pt x="612" y="919"/>
                  </a:cubicBezTo>
                  <a:lnTo>
                    <a:pt x="641" y="871"/>
                  </a:lnTo>
                  <a:cubicBezTo>
                    <a:pt x="646" y="862"/>
                    <a:pt x="644" y="851"/>
                    <a:pt x="637" y="843"/>
                  </a:cubicBezTo>
                  <a:lnTo>
                    <a:pt x="614" y="821"/>
                  </a:lnTo>
                  <a:cubicBezTo>
                    <a:pt x="610" y="816"/>
                    <a:pt x="604" y="814"/>
                    <a:pt x="598" y="814"/>
                  </a:cubicBezTo>
                  <a:close/>
                  <a:moveTo>
                    <a:pt x="568" y="700"/>
                  </a:moveTo>
                  <a:cubicBezTo>
                    <a:pt x="708" y="700"/>
                    <a:pt x="822" y="506"/>
                    <a:pt x="822" y="326"/>
                  </a:cubicBezTo>
                  <a:cubicBezTo>
                    <a:pt x="822" y="146"/>
                    <a:pt x="708" y="0"/>
                    <a:pt x="568" y="0"/>
                  </a:cubicBezTo>
                  <a:cubicBezTo>
                    <a:pt x="429" y="0"/>
                    <a:pt x="315" y="146"/>
                    <a:pt x="315" y="326"/>
                  </a:cubicBezTo>
                  <a:cubicBezTo>
                    <a:pt x="315" y="506"/>
                    <a:pt x="429" y="700"/>
                    <a:pt x="568" y="700"/>
                  </a:cubicBezTo>
                  <a:close/>
                </a:path>
              </a:pathLst>
            </a:custGeom>
            <a:solidFill>
              <a:srgbClr val="7E9A0C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rgbClr val="82B347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210475" y="3469055"/>
              <a:ext cx="433105" cy="433105"/>
            </a:xfrm>
            <a:prstGeom prst="ellipse">
              <a:avLst/>
            </a:prstGeom>
            <a:noFill/>
            <a:ln>
              <a:solidFill>
                <a:srgbClr val="7E9A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585840" y="4317581"/>
            <a:ext cx="433105" cy="433105"/>
            <a:chOff x="6475742" y="3411520"/>
            <a:chExt cx="433105" cy="433105"/>
          </a:xfrm>
        </p:grpSpPr>
        <p:sp>
          <p:nvSpPr>
            <p:cNvPr id="8" name="Freeform 356"/>
            <p:cNvSpPr>
              <a:spLocks noEditPoints="1"/>
            </p:cNvSpPr>
            <p:nvPr/>
          </p:nvSpPr>
          <p:spPr bwMode="auto">
            <a:xfrm>
              <a:off x="6602787" y="3487005"/>
              <a:ext cx="179016" cy="282136"/>
            </a:xfrm>
            <a:custGeom>
              <a:avLst/>
              <a:gdLst>
                <a:gd name="T0" fmla="*/ 107 w 126"/>
                <a:gd name="T1" fmla="*/ 19 h 199"/>
                <a:gd name="T2" fmla="*/ 117 w 126"/>
                <a:gd name="T3" fmla="*/ 95 h 199"/>
                <a:gd name="T4" fmla="*/ 97 w 126"/>
                <a:gd name="T5" fmla="*/ 123 h 199"/>
                <a:gd name="T6" fmla="*/ 104 w 126"/>
                <a:gd name="T7" fmla="*/ 122 h 199"/>
                <a:gd name="T8" fmla="*/ 108 w 126"/>
                <a:gd name="T9" fmla="*/ 137 h 199"/>
                <a:gd name="T10" fmla="*/ 105 w 126"/>
                <a:gd name="T11" fmla="*/ 149 h 199"/>
                <a:gd name="T12" fmla="*/ 108 w 126"/>
                <a:gd name="T13" fmla="*/ 161 h 199"/>
                <a:gd name="T14" fmla="*/ 104 w 126"/>
                <a:gd name="T15" fmla="*/ 175 h 199"/>
                <a:gd name="T16" fmla="*/ 29 w 126"/>
                <a:gd name="T17" fmla="*/ 181 h 199"/>
                <a:gd name="T18" fmla="*/ 22 w 126"/>
                <a:gd name="T19" fmla="*/ 177 h 199"/>
                <a:gd name="T20" fmla="*/ 22 w 126"/>
                <a:gd name="T21" fmla="*/ 156 h 199"/>
                <a:gd name="T22" fmla="*/ 22 w 126"/>
                <a:gd name="T23" fmla="*/ 153 h 199"/>
                <a:gd name="T24" fmla="*/ 22 w 126"/>
                <a:gd name="T25" fmla="*/ 132 h 199"/>
                <a:gd name="T26" fmla="*/ 28 w 126"/>
                <a:gd name="T27" fmla="*/ 129 h 199"/>
                <a:gd name="T28" fmla="*/ 31 w 126"/>
                <a:gd name="T29" fmla="*/ 117 h 199"/>
                <a:gd name="T30" fmla="*/ 0 w 126"/>
                <a:gd name="T31" fmla="*/ 63 h 199"/>
                <a:gd name="T32" fmla="*/ 63 w 126"/>
                <a:gd name="T33" fmla="*/ 0 h 199"/>
                <a:gd name="T34" fmla="*/ 52 w 126"/>
                <a:gd name="T35" fmla="*/ 76 h 199"/>
                <a:gd name="T36" fmla="*/ 57 w 126"/>
                <a:gd name="T37" fmla="*/ 73 h 199"/>
                <a:gd name="T38" fmla="*/ 63 w 126"/>
                <a:gd name="T39" fmla="*/ 76 h 199"/>
                <a:gd name="T40" fmla="*/ 68 w 126"/>
                <a:gd name="T41" fmla="*/ 73 h 199"/>
                <a:gd name="T42" fmla="*/ 74 w 126"/>
                <a:gd name="T43" fmla="*/ 76 h 199"/>
                <a:gd name="T44" fmla="*/ 81 w 126"/>
                <a:gd name="T45" fmla="*/ 71 h 199"/>
                <a:gd name="T46" fmla="*/ 73 w 126"/>
                <a:gd name="T47" fmla="*/ 96 h 199"/>
                <a:gd name="T48" fmla="*/ 84 w 126"/>
                <a:gd name="T49" fmla="*/ 124 h 199"/>
                <a:gd name="T50" fmla="*/ 84 w 126"/>
                <a:gd name="T51" fmla="*/ 109 h 199"/>
                <a:gd name="T52" fmla="*/ 106 w 126"/>
                <a:gd name="T53" fmla="*/ 88 h 199"/>
                <a:gd name="T54" fmla="*/ 98 w 126"/>
                <a:gd name="T55" fmla="*/ 28 h 199"/>
                <a:gd name="T56" fmla="*/ 28 w 126"/>
                <a:gd name="T57" fmla="*/ 28 h 199"/>
                <a:gd name="T58" fmla="*/ 20 w 126"/>
                <a:gd name="T59" fmla="*/ 89 h 199"/>
                <a:gd name="T60" fmla="*/ 44 w 126"/>
                <a:gd name="T61" fmla="*/ 109 h 199"/>
                <a:gd name="T62" fmla="*/ 44 w 126"/>
                <a:gd name="T63" fmla="*/ 125 h 199"/>
                <a:gd name="T64" fmla="*/ 55 w 126"/>
                <a:gd name="T65" fmla="*/ 96 h 199"/>
                <a:gd name="T66" fmla="*/ 47 w 126"/>
                <a:gd name="T67" fmla="*/ 71 h 199"/>
                <a:gd name="T68" fmla="*/ 76 w 126"/>
                <a:gd name="T69" fmla="*/ 79 h 199"/>
                <a:gd name="T70" fmla="*/ 68 w 126"/>
                <a:gd name="T71" fmla="*/ 78 h 199"/>
                <a:gd name="T72" fmla="*/ 57 w 126"/>
                <a:gd name="T73" fmla="*/ 78 h 199"/>
                <a:gd name="T74" fmla="*/ 52 w 126"/>
                <a:gd name="T75" fmla="*/ 79 h 199"/>
                <a:gd name="T76" fmla="*/ 61 w 126"/>
                <a:gd name="T77" fmla="*/ 94 h 199"/>
                <a:gd name="T78" fmla="*/ 61 w 126"/>
                <a:gd name="T79" fmla="*/ 125 h 199"/>
                <a:gd name="T80" fmla="*/ 66 w 126"/>
                <a:gd name="T81" fmla="*/ 95 h 199"/>
                <a:gd name="T82" fmla="*/ 67 w 126"/>
                <a:gd name="T83" fmla="*/ 93 h 199"/>
                <a:gd name="T84" fmla="*/ 82 w 126"/>
                <a:gd name="T85" fmla="*/ 180 h 199"/>
                <a:gd name="T86" fmla="*/ 64 w 126"/>
                <a:gd name="T87" fmla="*/ 199 h 199"/>
                <a:gd name="T88" fmla="*/ 82 w 126"/>
                <a:gd name="T89" fmla="*/ 180 h 199"/>
                <a:gd name="T90" fmla="*/ 33 w 126"/>
                <a:gd name="T91" fmla="*/ 165 h 199"/>
                <a:gd name="T92" fmla="*/ 33 w 126"/>
                <a:gd name="T93" fmla="*/ 168 h 199"/>
                <a:gd name="T94" fmla="*/ 95 w 126"/>
                <a:gd name="T95" fmla="*/ 161 h 199"/>
                <a:gd name="T96" fmla="*/ 95 w 126"/>
                <a:gd name="T97" fmla="*/ 136 h 199"/>
                <a:gd name="T98" fmla="*/ 33 w 126"/>
                <a:gd name="T99" fmla="*/ 143 h 199"/>
                <a:gd name="T100" fmla="*/ 95 w 126"/>
                <a:gd name="T101" fmla="*/ 139 h 199"/>
                <a:gd name="T102" fmla="*/ 95 w 126"/>
                <a:gd name="T103" fmla="*/ 13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" h="199">
                  <a:moveTo>
                    <a:pt x="63" y="0"/>
                  </a:moveTo>
                  <a:cubicBezTo>
                    <a:pt x="80" y="0"/>
                    <a:pt x="96" y="7"/>
                    <a:pt x="107" y="19"/>
                  </a:cubicBezTo>
                  <a:cubicBezTo>
                    <a:pt x="119" y="30"/>
                    <a:pt x="126" y="46"/>
                    <a:pt x="126" y="63"/>
                  </a:cubicBezTo>
                  <a:cubicBezTo>
                    <a:pt x="126" y="75"/>
                    <a:pt x="123" y="86"/>
                    <a:pt x="117" y="95"/>
                  </a:cubicBezTo>
                  <a:cubicBezTo>
                    <a:pt x="112" y="104"/>
                    <a:pt x="105" y="111"/>
                    <a:pt x="97" y="116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6" y="126"/>
                    <a:pt x="106" y="126"/>
                    <a:pt x="106" y="126"/>
                  </a:cubicBezTo>
                  <a:cubicBezTo>
                    <a:pt x="107" y="130"/>
                    <a:pt x="108" y="134"/>
                    <a:pt x="108" y="137"/>
                  </a:cubicBezTo>
                  <a:cubicBezTo>
                    <a:pt x="108" y="141"/>
                    <a:pt x="107" y="144"/>
                    <a:pt x="106" y="148"/>
                  </a:cubicBezTo>
                  <a:cubicBezTo>
                    <a:pt x="105" y="149"/>
                    <a:pt x="105" y="149"/>
                    <a:pt x="105" y="149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7" y="154"/>
                    <a:pt x="108" y="157"/>
                    <a:pt x="108" y="161"/>
                  </a:cubicBezTo>
                  <a:cubicBezTo>
                    <a:pt x="108" y="164"/>
                    <a:pt x="107" y="168"/>
                    <a:pt x="106" y="171"/>
                  </a:cubicBezTo>
                  <a:cubicBezTo>
                    <a:pt x="104" y="175"/>
                    <a:pt x="104" y="175"/>
                    <a:pt x="104" y="175"/>
                  </a:cubicBezTo>
                  <a:cubicBezTo>
                    <a:pt x="100" y="175"/>
                    <a:pt x="100" y="175"/>
                    <a:pt x="100" y="175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21" y="174"/>
                    <a:pt x="20" y="171"/>
                    <a:pt x="20" y="167"/>
                  </a:cubicBezTo>
                  <a:cubicBezTo>
                    <a:pt x="20" y="164"/>
                    <a:pt x="21" y="160"/>
                    <a:pt x="22" y="156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1" y="150"/>
                    <a:pt x="20" y="147"/>
                    <a:pt x="20" y="144"/>
                  </a:cubicBezTo>
                  <a:cubicBezTo>
                    <a:pt x="20" y="140"/>
                    <a:pt x="21" y="136"/>
                    <a:pt x="22" y="132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31" y="129"/>
                    <a:pt x="31" y="129"/>
                    <a:pt x="31" y="129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22" y="112"/>
                    <a:pt x="15" y="104"/>
                    <a:pt x="9" y="96"/>
                  </a:cubicBezTo>
                  <a:cubicBezTo>
                    <a:pt x="3" y="86"/>
                    <a:pt x="0" y="75"/>
                    <a:pt x="0" y="63"/>
                  </a:cubicBezTo>
                  <a:cubicBezTo>
                    <a:pt x="0" y="46"/>
                    <a:pt x="7" y="30"/>
                    <a:pt x="19" y="19"/>
                  </a:cubicBezTo>
                  <a:cubicBezTo>
                    <a:pt x="30" y="7"/>
                    <a:pt x="46" y="0"/>
                    <a:pt x="63" y="0"/>
                  </a:cubicBezTo>
                  <a:close/>
                  <a:moveTo>
                    <a:pt x="49" y="75"/>
                  </a:moveTo>
                  <a:cubicBezTo>
                    <a:pt x="50" y="76"/>
                    <a:pt x="51" y="76"/>
                    <a:pt x="52" y="76"/>
                  </a:cubicBezTo>
                  <a:cubicBezTo>
                    <a:pt x="54" y="76"/>
                    <a:pt x="55" y="75"/>
                    <a:pt x="56" y="74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60" y="76"/>
                    <a:pt x="61" y="76"/>
                    <a:pt x="63" y="76"/>
                  </a:cubicBezTo>
                  <a:cubicBezTo>
                    <a:pt x="64" y="76"/>
                    <a:pt x="65" y="76"/>
                    <a:pt x="67" y="74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1" y="76"/>
                    <a:pt x="72" y="76"/>
                    <a:pt x="74" y="76"/>
                  </a:cubicBezTo>
                  <a:cubicBezTo>
                    <a:pt x="76" y="76"/>
                    <a:pt x="77" y="75"/>
                    <a:pt x="79" y="75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95" y="102"/>
                    <a:pt x="101" y="96"/>
                    <a:pt x="106" y="88"/>
                  </a:cubicBezTo>
                  <a:cubicBezTo>
                    <a:pt x="110" y="81"/>
                    <a:pt x="113" y="72"/>
                    <a:pt x="113" y="63"/>
                  </a:cubicBezTo>
                  <a:cubicBezTo>
                    <a:pt x="113" y="49"/>
                    <a:pt x="107" y="37"/>
                    <a:pt x="98" y="28"/>
                  </a:cubicBezTo>
                  <a:cubicBezTo>
                    <a:pt x="89" y="19"/>
                    <a:pt x="77" y="13"/>
                    <a:pt x="63" y="13"/>
                  </a:cubicBezTo>
                  <a:cubicBezTo>
                    <a:pt x="49" y="13"/>
                    <a:pt x="37" y="19"/>
                    <a:pt x="28" y="28"/>
                  </a:cubicBezTo>
                  <a:cubicBezTo>
                    <a:pt x="19" y="37"/>
                    <a:pt x="13" y="49"/>
                    <a:pt x="13" y="63"/>
                  </a:cubicBezTo>
                  <a:cubicBezTo>
                    <a:pt x="13" y="73"/>
                    <a:pt x="16" y="81"/>
                    <a:pt x="20" y="89"/>
                  </a:cubicBezTo>
                  <a:cubicBezTo>
                    <a:pt x="25" y="97"/>
                    <a:pt x="32" y="103"/>
                    <a:pt x="40" y="107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9" y="75"/>
                    <a:pt x="49" y="75"/>
                    <a:pt x="49" y="75"/>
                  </a:cubicBezTo>
                  <a:close/>
                  <a:moveTo>
                    <a:pt x="76" y="79"/>
                  </a:moveTo>
                  <a:cubicBezTo>
                    <a:pt x="75" y="79"/>
                    <a:pt x="75" y="79"/>
                    <a:pt x="74" y="79"/>
                  </a:cubicBezTo>
                  <a:cubicBezTo>
                    <a:pt x="72" y="80"/>
                    <a:pt x="70" y="79"/>
                    <a:pt x="68" y="78"/>
                  </a:cubicBezTo>
                  <a:cubicBezTo>
                    <a:pt x="66" y="79"/>
                    <a:pt x="65" y="80"/>
                    <a:pt x="63" y="80"/>
                  </a:cubicBezTo>
                  <a:cubicBezTo>
                    <a:pt x="61" y="80"/>
                    <a:pt x="59" y="79"/>
                    <a:pt x="57" y="78"/>
                  </a:cubicBezTo>
                  <a:cubicBezTo>
                    <a:pt x="56" y="79"/>
                    <a:pt x="54" y="79"/>
                    <a:pt x="5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76" y="79"/>
                    <a:pt x="76" y="79"/>
                    <a:pt x="76" y="79"/>
                  </a:cubicBezTo>
                  <a:close/>
                  <a:moveTo>
                    <a:pt x="82" y="180"/>
                  </a:moveTo>
                  <a:cubicBezTo>
                    <a:pt x="46" y="184"/>
                    <a:pt x="46" y="184"/>
                    <a:pt x="46" y="184"/>
                  </a:cubicBezTo>
                  <a:cubicBezTo>
                    <a:pt x="47" y="192"/>
                    <a:pt x="54" y="199"/>
                    <a:pt x="64" y="199"/>
                  </a:cubicBezTo>
                  <a:cubicBezTo>
                    <a:pt x="74" y="199"/>
                    <a:pt x="82" y="191"/>
                    <a:pt x="82" y="181"/>
                  </a:cubicBezTo>
                  <a:cubicBezTo>
                    <a:pt x="82" y="181"/>
                    <a:pt x="82" y="181"/>
                    <a:pt x="82" y="180"/>
                  </a:cubicBezTo>
                  <a:close/>
                  <a:moveTo>
                    <a:pt x="95" y="159"/>
                  </a:move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7"/>
                  </a:cubicBezTo>
                  <a:cubicBezTo>
                    <a:pt x="33" y="167"/>
                    <a:pt x="33" y="167"/>
                    <a:pt x="33" y="168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5" y="162"/>
                    <a:pt x="95" y="161"/>
                    <a:pt x="95" y="161"/>
                  </a:cubicBezTo>
                  <a:cubicBezTo>
                    <a:pt x="95" y="160"/>
                    <a:pt x="95" y="160"/>
                    <a:pt x="95" y="159"/>
                  </a:cubicBezTo>
                  <a:close/>
                  <a:moveTo>
                    <a:pt x="95" y="136"/>
                  </a:moveTo>
                  <a:cubicBezTo>
                    <a:pt x="33" y="141"/>
                    <a:pt x="33" y="141"/>
                    <a:pt x="33" y="141"/>
                  </a:cubicBezTo>
                  <a:cubicBezTo>
                    <a:pt x="33" y="142"/>
                    <a:pt x="33" y="143"/>
                    <a:pt x="33" y="143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8"/>
                    <a:pt x="95" y="138"/>
                    <a:pt x="95" y="137"/>
                  </a:cubicBezTo>
                  <a:cubicBezTo>
                    <a:pt x="95" y="137"/>
                    <a:pt x="95" y="136"/>
                    <a:pt x="95" y="136"/>
                  </a:cubicBezTo>
                  <a:close/>
                </a:path>
              </a:pathLst>
            </a:custGeom>
            <a:solidFill>
              <a:srgbClr val="7E9A0C"/>
            </a:solidFill>
            <a:ln>
              <a:noFill/>
            </a:ln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580">
                <a:solidFill>
                  <a:srgbClr val="82B347"/>
                </a:solidFill>
                <a:latin typeface="Calibri" panose="020F0502020204030204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475742" y="3411520"/>
              <a:ext cx="433105" cy="433105"/>
            </a:xfrm>
            <a:prstGeom prst="ellipse">
              <a:avLst/>
            </a:prstGeom>
            <a:noFill/>
            <a:ln>
              <a:solidFill>
                <a:srgbClr val="7E9A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923030" y="4382135"/>
            <a:ext cx="1869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r>
              <a:rPr lang="zh-CN" altLang="en-US" b="1" dirty="0" smtClean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人：丁佳燕</a:t>
            </a:r>
            <a:endParaRPr lang="zh-CN" altLang="en-US" b="1" dirty="0" smtClean="0">
              <a:solidFill>
                <a:srgbClr val="7E9A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15810" y="4349750"/>
            <a:ext cx="2314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r>
              <a:rPr lang="zh-CN" altLang="en-US" b="1" dirty="0" smtClean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 smtClean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2021-12-30</a:t>
            </a:r>
            <a:endParaRPr lang="zh-CN" altLang="en-US" b="1" dirty="0">
              <a:solidFill>
                <a:srgbClr val="7E9A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4180" y="1591310"/>
            <a:ext cx="983805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 spc="600" dirty="0">
                <a:solidFill>
                  <a:srgbClr val="7E9A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新北区第五批初中英语教学</a:t>
            </a:r>
            <a:endParaRPr lang="zh-CN" altLang="en-US" sz="5400" b="1" spc="600" dirty="0">
              <a:solidFill>
                <a:srgbClr val="7E9A0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607662" y="1276659"/>
            <a:ext cx="1221628" cy="1236603"/>
            <a:chOff x="7404212" y="1276659"/>
            <a:chExt cx="1221628" cy="1236603"/>
          </a:xfrm>
        </p:grpSpPr>
        <p:cxnSp>
          <p:nvCxnSpPr>
            <p:cNvPr id="17" name="直接连接符 16"/>
            <p:cNvCxnSpPr/>
            <p:nvPr/>
          </p:nvCxnSpPr>
          <p:spPr>
            <a:xfrm flipH="1">
              <a:off x="7610177" y="1276659"/>
              <a:ext cx="1015663" cy="1015663"/>
            </a:xfrm>
            <a:prstGeom prst="line">
              <a:avLst/>
            </a:prstGeom>
            <a:ln>
              <a:solidFill>
                <a:srgbClr val="4959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7404212" y="2247476"/>
              <a:ext cx="265786" cy="265786"/>
            </a:xfrm>
            <a:prstGeom prst="ellipse">
              <a:avLst/>
            </a:prstGeom>
            <a:noFill/>
            <a:ln>
              <a:solidFill>
                <a:srgbClr val="7E9A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47044" y="2736963"/>
            <a:ext cx="1221628" cy="1236603"/>
            <a:chOff x="7404212" y="1276659"/>
            <a:chExt cx="1221628" cy="1236603"/>
          </a:xfrm>
        </p:grpSpPr>
        <p:cxnSp>
          <p:nvCxnSpPr>
            <p:cNvPr id="22" name="直接连接符 21"/>
            <p:cNvCxnSpPr/>
            <p:nvPr/>
          </p:nvCxnSpPr>
          <p:spPr>
            <a:xfrm flipH="1">
              <a:off x="7610177" y="1276659"/>
              <a:ext cx="1015663" cy="1015663"/>
            </a:xfrm>
            <a:prstGeom prst="line">
              <a:avLst/>
            </a:prstGeom>
            <a:ln>
              <a:solidFill>
                <a:srgbClr val="4959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7404212" y="2247476"/>
              <a:ext cx="265786" cy="265786"/>
            </a:xfrm>
            <a:prstGeom prst="ellipse">
              <a:avLst/>
            </a:prstGeom>
            <a:noFill/>
            <a:ln>
              <a:solidFill>
                <a:srgbClr val="7E9A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 rot="16200000" flipH="1">
            <a:off x="4981027" y="4590320"/>
            <a:ext cx="1221628" cy="1236603"/>
            <a:chOff x="7404212" y="1276659"/>
            <a:chExt cx="1221628" cy="1236603"/>
          </a:xfrm>
        </p:grpSpPr>
        <p:cxnSp>
          <p:nvCxnSpPr>
            <p:cNvPr id="25" name="直接连接符 24"/>
            <p:cNvCxnSpPr/>
            <p:nvPr/>
          </p:nvCxnSpPr>
          <p:spPr>
            <a:xfrm flipH="1">
              <a:off x="7610177" y="1276659"/>
              <a:ext cx="1015663" cy="1015663"/>
            </a:xfrm>
            <a:prstGeom prst="line">
              <a:avLst/>
            </a:prstGeom>
            <a:ln>
              <a:solidFill>
                <a:srgbClr val="4959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7404212" y="2247476"/>
              <a:ext cx="265786" cy="265786"/>
            </a:xfrm>
            <a:prstGeom prst="ellipse">
              <a:avLst/>
            </a:prstGeom>
            <a:noFill/>
            <a:ln>
              <a:solidFill>
                <a:srgbClr val="7E9A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 rot="5400000" flipV="1">
            <a:off x="353533" y="-161"/>
            <a:ext cx="552565" cy="552565"/>
          </a:xfrm>
          <a:prstGeom prst="flowChartDelay">
            <a:avLst/>
          </a:prstGeom>
          <a:solidFill>
            <a:srgbClr val="7E9A0C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3623829" y="1954742"/>
            <a:ext cx="4944342" cy="3021542"/>
          </a:xfrm>
          <a:prstGeom prst="rect">
            <a:avLst/>
          </a:prstGeom>
        </p:spPr>
      </p:pic>
      <p:sp>
        <p:nvSpPr>
          <p:cNvPr id="5" name="圆角矩形 8"/>
          <p:cNvSpPr/>
          <p:nvPr/>
        </p:nvSpPr>
        <p:spPr>
          <a:xfrm>
            <a:off x="3559488" y="1345451"/>
            <a:ext cx="512618" cy="512618"/>
          </a:xfrm>
          <a:prstGeom prst="roundRect">
            <a:avLst/>
          </a:prstGeom>
          <a:solidFill>
            <a:srgbClr val="7E9A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154"/>
          <p:cNvSpPr>
            <a:spLocks noEditPoints="1"/>
          </p:cNvSpPr>
          <p:nvPr/>
        </p:nvSpPr>
        <p:spPr bwMode="auto">
          <a:xfrm>
            <a:off x="3696229" y="1493050"/>
            <a:ext cx="248589" cy="230221"/>
          </a:xfrm>
          <a:custGeom>
            <a:avLst/>
            <a:gdLst>
              <a:gd name="T0" fmla="*/ 191 w 257"/>
              <a:gd name="T1" fmla="*/ 125 h 238"/>
              <a:gd name="T2" fmla="*/ 134 w 257"/>
              <a:gd name="T3" fmla="*/ 160 h 238"/>
              <a:gd name="T4" fmla="*/ 227 w 257"/>
              <a:gd name="T5" fmla="*/ 43 h 238"/>
              <a:gd name="T6" fmla="*/ 185 w 257"/>
              <a:gd name="T7" fmla="*/ 46 h 238"/>
              <a:gd name="T8" fmla="*/ 134 w 257"/>
              <a:gd name="T9" fmla="*/ 0 h 238"/>
              <a:gd name="T10" fmla="*/ 128 w 257"/>
              <a:gd name="T11" fmla="*/ 51 h 238"/>
              <a:gd name="T12" fmla="*/ 123 w 257"/>
              <a:gd name="T13" fmla="*/ 0 h 238"/>
              <a:gd name="T14" fmla="*/ 72 w 257"/>
              <a:gd name="T15" fmla="*/ 46 h 238"/>
              <a:gd name="T16" fmla="*/ 30 w 257"/>
              <a:gd name="T17" fmla="*/ 43 h 238"/>
              <a:gd name="T18" fmla="*/ 134 w 257"/>
              <a:gd name="T19" fmla="*/ 74 h 238"/>
              <a:gd name="T20" fmla="*/ 191 w 257"/>
              <a:gd name="T21" fmla="*/ 114 h 238"/>
              <a:gd name="T22" fmla="*/ 134 w 257"/>
              <a:gd name="T23" fmla="*/ 74 h 238"/>
              <a:gd name="T24" fmla="*/ 234 w 257"/>
              <a:gd name="T25" fmla="*/ 52 h 238"/>
              <a:gd name="T26" fmla="*/ 194 w 257"/>
              <a:gd name="T27" fmla="*/ 67 h 238"/>
              <a:gd name="T28" fmla="*/ 202 w 257"/>
              <a:gd name="T29" fmla="*/ 114 h 238"/>
              <a:gd name="T30" fmla="*/ 202 w 257"/>
              <a:gd name="T31" fmla="*/ 125 h 238"/>
              <a:gd name="T32" fmla="*/ 233 w 257"/>
              <a:gd name="T33" fmla="*/ 181 h 238"/>
              <a:gd name="T34" fmla="*/ 257 w 257"/>
              <a:gd name="T35" fmla="*/ 125 h 238"/>
              <a:gd name="T36" fmla="*/ 213 w 257"/>
              <a:gd name="T37" fmla="*/ 114 h 238"/>
              <a:gd name="T38" fmla="*/ 123 w 257"/>
              <a:gd name="T39" fmla="*/ 74 h 238"/>
              <a:gd name="T40" fmla="*/ 66 w 257"/>
              <a:gd name="T41" fmla="*/ 114 h 238"/>
              <a:gd name="T42" fmla="*/ 123 w 257"/>
              <a:gd name="T43" fmla="*/ 74 h 238"/>
              <a:gd name="T44" fmla="*/ 63 w 257"/>
              <a:gd name="T45" fmla="*/ 67 h 238"/>
              <a:gd name="T46" fmla="*/ 22 w 257"/>
              <a:gd name="T47" fmla="*/ 52 h 238"/>
              <a:gd name="T48" fmla="*/ 43 w 257"/>
              <a:gd name="T49" fmla="*/ 114 h 238"/>
              <a:gd name="T50" fmla="*/ 0 w 257"/>
              <a:gd name="T51" fmla="*/ 125 h 238"/>
              <a:gd name="T52" fmla="*/ 24 w 257"/>
              <a:gd name="T53" fmla="*/ 181 h 238"/>
              <a:gd name="T54" fmla="*/ 55 w 257"/>
              <a:gd name="T55" fmla="*/ 125 h 238"/>
              <a:gd name="T56" fmla="*/ 55 w 257"/>
              <a:gd name="T57" fmla="*/ 114 h 238"/>
              <a:gd name="T58" fmla="*/ 29 w 257"/>
              <a:gd name="T59" fmla="*/ 191 h 238"/>
              <a:gd name="T60" fmla="*/ 104 w 257"/>
              <a:gd name="T61" fmla="*/ 236 h 238"/>
              <a:gd name="T62" fmla="*/ 82 w 257"/>
              <a:gd name="T63" fmla="*/ 186 h 238"/>
              <a:gd name="T64" fmla="*/ 123 w 257"/>
              <a:gd name="T65" fmla="*/ 183 h 238"/>
              <a:gd name="T66" fmla="*/ 134 w 257"/>
              <a:gd name="T67" fmla="*/ 183 h 238"/>
              <a:gd name="T68" fmla="*/ 175 w 257"/>
              <a:gd name="T69" fmla="*/ 186 h 238"/>
              <a:gd name="T70" fmla="*/ 153 w 257"/>
              <a:gd name="T71" fmla="*/ 236 h 238"/>
              <a:gd name="T72" fmla="*/ 228 w 257"/>
              <a:gd name="T73" fmla="*/ 191 h 238"/>
              <a:gd name="T74" fmla="*/ 123 w 257"/>
              <a:gd name="T75" fmla="*/ 160 h 238"/>
              <a:gd name="T76" fmla="*/ 66 w 257"/>
              <a:gd name="T77" fmla="*/ 125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7" h="238">
                <a:moveTo>
                  <a:pt x="134" y="125"/>
                </a:moveTo>
                <a:cubicBezTo>
                  <a:pt x="191" y="125"/>
                  <a:pt x="191" y="125"/>
                  <a:pt x="191" y="125"/>
                </a:cubicBezTo>
                <a:cubicBezTo>
                  <a:pt x="190" y="139"/>
                  <a:pt x="188" y="152"/>
                  <a:pt x="184" y="165"/>
                </a:cubicBezTo>
                <a:cubicBezTo>
                  <a:pt x="168" y="162"/>
                  <a:pt x="151" y="160"/>
                  <a:pt x="134" y="160"/>
                </a:cubicBezTo>
                <a:lnTo>
                  <a:pt x="134" y="125"/>
                </a:lnTo>
                <a:close/>
                <a:moveTo>
                  <a:pt x="227" y="43"/>
                </a:moveTo>
                <a:cubicBezTo>
                  <a:pt x="209" y="23"/>
                  <a:pt x="183" y="8"/>
                  <a:pt x="153" y="2"/>
                </a:cubicBezTo>
                <a:cubicBezTo>
                  <a:pt x="166" y="15"/>
                  <a:pt x="177" y="30"/>
                  <a:pt x="185" y="46"/>
                </a:cubicBezTo>
                <a:cubicBezTo>
                  <a:pt x="181" y="46"/>
                  <a:pt x="177" y="47"/>
                  <a:pt x="173" y="48"/>
                </a:cubicBezTo>
                <a:cubicBezTo>
                  <a:pt x="164" y="30"/>
                  <a:pt x="150" y="14"/>
                  <a:pt x="134" y="0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32" y="51"/>
                  <a:pt x="130" y="51"/>
                  <a:pt x="128" y="51"/>
                </a:cubicBezTo>
                <a:cubicBezTo>
                  <a:pt x="127" y="51"/>
                  <a:pt x="125" y="51"/>
                  <a:pt x="123" y="51"/>
                </a:cubicBezTo>
                <a:cubicBezTo>
                  <a:pt x="123" y="0"/>
                  <a:pt x="123" y="0"/>
                  <a:pt x="123" y="0"/>
                </a:cubicBezTo>
                <a:cubicBezTo>
                  <a:pt x="106" y="14"/>
                  <a:pt x="93" y="30"/>
                  <a:pt x="84" y="48"/>
                </a:cubicBezTo>
                <a:cubicBezTo>
                  <a:pt x="80" y="47"/>
                  <a:pt x="76" y="46"/>
                  <a:pt x="72" y="46"/>
                </a:cubicBezTo>
                <a:cubicBezTo>
                  <a:pt x="80" y="30"/>
                  <a:pt x="91" y="15"/>
                  <a:pt x="104" y="2"/>
                </a:cubicBezTo>
                <a:cubicBezTo>
                  <a:pt x="74" y="8"/>
                  <a:pt x="48" y="23"/>
                  <a:pt x="30" y="43"/>
                </a:cubicBezTo>
                <a:cubicBezTo>
                  <a:pt x="78" y="69"/>
                  <a:pt x="179" y="69"/>
                  <a:pt x="227" y="43"/>
                </a:cubicBezTo>
                <a:close/>
                <a:moveTo>
                  <a:pt x="134" y="74"/>
                </a:moveTo>
                <a:cubicBezTo>
                  <a:pt x="134" y="114"/>
                  <a:pt x="134" y="114"/>
                  <a:pt x="134" y="114"/>
                </a:cubicBezTo>
                <a:cubicBezTo>
                  <a:pt x="191" y="114"/>
                  <a:pt x="191" y="114"/>
                  <a:pt x="191" y="114"/>
                </a:cubicBezTo>
                <a:cubicBezTo>
                  <a:pt x="190" y="98"/>
                  <a:pt x="187" y="83"/>
                  <a:pt x="182" y="69"/>
                </a:cubicBezTo>
                <a:cubicBezTo>
                  <a:pt x="167" y="72"/>
                  <a:pt x="151" y="73"/>
                  <a:pt x="134" y="74"/>
                </a:cubicBezTo>
                <a:close/>
                <a:moveTo>
                  <a:pt x="257" y="114"/>
                </a:moveTo>
                <a:cubicBezTo>
                  <a:pt x="255" y="91"/>
                  <a:pt x="247" y="70"/>
                  <a:pt x="234" y="52"/>
                </a:cubicBezTo>
                <a:cubicBezTo>
                  <a:pt x="234" y="52"/>
                  <a:pt x="234" y="53"/>
                  <a:pt x="233" y="53"/>
                </a:cubicBezTo>
                <a:cubicBezTo>
                  <a:pt x="222" y="59"/>
                  <a:pt x="209" y="64"/>
                  <a:pt x="194" y="67"/>
                </a:cubicBezTo>
                <a:cubicBezTo>
                  <a:pt x="199" y="82"/>
                  <a:pt x="201" y="97"/>
                  <a:pt x="202" y="114"/>
                </a:cubicBezTo>
                <a:cubicBezTo>
                  <a:pt x="202" y="114"/>
                  <a:pt x="202" y="114"/>
                  <a:pt x="202" y="114"/>
                </a:cubicBezTo>
                <a:cubicBezTo>
                  <a:pt x="202" y="125"/>
                  <a:pt x="202" y="125"/>
                  <a:pt x="202" y="125"/>
                </a:cubicBezTo>
                <a:cubicBezTo>
                  <a:pt x="202" y="125"/>
                  <a:pt x="202" y="125"/>
                  <a:pt x="202" y="125"/>
                </a:cubicBezTo>
                <a:cubicBezTo>
                  <a:pt x="202" y="139"/>
                  <a:pt x="199" y="154"/>
                  <a:pt x="195" y="167"/>
                </a:cubicBezTo>
                <a:cubicBezTo>
                  <a:pt x="209" y="170"/>
                  <a:pt x="222" y="175"/>
                  <a:pt x="233" y="181"/>
                </a:cubicBezTo>
                <a:cubicBezTo>
                  <a:pt x="235" y="182"/>
                  <a:pt x="236" y="182"/>
                  <a:pt x="237" y="183"/>
                </a:cubicBezTo>
                <a:cubicBezTo>
                  <a:pt x="248" y="166"/>
                  <a:pt x="255" y="146"/>
                  <a:pt x="257" y="125"/>
                </a:cubicBezTo>
                <a:cubicBezTo>
                  <a:pt x="213" y="125"/>
                  <a:pt x="213" y="125"/>
                  <a:pt x="213" y="125"/>
                </a:cubicBezTo>
                <a:cubicBezTo>
                  <a:pt x="213" y="114"/>
                  <a:pt x="213" y="114"/>
                  <a:pt x="213" y="114"/>
                </a:cubicBezTo>
                <a:lnTo>
                  <a:pt x="257" y="114"/>
                </a:lnTo>
                <a:close/>
                <a:moveTo>
                  <a:pt x="123" y="74"/>
                </a:moveTo>
                <a:cubicBezTo>
                  <a:pt x="106" y="73"/>
                  <a:pt x="90" y="72"/>
                  <a:pt x="74" y="69"/>
                </a:cubicBezTo>
                <a:cubicBezTo>
                  <a:pt x="70" y="83"/>
                  <a:pt x="67" y="98"/>
                  <a:pt x="66" y="114"/>
                </a:cubicBezTo>
                <a:cubicBezTo>
                  <a:pt x="123" y="114"/>
                  <a:pt x="123" y="114"/>
                  <a:pt x="123" y="114"/>
                </a:cubicBezTo>
                <a:lnTo>
                  <a:pt x="123" y="74"/>
                </a:lnTo>
                <a:close/>
                <a:moveTo>
                  <a:pt x="55" y="114"/>
                </a:moveTo>
                <a:cubicBezTo>
                  <a:pt x="55" y="97"/>
                  <a:pt x="58" y="82"/>
                  <a:pt x="63" y="67"/>
                </a:cubicBezTo>
                <a:cubicBezTo>
                  <a:pt x="48" y="64"/>
                  <a:pt x="35" y="59"/>
                  <a:pt x="24" y="53"/>
                </a:cubicBezTo>
                <a:cubicBezTo>
                  <a:pt x="23" y="53"/>
                  <a:pt x="23" y="52"/>
                  <a:pt x="22" y="52"/>
                </a:cubicBezTo>
                <a:cubicBezTo>
                  <a:pt x="9" y="70"/>
                  <a:pt x="1" y="91"/>
                  <a:pt x="0" y="114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3" y="125"/>
                  <a:pt x="43" y="125"/>
                  <a:pt x="43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1" y="146"/>
                  <a:pt x="8" y="166"/>
                  <a:pt x="20" y="183"/>
                </a:cubicBezTo>
                <a:cubicBezTo>
                  <a:pt x="21" y="182"/>
                  <a:pt x="22" y="182"/>
                  <a:pt x="24" y="181"/>
                </a:cubicBezTo>
                <a:cubicBezTo>
                  <a:pt x="34" y="175"/>
                  <a:pt x="47" y="170"/>
                  <a:pt x="62" y="167"/>
                </a:cubicBezTo>
                <a:cubicBezTo>
                  <a:pt x="58" y="154"/>
                  <a:pt x="55" y="139"/>
                  <a:pt x="55" y="125"/>
                </a:cubicBezTo>
                <a:cubicBezTo>
                  <a:pt x="55" y="125"/>
                  <a:pt x="55" y="125"/>
                  <a:pt x="55" y="125"/>
                </a:cubicBezTo>
                <a:cubicBezTo>
                  <a:pt x="55" y="114"/>
                  <a:pt x="55" y="114"/>
                  <a:pt x="55" y="114"/>
                </a:cubicBezTo>
                <a:close/>
                <a:moveTo>
                  <a:pt x="228" y="191"/>
                </a:moveTo>
                <a:cubicBezTo>
                  <a:pt x="179" y="165"/>
                  <a:pt x="77" y="165"/>
                  <a:pt x="29" y="191"/>
                </a:cubicBezTo>
                <a:cubicBezTo>
                  <a:pt x="29" y="191"/>
                  <a:pt x="28" y="192"/>
                  <a:pt x="27" y="192"/>
                </a:cubicBezTo>
                <a:cubicBezTo>
                  <a:pt x="46" y="214"/>
                  <a:pt x="73" y="230"/>
                  <a:pt x="104" y="236"/>
                </a:cubicBezTo>
                <a:cubicBezTo>
                  <a:pt x="90" y="222"/>
                  <a:pt x="78" y="206"/>
                  <a:pt x="70" y="188"/>
                </a:cubicBezTo>
                <a:cubicBezTo>
                  <a:pt x="74" y="188"/>
                  <a:pt x="78" y="187"/>
                  <a:pt x="82" y="186"/>
                </a:cubicBezTo>
                <a:cubicBezTo>
                  <a:pt x="91" y="206"/>
                  <a:pt x="105" y="224"/>
                  <a:pt x="123" y="238"/>
                </a:cubicBezTo>
                <a:cubicBezTo>
                  <a:pt x="123" y="183"/>
                  <a:pt x="123" y="183"/>
                  <a:pt x="123" y="183"/>
                </a:cubicBezTo>
                <a:cubicBezTo>
                  <a:pt x="125" y="183"/>
                  <a:pt x="127" y="183"/>
                  <a:pt x="128" y="183"/>
                </a:cubicBezTo>
                <a:cubicBezTo>
                  <a:pt x="130" y="183"/>
                  <a:pt x="132" y="183"/>
                  <a:pt x="134" y="183"/>
                </a:cubicBezTo>
                <a:cubicBezTo>
                  <a:pt x="134" y="238"/>
                  <a:pt x="134" y="238"/>
                  <a:pt x="134" y="238"/>
                </a:cubicBezTo>
                <a:cubicBezTo>
                  <a:pt x="152" y="224"/>
                  <a:pt x="166" y="206"/>
                  <a:pt x="175" y="186"/>
                </a:cubicBezTo>
                <a:cubicBezTo>
                  <a:pt x="179" y="187"/>
                  <a:pt x="183" y="188"/>
                  <a:pt x="187" y="188"/>
                </a:cubicBezTo>
                <a:cubicBezTo>
                  <a:pt x="179" y="206"/>
                  <a:pt x="167" y="222"/>
                  <a:pt x="153" y="236"/>
                </a:cubicBezTo>
                <a:cubicBezTo>
                  <a:pt x="184" y="230"/>
                  <a:pt x="211" y="214"/>
                  <a:pt x="230" y="192"/>
                </a:cubicBezTo>
                <a:cubicBezTo>
                  <a:pt x="229" y="191"/>
                  <a:pt x="228" y="191"/>
                  <a:pt x="228" y="191"/>
                </a:cubicBezTo>
                <a:close/>
                <a:moveTo>
                  <a:pt x="73" y="165"/>
                </a:moveTo>
                <a:cubicBezTo>
                  <a:pt x="89" y="162"/>
                  <a:pt x="106" y="160"/>
                  <a:pt x="123" y="160"/>
                </a:cubicBezTo>
                <a:cubicBezTo>
                  <a:pt x="123" y="125"/>
                  <a:pt x="123" y="125"/>
                  <a:pt x="123" y="125"/>
                </a:cubicBezTo>
                <a:cubicBezTo>
                  <a:pt x="66" y="125"/>
                  <a:pt x="66" y="125"/>
                  <a:pt x="66" y="125"/>
                </a:cubicBezTo>
                <a:cubicBezTo>
                  <a:pt x="67" y="139"/>
                  <a:pt x="69" y="152"/>
                  <a:pt x="73" y="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圆角矩形 9"/>
          <p:cNvSpPr/>
          <p:nvPr/>
        </p:nvSpPr>
        <p:spPr>
          <a:xfrm>
            <a:off x="3559488" y="2624387"/>
            <a:ext cx="512618" cy="512618"/>
          </a:xfrm>
          <a:prstGeom prst="roundRect">
            <a:avLst/>
          </a:prstGeom>
          <a:solidFill>
            <a:srgbClr val="7E9A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124"/>
          <p:cNvSpPr>
            <a:spLocks noEditPoints="1"/>
          </p:cNvSpPr>
          <p:nvPr/>
        </p:nvSpPr>
        <p:spPr bwMode="auto">
          <a:xfrm>
            <a:off x="3662532" y="2746552"/>
            <a:ext cx="323850" cy="268287"/>
          </a:xfrm>
          <a:custGeom>
            <a:avLst/>
            <a:gdLst>
              <a:gd name="T0" fmla="*/ 198 w 258"/>
              <a:gd name="T1" fmla="*/ 161 h 213"/>
              <a:gd name="T2" fmla="*/ 211 w 258"/>
              <a:gd name="T3" fmla="*/ 167 h 213"/>
              <a:gd name="T4" fmla="*/ 111 w 258"/>
              <a:gd name="T5" fmla="*/ 213 h 213"/>
              <a:gd name="T6" fmla="*/ 9 w 258"/>
              <a:gd name="T7" fmla="*/ 165 h 213"/>
              <a:gd name="T8" fmla="*/ 23 w 258"/>
              <a:gd name="T9" fmla="*/ 159 h 213"/>
              <a:gd name="T10" fmla="*/ 111 w 258"/>
              <a:gd name="T11" fmla="*/ 198 h 213"/>
              <a:gd name="T12" fmla="*/ 198 w 258"/>
              <a:gd name="T13" fmla="*/ 161 h 213"/>
              <a:gd name="T14" fmla="*/ 232 w 258"/>
              <a:gd name="T15" fmla="*/ 66 h 213"/>
              <a:gd name="T16" fmla="*/ 231 w 258"/>
              <a:gd name="T17" fmla="*/ 81 h 213"/>
              <a:gd name="T18" fmla="*/ 243 w 258"/>
              <a:gd name="T19" fmla="*/ 98 h 213"/>
              <a:gd name="T20" fmla="*/ 225 w 258"/>
              <a:gd name="T21" fmla="*/ 117 h 213"/>
              <a:gd name="T22" fmla="*/ 221 w 258"/>
              <a:gd name="T23" fmla="*/ 116 h 213"/>
              <a:gd name="T24" fmla="*/ 213 w 258"/>
              <a:gd name="T25" fmla="*/ 129 h 213"/>
              <a:gd name="T26" fmla="*/ 225 w 258"/>
              <a:gd name="T27" fmla="*/ 131 h 213"/>
              <a:gd name="T28" fmla="*/ 258 w 258"/>
              <a:gd name="T29" fmla="*/ 98 h 213"/>
              <a:gd name="T30" fmla="*/ 232 w 258"/>
              <a:gd name="T31" fmla="*/ 66 h 213"/>
              <a:gd name="T32" fmla="*/ 111 w 258"/>
              <a:gd name="T33" fmla="*/ 21 h 213"/>
              <a:gd name="T34" fmla="*/ 206 w 258"/>
              <a:gd name="T35" fmla="*/ 53 h 213"/>
              <a:gd name="T36" fmla="*/ 207 w 258"/>
              <a:gd name="T37" fmla="*/ 46 h 213"/>
              <a:gd name="T38" fmla="*/ 111 w 258"/>
              <a:gd name="T39" fmla="*/ 0 h 213"/>
              <a:gd name="T40" fmla="*/ 14 w 258"/>
              <a:gd name="T41" fmla="*/ 46 h 213"/>
              <a:gd name="T42" fmla="*/ 15 w 258"/>
              <a:gd name="T43" fmla="*/ 53 h 213"/>
              <a:gd name="T44" fmla="*/ 111 w 258"/>
              <a:gd name="T45" fmla="*/ 21 h 213"/>
              <a:gd name="T46" fmla="*/ 111 w 258"/>
              <a:gd name="T47" fmla="*/ 174 h 213"/>
              <a:gd name="T48" fmla="*/ 221 w 258"/>
              <a:gd name="T49" fmla="*/ 64 h 213"/>
              <a:gd name="T50" fmla="*/ 219 w 258"/>
              <a:gd name="T51" fmla="*/ 44 h 213"/>
              <a:gd name="T52" fmla="*/ 219 w 258"/>
              <a:gd name="T53" fmla="*/ 46 h 213"/>
              <a:gd name="T54" fmla="*/ 111 w 258"/>
              <a:gd name="T55" fmla="*/ 103 h 213"/>
              <a:gd name="T56" fmla="*/ 2 w 258"/>
              <a:gd name="T57" fmla="*/ 46 h 213"/>
              <a:gd name="T58" fmla="*/ 2 w 258"/>
              <a:gd name="T59" fmla="*/ 46 h 213"/>
              <a:gd name="T60" fmla="*/ 0 w 258"/>
              <a:gd name="T61" fmla="*/ 64 h 213"/>
              <a:gd name="T62" fmla="*/ 111 w 258"/>
              <a:gd name="T63" fmla="*/ 174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" h="213">
                <a:moveTo>
                  <a:pt x="198" y="161"/>
                </a:moveTo>
                <a:cubicBezTo>
                  <a:pt x="211" y="167"/>
                  <a:pt x="211" y="167"/>
                  <a:pt x="211" y="167"/>
                </a:cubicBezTo>
                <a:cubicBezTo>
                  <a:pt x="198" y="195"/>
                  <a:pt x="157" y="213"/>
                  <a:pt x="111" y="213"/>
                </a:cubicBezTo>
                <a:cubicBezTo>
                  <a:pt x="63" y="213"/>
                  <a:pt x="21" y="193"/>
                  <a:pt x="9" y="165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32" y="182"/>
                  <a:pt x="69" y="198"/>
                  <a:pt x="111" y="198"/>
                </a:cubicBezTo>
                <a:cubicBezTo>
                  <a:pt x="151" y="198"/>
                  <a:pt x="187" y="183"/>
                  <a:pt x="198" y="161"/>
                </a:cubicBezTo>
                <a:close/>
                <a:moveTo>
                  <a:pt x="232" y="66"/>
                </a:moveTo>
                <a:cubicBezTo>
                  <a:pt x="232" y="72"/>
                  <a:pt x="232" y="77"/>
                  <a:pt x="231" y="81"/>
                </a:cubicBezTo>
                <a:cubicBezTo>
                  <a:pt x="238" y="84"/>
                  <a:pt x="243" y="91"/>
                  <a:pt x="243" y="98"/>
                </a:cubicBezTo>
                <a:cubicBezTo>
                  <a:pt x="243" y="108"/>
                  <a:pt x="235" y="117"/>
                  <a:pt x="225" y="117"/>
                </a:cubicBezTo>
                <a:cubicBezTo>
                  <a:pt x="224" y="117"/>
                  <a:pt x="222" y="116"/>
                  <a:pt x="221" y="116"/>
                </a:cubicBezTo>
                <a:cubicBezTo>
                  <a:pt x="219" y="120"/>
                  <a:pt x="216" y="125"/>
                  <a:pt x="213" y="129"/>
                </a:cubicBezTo>
                <a:cubicBezTo>
                  <a:pt x="217" y="131"/>
                  <a:pt x="221" y="131"/>
                  <a:pt x="225" y="131"/>
                </a:cubicBezTo>
                <a:cubicBezTo>
                  <a:pt x="243" y="131"/>
                  <a:pt x="258" y="117"/>
                  <a:pt x="258" y="98"/>
                </a:cubicBezTo>
                <a:cubicBezTo>
                  <a:pt x="258" y="83"/>
                  <a:pt x="247" y="70"/>
                  <a:pt x="232" y="66"/>
                </a:cubicBezTo>
                <a:close/>
                <a:moveTo>
                  <a:pt x="111" y="21"/>
                </a:moveTo>
                <a:cubicBezTo>
                  <a:pt x="154" y="21"/>
                  <a:pt x="191" y="34"/>
                  <a:pt x="206" y="53"/>
                </a:cubicBezTo>
                <a:cubicBezTo>
                  <a:pt x="207" y="51"/>
                  <a:pt x="207" y="49"/>
                  <a:pt x="207" y="46"/>
                </a:cubicBezTo>
                <a:cubicBezTo>
                  <a:pt x="207" y="21"/>
                  <a:pt x="163" y="0"/>
                  <a:pt x="111" y="0"/>
                </a:cubicBezTo>
                <a:cubicBezTo>
                  <a:pt x="58" y="0"/>
                  <a:pt x="14" y="21"/>
                  <a:pt x="14" y="46"/>
                </a:cubicBezTo>
                <a:cubicBezTo>
                  <a:pt x="14" y="49"/>
                  <a:pt x="14" y="51"/>
                  <a:pt x="15" y="53"/>
                </a:cubicBezTo>
                <a:cubicBezTo>
                  <a:pt x="30" y="34"/>
                  <a:pt x="67" y="21"/>
                  <a:pt x="111" y="21"/>
                </a:cubicBezTo>
                <a:close/>
                <a:moveTo>
                  <a:pt x="111" y="174"/>
                </a:moveTo>
                <a:cubicBezTo>
                  <a:pt x="172" y="174"/>
                  <a:pt x="221" y="125"/>
                  <a:pt x="221" y="64"/>
                </a:cubicBezTo>
                <a:cubicBezTo>
                  <a:pt x="221" y="56"/>
                  <a:pt x="220" y="49"/>
                  <a:pt x="219" y="44"/>
                </a:cubicBezTo>
                <a:cubicBezTo>
                  <a:pt x="219" y="45"/>
                  <a:pt x="219" y="45"/>
                  <a:pt x="219" y="46"/>
                </a:cubicBezTo>
                <a:cubicBezTo>
                  <a:pt x="219" y="78"/>
                  <a:pt x="171" y="103"/>
                  <a:pt x="111" y="103"/>
                </a:cubicBezTo>
                <a:cubicBezTo>
                  <a:pt x="50" y="103"/>
                  <a:pt x="2" y="78"/>
                  <a:pt x="2" y="46"/>
                </a:cubicBezTo>
                <a:cubicBezTo>
                  <a:pt x="2" y="46"/>
                  <a:pt x="2" y="46"/>
                  <a:pt x="2" y="46"/>
                </a:cubicBezTo>
                <a:cubicBezTo>
                  <a:pt x="1" y="51"/>
                  <a:pt x="0" y="57"/>
                  <a:pt x="0" y="64"/>
                </a:cubicBezTo>
                <a:cubicBezTo>
                  <a:pt x="0" y="125"/>
                  <a:pt x="50" y="174"/>
                  <a:pt x="111" y="1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圆角矩形 10"/>
          <p:cNvSpPr/>
          <p:nvPr/>
        </p:nvSpPr>
        <p:spPr>
          <a:xfrm>
            <a:off x="3559488" y="3903324"/>
            <a:ext cx="512618" cy="512618"/>
          </a:xfrm>
          <a:prstGeom prst="roundRect">
            <a:avLst/>
          </a:prstGeom>
          <a:solidFill>
            <a:srgbClr val="7E9A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11"/>
          <p:cNvSpPr>
            <a:spLocks noEditPoints="1"/>
          </p:cNvSpPr>
          <p:nvPr/>
        </p:nvSpPr>
        <p:spPr bwMode="auto">
          <a:xfrm>
            <a:off x="3673283" y="4042158"/>
            <a:ext cx="285390" cy="214404"/>
          </a:xfrm>
          <a:custGeom>
            <a:avLst/>
            <a:gdLst>
              <a:gd name="T0" fmla="*/ 221 w 249"/>
              <a:gd name="T1" fmla="*/ 23 h 188"/>
              <a:gd name="T2" fmla="*/ 210 w 249"/>
              <a:gd name="T3" fmla="*/ 23 h 188"/>
              <a:gd name="T4" fmla="*/ 203 w 249"/>
              <a:gd name="T5" fmla="*/ 9 h 188"/>
              <a:gd name="T6" fmla="*/ 203 w 249"/>
              <a:gd name="T7" fmla="*/ 9 h 188"/>
              <a:gd name="T8" fmla="*/ 188 w 249"/>
              <a:gd name="T9" fmla="*/ 0 h 188"/>
              <a:gd name="T10" fmla="*/ 137 w 249"/>
              <a:gd name="T11" fmla="*/ 0 h 188"/>
              <a:gd name="T12" fmla="*/ 122 w 249"/>
              <a:gd name="T13" fmla="*/ 9 h 188"/>
              <a:gd name="T14" fmla="*/ 122 w 249"/>
              <a:gd name="T15" fmla="*/ 9 h 188"/>
              <a:gd name="T16" fmla="*/ 115 w 249"/>
              <a:gd name="T17" fmla="*/ 23 h 188"/>
              <a:gd name="T18" fmla="*/ 90 w 249"/>
              <a:gd name="T19" fmla="*/ 23 h 188"/>
              <a:gd name="T20" fmla="*/ 90 w 249"/>
              <a:gd name="T21" fmla="*/ 17 h 188"/>
              <a:gd name="T22" fmla="*/ 87 w 249"/>
              <a:gd name="T23" fmla="*/ 14 h 188"/>
              <a:gd name="T24" fmla="*/ 53 w 249"/>
              <a:gd name="T25" fmla="*/ 14 h 188"/>
              <a:gd name="T26" fmla="*/ 50 w 249"/>
              <a:gd name="T27" fmla="*/ 17 h 188"/>
              <a:gd name="T28" fmla="*/ 50 w 249"/>
              <a:gd name="T29" fmla="*/ 23 h 188"/>
              <a:gd name="T30" fmla="*/ 71 w 249"/>
              <a:gd name="T31" fmla="*/ 106 h 188"/>
              <a:gd name="T32" fmla="*/ 51 w 249"/>
              <a:gd name="T33" fmla="*/ 188 h 188"/>
              <a:gd name="T34" fmla="*/ 221 w 249"/>
              <a:gd name="T35" fmla="*/ 188 h 188"/>
              <a:gd name="T36" fmla="*/ 249 w 249"/>
              <a:gd name="T37" fmla="*/ 160 h 188"/>
              <a:gd name="T38" fmla="*/ 249 w 249"/>
              <a:gd name="T39" fmla="*/ 52 h 188"/>
              <a:gd name="T40" fmla="*/ 221 w 249"/>
              <a:gd name="T41" fmla="*/ 23 h 188"/>
              <a:gd name="T42" fmla="*/ 139 w 249"/>
              <a:gd name="T43" fmla="*/ 17 h 188"/>
              <a:gd name="T44" fmla="*/ 186 w 249"/>
              <a:gd name="T45" fmla="*/ 17 h 188"/>
              <a:gd name="T46" fmla="*/ 195 w 249"/>
              <a:gd name="T47" fmla="*/ 36 h 188"/>
              <a:gd name="T48" fmla="*/ 130 w 249"/>
              <a:gd name="T49" fmla="*/ 36 h 188"/>
              <a:gd name="T50" fmla="*/ 139 w 249"/>
              <a:gd name="T51" fmla="*/ 17 h 188"/>
              <a:gd name="T52" fmla="*/ 94 w 249"/>
              <a:gd name="T53" fmla="*/ 50 h 188"/>
              <a:gd name="T54" fmla="*/ 103 w 249"/>
              <a:gd name="T55" fmla="*/ 40 h 188"/>
              <a:gd name="T56" fmla="*/ 113 w 249"/>
              <a:gd name="T57" fmla="*/ 50 h 188"/>
              <a:gd name="T58" fmla="*/ 103 w 249"/>
              <a:gd name="T59" fmla="*/ 59 h 188"/>
              <a:gd name="T60" fmla="*/ 94 w 249"/>
              <a:gd name="T61" fmla="*/ 50 h 188"/>
              <a:gd name="T62" fmla="*/ 163 w 249"/>
              <a:gd name="T63" fmla="*/ 170 h 188"/>
              <a:gd name="T64" fmla="*/ 103 w 249"/>
              <a:gd name="T65" fmla="*/ 111 h 188"/>
              <a:gd name="T66" fmla="*/ 163 w 249"/>
              <a:gd name="T67" fmla="*/ 51 h 188"/>
              <a:gd name="T68" fmla="*/ 222 w 249"/>
              <a:gd name="T69" fmla="*/ 111 h 188"/>
              <a:gd name="T70" fmla="*/ 163 w 249"/>
              <a:gd name="T71" fmla="*/ 170 h 188"/>
              <a:gd name="T72" fmla="*/ 163 w 249"/>
              <a:gd name="T73" fmla="*/ 63 h 188"/>
              <a:gd name="T74" fmla="*/ 115 w 249"/>
              <a:gd name="T75" fmla="*/ 111 h 188"/>
              <a:gd name="T76" fmla="*/ 163 w 249"/>
              <a:gd name="T77" fmla="*/ 158 h 188"/>
              <a:gd name="T78" fmla="*/ 210 w 249"/>
              <a:gd name="T79" fmla="*/ 111 h 188"/>
              <a:gd name="T80" fmla="*/ 163 w 249"/>
              <a:gd name="T81" fmla="*/ 63 h 188"/>
              <a:gd name="T82" fmla="*/ 163 w 249"/>
              <a:gd name="T83" fmla="*/ 146 h 188"/>
              <a:gd name="T84" fmla="*/ 127 w 249"/>
              <a:gd name="T85" fmla="*/ 111 h 188"/>
              <a:gd name="T86" fmla="*/ 163 w 249"/>
              <a:gd name="T87" fmla="*/ 75 h 188"/>
              <a:gd name="T88" fmla="*/ 198 w 249"/>
              <a:gd name="T89" fmla="*/ 111 h 188"/>
              <a:gd name="T90" fmla="*/ 163 w 249"/>
              <a:gd name="T91" fmla="*/ 146 h 188"/>
              <a:gd name="T92" fmla="*/ 37 w 249"/>
              <a:gd name="T93" fmla="*/ 188 h 188"/>
              <a:gd name="T94" fmla="*/ 28 w 249"/>
              <a:gd name="T95" fmla="*/ 188 h 188"/>
              <a:gd name="T96" fmla="*/ 0 w 249"/>
              <a:gd name="T97" fmla="*/ 160 h 188"/>
              <a:gd name="T98" fmla="*/ 0 w 249"/>
              <a:gd name="T99" fmla="*/ 52 h 188"/>
              <a:gd name="T100" fmla="*/ 8 w 249"/>
              <a:gd name="T101" fmla="*/ 32 h 188"/>
              <a:gd name="T102" fmla="*/ 28 w 249"/>
              <a:gd name="T103" fmla="*/ 23 h 188"/>
              <a:gd name="T104" fmla="*/ 36 w 249"/>
              <a:gd name="T105" fmla="*/ 23 h 188"/>
              <a:gd name="T106" fmla="*/ 59 w 249"/>
              <a:gd name="T107" fmla="*/ 106 h 188"/>
              <a:gd name="T108" fmla="*/ 37 w 249"/>
              <a:gd name="T109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49" h="188">
                <a:moveTo>
                  <a:pt x="221" y="23"/>
                </a:moveTo>
                <a:cubicBezTo>
                  <a:pt x="210" y="23"/>
                  <a:pt x="210" y="23"/>
                  <a:pt x="210" y="23"/>
                </a:cubicBezTo>
                <a:cubicBezTo>
                  <a:pt x="206" y="16"/>
                  <a:pt x="204" y="11"/>
                  <a:pt x="203" y="9"/>
                </a:cubicBezTo>
                <a:cubicBezTo>
                  <a:pt x="203" y="9"/>
                  <a:pt x="203" y="9"/>
                  <a:pt x="203" y="9"/>
                </a:cubicBezTo>
                <a:cubicBezTo>
                  <a:pt x="199" y="1"/>
                  <a:pt x="191" y="0"/>
                  <a:pt x="188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4" y="0"/>
                  <a:pt x="126" y="1"/>
                  <a:pt x="122" y="9"/>
                </a:cubicBezTo>
                <a:cubicBezTo>
                  <a:pt x="122" y="9"/>
                  <a:pt x="122" y="9"/>
                  <a:pt x="122" y="9"/>
                </a:cubicBezTo>
                <a:cubicBezTo>
                  <a:pt x="121" y="11"/>
                  <a:pt x="118" y="18"/>
                  <a:pt x="115" y="23"/>
                </a:cubicBezTo>
                <a:cubicBezTo>
                  <a:pt x="90" y="23"/>
                  <a:pt x="90" y="23"/>
                  <a:pt x="90" y="23"/>
                </a:cubicBezTo>
                <a:cubicBezTo>
                  <a:pt x="90" y="17"/>
                  <a:pt x="90" y="17"/>
                  <a:pt x="90" y="17"/>
                </a:cubicBezTo>
                <a:cubicBezTo>
                  <a:pt x="90" y="16"/>
                  <a:pt x="89" y="14"/>
                  <a:pt x="87" y="14"/>
                </a:cubicBezTo>
                <a:cubicBezTo>
                  <a:pt x="53" y="14"/>
                  <a:pt x="53" y="14"/>
                  <a:pt x="53" y="14"/>
                </a:cubicBezTo>
                <a:cubicBezTo>
                  <a:pt x="52" y="14"/>
                  <a:pt x="50" y="16"/>
                  <a:pt x="50" y="17"/>
                </a:cubicBezTo>
                <a:cubicBezTo>
                  <a:pt x="50" y="23"/>
                  <a:pt x="50" y="23"/>
                  <a:pt x="50" y="23"/>
                </a:cubicBezTo>
                <a:cubicBezTo>
                  <a:pt x="64" y="46"/>
                  <a:pt x="71" y="75"/>
                  <a:pt x="71" y="106"/>
                </a:cubicBezTo>
                <a:cubicBezTo>
                  <a:pt x="71" y="137"/>
                  <a:pt x="64" y="166"/>
                  <a:pt x="51" y="188"/>
                </a:cubicBezTo>
                <a:cubicBezTo>
                  <a:pt x="221" y="188"/>
                  <a:pt x="221" y="188"/>
                  <a:pt x="221" y="188"/>
                </a:cubicBezTo>
                <a:cubicBezTo>
                  <a:pt x="237" y="188"/>
                  <a:pt x="249" y="175"/>
                  <a:pt x="249" y="160"/>
                </a:cubicBezTo>
                <a:cubicBezTo>
                  <a:pt x="249" y="52"/>
                  <a:pt x="249" y="52"/>
                  <a:pt x="249" y="52"/>
                </a:cubicBezTo>
                <a:cubicBezTo>
                  <a:pt x="249" y="36"/>
                  <a:pt x="237" y="23"/>
                  <a:pt x="221" y="23"/>
                </a:cubicBezTo>
                <a:close/>
                <a:moveTo>
                  <a:pt x="139" y="17"/>
                </a:moveTo>
                <a:cubicBezTo>
                  <a:pt x="186" y="17"/>
                  <a:pt x="186" y="17"/>
                  <a:pt x="186" y="17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30" y="36"/>
                  <a:pt x="130" y="36"/>
                  <a:pt x="130" y="36"/>
                </a:cubicBezTo>
                <a:lnTo>
                  <a:pt x="139" y="17"/>
                </a:lnTo>
                <a:close/>
                <a:moveTo>
                  <a:pt x="94" y="50"/>
                </a:moveTo>
                <a:cubicBezTo>
                  <a:pt x="94" y="44"/>
                  <a:pt x="98" y="40"/>
                  <a:pt x="103" y="40"/>
                </a:cubicBezTo>
                <a:cubicBezTo>
                  <a:pt x="108" y="40"/>
                  <a:pt x="113" y="44"/>
                  <a:pt x="113" y="50"/>
                </a:cubicBezTo>
                <a:cubicBezTo>
                  <a:pt x="113" y="55"/>
                  <a:pt x="108" y="59"/>
                  <a:pt x="103" y="59"/>
                </a:cubicBezTo>
                <a:cubicBezTo>
                  <a:pt x="98" y="59"/>
                  <a:pt x="94" y="55"/>
                  <a:pt x="94" y="50"/>
                </a:cubicBezTo>
                <a:close/>
                <a:moveTo>
                  <a:pt x="163" y="170"/>
                </a:moveTo>
                <a:cubicBezTo>
                  <a:pt x="130" y="170"/>
                  <a:pt x="103" y="144"/>
                  <a:pt x="103" y="111"/>
                </a:cubicBezTo>
                <a:cubicBezTo>
                  <a:pt x="103" y="78"/>
                  <a:pt x="130" y="51"/>
                  <a:pt x="163" y="51"/>
                </a:cubicBezTo>
                <a:cubicBezTo>
                  <a:pt x="195" y="51"/>
                  <a:pt x="222" y="78"/>
                  <a:pt x="222" y="111"/>
                </a:cubicBezTo>
                <a:cubicBezTo>
                  <a:pt x="222" y="144"/>
                  <a:pt x="195" y="170"/>
                  <a:pt x="163" y="170"/>
                </a:cubicBezTo>
                <a:close/>
                <a:moveTo>
                  <a:pt x="163" y="63"/>
                </a:moveTo>
                <a:cubicBezTo>
                  <a:pt x="136" y="63"/>
                  <a:pt x="115" y="85"/>
                  <a:pt x="115" y="111"/>
                </a:cubicBezTo>
                <a:cubicBezTo>
                  <a:pt x="115" y="137"/>
                  <a:pt x="136" y="158"/>
                  <a:pt x="163" y="158"/>
                </a:cubicBezTo>
                <a:cubicBezTo>
                  <a:pt x="189" y="158"/>
                  <a:pt x="210" y="137"/>
                  <a:pt x="210" y="111"/>
                </a:cubicBezTo>
                <a:cubicBezTo>
                  <a:pt x="210" y="85"/>
                  <a:pt x="189" y="63"/>
                  <a:pt x="163" y="63"/>
                </a:cubicBezTo>
                <a:close/>
                <a:moveTo>
                  <a:pt x="163" y="146"/>
                </a:moveTo>
                <a:cubicBezTo>
                  <a:pt x="143" y="146"/>
                  <a:pt x="127" y="130"/>
                  <a:pt x="127" y="111"/>
                </a:cubicBezTo>
                <a:cubicBezTo>
                  <a:pt x="127" y="91"/>
                  <a:pt x="143" y="75"/>
                  <a:pt x="163" y="75"/>
                </a:cubicBezTo>
                <a:cubicBezTo>
                  <a:pt x="182" y="75"/>
                  <a:pt x="198" y="91"/>
                  <a:pt x="198" y="111"/>
                </a:cubicBezTo>
                <a:cubicBezTo>
                  <a:pt x="198" y="130"/>
                  <a:pt x="182" y="146"/>
                  <a:pt x="163" y="146"/>
                </a:cubicBezTo>
                <a:close/>
                <a:moveTo>
                  <a:pt x="37" y="188"/>
                </a:moveTo>
                <a:cubicBezTo>
                  <a:pt x="28" y="188"/>
                  <a:pt x="28" y="188"/>
                  <a:pt x="28" y="188"/>
                </a:cubicBezTo>
                <a:cubicBezTo>
                  <a:pt x="12" y="188"/>
                  <a:pt x="0" y="175"/>
                  <a:pt x="0" y="160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4"/>
                  <a:pt x="3" y="37"/>
                  <a:pt x="8" y="32"/>
                </a:cubicBezTo>
                <a:cubicBezTo>
                  <a:pt x="13" y="26"/>
                  <a:pt x="20" y="23"/>
                  <a:pt x="28" y="23"/>
                </a:cubicBezTo>
                <a:cubicBezTo>
                  <a:pt x="36" y="23"/>
                  <a:pt x="36" y="23"/>
                  <a:pt x="36" y="23"/>
                </a:cubicBezTo>
                <a:cubicBezTo>
                  <a:pt x="51" y="45"/>
                  <a:pt x="59" y="74"/>
                  <a:pt x="59" y="106"/>
                </a:cubicBezTo>
                <a:cubicBezTo>
                  <a:pt x="59" y="138"/>
                  <a:pt x="51" y="167"/>
                  <a:pt x="37" y="1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圆角矩形 11"/>
          <p:cNvSpPr/>
          <p:nvPr/>
        </p:nvSpPr>
        <p:spPr>
          <a:xfrm>
            <a:off x="8093915" y="1362144"/>
            <a:ext cx="512618" cy="512618"/>
          </a:xfrm>
          <a:prstGeom prst="roundRect">
            <a:avLst/>
          </a:prstGeom>
          <a:solidFill>
            <a:srgbClr val="7E9A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6"/>
          <p:cNvSpPr>
            <a:spLocks noEditPoints="1"/>
          </p:cNvSpPr>
          <p:nvPr/>
        </p:nvSpPr>
        <p:spPr bwMode="auto">
          <a:xfrm>
            <a:off x="8228997" y="1558123"/>
            <a:ext cx="242454" cy="181841"/>
          </a:xfrm>
          <a:custGeom>
            <a:avLst/>
            <a:gdLst>
              <a:gd name="T0" fmla="*/ 89 w 286"/>
              <a:gd name="T1" fmla="*/ 53 h 217"/>
              <a:gd name="T2" fmla="*/ 197 w 286"/>
              <a:gd name="T3" fmla="*/ 51 h 217"/>
              <a:gd name="T4" fmla="*/ 187 w 286"/>
              <a:gd name="T5" fmla="*/ 60 h 217"/>
              <a:gd name="T6" fmla="*/ 100 w 286"/>
              <a:gd name="T7" fmla="*/ 62 h 217"/>
              <a:gd name="T8" fmla="*/ 120 w 286"/>
              <a:gd name="T9" fmla="*/ 80 h 217"/>
              <a:gd name="T10" fmla="*/ 166 w 286"/>
              <a:gd name="T11" fmla="*/ 78 h 217"/>
              <a:gd name="T12" fmla="*/ 144 w 286"/>
              <a:gd name="T13" fmla="*/ 55 h 217"/>
              <a:gd name="T14" fmla="*/ 144 w 286"/>
              <a:gd name="T15" fmla="*/ 82 h 217"/>
              <a:gd name="T16" fmla="*/ 144 w 286"/>
              <a:gd name="T17" fmla="*/ 115 h 217"/>
              <a:gd name="T18" fmla="*/ 144 w 286"/>
              <a:gd name="T19" fmla="*/ 82 h 217"/>
              <a:gd name="T20" fmla="*/ 11 w 286"/>
              <a:gd name="T21" fmla="*/ 206 h 217"/>
              <a:gd name="T22" fmla="*/ 11 w 286"/>
              <a:gd name="T23" fmla="*/ 217 h 217"/>
              <a:gd name="T24" fmla="*/ 284 w 286"/>
              <a:gd name="T25" fmla="*/ 204 h 217"/>
              <a:gd name="T26" fmla="*/ 282 w 286"/>
              <a:gd name="T27" fmla="*/ 177 h 217"/>
              <a:gd name="T28" fmla="*/ 255 w 286"/>
              <a:gd name="T29" fmla="*/ 21 h 217"/>
              <a:gd name="T30" fmla="*/ 52 w 286"/>
              <a:gd name="T31" fmla="*/ 0 h 217"/>
              <a:gd name="T32" fmla="*/ 31 w 286"/>
              <a:gd name="T33" fmla="*/ 134 h 217"/>
              <a:gd name="T34" fmla="*/ 2 w 286"/>
              <a:gd name="T35" fmla="*/ 189 h 217"/>
              <a:gd name="T36" fmla="*/ 275 w 286"/>
              <a:gd name="T37" fmla="*/ 194 h 217"/>
              <a:gd name="T38" fmla="*/ 282 w 286"/>
              <a:gd name="T39" fmla="*/ 177 h 217"/>
              <a:gd name="T40" fmla="*/ 49 w 286"/>
              <a:gd name="T41" fmla="*/ 17 h 217"/>
              <a:gd name="T42" fmla="*/ 230 w 286"/>
              <a:gd name="T43" fmla="*/ 14 h 217"/>
              <a:gd name="T44" fmla="*/ 240 w 286"/>
              <a:gd name="T45" fmla="*/ 24 h 217"/>
              <a:gd name="T46" fmla="*/ 237 w 286"/>
              <a:gd name="T47" fmla="*/ 127 h 217"/>
              <a:gd name="T48" fmla="*/ 56 w 286"/>
              <a:gd name="T49" fmla="*/ 130 h 217"/>
              <a:gd name="T50" fmla="*/ 46 w 286"/>
              <a:gd name="T51" fmla="*/ 120 h 217"/>
              <a:gd name="T52" fmla="*/ 43 w 286"/>
              <a:gd name="T53" fmla="*/ 143 h 217"/>
              <a:gd name="T54" fmla="*/ 248 w 286"/>
              <a:gd name="T55" fmla="*/ 151 h 217"/>
              <a:gd name="T56" fmla="*/ 43 w 286"/>
              <a:gd name="T57" fmla="*/ 143 h 217"/>
              <a:gd name="T58" fmla="*/ 252 w 286"/>
              <a:gd name="T59" fmla="*/ 157 h 217"/>
              <a:gd name="T60" fmla="*/ 29 w 286"/>
              <a:gd name="T61" fmla="*/ 165 h 217"/>
              <a:gd name="T62" fmla="*/ 97 w 286"/>
              <a:gd name="T63" fmla="*/ 179 h 217"/>
              <a:gd name="T64" fmla="*/ 25 w 286"/>
              <a:gd name="T65" fmla="*/ 171 h 217"/>
              <a:gd name="T66" fmla="*/ 97 w 286"/>
              <a:gd name="T67" fmla="*/ 179 h 217"/>
              <a:gd name="T68" fmla="*/ 186 w 286"/>
              <a:gd name="T69" fmla="*/ 171 h 217"/>
              <a:gd name="T70" fmla="*/ 266 w 286"/>
              <a:gd name="T71" fmla="*/ 179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6" h="217">
                <a:moveTo>
                  <a:pt x="100" y="62"/>
                </a:moveTo>
                <a:cubicBezTo>
                  <a:pt x="89" y="53"/>
                  <a:pt x="89" y="53"/>
                  <a:pt x="89" y="53"/>
                </a:cubicBezTo>
                <a:cubicBezTo>
                  <a:pt x="102" y="38"/>
                  <a:pt x="122" y="28"/>
                  <a:pt x="144" y="28"/>
                </a:cubicBezTo>
                <a:cubicBezTo>
                  <a:pt x="165" y="28"/>
                  <a:pt x="184" y="37"/>
                  <a:pt x="197" y="51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87" y="60"/>
                  <a:pt x="187" y="60"/>
                  <a:pt x="187" y="60"/>
                </a:cubicBezTo>
                <a:cubicBezTo>
                  <a:pt x="176" y="49"/>
                  <a:pt x="161" y="41"/>
                  <a:pt x="144" y="41"/>
                </a:cubicBezTo>
                <a:cubicBezTo>
                  <a:pt x="126" y="41"/>
                  <a:pt x="110" y="50"/>
                  <a:pt x="100" y="62"/>
                </a:cubicBezTo>
                <a:close/>
                <a:moveTo>
                  <a:pt x="110" y="71"/>
                </a:moveTo>
                <a:cubicBezTo>
                  <a:pt x="120" y="80"/>
                  <a:pt x="120" y="80"/>
                  <a:pt x="120" y="80"/>
                </a:cubicBezTo>
                <a:cubicBezTo>
                  <a:pt x="126" y="73"/>
                  <a:pt x="134" y="69"/>
                  <a:pt x="144" y="69"/>
                </a:cubicBezTo>
                <a:cubicBezTo>
                  <a:pt x="153" y="69"/>
                  <a:pt x="160" y="72"/>
                  <a:pt x="166" y="78"/>
                </a:cubicBezTo>
                <a:cubicBezTo>
                  <a:pt x="176" y="69"/>
                  <a:pt x="176" y="69"/>
                  <a:pt x="176" y="69"/>
                </a:cubicBezTo>
                <a:cubicBezTo>
                  <a:pt x="168" y="60"/>
                  <a:pt x="157" y="55"/>
                  <a:pt x="144" y="55"/>
                </a:cubicBezTo>
                <a:cubicBezTo>
                  <a:pt x="130" y="55"/>
                  <a:pt x="118" y="61"/>
                  <a:pt x="110" y="71"/>
                </a:cubicBezTo>
                <a:close/>
                <a:moveTo>
                  <a:pt x="144" y="82"/>
                </a:moveTo>
                <a:cubicBezTo>
                  <a:pt x="135" y="82"/>
                  <a:pt x="128" y="90"/>
                  <a:pt x="128" y="99"/>
                </a:cubicBezTo>
                <a:cubicBezTo>
                  <a:pt x="128" y="108"/>
                  <a:pt x="135" y="115"/>
                  <a:pt x="144" y="115"/>
                </a:cubicBezTo>
                <a:cubicBezTo>
                  <a:pt x="153" y="115"/>
                  <a:pt x="160" y="108"/>
                  <a:pt x="160" y="99"/>
                </a:cubicBezTo>
                <a:cubicBezTo>
                  <a:pt x="160" y="90"/>
                  <a:pt x="153" y="82"/>
                  <a:pt x="144" y="82"/>
                </a:cubicBezTo>
                <a:close/>
                <a:moveTo>
                  <a:pt x="275" y="206"/>
                </a:moveTo>
                <a:cubicBezTo>
                  <a:pt x="11" y="206"/>
                  <a:pt x="11" y="206"/>
                  <a:pt x="11" y="206"/>
                </a:cubicBezTo>
                <a:cubicBezTo>
                  <a:pt x="8" y="206"/>
                  <a:pt x="5" y="205"/>
                  <a:pt x="2" y="204"/>
                </a:cubicBezTo>
                <a:cubicBezTo>
                  <a:pt x="2" y="207"/>
                  <a:pt x="2" y="217"/>
                  <a:pt x="11" y="217"/>
                </a:cubicBezTo>
                <a:cubicBezTo>
                  <a:pt x="13" y="217"/>
                  <a:pt x="273" y="217"/>
                  <a:pt x="275" y="217"/>
                </a:cubicBezTo>
                <a:cubicBezTo>
                  <a:pt x="284" y="217"/>
                  <a:pt x="284" y="207"/>
                  <a:pt x="284" y="204"/>
                </a:cubicBezTo>
                <a:cubicBezTo>
                  <a:pt x="281" y="205"/>
                  <a:pt x="278" y="206"/>
                  <a:pt x="275" y="206"/>
                </a:cubicBezTo>
                <a:close/>
                <a:moveTo>
                  <a:pt x="282" y="177"/>
                </a:moveTo>
                <a:cubicBezTo>
                  <a:pt x="255" y="134"/>
                  <a:pt x="255" y="134"/>
                  <a:pt x="255" y="134"/>
                </a:cubicBezTo>
                <a:cubicBezTo>
                  <a:pt x="255" y="21"/>
                  <a:pt x="255" y="21"/>
                  <a:pt x="255" y="21"/>
                </a:cubicBezTo>
                <a:cubicBezTo>
                  <a:pt x="255" y="9"/>
                  <a:pt x="245" y="0"/>
                  <a:pt x="234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1" y="0"/>
                  <a:pt x="31" y="9"/>
                  <a:pt x="31" y="21"/>
                </a:cubicBezTo>
                <a:cubicBezTo>
                  <a:pt x="31" y="134"/>
                  <a:pt x="31" y="134"/>
                  <a:pt x="31" y="134"/>
                </a:cubicBezTo>
                <a:cubicBezTo>
                  <a:pt x="4" y="177"/>
                  <a:pt x="4" y="177"/>
                  <a:pt x="4" y="177"/>
                </a:cubicBezTo>
                <a:cubicBezTo>
                  <a:pt x="1" y="181"/>
                  <a:pt x="0" y="185"/>
                  <a:pt x="2" y="189"/>
                </a:cubicBezTo>
                <a:cubicBezTo>
                  <a:pt x="4" y="192"/>
                  <a:pt x="7" y="194"/>
                  <a:pt x="11" y="194"/>
                </a:cubicBezTo>
                <a:cubicBezTo>
                  <a:pt x="275" y="194"/>
                  <a:pt x="275" y="194"/>
                  <a:pt x="275" y="194"/>
                </a:cubicBezTo>
                <a:cubicBezTo>
                  <a:pt x="279" y="194"/>
                  <a:pt x="283" y="192"/>
                  <a:pt x="284" y="188"/>
                </a:cubicBezTo>
                <a:cubicBezTo>
                  <a:pt x="286" y="184"/>
                  <a:pt x="284" y="180"/>
                  <a:pt x="282" y="177"/>
                </a:cubicBezTo>
                <a:close/>
                <a:moveTo>
                  <a:pt x="46" y="24"/>
                </a:moveTo>
                <a:cubicBezTo>
                  <a:pt x="46" y="22"/>
                  <a:pt x="47" y="19"/>
                  <a:pt x="49" y="17"/>
                </a:cubicBezTo>
                <a:cubicBezTo>
                  <a:pt x="51" y="15"/>
                  <a:pt x="53" y="14"/>
                  <a:pt x="56" y="14"/>
                </a:cubicBezTo>
                <a:cubicBezTo>
                  <a:pt x="230" y="14"/>
                  <a:pt x="230" y="14"/>
                  <a:pt x="230" y="14"/>
                </a:cubicBezTo>
                <a:cubicBezTo>
                  <a:pt x="233" y="14"/>
                  <a:pt x="235" y="15"/>
                  <a:pt x="237" y="17"/>
                </a:cubicBezTo>
                <a:cubicBezTo>
                  <a:pt x="239" y="19"/>
                  <a:pt x="240" y="22"/>
                  <a:pt x="240" y="24"/>
                </a:cubicBezTo>
                <a:cubicBezTo>
                  <a:pt x="240" y="120"/>
                  <a:pt x="240" y="120"/>
                  <a:pt x="240" y="120"/>
                </a:cubicBezTo>
                <a:cubicBezTo>
                  <a:pt x="240" y="123"/>
                  <a:pt x="239" y="125"/>
                  <a:pt x="237" y="127"/>
                </a:cubicBezTo>
                <a:cubicBezTo>
                  <a:pt x="235" y="129"/>
                  <a:pt x="233" y="130"/>
                  <a:pt x="230" y="130"/>
                </a:cubicBezTo>
                <a:cubicBezTo>
                  <a:pt x="228" y="130"/>
                  <a:pt x="56" y="130"/>
                  <a:pt x="56" y="130"/>
                </a:cubicBezTo>
                <a:cubicBezTo>
                  <a:pt x="53" y="130"/>
                  <a:pt x="51" y="129"/>
                  <a:pt x="49" y="127"/>
                </a:cubicBezTo>
                <a:cubicBezTo>
                  <a:pt x="47" y="125"/>
                  <a:pt x="46" y="123"/>
                  <a:pt x="46" y="120"/>
                </a:cubicBezTo>
                <a:lnTo>
                  <a:pt x="46" y="24"/>
                </a:lnTo>
                <a:close/>
                <a:moveTo>
                  <a:pt x="43" y="143"/>
                </a:moveTo>
                <a:cubicBezTo>
                  <a:pt x="243" y="143"/>
                  <a:pt x="243" y="143"/>
                  <a:pt x="243" y="143"/>
                </a:cubicBezTo>
                <a:cubicBezTo>
                  <a:pt x="248" y="151"/>
                  <a:pt x="248" y="151"/>
                  <a:pt x="248" y="151"/>
                </a:cubicBezTo>
                <a:cubicBezTo>
                  <a:pt x="38" y="151"/>
                  <a:pt x="38" y="151"/>
                  <a:pt x="38" y="151"/>
                </a:cubicBezTo>
                <a:lnTo>
                  <a:pt x="43" y="143"/>
                </a:lnTo>
                <a:close/>
                <a:moveTo>
                  <a:pt x="34" y="157"/>
                </a:moveTo>
                <a:cubicBezTo>
                  <a:pt x="252" y="157"/>
                  <a:pt x="252" y="157"/>
                  <a:pt x="252" y="157"/>
                </a:cubicBezTo>
                <a:cubicBezTo>
                  <a:pt x="257" y="165"/>
                  <a:pt x="257" y="165"/>
                  <a:pt x="257" y="165"/>
                </a:cubicBezTo>
                <a:cubicBezTo>
                  <a:pt x="29" y="165"/>
                  <a:pt x="29" y="165"/>
                  <a:pt x="29" y="165"/>
                </a:cubicBezTo>
                <a:lnTo>
                  <a:pt x="34" y="157"/>
                </a:lnTo>
                <a:close/>
                <a:moveTo>
                  <a:pt x="97" y="179"/>
                </a:moveTo>
                <a:cubicBezTo>
                  <a:pt x="20" y="179"/>
                  <a:pt x="20" y="179"/>
                  <a:pt x="20" y="179"/>
                </a:cubicBezTo>
                <a:cubicBezTo>
                  <a:pt x="25" y="171"/>
                  <a:pt x="25" y="171"/>
                  <a:pt x="25" y="171"/>
                </a:cubicBezTo>
                <a:cubicBezTo>
                  <a:pt x="100" y="171"/>
                  <a:pt x="100" y="171"/>
                  <a:pt x="100" y="171"/>
                </a:cubicBezTo>
                <a:lnTo>
                  <a:pt x="97" y="179"/>
                </a:lnTo>
                <a:close/>
                <a:moveTo>
                  <a:pt x="189" y="179"/>
                </a:moveTo>
                <a:cubicBezTo>
                  <a:pt x="186" y="171"/>
                  <a:pt x="186" y="171"/>
                  <a:pt x="186" y="171"/>
                </a:cubicBezTo>
                <a:cubicBezTo>
                  <a:pt x="261" y="171"/>
                  <a:pt x="261" y="171"/>
                  <a:pt x="261" y="171"/>
                </a:cubicBezTo>
                <a:cubicBezTo>
                  <a:pt x="266" y="179"/>
                  <a:pt x="266" y="179"/>
                  <a:pt x="266" y="179"/>
                </a:cubicBezTo>
                <a:lnTo>
                  <a:pt x="189" y="1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圆角矩形 12"/>
          <p:cNvSpPr/>
          <p:nvPr/>
        </p:nvSpPr>
        <p:spPr>
          <a:xfrm>
            <a:off x="8093915" y="2641080"/>
            <a:ext cx="512618" cy="512618"/>
          </a:xfrm>
          <a:prstGeom prst="roundRect">
            <a:avLst/>
          </a:prstGeom>
          <a:solidFill>
            <a:srgbClr val="7E9A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29"/>
          <p:cNvSpPr>
            <a:spLocks noEditPoints="1"/>
          </p:cNvSpPr>
          <p:nvPr/>
        </p:nvSpPr>
        <p:spPr bwMode="auto">
          <a:xfrm>
            <a:off x="8202490" y="2823714"/>
            <a:ext cx="295468" cy="207818"/>
          </a:xfrm>
          <a:custGeom>
            <a:avLst/>
            <a:gdLst>
              <a:gd name="T0" fmla="*/ 252 w 263"/>
              <a:gd name="T1" fmla="*/ 164 h 186"/>
              <a:gd name="T2" fmla="*/ 11 w 263"/>
              <a:gd name="T3" fmla="*/ 164 h 186"/>
              <a:gd name="T4" fmla="*/ 0 w 263"/>
              <a:gd name="T5" fmla="*/ 175 h 186"/>
              <a:gd name="T6" fmla="*/ 11 w 263"/>
              <a:gd name="T7" fmla="*/ 186 h 186"/>
              <a:gd name="T8" fmla="*/ 252 w 263"/>
              <a:gd name="T9" fmla="*/ 186 h 186"/>
              <a:gd name="T10" fmla="*/ 263 w 263"/>
              <a:gd name="T11" fmla="*/ 175 h 186"/>
              <a:gd name="T12" fmla="*/ 252 w 263"/>
              <a:gd name="T13" fmla="*/ 164 h 186"/>
              <a:gd name="T14" fmla="*/ 120 w 263"/>
              <a:gd name="T15" fmla="*/ 20 h 186"/>
              <a:gd name="T16" fmla="*/ 120 w 263"/>
              <a:gd name="T17" fmla="*/ 12 h 186"/>
              <a:gd name="T18" fmla="*/ 132 w 263"/>
              <a:gd name="T19" fmla="*/ 0 h 186"/>
              <a:gd name="T20" fmla="*/ 143 w 263"/>
              <a:gd name="T21" fmla="*/ 12 h 186"/>
              <a:gd name="T22" fmla="*/ 143 w 263"/>
              <a:gd name="T23" fmla="*/ 20 h 186"/>
              <a:gd name="T24" fmla="*/ 132 w 263"/>
              <a:gd name="T25" fmla="*/ 20 h 186"/>
              <a:gd name="T26" fmla="*/ 120 w 263"/>
              <a:gd name="T27" fmla="*/ 20 h 186"/>
              <a:gd name="T28" fmla="*/ 132 w 263"/>
              <a:gd name="T29" fmla="*/ 31 h 186"/>
              <a:gd name="T30" fmla="*/ 19 w 263"/>
              <a:gd name="T31" fmla="*/ 143 h 186"/>
              <a:gd name="T32" fmla="*/ 20 w 263"/>
              <a:gd name="T33" fmla="*/ 152 h 186"/>
              <a:gd name="T34" fmla="*/ 243 w 263"/>
              <a:gd name="T35" fmla="*/ 152 h 186"/>
              <a:gd name="T36" fmla="*/ 244 w 263"/>
              <a:gd name="T37" fmla="*/ 143 h 186"/>
              <a:gd name="T38" fmla="*/ 132 w 263"/>
              <a:gd name="T39" fmla="*/ 31 h 186"/>
              <a:gd name="T40" fmla="*/ 113 w 263"/>
              <a:gd name="T41" fmla="*/ 61 h 186"/>
              <a:gd name="T42" fmla="*/ 50 w 263"/>
              <a:gd name="T43" fmla="*/ 122 h 186"/>
              <a:gd name="T44" fmla="*/ 45 w 263"/>
              <a:gd name="T45" fmla="*/ 126 h 186"/>
              <a:gd name="T46" fmla="*/ 43 w 263"/>
              <a:gd name="T47" fmla="*/ 126 h 186"/>
              <a:gd name="T48" fmla="*/ 39 w 263"/>
              <a:gd name="T49" fmla="*/ 119 h 186"/>
              <a:gd name="T50" fmla="*/ 110 w 263"/>
              <a:gd name="T51" fmla="*/ 50 h 186"/>
              <a:gd name="T52" fmla="*/ 117 w 263"/>
              <a:gd name="T53" fmla="*/ 55 h 186"/>
              <a:gd name="T54" fmla="*/ 113 w 263"/>
              <a:gd name="T55" fmla="*/ 6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63" h="186">
                <a:moveTo>
                  <a:pt x="252" y="164"/>
                </a:moveTo>
                <a:cubicBezTo>
                  <a:pt x="11" y="164"/>
                  <a:pt x="11" y="164"/>
                  <a:pt x="11" y="164"/>
                </a:cubicBezTo>
                <a:cubicBezTo>
                  <a:pt x="5" y="164"/>
                  <a:pt x="0" y="169"/>
                  <a:pt x="0" y="175"/>
                </a:cubicBezTo>
                <a:cubicBezTo>
                  <a:pt x="0" y="181"/>
                  <a:pt x="5" y="186"/>
                  <a:pt x="11" y="186"/>
                </a:cubicBezTo>
                <a:cubicBezTo>
                  <a:pt x="252" y="186"/>
                  <a:pt x="252" y="186"/>
                  <a:pt x="252" y="186"/>
                </a:cubicBezTo>
                <a:cubicBezTo>
                  <a:pt x="258" y="186"/>
                  <a:pt x="263" y="181"/>
                  <a:pt x="263" y="175"/>
                </a:cubicBezTo>
                <a:cubicBezTo>
                  <a:pt x="263" y="169"/>
                  <a:pt x="258" y="164"/>
                  <a:pt x="252" y="164"/>
                </a:cubicBezTo>
                <a:close/>
                <a:moveTo>
                  <a:pt x="120" y="20"/>
                </a:moveTo>
                <a:cubicBezTo>
                  <a:pt x="120" y="12"/>
                  <a:pt x="120" y="12"/>
                  <a:pt x="120" y="12"/>
                </a:cubicBezTo>
                <a:cubicBezTo>
                  <a:pt x="120" y="6"/>
                  <a:pt x="125" y="0"/>
                  <a:pt x="132" y="0"/>
                </a:cubicBezTo>
                <a:cubicBezTo>
                  <a:pt x="138" y="0"/>
                  <a:pt x="143" y="6"/>
                  <a:pt x="143" y="12"/>
                </a:cubicBezTo>
                <a:cubicBezTo>
                  <a:pt x="143" y="20"/>
                  <a:pt x="143" y="20"/>
                  <a:pt x="143" y="20"/>
                </a:cubicBezTo>
                <a:cubicBezTo>
                  <a:pt x="139" y="20"/>
                  <a:pt x="135" y="20"/>
                  <a:pt x="132" y="20"/>
                </a:cubicBezTo>
                <a:cubicBezTo>
                  <a:pt x="128" y="20"/>
                  <a:pt x="124" y="20"/>
                  <a:pt x="120" y="20"/>
                </a:cubicBezTo>
                <a:close/>
                <a:moveTo>
                  <a:pt x="132" y="31"/>
                </a:moveTo>
                <a:cubicBezTo>
                  <a:pt x="70" y="31"/>
                  <a:pt x="19" y="81"/>
                  <a:pt x="19" y="143"/>
                </a:cubicBezTo>
                <a:cubicBezTo>
                  <a:pt x="19" y="146"/>
                  <a:pt x="19" y="149"/>
                  <a:pt x="20" y="152"/>
                </a:cubicBezTo>
                <a:cubicBezTo>
                  <a:pt x="243" y="152"/>
                  <a:pt x="243" y="152"/>
                  <a:pt x="243" y="152"/>
                </a:cubicBezTo>
                <a:cubicBezTo>
                  <a:pt x="244" y="149"/>
                  <a:pt x="244" y="146"/>
                  <a:pt x="244" y="143"/>
                </a:cubicBezTo>
                <a:cubicBezTo>
                  <a:pt x="244" y="81"/>
                  <a:pt x="193" y="31"/>
                  <a:pt x="132" y="31"/>
                </a:cubicBezTo>
                <a:close/>
                <a:moveTo>
                  <a:pt x="113" y="61"/>
                </a:moveTo>
                <a:cubicBezTo>
                  <a:pt x="82" y="68"/>
                  <a:pt x="58" y="92"/>
                  <a:pt x="50" y="122"/>
                </a:cubicBezTo>
                <a:cubicBezTo>
                  <a:pt x="50" y="125"/>
                  <a:pt x="47" y="126"/>
                  <a:pt x="45" y="126"/>
                </a:cubicBezTo>
                <a:cubicBezTo>
                  <a:pt x="44" y="126"/>
                  <a:pt x="44" y="126"/>
                  <a:pt x="43" y="126"/>
                </a:cubicBezTo>
                <a:cubicBezTo>
                  <a:pt x="40" y="126"/>
                  <a:pt x="38" y="122"/>
                  <a:pt x="39" y="119"/>
                </a:cubicBezTo>
                <a:cubicBezTo>
                  <a:pt x="48" y="85"/>
                  <a:pt x="76" y="58"/>
                  <a:pt x="110" y="50"/>
                </a:cubicBezTo>
                <a:cubicBezTo>
                  <a:pt x="113" y="50"/>
                  <a:pt x="116" y="51"/>
                  <a:pt x="117" y="55"/>
                </a:cubicBezTo>
                <a:cubicBezTo>
                  <a:pt x="118" y="58"/>
                  <a:pt x="116" y="61"/>
                  <a:pt x="113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圆角矩形 13"/>
          <p:cNvSpPr/>
          <p:nvPr/>
        </p:nvSpPr>
        <p:spPr>
          <a:xfrm>
            <a:off x="8093915" y="3920017"/>
            <a:ext cx="512618" cy="512618"/>
          </a:xfrm>
          <a:prstGeom prst="roundRect">
            <a:avLst/>
          </a:prstGeom>
          <a:solidFill>
            <a:srgbClr val="7E9A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67"/>
          <p:cNvSpPr>
            <a:spLocks noEditPoints="1"/>
          </p:cNvSpPr>
          <p:nvPr/>
        </p:nvSpPr>
        <p:spPr bwMode="auto">
          <a:xfrm>
            <a:off x="8202490" y="4006509"/>
            <a:ext cx="314325" cy="319087"/>
          </a:xfrm>
          <a:custGeom>
            <a:avLst/>
            <a:gdLst>
              <a:gd name="T0" fmla="*/ 147 w 250"/>
              <a:gd name="T1" fmla="*/ 75 h 254"/>
              <a:gd name="T2" fmla="*/ 56 w 250"/>
              <a:gd name="T3" fmla="*/ 104 h 254"/>
              <a:gd name="T4" fmla="*/ 79 w 250"/>
              <a:gd name="T5" fmla="*/ 20 h 254"/>
              <a:gd name="T6" fmla="*/ 147 w 250"/>
              <a:gd name="T7" fmla="*/ 75 h 254"/>
              <a:gd name="T8" fmla="*/ 184 w 250"/>
              <a:gd name="T9" fmla="*/ 227 h 254"/>
              <a:gd name="T10" fmla="*/ 184 w 250"/>
              <a:gd name="T11" fmla="*/ 253 h 254"/>
              <a:gd name="T12" fmla="*/ 199 w 250"/>
              <a:gd name="T13" fmla="*/ 253 h 254"/>
              <a:gd name="T14" fmla="*/ 199 w 250"/>
              <a:gd name="T15" fmla="*/ 227 h 254"/>
              <a:gd name="T16" fmla="*/ 184 w 250"/>
              <a:gd name="T17" fmla="*/ 227 h 254"/>
              <a:gd name="T18" fmla="*/ 242 w 250"/>
              <a:gd name="T19" fmla="*/ 164 h 254"/>
              <a:gd name="T20" fmla="*/ 229 w 250"/>
              <a:gd name="T21" fmla="*/ 169 h 254"/>
              <a:gd name="T22" fmla="*/ 172 w 250"/>
              <a:gd name="T23" fmla="*/ 199 h 254"/>
              <a:gd name="T24" fmla="*/ 108 w 250"/>
              <a:gd name="T25" fmla="*/ 199 h 254"/>
              <a:gd name="T26" fmla="*/ 17 w 250"/>
              <a:gd name="T27" fmla="*/ 238 h 254"/>
              <a:gd name="T28" fmla="*/ 19 w 250"/>
              <a:gd name="T29" fmla="*/ 252 h 254"/>
              <a:gd name="T30" fmla="*/ 25 w 250"/>
              <a:gd name="T31" fmla="*/ 254 h 254"/>
              <a:gd name="T32" fmla="*/ 33 w 250"/>
              <a:gd name="T33" fmla="*/ 250 h 254"/>
              <a:gd name="T34" fmla="*/ 108 w 250"/>
              <a:gd name="T35" fmla="*/ 219 h 254"/>
              <a:gd name="T36" fmla="*/ 172 w 250"/>
              <a:gd name="T37" fmla="*/ 219 h 254"/>
              <a:gd name="T38" fmla="*/ 247 w 250"/>
              <a:gd name="T39" fmla="*/ 178 h 254"/>
              <a:gd name="T40" fmla="*/ 242 w 250"/>
              <a:gd name="T41" fmla="*/ 164 h 254"/>
              <a:gd name="T42" fmla="*/ 45 w 250"/>
              <a:gd name="T43" fmla="*/ 108 h 254"/>
              <a:gd name="T44" fmla="*/ 0 w 250"/>
              <a:gd name="T45" fmla="*/ 122 h 254"/>
              <a:gd name="T46" fmla="*/ 51 w 250"/>
              <a:gd name="T47" fmla="*/ 33 h 254"/>
              <a:gd name="T48" fmla="*/ 45 w 250"/>
              <a:gd name="T49" fmla="*/ 108 h 254"/>
              <a:gd name="T50" fmla="*/ 70 w 250"/>
              <a:gd name="T51" fmla="*/ 11 h 254"/>
              <a:gd name="T52" fmla="*/ 75 w 250"/>
              <a:gd name="T53" fmla="*/ 9 h 254"/>
              <a:gd name="T54" fmla="*/ 81 w 250"/>
              <a:gd name="T55" fmla="*/ 8 h 254"/>
              <a:gd name="T56" fmla="*/ 80 w 250"/>
              <a:gd name="T57" fmla="*/ 4 h 254"/>
              <a:gd name="T58" fmla="*/ 72 w 250"/>
              <a:gd name="T59" fmla="*/ 1 h 254"/>
              <a:gd name="T60" fmla="*/ 69 w 250"/>
              <a:gd name="T61" fmla="*/ 8 h 254"/>
              <a:gd name="T62" fmla="*/ 70 w 250"/>
              <a:gd name="T63" fmla="*/ 11 h 254"/>
              <a:gd name="T64" fmla="*/ 158 w 250"/>
              <a:gd name="T65" fmla="*/ 71 h 254"/>
              <a:gd name="T66" fmla="*/ 206 w 250"/>
              <a:gd name="T67" fmla="*/ 56 h 254"/>
              <a:gd name="T68" fmla="*/ 108 w 250"/>
              <a:gd name="T69" fmla="*/ 14 h 254"/>
              <a:gd name="T70" fmla="*/ 158 w 250"/>
              <a:gd name="T71" fmla="*/ 71 h 254"/>
              <a:gd name="T72" fmla="*/ 129 w 250"/>
              <a:gd name="T73" fmla="*/ 191 h 254"/>
              <a:gd name="T74" fmla="*/ 141 w 250"/>
              <a:gd name="T75" fmla="*/ 191 h 254"/>
              <a:gd name="T76" fmla="*/ 114 w 250"/>
              <a:gd name="T77" fmla="*/ 109 h 254"/>
              <a:gd name="T78" fmla="*/ 209 w 250"/>
              <a:gd name="T79" fmla="*/ 78 h 254"/>
              <a:gd name="T80" fmla="*/ 213 w 250"/>
              <a:gd name="T81" fmla="*/ 71 h 254"/>
              <a:gd name="T82" fmla="*/ 206 w 250"/>
              <a:gd name="T83" fmla="*/ 67 h 254"/>
              <a:gd name="T84" fmla="*/ 7 w 250"/>
              <a:gd name="T85" fmla="*/ 132 h 254"/>
              <a:gd name="T86" fmla="*/ 3 w 250"/>
              <a:gd name="T87" fmla="*/ 139 h 254"/>
              <a:gd name="T88" fmla="*/ 9 w 250"/>
              <a:gd name="T89" fmla="*/ 143 h 254"/>
              <a:gd name="T90" fmla="*/ 10 w 250"/>
              <a:gd name="T91" fmla="*/ 142 h 254"/>
              <a:gd name="T92" fmla="*/ 103 w 250"/>
              <a:gd name="T93" fmla="*/ 112 h 254"/>
              <a:gd name="T94" fmla="*/ 129 w 250"/>
              <a:gd name="T95" fmla="*/ 191 h 254"/>
              <a:gd name="T96" fmla="*/ 153 w 250"/>
              <a:gd name="T97" fmla="*/ 227 h 254"/>
              <a:gd name="T98" fmla="*/ 141 w 250"/>
              <a:gd name="T99" fmla="*/ 227 h 254"/>
              <a:gd name="T100" fmla="*/ 148 w 250"/>
              <a:gd name="T101" fmla="*/ 247 h 254"/>
              <a:gd name="T102" fmla="*/ 153 w 250"/>
              <a:gd name="T103" fmla="*/ 251 h 254"/>
              <a:gd name="T104" fmla="*/ 155 w 250"/>
              <a:gd name="T105" fmla="*/ 251 h 254"/>
              <a:gd name="T106" fmla="*/ 159 w 250"/>
              <a:gd name="T107" fmla="*/ 244 h 254"/>
              <a:gd name="T108" fmla="*/ 153 w 250"/>
              <a:gd name="T109" fmla="*/ 227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50" h="254">
                <a:moveTo>
                  <a:pt x="147" y="75"/>
                </a:moveTo>
                <a:cubicBezTo>
                  <a:pt x="56" y="104"/>
                  <a:pt x="56" y="104"/>
                  <a:pt x="56" y="104"/>
                </a:cubicBezTo>
                <a:cubicBezTo>
                  <a:pt x="50" y="61"/>
                  <a:pt x="59" y="26"/>
                  <a:pt x="79" y="20"/>
                </a:cubicBezTo>
                <a:cubicBezTo>
                  <a:pt x="96" y="14"/>
                  <a:pt x="125" y="32"/>
                  <a:pt x="147" y="75"/>
                </a:cubicBezTo>
                <a:close/>
                <a:moveTo>
                  <a:pt x="184" y="227"/>
                </a:moveTo>
                <a:cubicBezTo>
                  <a:pt x="184" y="253"/>
                  <a:pt x="184" y="253"/>
                  <a:pt x="184" y="253"/>
                </a:cubicBezTo>
                <a:cubicBezTo>
                  <a:pt x="199" y="253"/>
                  <a:pt x="199" y="253"/>
                  <a:pt x="199" y="253"/>
                </a:cubicBezTo>
                <a:cubicBezTo>
                  <a:pt x="199" y="227"/>
                  <a:pt x="199" y="227"/>
                  <a:pt x="199" y="227"/>
                </a:cubicBezTo>
                <a:lnTo>
                  <a:pt x="184" y="227"/>
                </a:lnTo>
                <a:close/>
                <a:moveTo>
                  <a:pt x="242" y="164"/>
                </a:moveTo>
                <a:cubicBezTo>
                  <a:pt x="237" y="162"/>
                  <a:pt x="231" y="164"/>
                  <a:pt x="229" y="169"/>
                </a:cubicBezTo>
                <a:cubicBezTo>
                  <a:pt x="228" y="170"/>
                  <a:pt x="214" y="199"/>
                  <a:pt x="172" y="199"/>
                </a:cubicBezTo>
                <a:cubicBezTo>
                  <a:pt x="108" y="199"/>
                  <a:pt x="108" y="199"/>
                  <a:pt x="108" y="199"/>
                </a:cubicBezTo>
                <a:cubicBezTo>
                  <a:pt x="68" y="199"/>
                  <a:pt x="41" y="205"/>
                  <a:pt x="17" y="238"/>
                </a:cubicBezTo>
                <a:cubicBezTo>
                  <a:pt x="13" y="242"/>
                  <a:pt x="14" y="248"/>
                  <a:pt x="19" y="252"/>
                </a:cubicBezTo>
                <a:cubicBezTo>
                  <a:pt x="20" y="253"/>
                  <a:pt x="23" y="254"/>
                  <a:pt x="25" y="254"/>
                </a:cubicBezTo>
                <a:cubicBezTo>
                  <a:pt x="28" y="254"/>
                  <a:pt x="31" y="253"/>
                  <a:pt x="33" y="250"/>
                </a:cubicBezTo>
                <a:cubicBezTo>
                  <a:pt x="51" y="226"/>
                  <a:pt x="68" y="219"/>
                  <a:pt x="108" y="219"/>
                </a:cubicBezTo>
                <a:cubicBezTo>
                  <a:pt x="172" y="219"/>
                  <a:pt x="172" y="219"/>
                  <a:pt x="172" y="219"/>
                </a:cubicBezTo>
                <a:cubicBezTo>
                  <a:pt x="227" y="219"/>
                  <a:pt x="246" y="179"/>
                  <a:pt x="247" y="178"/>
                </a:cubicBezTo>
                <a:cubicBezTo>
                  <a:pt x="250" y="173"/>
                  <a:pt x="247" y="167"/>
                  <a:pt x="242" y="164"/>
                </a:cubicBezTo>
                <a:close/>
                <a:moveTo>
                  <a:pt x="45" y="108"/>
                </a:moveTo>
                <a:cubicBezTo>
                  <a:pt x="0" y="122"/>
                  <a:pt x="0" y="122"/>
                  <a:pt x="0" y="122"/>
                </a:cubicBezTo>
                <a:cubicBezTo>
                  <a:pt x="2" y="87"/>
                  <a:pt x="21" y="53"/>
                  <a:pt x="51" y="33"/>
                </a:cubicBezTo>
                <a:cubicBezTo>
                  <a:pt x="43" y="51"/>
                  <a:pt x="40" y="77"/>
                  <a:pt x="45" y="108"/>
                </a:cubicBezTo>
                <a:close/>
                <a:moveTo>
                  <a:pt x="70" y="11"/>
                </a:moveTo>
                <a:cubicBezTo>
                  <a:pt x="72" y="10"/>
                  <a:pt x="73" y="10"/>
                  <a:pt x="75" y="9"/>
                </a:cubicBezTo>
                <a:cubicBezTo>
                  <a:pt x="77" y="8"/>
                  <a:pt x="79" y="8"/>
                  <a:pt x="81" y="8"/>
                </a:cubicBezTo>
                <a:cubicBezTo>
                  <a:pt x="80" y="4"/>
                  <a:pt x="80" y="4"/>
                  <a:pt x="80" y="4"/>
                </a:cubicBezTo>
                <a:cubicBezTo>
                  <a:pt x="79" y="1"/>
                  <a:pt x="75" y="0"/>
                  <a:pt x="72" y="1"/>
                </a:cubicBezTo>
                <a:cubicBezTo>
                  <a:pt x="69" y="2"/>
                  <a:pt x="68" y="5"/>
                  <a:pt x="69" y="8"/>
                </a:cubicBezTo>
                <a:lnTo>
                  <a:pt x="70" y="11"/>
                </a:lnTo>
                <a:close/>
                <a:moveTo>
                  <a:pt x="158" y="71"/>
                </a:moveTo>
                <a:cubicBezTo>
                  <a:pt x="206" y="56"/>
                  <a:pt x="206" y="56"/>
                  <a:pt x="206" y="56"/>
                </a:cubicBezTo>
                <a:cubicBezTo>
                  <a:pt x="182" y="27"/>
                  <a:pt x="146" y="11"/>
                  <a:pt x="108" y="14"/>
                </a:cubicBezTo>
                <a:cubicBezTo>
                  <a:pt x="126" y="23"/>
                  <a:pt x="144" y="44"/>
                  <a:pt x="158" y="71"/>
                </a:cubicBezTo>
                <a:close/>
                <a:moveTo>
                  <a:pt x="129" y="191"/>
                </a:moveTo>
                <a:cubicBezTo>
                  <a:pt x="141" y="191"/>
                  <a:pt x="141" y="191"/>
                  <a:pt x="141" y="191"/>
                </a:cubicBezTo>
                <a:cubicBezTo>
                  <a:pt x="114" y="109"/>
                  <a:pt x="114" y="109"/>
                  <a:pt x="114" y="109"/>
                </a:cubicBezTo>
                <a:cubicBezTo>
                  <a:pt x="209" y="78"/>
                  <a:pt x="209" y="78"/>
                  <a:pt x="209" y="78"/>
                </a:cubicBezTo>
                <a:cubicBezTo>
                  <a:pt x="212" y="77"/>
                  <a:pt x="214" y="74"/>
                  <a:pt x="213" y="71"/>
                </a:cubicBezTo>
                <a:cubicBezTo>
                  <a:pt x="212" y="68"/>
                  <a:pt x="209" y="66"/>
                  <a:pt x="206" y="67"/>
                </a:cubicBezTo>
                <a:cubicBezTo>
                  <a:pt x="7" y="132"/>
                  <a:pt x="7" y="132"/>
                  <a:pt x="7" y="132"/>
                </a:cubicBezTo>
                <a:cubicBezTo>
                  <a:pt x="4" y="133"/>
                  <a:pt x="2" y="136"/>
                  <a:pt x="3" y="139"/>
                </a:cubicBezTo>
                <a:cubicBezTo>
                  <a:pt x="4" y="141"/>
                  <a:pt x="6" y="143"/>
                  <a:pt x="9" y="143"/>
                </a:cubicBezTo>
                <a:cubicBezTo>
                  <a:pt x="9" y="143"/>
                  <a:pt x="10" y="143"/>
                  <a:pt x="10" y="142"/>
                </a:cubicBezTo>
                <a:cubicBezTo>
                  <a:pt x="103" y="112"/>
                  <a:pt x="103" y="112"/>
                  <a:pt x="103" y="112"/>
                </a:cubicBezTo>
                <a:lnTo>
                  <a:pt x="129" y="191"/>
                </a:lnTo>
                <a:close/>
                <a:moveTo>
                  <a:pt x="153" y="227"/>
                </a:moveTo>
                <a:cubicBezTo>
                  <a:pt x="141" y="227"/>
                  <a:pt x="141" y="227"/>
                  <a:pt x="141" y="227"/>
                </a:cubicBezTo>
                <a:cubicBezTo>
                  <a:pt x="148" y="247"/>
                  <a:pt x="148" y="247"/>
                  <a:pt x="148" y="247"/>
                </a:cubicBezTo>
                <a:cubicBezTo>
                  <a:pt x="149" y="250"/>
                  <a:pt x="151" y="251"/>
                  <a:pt x="153" y="251"/>
                </a:cubicBezTo>
                <a:cubicBezTo>
                  <a:pt x="154" y="251"/>
                  <a:pt x="154" y="251"/>
                  <a:pt x="155" y="251"/>
                </a:cubicBezTo>
                <a:cubicBezTo>
                  <a:pt x="158" y="250"/>
                  <a:pt x="160" y="247"/>
                  <a:pt x="159" y="244"/>
                </a:cubicBezTo>
                <a:lnTo>
                  <a:pt x="153" y="2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76516" y="2178580"/>
            <a:ext cx="3217055" cy="1942789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l="58" r="58"/>
            </a:stretch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33" name="文本框 32"/>
          <p:cNvSpPr txBox="1"/>
          <p:nvPr/>
        </p:nvSpPr>
        <p:spPr>
          <a:xfrm>
            <a:off x="8715108" y="1417294"/>
            <a:ext cx="228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制定评课标准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715375" y="2768600"/>
            <a:ext cx="2616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获取实证研究前测数据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755748" y="4042572"/>
            <a:ext cx="228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开展学生活动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176810" y="1371425"/>
            <a:ext cx="228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区级课题申报书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176810" y="2624288"/>
            <a:ext cx="228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校级微课题研究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176810" y="3919868"/>
            <a:ext cx="228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开展教学研究课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103876" y="168666"/>
            <a:ext cx="228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课题研究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970" y="639445"/>
            <a:ext cx="4438650" cy="565086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620" y="639445"/>
            <a:ext cx="4400550" cy="55765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70" y="639445"/>
            <a:ext cx="4438015" cy="557657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515" y="156845"/>
            <a:ext cx="4486275" cy="6058535"/>
          </a:xfrm>
          <a:prstGeom prst="rect">
            <a:avLst/>
          </a:prstGeom>
        </p:spPr>
      </p:pic>
      <p:pic>
        <p:nvPicPr>
          <p:cNvPr id="20" name="图片 19" descr="IMG_20201023_1322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970" y="2178685"/>
            <a:ext cx="4678045" cy="3566795"/>
          </a:xfrm>
          <a:prstGeom prst="ellipse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1900" y="605155"/>
            <a:ext cx="5396230" cy="56483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10" y="0"/>
            <a:ext cx="12172315" cy="683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9" grpId="0"/>
      <p:bldP spid="33" grpId="0"/>
      <p:bldP spid="37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/>
        </p:nvGraphicFramePr>
        <p:xfrm>
          <a:off x="391795" y="144145"/>
          <a:ext cx="4922520" cy="6402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5420"/>
                <a:gridCol w="3467100"/>
              </a:tblGrid>
              <a:tr h="55308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2020年暑假英语课外报刊阅读资料卡</a:t>
                      </a:r>
                      <a:endParaRPr 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学校：               班级：          姓名：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00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报刊名称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文章出处（初几第几期第几版）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8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文章标题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8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选择阅读的原因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内容概要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14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搜集的新单词3-5个（中英文）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搜集的新短语2-5个（中英文）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7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最喜欢的句子赏析1-3句（中英文）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9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我的感悟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58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思维导图或者小报展示阅读内容层次结构或者故事情节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4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陈盼"/>
          <p:cNvPicPr>
            <a:picLocks noChangeAspect="1"/>
          </p:cNvPicPr>
          <p:nvPr/>
        </p:nvPicPr>
        <p:blipFill>
          <a:blip r:embed="rId1"/>
          <a:srcRect l="514" t="4565" b="-1796"/>
          <a:stretch>
            <a:fillRect/>
          </a:stretch>
        </p:blipFill>
        <p:spPr>
          <a:xfrm rot="5400000">
            <a:off x="6779260" y="156210"/>
            <a:ext cx="5780405" cy="5470525"/>
          </a:xfrm>
          <a:prstGeom prst="rect">
            <a:avLst/>
          </a:prstGeom>
        </p:spPr>
      </p:pic>
      <p:pic>
        <p:nvPicPr>
          <p:cNvPr id="4" name="图片 3" descr="龚家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00" y="1270"/>
            <a:ext cx="5019040" cy="6849110"/>
          </a:xfrm>
          <a:prstGeom prst="rect">
            <a:avLst/>
          </a:prstGeom>
        </p:spPr>
      </p:pic>
      <p:pic>
        <p:nvPicPr>
          <p:cNvPr id="5" name="图片 4" descr="曲文静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802120" y="1569085"/>
            <a:ext cx="4572000" cy="6096000"/>
          </a:xfrm>
          <a:prstGeom prst="rect">
            <a:avLst/>
          </a:prstGeom>
        </p:spPr>
      </p:pic>
      <p:pic>
        <p:nvPicPr>
          <p:cNvPr id="6" name="图片 5" descr="曲文静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120" y="635"/>
            <a:ext cx="6302375" cy="68497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20700" y="1112838"/>
            <a:ext cx="508000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zh-CN" sz="1400" b="1">
                <a:ea typeface="宋体" panose="02010600030101010101" pitchFamily="2" charset="-122"/>
              </a:rPr>
              <a:t>英语课外报刊阅读资料卡</a:t>
            </a:r>
            <a:endParaRPr lang="zh-CN" altLang="en-US"/>
          </a:p>
        </p:txBody>
      </p:sp>
      <p:graphicFrame>
        <p:nvGraphicFramePr>
          <p:cNvPr id="8" name="表格 7"/>
          <p:cNvGraphicFramePr/>
          <p:nvPr/>
        </p:nvGraphicFramePr>
        <p:xfrm>
          <a:off x="520700" y="1419860"/>
          <a:ext cx="4773295" cy="391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1605"/>
                <a:gridCol w="1111250"/>
                <a:gridCol w="773430"/>
                <a:gridCol w="1477010"/>
              </a:tblGrid>
              <a:tr h="317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阅读时间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文章出处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文章标题 title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22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内容概要  </a:t>
                      </a:r>
                      <a:r>
                        <a:rPr lang="en-US" sz="1200" b="1" i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summary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969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新单词3-5个（中英文或图片释义）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22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新短语、好句式2-5个（中英文）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49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最喜欢的句子赏析  1-3句（中英文）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我的感悟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520700" y="5331142"/>
            <a:ext cx="5080000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050" b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 </a:t>
            </a:r>
            <a:endParaRPr lang="zh-CN" altLang="en-US"/>
          </a:p>
        </p:txBody>
      </p:sp>
      <p:pic>
        <p:nvPicPr>
          <p:cNvPr id="3" name="图片 2" descr="78395fc0b0e651dbc834930d2662cf7"/>
          <p:cNvPicPr>
            <a:picLocks noChangeAspect="1"/>
          </p:cNvPicPr>
          <p:nvPr/>
        </p:nvPicPr>
        <p:blipFill>
          <a:blip r:embed="rId1"/>
          <a:srcRect r="7447"/>
          <a:stretch>
            <a:fillRect/>
          </a:stretch>
        </p:blipFill>
        <p:spPr>
          <a:xfrm>
            <a:off x="5815330" y="-8890"/>
            <a:ext cx="6366510" cy="695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20700" y="5331142"/>
            <a:ext cx="5080000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050" b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 </a:t>
            </a:r>
            <a:endParaRPr lang="zh-CN" altLang="en-US"/>
          </a:p>
        </p:txBody>
      </p:sp>
      <p:pic>
        <p:nvPicPr>
          <p:cNvPr id="4" name="图片 3" descr="88c4550842807e056b4bccd96b484a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-13970"/>
            <a:ext cx="5535295" cy="6927850"/>
          </a:xfrm>
          <a:prstGeom prst="rect">
            <a:avLst/>
          </a:prstGeom>
        </p:spPr>
      </p:pic>
      <p:pic>
        <p:nvPicPr>
          <p:cNvPr id="5" name="图片 4" descr="f99b2781ac1deccecae66c0bfa506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60" y="0"/>
            <a:ext cx="5143500" cy="6858000"/>
          </a:xfrm>
          <a:prstGeom prst="rect">
            <a:avLst/>
          </a:prstGeom>
        </p:spPr>
      </p:pic>
      <p:pic>
        <p:nvPicPr>
          <p:cNvPr id="2" name="图片 1" descr="作文反馈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580" y="-13970"/>
            <a:ext cx="6271895" cy="6819265"/>
          </a:xfrm>
          <a:prstGeom prst="rect">
            <a:avLst/>
          </a:prstGeom>
        </p:spPr>
      </p:pic>
      <p:pic>
        <p:nvPicPr>
          <p:cNvPr id="3" name="图片 2" descr="作文反馈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0000">
            <a:off x="1382395" y="543560"/>
            <a:ext cx="6212840" cy="3162300"/>
          </a:xfrm>
          <a:prstGeom prst="rect">
            <a:avLst/>
          </a:prstGeom>
        </p:spPr>
      </p:pic>
      <p:pic>
        <p:nvPicPr>
          <p:cNvPr id="7" name="图片 6" descr="作文反馈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0000">
            <a:off x="4050665" y="2025650"/>
            <a:ext cx="6295390" cy="398970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20700" y="5331142"/>
            <a:ext cx="5080000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050" b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 </a:t>
            </a:r>
            <a:endParaRPr lang="zh-CN" altLang="en-US"/>
          </a:p>
        </p:txBody>
      </p:sp>
      <p:pic>
        <p:nvPicPr>
          <p:cNvPr id="5" name="图片 4" descr="3f1d79699d1fc315963a8327988fd27"/>
          <p:cNvPicPr>
            <a:picLocks noChangeAspect="1"/>
          </p:cNvPicPr>
          <p:nvPr/>
        </p:nvPicPr>
        <p:blipFill>
          <a:blip r:embed="rId1"/>
          <a:srcRect l="4264" t="6072" r="9686" b="9859"/>
          <a:stretch>
            <a:fillRect/>
          </a:stretch>
        </p:blipFill>
        <p:spPr>
          <a:xfrm>
            <a:off x="-156845" y="-14605"/>
            <a:ext cx="6435090" cy="6886575"/>
          </a:xfrm>
          <a:prstGeom prst="rect">
            <a:avLst/>
          </a:prstGeom>
        </p:spPr>
      </p:pic>
      <p:pic>
        <p:nvPicPr>
          <p:cNvPr id="6" name="图片 5" descr="8ff3f11fbc83244c5b6b4e8a0cf5b12"/>
          <p:cNvPicPr>
            <a:picLocks noChangeAspect="1"/>
          </p:cNvPicPr>
          <p:nvPr/>
        </p:nvPicPr>
        <p:blipFill>
          <a:blip r:embed="rId2"/>
          <a:srcRect l="10202" t="2473" b="1060"/>
          <a:stretch>
            <a:fillRect/>
          </a:stretch>
        </p:blipFill>
        <p:spPr>
          <a:xfrm rot="5400000">
            <a:off x="5892800" y="559435"/>
            <a:ext cx="6885940" cy="5738495"/>
          </a:xfrm>
          <a:prstGeom prst="rect">
            <a:avLst/>
          </a:prstGeom>
        </p:spPr>
      </p:pic>
      <p:pic>
        <p:nvPicPr>
          <p:cNvPr id="10" name="图片 9" descr="cfb9294848352d3074f4ab255625ca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00000">
            <a:off x="4172585" y="1443355"/>
            <a:ext cx="4782185" cy="35858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" y="1029335"/>
            <a:ext cx="12028170" cy="44665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78180" y="747896"/>
            <a:ext cx="2291080" cy="2646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600" dirty="0">
                <a:solidFill>
                  <a:srgbClr val="7E9A0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04</a:t>
            </a:r>
            <a:endParaRPr lang="zh-CN" altLang="en-US" sz="16600" dirty="0">
              <a:solidFill>
                <a:srgbClr val="7E9A0C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69002" y="3136144"/>
            <a:ext cx="346761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取得的成绩</a:t>
            </a:r>
            <a:endParaRPr lang="zh-CN" altLang="en-US" sz="6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及存在的问题</a:t>
            </a:r>
            <a:endParaRPr lang="zh-CN" altLang="en-US" sz="6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 rot="5400000" flipV="1">
            <a:off x="353533" y="-161"/>
            <a:ext cx="552565" cy="552565"/>
          </a:xfrm>
          <a:prstGeom prst="flowChartDelay">
            <a:avLst/>
          </a:prstGeom>
          <a:solidFill>
            <a:srgbClr val="7E9A0C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燕尾形 5"/>
          <p:cNvSpPr/>
          <p:nvPr/>
        </p:nvSpPr>
        <p:spPr>
          <a:xfrm>
            <a:off x="1536937" y="879763"/>
            <a:ext cx="2002971" cy="711200"/>
          </a:xfrm>
          <a:prstGeom prst="chevron">
            <a:avLst/>
          </a:prstGeom>
          <a:noFill/>
          <a:ln>
            <a:solidFill>
              <a:srgbClr val="7E9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44510" y="879733"/>
            <a:ext cx="130293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84A6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公开课</a:t>
            </a:r>
            <a:endParaRPr lang="zh-CN" altLang="en-US" sz="2000" b="1" dirty="0">
              <a:solidFill>
                <a:srgbClr val="84A6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84A6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及讲座</a:t>
            </a:r>
            <a:endParaRPr lang="zh-CN" altLang="en-US" sz="2000" b="1" dirty="0">
              <a:solidFill>
                <a:srgbClr val="84A6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68802" y="1035308"/>
            <a:ext cx="130293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发表论文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129279" y="4650976"/>
            <a:ext cx="322046" cy="317809"/>
            <a:chOff x="9786938" y="3573463"/>
            <a:chExt cx="482600" cy="476250"/>
          </a:xfrm>
          <a:solidFill>
            <a:schemeClr val="bg1"/>
          </a:solidFill>
        </p:grpSpPr>
        <p:sp>
          <p:nvSpPr>
            <p:cNvPr id="16" name="Freeform 107"/>
            <p:cNvSpPr>
              <a:spLocks noEditPoints="1"/>
            </p:cNvSpPr>
            <p:nvPr/>
          </p:nvSpPr>
          <p:spPr bwMode="auto">
            <a:xfrm>
              <a:off x="9786938" y="3573463"/>
              <a:ext cx="325437" cy="319087"/>
            </a:xfrm>
            <a:custGeom>
              <a:avLst/>
              <a:gdLst>
                <a:gd name="T0" fmla="*/ 99 w 129"/>
                <a:gd name="T1" fmla="*/ 118 h 129"/>
                <a:gd name="T2" fmla="*/ 95 w 129"/>
                <a:gd name="T3" fmla="*/ 102 h 129"/>
                <a:gd name="T4" fmla="*/ 101 w 129"/>
                <a:gd name="T5" fmla="*/ 96 h 129"/>
                <a:gd name="T6" fmla="*/ 117 w 129"/>
                <a:gd name="T7" fmla="*/ 100 h 129"/>
                <a:gd name="T8" fmla="*/ 122 w 129"/>
                <a:gd name="T9" fmla="*/ 98 h 129"/>
                <a:gd name="T10" fmla="*/ 128 w 129"/>
                <a:gd name="T11" fmla="*/ 83 h 129"/>
                <a:gd name="T12" fmla="*/ 126 w 129"/>
                <a:gd name="T13" fmla="*/ 78 h 129"/>
                <a:gd name="T14" fmla="*/ 112 w 129"/>
                <a:gd name="T15" fmla="*/ 70 h 129"/>
                <a:gd name="T16" fmla="*/ 113 w 129"/>
                <a:gd name="T17" fmla="*/ 65 h 129"/>
                <a:gd name="T18" fmla="*/ 112 w 129"/>
                <a:gd name="T19" fmla="*/ 61 h 129"/>
                <a:gd name="T20" fmla="*/ 126 w 129"/>
                <a:gd name="T21" fmla="*/ 52 h 129"/>
                <a:gd name="T22" fmla="*/ 128 w 129"/>
                <a:gd name="T23" fmla="*/ 47 h 129"/>
                <a:gd name="T24" fmla="*/ 122 w 129"/>
                <a:gd name="T25" fmla="*/ 33 h 129"/>
                <a:gd name="T26" fmla="*/ 117 w 129"/>
                <a:gd name="T27" fmla="*/ 30 h 129"/>
                <a:gd name="T28" fmla="*/ 102 w 129"/>
                <a:gd name="T29" fmla="*/ 34 h 129"/>
                <a:gd name="T30" fmla="*/ 95 w 129"/>
                <a:gd name="T31" fmla="*/ 28 h 129"/>
                <a:gd name="T32" fmla="*/ 99 w 129"/>
                <a:gd name="T33" fmla="*/ 12 h 129"/>
                <a:gd name="T34" fmla="*/ 97 w 129"/>
                <a:gd name="T35" fmla="*/ 8 h 129"/>
                <a:gd name="T36" fmla="*/ 82 w 129"/>
                <a:gd name="T37" fmla="*/ 1 h 129"/>
                <a:gd name="T38" fmla="*/ 77 w 129"/>
                <a:gd name="T39" fmla="*/ 3 h 129"/>
                <a:gd name="T40" fmla="*/ 69 w 129"/>
                <a:gd name="T41" fmla="*/ 17 h 129"/>
                <a:gd name="T42" fmla="*/ 60 w 129"/>
                <a:gd name="T43" fmla="*/ 17 h 129"/>
                <a:gd name="T44" fmla="*/ 52 w 129"/>
                <a:gd name="T45" fmla="*/ 3 h 129"/>
                <a:gd name="T46" fmla="*/ 47 w 129"/>
                <a:gd name="T47" fmla="*/ 1 h 129"/>
                <a:gd name="T48" fmla="*/ 32 w 129"/>
                <a:gd name="T49" fmla="*/ 7 h 129"/>
                <a:gd name="T50" fmla="*/ 30 w 129"/>
                <a:gd name="T51" fmla="*/ 12 h 129"/>
                <a:gd name="T52" fmla="*/ 34 w 129"/>
                <a:gd name="T53" fmla="*/ 27 h 129"/>
                <a:gd name="T54" fmla="*/ 27 w 129"/>
                <a:gd name="T55" fmla="*/ 34 h 129"/>
                <a:gd name="T56" fmla="*/ 12 w 129"/>
                <a:gd name="T57" fmla="*/ 30 h 129"/>
                <a:gd name="T58" fmla="*/ 7 w 129"/>
                <a:gd name="T59" fmla="*/ 32 h 129"/>
                <a:gd name="T60" fmla="*/ 1 w 129"/>
                <a:gd name="T61" fmla="*/ 47 h 129"/>
                <a:gd name="T62" fmla="*/ 2 w 129"/>
                <a:gd name="T63" fmla="*/ 52 h 129"/>
                <a:gd name="T64" fmla="*/ 16 w 129"/>
                <a:gd name="T65" fmla="*/ 60 h 129"/>
                <a:gd name="T66" fmla="*/ 16 w 129"/>
                <a:gd name="T67" fmla="*/ 65 h 129"/>
                <a:gd name="T68" fmla="*/ 16 w 129"/>
                <a:gd name="T69" fmla="*/ 69 h 129"/>
                <a:gd name="T70" fmla="*/ 2 w 129"/>
                <a:gd name="T71" fmla="*/ 77 h 129"/>
                <a:gd name="T72" fmla="*/ 0 w 129"/>
                <a:gd name="T73" fmla="*/ 82 h 129"/>
                <a:gd name="T74" fmla="*/ 7 w 129"/>
                <a:gd name="T75" fmla="*/ 97 h 129"/>
                <a:gd name="T76" fmla="*/ 11 w 129"/>
                <a:gd name="T77" fmla="*/ 99 h 129"/>
                <a:gd name="T78" fmla="*/ 27 w 129"/>
                <a:gd name="T79" fmla="*/ 95 h 129"/>
                <a:gd name="T80" fmla="*/ 33 w 129"/>
                <a:gd name="T81" fmla="*/ 102 h 129"/>
                <a:gd name="T82" fmla="*/ 29 w 129"/>
                <a:gd name="T83" fmla="*/ 118 h 129"/>
                <a:gd name="T84" fmla="*/ 31 w 129"/>
                <a:gd name="T85" fmla="*/ 122 h 129"/>
                <a:gd name="T86" fmla="*/ 46 w 129"/>
                <a:gd name="T87" fmla="*/ 128 h 129"/>
                <a:gd name="T88" fmla="*/ 51 w 129"/>
                <a:gd name="T89" fmla="*/ 127 h 129"/>
                <a:gd name="T90" fmla="*/ 59 w 129"/>
                <a:gd name="T91" fmla="*/ 113 h 129"/>
                <a:gd name="T92" fmla="*/ 68 w 129"/>
                <a:gd name="T93" fmla="*/ 113 h 129"/>
                <a:gd name="T94" fmla="*/ 77 w 129"/>
                <a:gd name="T95" fmla="*/ 127 h 129"/>
                <a:gd name="T96" fmla="*/ 80 w 129"/>
                <a:gd name="T97" fmla="*/ 129 h 129"/>
                <a:gd name="T98" fmla="*/ 82 w 129"/>
                <a:gd name="T99" fmla="*/ 129 h 129"/>
                <a:gd name="T100" fmla="*/ 96 w 129"/>
                <a:gd name="T101" fmla="*/ 123 h 129"/>
                <a:gd name="T102" fmla="*/ 99 w 129"/>
                <a:gd name="T103" fmla="*/ 118 h 129"/>
                <a:gd name="T104" fmla="*/ 75 w 129"/>
                <a:gd name="T105" fmla="*/ 76 h 129"/>
                <a:gd name="T106" fmla="*/ 53 w 129"/>
                <a:gd name="T107" fmla="*/ 76 h 129"/>
                <a:gd name="T108" fmla="*/ 48 w 129"/>
                <a:gd name="T109" fmla="*/ 65 h 129"/>
                <a:gd name="T110" fmla="*/ 53 w 129"/>
                <a:gd name="T111" fmla="*/ 54 h 129"/>
                <a:gd name="T112" fmla="*/ 64 w 129"/>
                <a:gd name="T113" fmla="*/ 49 h 129"/>
                <a:gd name="T114" fmla="*/ 75 w 129"/>
                <a:gd name="T115" fmla="*/ 54 h 129"/>
                <a:gd name="T116" fmla="*/ 80 w 129"/>
                <a:gd name="T117" fmla="*/ 65 h 129"/>
                <a:gd name="T118" fmla="*/ 75 w 129"/>
                <a:gd name="T119" fmla="*/ 7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29">
                  <a:moveTo>
                    <a:pt x="99" y="118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7" y="100"/>
                    <a:pt x="99" y="98"/>
                    <a:pt x="101" y="96"/>
                  </a:cubicBezTo>
                  <a:cubicBezTo>
                    <a:pt x="117" y="100"/>
                    <a:pt x="117" y="100"/>
                    <a:pt x="117" y="100"/>
                  </a:cubicBezTo>
                  <a:cubicBezTo>
                    <a:pt x="119" y="100"/>
                    <a:pt x="121" y="99"/>
                    <a:pt x="122" y="98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1"/>
                    <a:pt x="128" y="79"/>
                    <a:pt x="126" y="78"/>
                  </a:cubicBezTo>
                  <a:cubicBezTo>
                    <a:pt x="112" y="70"/>
                    <a:pt x="112" y="70"/>
                    <a:pt x="112" y="70"/>
                  </a:cubicBezTo>
                  <a:cubicBezTo>
                    <a:pt x="112" y="68"/>
                    <a:pt x="113" y="66"/>
                    <a:pt x="113" y="65"/>
                  </a:cubicBezTo>
                  <a:cubicBezTo>
                    <a:pt x="113" y="64"/>
                    <a:pt x="112" y="62"/>
                    <a:pt x="112" y="61"/>
                  </a:cubicBezTo>
                  <a:cubicBezTo>
                    <a:pt x="126" y="52"/>
                    <a:pt x="126" y="52"/>
                    <a:pt x="126" y="52"/>
                  </a:cubicBezTo>
                  <a:cubicBezTo>
                    <a:pt x="128" y="51"/>
                    <a:pt x="129" y="49"/>
                    <a:pt x="128" y="47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1" y="31"/>
                    <a:pt x="119" y="30"/>
                    <a:pt x="117" y="30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0" y="32"/>
                    <a:pt x="97" y="30"/>
                    <a:pt x="95" y="28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00" y="10"/>
                    <a:pt x="99" y="8"/>
                    <a:pt x="97" y="8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0" y="1"/>
                    <a:pt x="78" y="1"/>
                    <a:pt x="77" y="3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6" y="16"/>
                    <a:pt x="63" y="16"/>
                    <a:pt x="60" y="17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1" y="1"/>
                    <a:pt x="49" y="0"/>
                    <a:pt x="47" y="1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8"/>
                    <a:pt x="29" y="10"/>
                    <a:pt x="30" y="12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9"/>
                    <a:pt x="29" y="32"/>
                    <a:pt x="27" y="3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29"/>
                    <a:pt x="8" y="30"/>
                    <a:pt x="7" y="3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49"/>
                    <a:pt x="1" y="51"/>
                    <a:pt x="2" y="52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2"/>
                    <a:pt x="16" y="63"/>
                    <a:pt x="16" y="65"/>
                  </a:cubicBezTo>
                  <a:cubicBezTo>
                    <a:pt x="16" y="66"/>
                    <a:pt x="16" y="68"/>
                    <a:pt x="16" y="6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0" y="78"/>
                    <a:pt x="0" y="80"/>
                    <a:pt x="0" y="82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9"/>
                    <a:pt x="9" y="100"/>
                    <a:pt x="11" y="99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9" y="98"/>
                    <a:pt x="31" y="100"/>
                    <a:pt x="33" y="102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29" y="119"/>
                    <a:pt x="30" y="121"/>
                    <a:pt x="31" y="122"/>
                  </a:cubicBezTo>
                  <a:cubicBezTo>
                    <a:pt x="46" y="128"/>
                    <a:pt x="46" y="128"/>
                    <a:pt x="46" y="128"/>
                  </a:cubicBezTo>
                  <a:cubicBezTo>
                    <a:pt x="48" y="129"/>
                    <a:pt x="50" y="129"/>
                    <a:pt x="51" y="127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62" y="113"/>
                    <a:pt x="65" y="113"/>
                    <a:pt x="68" y="113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7" y="128"/>
                    <a:pt x="79" y="129"/>
                    <a:pt x="80" y="129"/>
                  </a:cubicBezTo>
                  <a:cubicBezTo>
                    <a:pt x="81" y="129"/>
                    <a:pt x="81" y="129"/>
                    <a:pt x="82" y="129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8" y="122"/>
                    <a:pt x="99" y="120"/>
                    <a:pt x="99" y="118"/>
                  </a:cubicBezTo>
                  <a:close/>
                  <a:moveTo>
                    <a:pt x="75" y="76"/>
                  </a:moveTo>
                  <a:cubicBezTo>
                    <a:pt x="69" y="82"/>
                    <a:pt x="59" y="82"/>
                    <a:pt x="53" y="76"/>
                  </a:cubicBezTo>
                  <a:cubicBezTo>
                    <a:pt x="50" y="73"/>
                    <a:pt x="48" y="69"/>
                    <a:pt x="48" y="65"/>
                  </a:cubicBezTo>
                  <a:cubicBezTo>
                    <a:pt x="48" y="61"/>
                    <a:pt x="50" y="57"/>
                    <a:pt x="53" y="54"/>
                  </a:cubicBezTo>
                  <a:cubicBezTo>
                    <a:pt x="56" y="51"/>
                    <a:pt x="60" y="49"/>
                    <a:pt x="64" y="49"/>
                  </a:cubicBezTo>
                  <a:cubicBezTo>
                    <a:pt x="68" y="49"/>
                    <a:pt x="72" y="51"/>
                    <a:pt x="75" y="54"/>
                  </a:cubicBezTo>
                  <a:cubicBezTo>
                    <a:pt x="78" y="57"/>
                    <a:pt x="80" y="61"/>
                    <a:pt x="80" y="65"/>
                  </a:cubicBezTo>
                  <a:cubicBezTo>
                    <a:pt x="80" y="69"/>
                    <a:pt x="78" y="73"/>
                    <a:pt x="75" y="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58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108"/>
            <p:cNvSpPr>
              <a:spLocks noEditPoints="1"/>
            </p:cNvSpPr>
            <p:nvPr/>
          </p:nvSpPr>
          <p:spPr bwMode="auto">
            <a:xfrm>
              <a:off x="10028238" y="3813175"/>
              <a:ext cx="241300" cy="236538"/>
            </a:xfrm>
            <a:custGeom>
              <a:avLst/>
              <a:gdLst>
                <a:gd name="T0" fmla="*/ 96 w 96"/>
                <a:gd name="T1" fmla="*/ 42 h 96"/>
                <a:gd name="T2" fmla="*/ 93 w 96"/>
                <a:gd name="T3" fmla="*/ 38 h 96"/>
                <a:gd name="T4" fmla="*/ 82 w 96"/>
                <a:gd name="T5" fmla="*/ 36 h 96"/>
                <a:gd name="T6" fmla="*/ 81 w 96"/>
                <a:gd name="T7" fmla="*/ 34 h 96"/>
                <a:gd name="T8" fmla="*/ 80 w 96"/>
                <a:gd name="T9" fmla="*/ 32 h 96"/>
                <a:gd name="T10" fmla="*/ 86 w 96"/>
                <a:gd name="T11" fmla="*/ 23 h 96"/>
                <a:gd name="T12" fmla="*/ 86 w 96"/>
                <a:gd name="T13" fmla="*/ 18 h 96"/>
                <a:gd name="T14" fmla="*/ 78 w 96"/>
                <a:gd name="T15" fmla="*/ 10 h 96"/>
                <a:gd name="T16" fmla="*/ 73 w 96"/>
                <a:gd name="T17" fmla="*/ 9 h 96"/>
                <a:gd name="T18" fmla="*/ 64 w 96"/>
                <a:gd name="T19" fmla="*/ 16 h 96"/>
                <a:gd name="T20" fmla="*/ 59 w 96"/>
                <a:gd name="T21" fmla="*/ 14 h 96"/>
                <a:gd name="T22" fmla="*/ 58 w 96"/>
                <a:gd name="T23" fmla="*/ 3 h 96"/>
                <a:gd name="T24" fmla="*/ 54 w 96"/>
                <a:gd name="T25" fmla="*/ 0 h 96"/>
                <a:gd name="T26" fmla="*/ 42 w 96"/>
                <a:gd name="T27" fmla="*/ 0 h 96"/>
                <a:gd name="T28" fmla="*/ 38 w 96"/>
                <a:gd name="T29" fmla="*/ 3 h 96"/>
                <a:gd name="T30" fmla="*/ 37 w 96"/>
                <a:gd name="T31" fmla="*/ 14 h 96"/>
                <a:gd name="T32" fmla="*/ 34 w 96"/>
                <a:gd name="T33" fmla="*/ 15 h 96"/>
                <a:gd name="T34" fmla="*/ 32 w 96"/>
                <a:gd name="T35" fmla="*/ 16 h 96"/>
                <a:gd name="T36" fmla="*/ 23 w 96"/>
                <a:gd name="T37" fmla="*/ 10 h 96"/>
                <a:gd name="T38" fmla="*/ 18 w 96"/>
                <a:gd name="T39" fmla="*/ 10 h 96"/>
                <a:gd name="T40" fmla="*/ 10 w 96"/>
                <a:gd name="T41" fmla="*/ 18 h 96"/>
                <a:gd name="T42" fmla="*/ 10 w 96"/>
                <a:gd name="T43" fmla="*/ 24 h 96"/>
                <a:gd name="T44" fmla="*/ 16 w 96"/>
                <a:gd name="T45" fmla="*/ 32 h 96"/>
                <a:gd name="T46" fmla="*/ 14 w 96"/>
                <a:gd name="T47" fmla="*/ 37 h 96"/>
                <a:gd name="T48" fmla="*/ 4 w 96"/>
                <a:gd name="T49" fmla="*/ 38 h 96"/>
                <a:gd name="T50" fmla="*/ 0 w 96"/>
                <a:gd name="T51" fmla="*/ 42 h 96"/>
                <a:gd name="T52" fmla="*/ 0 w 96"/>
                <a:gd name="T53" fmla="*/ 54 h 96"/>
                <a:gd name="T54" fmla="*/ 4 w 96"/>
                <a:gd name="T55" fmla="*/ 58 h 96"/>
                <a:gd name="T56" fmla="*/ 14 w 96"/>
                <a:gd name="T57" fmla="*/ 59 h 96"/>
                <a:gd name="T58" fmla="*/ 15 w 96"/>
                <a:gd name="T59" fmla="*/ 62 h 96"/>
                <a:gd name="T60" fmla="*/ 16 w 96"/>
                <a:gd name="T61" fmla="*/ 64 h 96"/>
                <a:gd name="T62" fmla="*/ 10 w 96"/>
                <a:gd name="T63" fmla="*/ 73 h 96"/>
                <a:gd name="T64" fmla="*/ 10 w 96"/>
                <a:gd name="T65" fmla="*/ 78 h 96"/>
                <a:gd name="T66" fmla="*/ 19 w 96"/>
                <a:gd name="T67" fmla="*/ 86 h 96"/>
                <a:gd name="T68" fmla="*/ 24 w 96"/>
                <a:gd name="T69" fmla="*/ 86 h 96"/>
                <a:gd name="T70" fmla="*/ 32 w 96"/>
                <a:gd name="T71" fmla="*/ 80 h 96"/>
                <a:gd name="T72" fmla="*/ 37 w 96"/>
                <a:gd name="T73" fmla="*/ 82 h 96"/>
                <a:gd name="T74" fmla="*/ 39 w 96"/>
                <a:gd name="T75" fmla="*/ 93 h 96"/>
                <a:gd name="T76" fmla="*/ 43 w 96"/>
                <a:gd name="T77" fmla="*/ 96 h 96"/>
                <a:gd name="T78" fmla="*/ 43 w 96"/>
                <a:gd name="T79" fmla="*/ 96 h 96"/>
                <a:gd name="T80" fmla="*/ 54 w 96"/>
                <a:gd name="T81" fmla="*/ 96 h 96"/>
                <a:gd name="T82" fmla="*/ 58 w 96"/>
                <a:gd name="T83" fmla="*/ 92 h 96"/>
                <a:gd name="T84" fmla="*/ 60 w 96"/>
                <a:gd name="T85" fmla="*/ 82 h 96"/>
                <a:gd name="T86" fmla="*/ 62 w 96"/>
                <a:gd name="T87" fmla="*/ 81 h 96"/>
                <a:gd name="T88" fmla="*/ 64 w 96"/>
                <a:gd name="T89" fmla="*/ 80 h 96"/>
                <a:gd name="T90" fmla="*/ 73 w 96"/>
                <a:gd name="T91" fmla="*/ 86 h 96"/>
                <a:gd name="T92" fmla="*/ 78 w 96"/>
                <a:gd name="T93" fmla="*/ 86 h 96"/>
                <a:gd name="T94" fmla="*/ 86 w 96"/>
                <a:gd name="T95" fmla="*/ 77 h 96"/>
                <a:gd name="T96" fmla="*/ 87 w 96"/>
                <a:gd name="T97" fmla="*/ 72 h 96"/>
                <a:gd name="T98" fmla="*/ 80 w 96"/>
                <a:gd name="T99" fmla="*/ 64 h 96"/>
                <a:gd name="T100" fmla="*/ 82 w 96"/>
                <a:gd name="T101" fmla="*/ 59 h 96"/>
                <a:gd name="T102" fmla="*/ 93 w 96"/>
                <a:gd name="T103" fmla="*/ 57 h 96"/>
                <a:gd name="T104" fmla="*/ 96 w 96"/>
                <a:gd name="T105" fmla="*/ 53 h 96"/>
                <a:gd name="T106" fmla="*/ 96 w 96"/>
                <a:gd name="T107" fmla="*/ 42 h 96"/>
                <a:gd name="T108" fmla="*/ 56 w 96"/>
                <a:gd name="T109" fmla="*/ 51 h 96"/>
                <a:gd name="T110" fmla="*/ 45 w 96"/>
                <a:gd name="T111" fmla="*/ 55 h 96"/>
                <a:gd name="T112" fmla="*/ 41 w 96"/>
                <a:gd name="T113" fmla="*/ 45 h 96"/>
                <a:gd name="T114" fmla="*/ 48 w 96"/>
                <a:gd name="T115" fmla="*/ 40 h 96"/>
                <a:gd name="T116" fmla="*/ 51 w 96"/>
                <a:gd name="T117" fmla="*/ 40 h 96"/>
                <a:gd name="T118" fmla="*/ 56 w 96"/>
                <a:gd name="T119" fmla="*/ 45 h 96"/>
                <a:gd name="T120" fmla="*/ 56 w 96"/>
                <a:gd name="T12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96">
                  <a:moveTo>
                    <a:pt x="96" y="42"/>
                  </a:moveTo>
                  <a:cubicBezTo>
                    <a:pt x="96" y="40"/>
                    <a:pt x="95" y="38"/>
                    <a:pt x="93" y="38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1" y="35"/>
                    <a:pt x="81" y="34"/>
                  </a:cubicBezTo>
                  <a:cubicBezTo>
                    <a:pt x="81" y="33"/>
                    <a:pt x="80" y="32"/>
                    <a:pt x="80" y="32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8" y="21"/>
                    <a:pt x="87" y="19"/>
                    <a:pt x="86" y="18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6" y="8"/>
                    <a:pt x="74" y="8"/>
                    <a:pt x="73" y="9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15"/>
                    <a:pt x="61" y="14"/>
                    <a:pt x="59" y="1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7" y="1"/>
                    <a:pt x="55" y="0"/>
                    <a:pt x="5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0" y="0"/>
                    <a:pt x="38" y="1"/>
                    <a:pt x="38" y="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5" y="15"/>
                    <a:pt x="34" y="15"/>
                  </a:cubicBezTo>
                  <a:cubicBezTo>
                    <a:pt x="33" y="15"/>
                    <a:pt x="33" y="16"/>
                    <a:pt x="32" y="16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9"/>
                    <a:pt x="19" y="9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20"/>
                    <a:pt x="8" y="22"/>
                    <a:pt x="10" y="24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4"/>
                    <a:pt x="15" y="35"/>
                    <a:pt x="14" y="37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39"/>
                    <a:pt x="0" y="40"/>
                    <a:pt x="0" y="4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5" y="60"/>
                    <a:pt x="15" y="61"/>
                    <a:pt x="15" y="62"/>
                  </a:cubicBezTo>
                  <a:cubicBezTo>
                    <a:pt x="16" y="63"/>
                    <a:pt x="16" y="63"/>
                    <a:pt x="16" y="6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4"/>
                    <a:pt x="9" y="77"/>
                    <a:pt x="10" y="78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0" y="87"/>
                    <a:pt x="22" y="88"/>
                    <a:pt x="24" y="86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4" y="81"/>
                    <a:pt x="35" y="81"/>
                    <a:pt x="37" y="82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9" y="94"/>
                    <a:pt x="41" y="96"/>
                    <a:pt x="43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6" y="96"/>
                    <a:pt x="58" y="94"/>
                    <a:pt x="58" y="92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0" y="81"/>
                    <a:pt x="61" y="81"/>
                    <a:pt x="62" y="81"/>
                  </a:cubicBezTo>
                  <a:cubicBezTo>
                    <a:pt x="63" y="80"/>
                    <a:pt x="64" y="80"/>
                    <a:pt x="64" y="80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5" y="87"/>
                    <a:pt x="77" y="87"/>
                    <a:pt x="78" y="86"/>
                  </a:cubicBezTo>
                  <a:cubicBezTo>
                    <a:pt x="86" y="77"/>
                    <a:pt x="86" y="77"/>
                    <a:pt x="86" y="77"/>
                  </a:cubicBezTo>
                  <a:cubicBezTo>
                    <a:pt x="88" y="76"/>
                    <a:pt x="88" y="74"/>
                    <a:pt x="87" y="7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1" y="62"/>
                    <a:pt x="82" y="61"/>
                    <a:pt x="82" y="59"/>
                  </a:cubicBezTo>
                  <a:cubicBezTo>
                    <a:pt x="93" y="57"/>
                    <a:pt x="93" y="57"/>
                    <a:pt x="93" y="57"/>
                  </a:cubicBezTo>
                  <a:cubicBezTo>
                    <a:pt x="95" y="57"/>
                    <a:pt x="96" y="55"/>
                    <a:pt x="96" y="53"/>
                  </a:cubicBezTo>
                  <a:lnTo>
                    <a:pt x="96" y="42"/>
                  </a:lnTo>
                  <a:close/>
                  <a:moveTo>
                    <a:pt x="56" y="51"/>
                  </a:moveTo>
                  <a:cubicBezTo>
                    <a:pt x="54" y="55"/>
                    <a:pt x="49" y="57"/>
                    <a:pt x="45" y="55"/>
                  </a:cubicBezTo>
                  <a:cubicBezTo>
                    <a:pt x="41" y="54"/>
                    <a:pt x="39" y="49"/>
                    <a:pt x="41" y="45"/>
                  </a:cubicBezTo>
                  <a:cubicBezTo>
                    <a:pt x="42" y="42"/>
                    <a:pt x="45" y="40"/>
                    <a:pt x="48" y="40"/>
                  </a:cubicBezTo>
                  <a:cubicBezTo>
                    <a:pt x="49" y="40"/>
                    <a:pt x="50" y="40"/>
                    <a:pt x="51" y="40"/>
                  </a:cubicBezTo>
                  <a:cubicBezTo>
                    <a:pt x="53" y="41"/>
                    <a:pt x="55" y="43"/>
                    <a:pt x="56" y="45"/>
                  </a:cubicBezTo>
                  <a:cubicBezTo>
                    <a:pt x="56" y="47"/>
                    <a:pt x="56" y="49"/>
                    <a:pt x="56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58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103876" y="168666"/>
            <a:ext cx="228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取得的成绩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1320165" y="1686560"/>
          <a:ext cx="9848215" cy="514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770"/>
                <a:gridCol w="1452880"/>
                <a:gridCol w="5709285"/>
                <a:gridCol w="564515"/>
                <a:gridCol w="1294765"/>
              </a:tblGrid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教师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公开课内容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级别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时间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朱思悦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报刊阅读The Way to Eat Meat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市级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2020.10.27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施静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报刊阅读Respect what you are eating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2020.9.29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曹丹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教材阅读课8上 Unit4 Reading2 DIY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2020.10.15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祁杉杉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教材阅读课8上 Unit5 Reading1 The story of XiWang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2020.10.22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宋迪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报刊阅读Your size is just fine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2020.10.23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王璐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报刊阅读School life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2020.11.23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顾静云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报刊阅读Fate can change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2020.12.25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倪青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报刊阅读Who is your real idol?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2020.12.25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丁佳燕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课外阅读A New Home for Socks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2020.9.29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讲座：《一线教师如何撰写高质量的学术论文》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市级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2020.8.29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讲座：《聚焦发展共话成长》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2020.9.2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讲座：《基于核心素养的初中英语主题阅读教学研究》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2020.10.23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讲座：《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sym typeface="+mn-ea"/>
                        </a:rPr>
                        <a:t>基于英语学科能力培养的初中英语阅读教学实践研究</a:t>
                      </a: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》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2020.12.18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 rot="5400000" flipV="1">
            <a:off x="353533" y="-161"/>
            <a:ext cx="552565" cy="552565"/>
          </a:xfrm>
          <a:prstGeom prst="flowChartDelay">
            <a:avLst/>
          </a:prstGeom>
          <a:solidFill>
            <a:srgbClr val="7E9A0C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燕尾形 5"/>
          <p:cNvSpPr/>
          <p:nvPr/>
        </p:nvSpPr>
        <p:spPr>
          <a:xfrm>
            <a:off x="1536937" y="879763"/>
            <a:ext cx="2002971" cy="711200"/>
          </a:xfrm>
          <a:prstGeom prst="chevron">
            <a:avLst/>
          </a:prstGeom>
          <a:noFill/>
          <a:ln>
            <a:solidFill>
              <a:srgbClr val="7E9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燕尾形 7"/>
          <p:cNvSpPr/>
          <p:nvPr/>
        </p:nvSpPr>
        <p:spPr>
          <a:xfrm>
            <a:off x="3818786" y="879763"/>
            <a:ext cx="2002971" cy="711200"/>
          </a:xfrm>
          <a:prstGeom prst="chevron">
            <a:avLst/>
          </a:prstGeom>
          <a:solidFill>
            <a:srgbClr val="7E9A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44510" y="879733"/>
            <a:ext cx="130293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84A6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公开课</a:t>
            </a:r>
            <a:endParaRPr lang="zh-CN" altLang="en-US" sz="2000" b="1" dirty="0">
              <a:solidFill>
                <a:srgbClr val="84A6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84A6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及讲座</a:t>
            </a:r>
            <a:endParaRPr lang="zh-CN" altLang="en-US" sz="2000" b="1" dirty="0">
              <a:solidFill>
                <a:srgbClr val="84A6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68802" y="1035308"/>
            <a:ext cx="130293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发表论文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129279" y="4650976"/>
            <a:ext cx="322046" cy="317809"/>
            <a:chOff x="9786938" y="3573463"/>
            <a:chExt cx="482600" cy="476250"/>
          </a:xfrm>
          <a:solidFill>
            <a:schemeClr val="bg1"/>
          </a:solidFill>
        </p:grpSpPr>
        <p:sp>
          <p:nvSpPr>
            <p:cNvPr id="16" name="Freeform 107"/>
            <p:cNvSpPr>
              <a:spLocks noEditPoints="1"/>
            </p:cNvSpPr>
            <p:nvPr/>
          </p:nvSpPr>
          <p:spPr bwMode="auto">
            <a:xfrm>
              <a:off x="9786938" y="3573463"/>
              <a:ext cx="325437" cy="319087"/>
            </a:xfrm>
            <a:custGeom>
              <a:avLst/>
              <a:gdLst>
                <a:gd name="T0" fmla="*/ 99 w 129"/>
                <a:gd name="T1" fmla="*/ 118 h 129"/>
                <a:gd name="T2" fmla="*/ 95 w 129"/>
                <a:gd name="T3" fmla="*/ 102 h 129"/>
                <a:gd name="T4" fmla="*/ 101 w 129"/>
                <a:gd name="T5" fmla="*/ 96 h 129"/>
                <a:gd name="T6" fmla="*/ 117 w 129"/>
                <a:gd name="T7" fmla="*/ 100 h 129"/>
                <a:gd name="T8" fmla="*/ 122 w 129"/>
                <a:gd name="T9" fmla="*/ 98 h 129"/>
                <a:gd name="T10" fmla="*/ 128 w 129"/>
                <a:gd name="T11" fmla="*/ 83 h 129"/>
                <a:gd name="T12" fmla="*/ 126 w 129"/>
                <a:gd name="T13" fmla="*/ 78 h 129"/>
                <a:gd name="T14" fmla="*/ 112 w 129"/>
                <a:gd name="T15" fmla="*/ 70 h 129"/>
                <a:gd name="T16" fmla="*/ 113 w 129"/>
                <a:gd name="T17" fmla="*/ 65 h 129"/>
                <a:gd name="T18" fmla="*/ 112 w 129"/>
                <a:gd name="T19" fmla="*/ 61 h 129"/>
                <a:gd name="T20" fmla="*/ 126 w 129"/>
                <a:gd name="T21" fmla="*/ 52 h 129"/>
                <a:gd name="T22" fmla="*/ 128 w 129"/>
                <a:gd name="T23" fmla="*/ 47 h 129"/>
                <a:gd name="T24" fmla="*/ 122 w 129"/>
                <a:gd name="T25" fmla="*/ 33 h 129"/>
                <a:gd name="T26" fmla="*/ 117 w 129"/>
                <a:gd name="T27" fmla="*/ 30 h 129"/>
                <a:gd name="T28" fmla="*/ 102 w 129"/>
                <a:gd name="T29" fmla="*/ 34 h 129"/>
                <a:gd name="T30" fmla="*/ 95 w 129"/>
                <a:gd name="T31" fmla="*/ 28 h 129"/>
                <a:gd name="T32" fmla="*/ 99 w 129"/>
                <a:gd name="T33" fmla="*/ 12 h 129"/>
                <a:gd name="T34" fmla="*/ 97 w 129"/>
                <a:gd name="T35" fmla="*/ 8 h 129"/>
                <a:gd name="T36" fmla="*/ 82 w 129"/>
                <a:gd name="T37" fmla="*/ 1 h 129"/>
                <a:gd name="T38" fmla="*/ 77 w 129"/>
                <a:gd name="T39" fmla="*/ 3 h 129"/>
                <a:gd name="T40" fmla="*/ 69 w 129"/>
                <a:gd name="T41" fmla="*/ 17 h 129"/>
                <a:gd name="T42" fmla="*/ 60 w 129"/>
                <a:gd name="T43" fmla="*/ 17 h 129"/>
                <a:gd name="T44" fmla="*/ 52 w 129"/>
                <a:gd name="T45" fmla="*/ 3 h 129"/>
                <a:gd name="T46" fmla="*/ 47 w 129"/>
                <a:gd name="T47" fmla="*/ 1 h 129"/>
                <a:gd name="T48" fmla="*/ 32 w 129"/>
                <a:gd name="T49" fmla="*/ 7 h 129"/>
                <a:gd name="T50" fmla="*/ 30 w 129"/>
                <a:gd name="T51" fmla="*/ 12 h 129"/>
                <a:gd name="T52" fmla="*/ 34 w 129"/>
                <a:gd name="T53" fmla="*/ 27 h 129"/>
                <a:gd name="T54" fmla="*/ 27 w 129"/>
                <a:gd name="T55" fmla="*/ 34 h 129"/>
                <a:gd name="T56" fmla="*/ 12 w 129"/>
                <a:gd name="T57" fmla="*/ 30 h 129"/>
                <a:gd name="T58" fmla="*/ 7 w 129"/>
                <a:gd name="T59" fmla="*/ 32 h 129"/>
                <a:gd name="T60" fmla="*/ 1 w 129"/>
                <a:gd name="T61" fmla="*/ 47 h 129"/>
                <a:gd name="T62" fmla="*/ 2 w 129"/>
                <a:gd name="T63" fmla="*/ 52 h 129"/>
                <a:gd name="T64" fmla="*/ 16 w 129"/>
                <a:gd name="T65" fmla="*/ 60 h 129"/>
                <a:gd name="T66" fmla="*/ 16 w 129"/>
                <a:gd name="T67" fmla="*/ 65 h 129"/>
                <a:gd name="T68" fmla="*/ 16 w 129"/>
                <a:gd name="T69" fmla="*/ 69 h 129"/>
                <a:gd name="T70" fmla="*/ 2 w 129"/>
                <a:gd name="T71" fmla="*/ 77 h 129"/>
                <a:gd name="T72" fmla="*/ 0 w 129"/>
                <a:gd name="T73" fmla="*/ 82 h 129"/>
                <a:gd name="T74" fmla="*/ 7 w 129"/>
                <a:gd name="T75" fmla="*/ 97 h 129"/>
                <a:gd name="T76" fmla="*/ 11 w 129"/>
                <a:gd name="T77" fmla="*/ 99 h 129"/>
                <a:gd name="T78" fmla="*/ 27 w 129"/>
                <a:gd name="T79" fmla="*/ 95 h 129"/>
                <a:gd name="T80" fmla="*/ 33 w 129"/>
                <a:gd name="T81" fmla="*/ 102 h 129"/>
                <a:gd name="T82" fmla="*/ 29 w 129"/>
                <a:gd name="T83" fmla="*/ 118 h 129"/>
                <a:gd name="T84" fmla="*/ 31 w 129"/>
                <a:gd name="T85" fmla="*/ 122 h 129"/>
                <a:gd name="T86" fmla="*/ 46 w 129"/>
                <a:gd name="T87" fmla="*/ 128 h 129"/>
                <a:gd name="T88" fmla="*/ 51 w 129"/>
                <a:gd name="T89" fmla="*/ 127 h 129"/>
                <a:gd name="T90" fmla="*/ 59 w 129"/>
                <a:gd name="T91" fmla="*/ 113 h 129"/>
                <a:gd name="T92" fmla="*/ 68 w 129"/>
                <a:gd name="T93" fmla="*/ 113 h 129"/>
                <a:gd name="T94" fmla="*/ 77 w 129"/>
                <a:gd name="T95" fmla="*/ 127 h 129"/>
                <a:gd name="T96" fmla="*/ 80 w 129"/>
                <a:gd name="T97" fmla="*/ 129 h 129"/>
                <a:gd name="T98" fmla="*/ 82 w 129"/>
                <a:gd name="T99" fmla="*/ 129 h 129"/>
                <a:gd name="T100" fmla="*/ 96 w 129"/>
                <a:gd name="T101" fmla="*/ 123 h 129"/>
                <a:gd name="T102" fmla="*/ 99 w 129"/>
                <a:gd name="T103" fmla="*/ 118 h 129"/>
                <a:gd name="T104" fmla="*/ 75 w 129"/>
                <a:gd name="T105" fmla="*/ 76 h 129"/>
                <a:gd name="T106" fmla="*/ 53 w 129"/>
                <a:gd name="T107" fmla="*/ 76 h 129"/>
                <a:gd name="T108" fmla="*/ 48 w 129"/>
                <a:gd name="T109" fmla="*/ 65 h 129"/>
                <a:gd name="T110" fmla="*/ 53 w 129"/>
                <a:gd name="T111" fmla="*/ 54 h 129"/>
                <a:gd name="T112" fmla="*/ 64 w 129"/>
                <a:gd name="T113" fmla="*/ 49 h 129"/>
                <a:gd name="T114" fmla="*/ 75 w 129"/>
                <a:gd name="T115" fmla="*/ 54 h 129"/>
                <a:gd name="T116" fmla="*/ 80 w 129"/>
                <a:gd name="T117" fmla="*/ 65 h 129"/>
                <a:gd name="T118" fmla="*/ 75 w 129"/>
                <a:gd name="T119" fmla="*/ 7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29">
                  <a:moveTo>
                    <a:pt x="99" y="118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7" y="100"/>
                    <a:pt x="99" y="98"/>
                    <a:pt x="101" y="96"/>
                  </a:cubicBezTo>
                  <a:cubicBezTo>
                    <a:pt x="117" y="100"/>
                    <a:pt x="117" y="100"/>
                    <a:pt x="117" y="100"/>
                  </a:cubicBezTo>
                  <a:cubicBezTo>
                    <a:pt x="119" y="100"/>
                    <a:pt x="121" y="99"/>
                    <a:pt x="122" y="98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1"/>
                    <a:pt x="128" y="79"/>
                    <a:pt x="126" y="78"/>
                  </a:cubicBezTo>
                  <a:cubicBezTo>
                    <a:pt x="112" y="70"/>
                    <a:pt x="112" y="70"/>
                    <a:pt x="112" y="70"/>
                  </a:cubicBezTo>
                  <a:cubicBezTo>
                    <a:pt x="112" y="68"/>
                    <a:pt x="113" y="66"/>
                    <a:pt x="113" y="65"/>
                  </a:cubicBezTo>
                  <a:cubicBezTo>
                    <a:pt x="113" y="64"/>
                    <a:pt x="112" y="62"/>
                    <a:pt x="112" y="61"/>
                  </a:cubicBezTo>
                  <a:cubicBezTo>
                    <a:pt x="126" y="52"/>
                    <a:pt x="126" y="52"/>
                    <a:pt x="126" y="52"/>
                  </a:cubicBezTo>
                  <a:cubicBezTo>
                    <a:pt x="128" y="51"/>
                    <a:pt x="129" y="49"/>
                    <a:pt x="128" y="47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1" y="31"/>
                    <a:pt x="119" y="30"/>
                    <a:pt x="117" y="30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0" y="32"/>
                    <a:pt x="97" y="30"/>
                    <a:pt x="95" y="28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00" y="10"/>
                    <a:pt x="99" y="8"/>
                    <a:pt x="97" y="8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0" y="1"/>
                    <a:pt x="78" y="1"/>
                    <a:pt x="77" y="3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6" y="16"/>
                    <a:pt x="63" y="16"/>
                    <a:pt x="60" y="17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1" y="1"/>
                    <a:pt x="49" y="0"/>
                    <a:pt x="47" y="1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8"/>
                    <a:pt x="29" y="10"/>
                    <a:pt x="30" y="12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9"/>
                    <a:pt x="29" y="32"/>
                    <a:pt x="27" y="3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29"/>
                    <a:pt x="8" y="30"/>
                    <a:pt x="7" y="3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49"/>
                    <a:pt x="1" y="51"/>
                    <a:pt x="2" y="52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2"/>
                    <a:pt x="16" y="63"/>
                    <a:pt x="16" y="65"/>
                  </a:cubicBezTo>
                  <a:cubicBezTo>
                    <a:pt x="16" y="66"/>
                    <a:pt x="16" y="68"/>
                    <a:pt x="16" y="6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0" y="78"/>
                    <a:pt x="0" y="80"/>
                    <a:pt x="0" y="82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9"/>
                    <a:pt x="9" y="100"/>
                    <a:pt x="11" y="99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9" y="98"/>
                    <a:pt x="31" y="100"/>
                    <a:pt x="33" y="102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29" y="119"/>
                    <a:pt x="30" y="121"/>
                    <a:pt x="31" y="122"/>
                  </a:cubicBezTo>
                  <a:cubicBezTo>
                    <a:pt x="46" y="128"/>
                    <a:pt x="46" y="128"/>
                    <a:pt x="46" y="128"/>
                  </a:cubicBezTo>
                  <a:cubicBezTo>
                    <a:pt x="48" y="129"/>
                    <a:pt x="50" y="129"/>
                    <a:pt x="51" y="127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62" y="113"/>
                    <a:pt x="65" y="113"/>
                    <a:pt x="68" y="113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7" y="128"/>
                    <a:pt x="79" y="129"/>
                    <a:pt x="80" y="129"/>
                  </a:cubicBezTo>
                  <a:cubicBezTo>
                    <a:pt x="81" y="129"/>
                    <a:pt x="81" y="129"/>
                    <a:pt x="82" y="129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8" y="122"/>
                    <a:pt x="99" y="120"/>
                    <a:pt x="99" y="118"/>
                  </a:cubicBezTo>
                  <a:close/>
                  <a:moveTo>
                    <a:pt x="75" y="76"/>
                  </a:moveTo>
                  <a:cubicBezTo>
                    <a:pt x="69" y="82"/>
                    <a:pt x="59" y="82"/>
                    <a:pt x="53" y="76"/>
                  </a:cubicBezTo>
                  <a:cubicBezTo>
                    <a:pt x="50" y="73"/>
                    <a:pt x="48" y="69"/>
                    <a:pt x="48" y="65"/>
                  </a:cubicBezTo>
                  <a:cubicBezTo>
                    <a:pt x="48" y="61"/>
                    <a:pt x="50" y="57"/>
                    <a:pt x="53" y="54"/>
                  </a:cubicBezTo>
                  <a:cubicBezTo>
                    <a:pt x="56" y="51"/>
                    <a:pt x="60" y="49"/>
                    <a:pt x="64" y="49"/>
                  </a:cubicBezTo>
                  <a:cubicBezTo>
                    <a:pt x="68" y="49"/>
                    <a:pt x="72" y="51"/>
                    <a:pt x="75" y="54"/>
                  </a:cubicBezTo>
                  <a:cubicBezTo>
                    <a:pt x="78" y="57"/>
                    <a:pt x="80" y="61"/>
                    <a:pt x="80" y="65"/>
                  </a:cubicBezTo>
                  <a:cubicBezTo>
                    <a:pt x="80" y="69"/>
                    <a:pt x="78" y="73"/>
                    <a:pt x="75" y="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58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108"/>
            <p:cNvSpPr>
              <a:spLocks noEditPoints="1"/>
            </p:cNvSpPr>
            <p:nvPr/>
          </p:nvSpPr>
          <p:spPr bwMode="auto">
            <a:xfrm>
              <a:off x="10028238" y="3813175"/>
              <a:ext cx="241300" cy="236538"/>
            </a:xfrm>
            <a:custGeom>
              <a:avLst/>
              <a:gdLst>
                <a:gd name="T0" fmla="*/ 96 w 96"/>
                <a:gd name="T1" fmla="*/ 42 h 96"/>
                <a:gd name="T2" fmla="*/ 93 w 96"/>
                <a:gd name="T3" fmla="*/ 38 h 96"/>
                <a:gd name="T4" fmla="*/ 82 w 96"/>
                <a:gd name="T5" fmla="*/ 36 h 96"/>
                <a:gd name="T6" fmla="*/ 81 w 96"/>
                <a:gd name="T7" fmla="*/ 34 h 96"/>
                <a:gd name="T8" fmla="*/ 80 w 96"/>
                <a:gd name="T9" fmla="*/ 32 h 96"/>
                <a:gd name="T10" fmla="*/ 86 w 96"/>
                <a:gd name="T11" fmla="*/ 23 h 96"/>
                <a:gd name="T12" fmla="*/ 86 w 96"/>
                <a:gd name="T13" fmla="*/ 18 h 96"/>
                <a:gd name="T14" fmla="*/ 78 w 96"/>
                <a:gd name="T15" fmla="*/ 10 h 96"/>
                <a:gd name="T16" fmla="*/ 73 w 96"/>
                <a:gd name="T17" fmla="*/ 9 h 96"/>
                <a:gd name="T18" fmla="*/ 64 w 96"/>
                <a:gd name="T19" fmla="*/ 16 h 96"/>
                <a:gd name="T20" fmla="*/ 59 w 96"/>
                <a:gd name="T21" fmla="*/ 14 h 96"/>
                <a:gd name="T22" fmla="*/ 58 w 96"/>
                <a:gd name="T23" fmla="*/ 3 h 96"/>
                <a:gd name="T24" fmla="*/ 54 w 96"/>
                <a:gd name="T25" fmla="*/ 0 h 96"/>
                <a:gd name="T26" fmla="*/ 42 w 96"/>
                <a:gd name="T27" fmla="*/ 0 h 96"/>
                <a:gd name="T28" fmla="*/ 38 w 96"/>
                <a:gd name="T29" fmla="*/ 3 h 96"/>
                <a:gd name="T30" fmla="*/ 37 w 96"/>
                <a:gd name="T31" fmla="*/ 14 h 96"/>
                <a:gd name="T32" fmla="*/ 34 w 96"/>
                <a:gd name="T33" fmla="*/ 15 h 96"/>
                <a:gd name="T34" fmla="*/ 32 w 96"/>
                <a:gd name="T35" fmla="*/ 16 h 96"/>
                <a:gd name="T36" fmla="*/ 23 w 96"/>
                <a:gd name="T37" fmla="*/ 10 h 96"/>
                <a:gd name="T38" fmla="*/ 18 w 96"/>
                <a:gd name="T39" fmla="*/ 10 h 96"/>
                <a:gd name="T40" fmla="*/ 10 w 96"/>
                <a:gd name="T41" fmla="*/ 18 h 96"/>
                <a:gd name="T42" fmla="*/ 10 w 96"/>
                <a:gd name="T43" fmla="*/ 24 h 96"/>
                <a:gd name="T44" fmla="*/ 16 w 96"/>
                <a:gd name="T45" fmla="*/ 32 h 96"/>
                <a:gd name="T46" fmla="*/ 14 w 96"/>
                <a:gd name="T47" fmla="*/ 37 h 96"/>
                <a:gd name="T48" fmla="*/ 4 w 96"/>
                <a:gd name="T49" fmla="*/ 38 h 96"/>
                <a:gd name="T50" fmla="*/ 0 w 96"/>
                <a:gd name="T51" fmla="*/ 42 h 96"/>
                <a:gd name="T52" fmla="*/ 0 w 96"/>
                <a:gd name="T53" fmla="*/ 54 h 96"/>
                <a:gd name="T54" fmla="*/ 4 w 96"/>
                <a:gd name="T55" fmla="*/ 58 h 96"/>
                <a:gd name="T56" fmla="*/ 14 w 96"/>
                <a:gd name="T57" fmla="*/ 59 h 96"/>
                <a:gd name="T58" fmla="*/ 15 w 96"/>
                <a:gd name="T59" fmla="*/ 62 h 96"/>
                <a:gd name="T60" fmla="*/ 16 w 96"/>
                <a:gd name="T61" fmla="*/ 64 h 96"/>
                <a:gd name="T62" fmla="*/ 10 w 96"/>
                <a:gd name="T63" fmla="*/ 73 h 96"/>
                <a:gd name="T64" fmla="*/ 10 w 96"/>
                <a:gd name="T65" fmla="*/ 78 h 96"/>
                <a:gd name="T66" fmla="*/ 19 w 96"/>
                <a:gd name="T67" fmla="*/ 86 h 96"/>
                <a:gd name="T68" fmla="*/ 24 w 96"/>
                <a:gd name="T69" fmla="*/ 86 h 96"/>
                <a:gd name="T70" fmla="*/ 32 w 96"/>
                <a:gd name="T71" fmla="*/ 80 h 96"/>
                <a:gd name="T72" fmla="*/ 37 w 96"/>
                <a:gd name="T73" fmla="*/ 82 h 96"/>
                <a:gd name="T74" fmla="*/ 39 w 96"/>
                <a:gd name="T75" fmla="*/ 93 h 96"/>
                <a:gd name="T76" fmla="*/ 43 w 96"/>
                <a:gd name="T77" fmla="*/ 96 h 96"/>
                <a:gd name="T78" fmla="*/ 43 w 96"/>
                <a:gd name="T79" fmla="*/ 96 h 96"/>
                <a:gd name="T80" fmla="*/ 54 w 96"/>
                <a:gd name="T81" fmla="*/ 96 h 96"/>
                <a:gd name="T82" fmla="*/ 58 w 96"/>
                <a:gd name="T83" fmla="*/ 92 h 96"/>
                <a:gd name="T84" fmla="*/ 60 w 96"/>
                <a:gd name="T85" fmla="*/ 82 h 96"/>
                <a:gd name="T86" fmla="*/ 62 w 96"/>
                <a:gd name="T87" fmla="*/ 81 h 96"/>
                <a:gd name="T88" fmla="*/ 64 w 96"/>
                <a:gd name="T89" fmla="*/ 80 h 96"/>
                <a:gd name="T90" fmla="*/ 73 w 96"/>
                <a:gd name="T91" fmla="*/ 86 h 96"/>
                <a:gd name="T92" fmla="*/ 78 w 96"/>
                <a:gd name="T93" fmla="*/ 86 h 96"/>
                <a:gd name="T94" fmla="*/ 86 w 96"/>
                <a:gd name="T95" fmla="*/ 77 h 96"/>
                <a:gd name="T96" fmla="*/ 87 w 96"/>
                <a:gd name="T97" fmla="*/ 72 h 96"/>
                <a:gd name="T98" fmla="*/ 80 w 96"/>
                <a:gd name="T99" fmla="*/ 64 h 96"/>
                <a:gd name="T100" fmla="*/ 82 w 96"/>
                <a:gd name="T101" fmla="*/ 59 h 96"/>
                <a:gd name="T102" fmla="*/ 93 w 96"/>
                <a:gd name="T103" fmla="*/ 57 h 96"/>
                <a:gd name="T104" fmla="*/ 96 w 96"/>
                <a:gd name="T105" fmla="*/ 53 h 96"/>
                <a:gd name="T106" fmla="*/ 96 w 96"/>
                <a:gd name="T107" fmla="*/ 42 h 96"/>
                <a:gd name="T108" fmla="*/ 56 w 96"/>
                <a:gd name="T109" fmla="*/ 51 h 96"/>
                <a:gd name="T110" fmla="*/ 45 w 96"/>
                <a:gd name="T111" fmla="*/ 55 h 96"/>
                <a:gd name="T112" fmla="*/ 41 w 96"/>
                <a:gd name="T113" fmla="*/ 45 h 96"/>
                <a:gd name="T114" fmla="*/ 48 w 96"/>
                <a:gd name="T115" fmla="*/ 40 h 96"/>
                <a:gd name="T116" fmla="*/ 51 w 96"/>
                <a:gd name="T117" fmla="*/ 40 h 96"/>
                <a:gd name="T118" fmla="*/ 56 w 96"/>
                <a:gd name="T119" fmla="*/ 45 h 96"/>
                <a:gd name="T120" fmla="*/ 56 w 96"/>
                <a:gd name="T12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96">
                  <a:moveTo>
                    <a:pt x="96" y="42"/>
                  </a:moveTo>
                  <a:cubicBezTo>
                    <a:pt x="96" y="40"/>
                    <a:pt x="95" y="38"/>
                    <a:pt x="93" y="38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1" y="35"/>
                    <a:pt x="81" y="34"/>
                  </a:cubicBezTo>
                  <a:cubicBezTo>
                    <a:pt x="81" y="33"/>
                    <a:pt x="80" y="32"/>
                    <a:pt x="80" y="32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8" y="21"/>
                    <a:pt x="87" y="19"/>
                    <a:pt x="86" y="18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6" y="8"/>
                    <a:pt x="74" y="8"/>
                    <a:pt x="73" y="9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15"/>
                    <a:pt x="61" y="14"/>
                    <a:pt x="59" y="1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7" y="1"/>
                    <a:pt x="55" y="0"/>
                    <a:pt x="5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0" y="0"/>
                    <a:pt x="38" y="1"/>
                    <a:pt x="38" y="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5" y="15"/>
                    <a:pt x="34" y="15"/>
                  </a:cubicBezTo>
                  <a:cubicBezTo>
                    <a:pt x="33" y="15"/>
                    <a:pt x="33" y="16"/>
                    <a:pt x="32" y="16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9"/>
                    <a:pt x="19" y="9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20"/>
                    <a:pt x="8" y="22"/>
                    <a:pt x="10" y="24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4"/>
                    <a:pt x="15" y="35"/>
                    <a:pt x="14" y="37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39"/>
                    <a:pt x="0" y="40"/>
                    <a:pt x="0" y="4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5" y="60"/>
                    <a:pt x="15" y="61"/>
                    <a:pt x="15" y="62"/>
                  </a:cubicBezTo>
                  <a:cubicBezTo>
                    <a:pt x="16" y="63"/>
                    <a:pt x="16" y="63"/>
                    <a:pt x="16" y="6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4"/>
                    <a:pt x="9" y="77"/>
                    <a:pt x="10" y="78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0" y="87"/>
                    <a:pt x="22" y="88"/>
                    <a:pt x="24" y="86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4" y="81"/>
                    <a:pt x="35" y="81"/>
                    <a:pt x="37" y="82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9" y="94"/>
                    <a:pt x="41" y="96"/>
                    <a:pt x="43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6" y="96"/>
                    <a:pt x="58" y="94"/>
                    <a:pt x="58" y="92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0" y="81"/>
                    <a:pt x="61" y="81"/>
                    <a:pt x="62" y="81"/>
                  </a:cubicBezTo>
                  <a:cubicBezTo>
                    <a:pt x="63" y="80"/>
                    <a:pt x="64" y="80"/>
                    <a:pt x="64" y="80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5" y="87"/>
                    <a:pt x="77" y="87"/>
                    <a:pt x="78" y="86"/>
                  </a:cubicBezTo>
                  <a:cubicBezTo>
                    <a:pt x="86" y="77"/>
                    <a:pt x="86" y="77"/>
                    <a:pt x="86" y="77"/>
                  </a:cubicBezTo>
                  <a:cubicBezTo>
                    <a:pt x="88" y="76"/>
                    <a:pt x="88" y="74"/>
                    <a:pt x="87" y="7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1" y="62"/>
                    <a:pt x="82" y="61"/>
                    <a:pt x="82" y="59"/>
                  </a:cubicBezTo>
                  <a:cubicBezTo>
                    <a:pt x="93" y="57"/>
                    <a:pt x="93" y="57"/>
                    <a:pt x="93" y="57"/>
                  </a:cubicBezTo>
                  <a:cubicBezTo>
                    <a:pt x="95" y="57"/>
                    <a:pt x="96" y="55"/>
                    <a:pt x="96" y="53"/>
                  </a:cubicBezTo>
                  <a:lnTo>
                    <a:pt x="96" y="42"/>
                  </a:lnTo>
                  <a:close/>
                  <a:moveTo>
                    <a:pt x="56" y="51"/>
                  </a:moveTo>
                  <a:cubicBezTo>
                    <a:pt x="54" y="55"/>
                    <a:pt x="49" y="57"/>
                    <a:pt x="45" y="55"/>
                  </a:cubicBezTo>
                  <a:cubicBezTo>
                    <a:pt x="41" y="54"/>
                    <a:pt x="39" y="49"/>
                    <a:pt x="41" y="45"/>
                  </a:cubicBezTo>
                  <a:cubicBezTo>
                    <a:pt x="42" y="42"/>
                    <a:pt x="45" y="40"/>
                    <a:pt x="48" y="40"/>
                  </a:cubicBezTo>
                  <a:cubicBezTo>
                    <a:pt x="49" y="40"/>
                    <a:pt x="50" y="40"/>
                    <a:pt x="51" y="40"/>
                  </a:cubicBezTo>
                  <a:cubicBezTo>
                    <a:pt x="53" y="41"/>
                    <a:pt x="55" y="43"/>
                    <a:pt x="56" y="45"/>
                  </a:cubicBezTo>
                  <a:cubicBezTo>
                    <a:pt x="56" y="47"/>
                    <a:pt x="56" y="49"/>
                    <a:pt x="56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58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103876" y="168666"/>
            <a:ext cx="228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取得的成绩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450850" y="1722755"/>
          <a:ext cx="11290300" cy="4930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870"/>
                <a:gridCol w="5292725"/>
                <a:gridCol w="2093595"/>
                <a:gridCol w="674370"/>
                <a:gridCol w="1091565"/>
                <a:gridCol w="1146175"/>
              </a:tblGrid>
              <a:tr h="43815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论文标题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发表期刊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级别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发表时间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5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丁佳燕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《初中英语教材与报刊阅读相融合的教学实践》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《中小学外语教学》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核心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《从体裁特征角度谈初中英语诗歌教学》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《中小学外语教学》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核心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2020.8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第二作者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3745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《指向思维品质的初中英语阅读教学实践——以</a:t>
                      </a:r>
                      <a:r>
                        <a:rPr lang="zh-CN" sz="1800" b="0" i="1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Unit3 Teenage Problems Reading What should I do?</a:t>
                      </a: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为例》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《英语教师》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省级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2020.9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3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丁佳燕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施静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 b="0">
                          <a:solidFill>
                            <a:schemeClr val="tx1"/>
                          </a:solidFill>
                          <a:ea typeface="宋体" panose="02010600030101010101" pitchFamily="2" charset="-122"/>
                        </a:rPr>
                        <a:t>《以“e”抗疫，停课不停教——记滨江中学英语教研组抗疫期间在线教学》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tx1"/>
                          </a:solidFill>
                          <a:ea typeface="宋体" panose="02010600030101010101" pitchFamily="2" charset="-122"/>
                        </a:rPr>
                        <a:t>《时代英语报-教学研究月刊》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tx1"/>
                          </a:solidFill>
                          <a:ea typeface="宋体" panose="02010600030101010101" pitchFamily="2" charset="-122"/>
                        </a:rPr>
                        <a:t>省级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2020.8</a:t>
                      </a:r>
                      <a:endParaRPr lang="en-US" altLang="en-US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合作完成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曹丹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《初中英语教学过程中学生两极分化的应对策略》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《新作文》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省级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2020.9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5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顾静云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《体验式教学法对中学生英语阅读学习中创新能力的培养分析》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《教研周刊》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省级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2020.12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5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祁杉杉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《初中英语报刊阅读教学的有效策略分析》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《校园英语》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省级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2020.9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5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倪青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《聚焦学科关键能力 深化英语报刊教学》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《校园英语》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省级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2020.10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 rot="5400000" flipV="1">
            <a:off x="353533" y="-161"/>
            <a:ext cx="552565" cy="552565"/>
          </a:xfrm>
          <a:prstGeom prst="flowChartDelay">
            <a:avLst/>
          </a:prstGeom>
          <a:solidFill>
            <a:srgbClr val="7E9A0C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燕尾形 5"/>
          <p:cNvSpPr/>
          <p:nvPr/>
        </p:nvSpPr>
        <p:spPr>
          <a:xfrm>
            <a:off x="1536937" y="879763"/>
            <a:ext cx="2002971" cy="711200"/>
          </a:xfrm>
          <a:prstGeom prst="chevron">
            <a:avLst/>
          </a:prstGeom>
          <a:noFill/>
          <a:ln>
            <a:solidFill>
              <a:srgbClr val="7E9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燕尾形 7"/>
          <p:cNvSpPr/>
          <p:nvPr/>
        </p:nvSpPr>
        <p:spPr>
          <a:xfrm>
            <a:off x="3818786" y="936913"/>
            <a:ext cx="2002971" cy="711200"/>
          </a:xfrm>
          <a:prstGeom prst="chevron">
            <a:avLst/>
          </a:prstGeom>
          <a:solidFill>
            <a:srgbClr val="7E9A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燕尾形 9"/>
          <p:cNvSpPr/>
          <p:nvPr/>
        </p:nvSpPr>
        <p:spPr>
          <a:xfrm>
            <a:off x="6189151" y="936913"/>
            <a:ext cx="2002971" cy="711200"/>
          </a:xfrm>
          <a:prstGeom prst="chevron">
            <a:avLst/>
          </a:prstGeom>
          <a:noFill/>
          <a:ln>
            <a:solidFill>
              <a:srgbClr val="7E9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44510" y="879733"/>
            <a:ext cx="130293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84A6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公开课</a:t>
            </a:r>
            <a:endParaRPr lang="zh-CN" altLang="en-US" sz="2000" b="1" dirty="0">
              <a:solidFill>
                <a:srgbClr val="84A6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84A6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及讲座</a:t>
            </a:r>
            <a:endParaRPr lang="zh-CN" altLang="en-US" sz="2000" b="1" dirty="0">
              <a:solidFill>
                <a:srgbClr val="84A6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68802" y="1035308"/>
            <a:ext cx="130293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发表论文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39167" y="1035308"/>
            <a:ext cx="130293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84A6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比赛获奖</a:t>
            </a:r>
            <a:endParaRPr lang="zh-CN" altLang="en-US" sz="2000" b="1" dirty="0">
              <a:solidFill>
                <a:srgbClr val="84A6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129279" y="4650976"/>
            <a:ext cx="322046" cy="317809"/>
            <a:chOff x="9786938" y="3573463"/>
            <a:chExt cx="482600" cy="476250"/>
          </a:xfrm>
          <a:solidFill>
            <a:schemeClr val="bg1"/>
          </a:solidFill>
        </p:grpSpPr>
        <p:sp>
          <p:nvSpPr>
            <p:cNvPr id="16" name="Freeform 107"/>
            <p:cNvSpPr>
              <a:spLocks noEditPoints="1"/>
            </p:cNvSpPr>
            <p:nvPr/>
          </p:nvSpPr>
          <p:spPr bwMode="auto">
            <a:xfrm>
              <a:off x="9786938" y="3573463"/>
              <a:ext cx="325437" cy="319087"/>
            </a:xfrm>
            <a:custGeom>
              <a:avLst/>
              <a:gdLst>
                <a:gd name="T0" fmla="*/ 99 w 129"/>
                <a:gd name="T1" fmla="*/ 118 h 129"/>
                <a:gd name="T2" fmla="*/ 95 w 129"/>
                <a:gd name="T3" fmla="*/ 102 h 129"/>
                <a:gd name="T4" fmla="*/ 101 w 129"/>
                <a:gd name="T5" fmla="*/ 96 h 129"/>
                <a:gd name="T6" fmla="*/ 117 w 129"/>
                <a:gd name="T7" fmla="*/ 100 h 129"/>
                <a:gd name="T8" fmla="*/ 122 w 129"/>
                <a:gd name="T9" fmla="*/ 98 h 129"/>
                <a:gd name="T10" fmla="*/ 128 w 129"/>
                <a:gd name="T11" fmla="*/ 83 h 129"/>
                <a:gd name="T12" fmla="*/ 126 w 129"/>
                <a:gd name="T13" fmla="*/ 78 h 129"/>
                <a:gd name="T14" fmla="*/ 112 w 129"/>
                <a:gd name="T15" fmla="*/ 70 h 129"/>
                <a:gd name="T16" fmla="*/ 113 w 129"/>
                <a:gd name="T17" fmla="*/ 65 h 129"/>
                <a:gd name="T18" fmla="*/ 112 w 129"/>
                <a:gd name="T19" fmla="*/ 61 h 129"/>
                <a:gd name="T20" fmla="*/ 126 w 129"/>
                <a:gd name="T21" fmla="*/ 52 h 129"/>
                <a:gd name="T22" fmla="*/ 128 w 129"/>
                <a:gd name="T23" fmla="*/ 47 h 129"/>
                <a:gd name="T24" fmla="*/ 122 w 129"/>
                <a:gd name="T25" fmla="*/ 33 h 129"/>
                <a:gd name="T26" fmla="*/ 117 w 129"/>
                <a:gd name="T27" fmla="*/ 30 h 129"/>
                <a:gd name="T28" fmla="*/ 102 w 129"/>
                <a:gd name="T29" fmla="*/ 34 h 129"/>
                <a:gd name="T30" fmla="*/ 95 w 129"/>
                <a:gd name="T31" fmla="*/ 28 h 129"/>
                <a:gd name="T32" fmla="*/ 99 w 129"/>
                <a:gd name="T33" fmla="*/ 12 h 129"/>
                <a:gd name="T34" fmla="*/ 97 w 129"/>
                <a:gd name="T35" fmla="*/ 8 h 129"/>
                <a:gd name="T36" fmla="*/ 82 w 129"/>
                <a:gd name="T37" fmla="*/ 1 h 129"/>
                <a:gd name="T38" fmla="*/ 77 w 129"/>
                <a:gd name="T39" fmla="*/ 3 h 129"/>
                <a:gd name="T40" fmla="*/ 69 w 129"/>
                <a:gd name="T41" fmla="*/ 17 h 129"/>
                <a:gd name="T42" fmla="*/ 60 w 129"/>
                <a:gd name="T43" fmla="*/ 17 h 129"/>
                <a:gd name="T44" fmla="*/ 52 w 129"/>
                <a:gd name="T45" fmla="*/ 3 h 129"/>
                <a:gd name="T46" fmla="*/ 47 w 129"/>
                <a:gd name="T47" fmla="*/ 1 h 129"/>
                <a:gd name="T48" fmla="*/ 32 w 129"/>
                <a:gd name="T49" fmla="*/ 7 h 129"/>
                <a:gd name="T50" fmla="*/ 30 w 129"/>
                <a:gd name="T51" fmla="*/ 12 h 129"/>
                <a:gd name="T52" fmla="*/ 34 w 129"/>
                <a:gd name="T53" fmla="*/ 27 h 129"/>
                <a:gd name="T54" fmla="*/ 27 w 129"/>
                <a:gd name="T55" fmla="*/ 34 h 129"/>
                <a:gd name="T56" fmla="*/ 12 w 129"/>
                <a:gd name="T57" fmla="*/ 30 h 129"/>
                <a:gd name="T58" fmla="*/ 7 w 129"/>
                <a:gd name="T59" fmla="*/ 32 h 129"/>
                <a:gd name="T60" fmla="*/ 1 w 129"/>
                <a:gd name="T61" fmla="*/ 47 h 129"/>
                <a:gd name="T62" fmla="*/ 2 w 129"/>
                <a:gd name="T63" fmla="*/ 52 h 129"/>
                <a:gd name="T64" fmla="*/ 16 w 129"/>
                <a:gd name="T65" fmla="*/ 60 h 129"/>
                <a:gd name="T66" fmla="*/ 16 w 129"/>
                <a:gd name="T67" fmla="*/ 65 h 129"/>
                <a:gd name="T68" fmla="*/ 16 w 129"/>
                <a:gd name="T69" fmla="*/ 69 h 129"/>
                <a:gd name="T70" fmla="*/ 2 w 129"/>
                <a:gd name="T71" fmla="*/ 77 h 129"/>
                <a:gd name="T72" fmla="*/ 0 w 129"/>
                <a:gd name="T73" fmla="*/ 82 h 129"/>
                <a:gd name="T74" fmla="*/ 7 w 129"/>
                <a:gd name="T75" fmla="*/ 97 h 129"/>
                <a:gd name="T76" fmla="*/ 11 w 129"/>
                <a:gd name="T77" fmla="*/ 99 h 129"/>
                <a:gd name="T78" fmla="*/ 27 w 129"/>
                <a:gd name="T79" fmla="*/ 95 h 129"/>
                <a:gd name="T80" fmla="*/ 33 w 129"/>
                <a:gd name="T81" fmla="*/ 102 h 129"/>
                <a:gd name="T82" fmla="*/ 29 w 129"/>
                <a:gd name="T83" fmla="*/ 118 h 129"/>
                <a:gd name="T84" fmla="*/ 31 w 129"/>
                <a:gd name="T85" fmla="*/ 122 h 129"/>
                <a:gd name="T86" fmla="*/ 46 w 129"/>
                <a:gd name="T87" fmla="*/ 128 h 129"/>
                <a:gd name="T88" fmla="*/ 51 w 129"/>
                <a:gd name="T89" fmla="*/ 127 h 129"/>
                <a:gd name="T90" fmla="*/ 59 w 129"/>
                <a:gd name="T91" fmla="*/ 113 h 129"/>
                <a:gd name="T92" fmla="*/ 68 w 129"/>
                <a:gd name="T93" fmla="*/ 113 h 129"/>
                <a:gd name="T94" fmla="*/ 77 w 129"/>
                <a:gd name="T95" fmla="*/ 127 h 129"/>
                <a:gd name="T96" fmla="*/ 80 w 129"/>
                <a:gd name="T97" fmla="*/ 129 h 129"/>
                <a:gd name="T98" fmla="*/ 82 w 129"/>
                <a:gd name="T99" fmla="*/ 129 h 129"/>
                <a:gd name="T100" fmla="*/ 96 w 129"/>
                <a:gd name="T101" fmla="*/ 123 h 129"/>
                <a:gd name="T102" fmla="*/ 99 w 129"/>
                <a:gd name="T103" fmla="*/ 118 h 129"/>
                <a:gd name="T104" fmla="*/ 75 w 129"/>
                <a:gd name="T105" fmla="*/ 76 h 129"/>
                <a:gd name="T106" fmla="*/ 53 w 129"/>
                <a:gd name="T107" fmla="*/ 76 h 129"/>
                <a:gd name="T108" fmla="*/ 48 w 129"/>
                <a:gd name="T109" fmla="*/ 65 h 129"/>
                <a:gd name="T110" fmla="*/ 53 w 129"/>
                <a:gd name="T111" fmla="*/ 54 h 129"/>
                <a:gd name="T112" fmla="*/ 64 w 129"/>
                <a:gd name="T113" fmla="*/ 49 h 129"/>
                <a:gd name="T114" fmla="*/ 75 w 129"/>
                <a:gd name="T115" fmla="*/ 54 h 129"/>
                <a:gd name="T116" fmla="*/ 80 w 129"/>
                <a:gd name="T117" fmla="*/ 65 h 129"/>
                <a:gd name="T118" fmla="*/ 75 w 129"/>
                <a:gd name="T119" fmla="*/ 7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29">
                  <a:moveTo>
                    <a:pt x="99" y="118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7" y="100"/>
                    <a:pt x="99" y="98"/>
                    <a:pt x="101" y="96"/>
                  </a:cubicBezTo>
                  <a:cubicBezTo>
                    <a:pt x="117" y="100"/>
                    <a:pt x="117" y="100"/>
                    <a:pt x="117" y="100"/>
                  </a:cubicBezTo>
                  <a:cubicBezTo>
                    <a:pt x="119" y="100"/>
                    <a:pt x="121" y="99"/>
                    <a:pt x="122" y="98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1"/>
                    <a:pt x="128" y="79"/>
                    <a:pt x="126" y="78"/>
                  </a:cubicBezTo>
                  <a:cubicBezTo>
                    <a:pt x="112" y="70"/>
                    <a:pt x="112" y="70"/>
                    <a:pt x="112" y="70"/>
                  </a:cubicBezTo>
                  <a:cubicBezTo>
                    <a:pt x="112" y="68"/>
                    <a:pt x="113" y="66"/>
                    <a:pt x="113" y="65"/>
                  </a:cubicBezTo>
                  <a:cubicBezTo>
                    <a:pt x="113" y="64"/>
                    <a:pt x="112" y="62"/>
                    <a:pt x="112" y="61"/>
                  </a:cubicBezTo>
                  <a:cubicBezTo>
                    <a:pt x="126" y="52"/>
                    <a:pt x="126" y="52"/>
                    <a:pt x="126" y="52"/>
                  </a:cubicBezTo>
                  <a:cubicBezTo>
                    <a:pt x="128" y="51"/>
                    <a:pt x="129" y="49"/>
                    <a:pt x="128" y="47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1" y="31"/>
                    <a:pt x="119" y="30"/>
                    <a:pt x="117" y="30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0" y="32"/>
                    <a:pt x="97" y="30"/>
                    <a:pt x="95" y="28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00" y="10"/>
                    <a:pt x="99" y="8"/>
                    <a:pt x="97" y="8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0" y="1"/>
                    <a:pt x="78" y="1"/>
                    <a:pt x="77" y="3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6" y="16"/>
                    <a:pt x="63" y="16"/>
                    <a:pt x="60" y="17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1" y="1"/>
                    <a:pt x="49" y="0"/>
                    <a:pt x="47" y="1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8"/>
                    <a:pt x="29" y="10"/>
                    <a:pt x="30" y="12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9"/>
                    <a:pt x="29" y="32"/>
                    <a:pt x="27" y="3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29"/>
                    <a:pt x="8" y="30"/>
                    <a:pt x="7" y="32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49"/>
                    <a:pt x="1" y="51"/>
                    <a:pt x="2" y="52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2"/>
                    <a:pt x="16" y="63"/>
                    <a:pt x="16" y="65"/>
                  </a:cubicBezTo>
                  <a:cubicBezTo>
                    <a:pt x="16" y="66"/>
                    <a:pt x="16" y="68"/>
                    <a:pt x="16" y="6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0" y="78"/>
                    <a:pt x="0" y="80"/>
                    <a:pt x="0" y="82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9"/>
                    <a:pt x="9" y="100"/>
                    <a:pt x="11" y="99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9" y="98"/>
                    <a:pt x="31" y="100"/>
                    <a:pt x="33" y="102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29" y="119"/>
                    <a:pt x="30" y="121"/>
                    <a:pt x="31" y="122"/>
                  </a:cubicBezTo>
                  <a:cubicBezTo>
                    <a:pt x="46" y="128"/>
                    <a:pt x="46" y="128"/>
                    <a:pt x="46" y="128"/>
                  </a:cubicBezTo>
                  <a:cubicBezTo>
                    <a:pt x="48" y="129"/>
                    <a:pt x="50" y="129"/>
                    <a:pt x="51" y="127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62" y="113"/>
                    <a:pt x="65" y="113"/>
                    <a:pt x="68" y="113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7" y="128"/>
                    <a:pt x="79" y="129"/>
                    <a:pt x="80" y="129"/>
                  </a:cubicBezTo>
                  <a:cubicBezTo>
                    <a:pt x="81" y="129"/>
                    <a:pt x="81" y="129"/>
                    <a:pt x="82" y="129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8" y="122"/>
                    <a:pt x="99" y="120"/>
                    <a:pt x="99" y="118"/>
                  </a:cubicBezTo>
                  <a:close/>
                  <a:moveTo>
                    <a:pt x="75" y="76"/>
                  </a:moveTo>
                  <a:cubicBezTo>
                    <a:pt x="69" y="82"/>
                    <a:pt x="59" y="82"/>
                    <a:pt x="53" y="76"/>
                  </a:cubicBezTo>
                  <a:cubicBezTo>
                    <a:pt x="50" y="73"/>
                    <a:pt x="48" y="69"/>
                    <a:pt x="48" y="65"/>
                  </a:cubicBezTo>
                  <a:cubicBezTo>
                    <a:pt x="48" y="61"/>
                    <a:pt x="50" y="57"/>
                    <a:pt x="53" y="54"/>
                  </a:cubicBezTo>
                  <a:cubicBezTo>
                    <a:pt x="56" y="51"/>
                    <a:pt x="60" y="49"/>
                    <a:pt x="64" y="49"/>
                  </a:cubicBezTo>
                  <a:cubicBezTo>
                    <a:pt x="68" y="49"/>
                    <a:pt x="72" y="51"/>
                    <a:pt x="75" y="54"/>
                  </a:cubicBezTo>
                  <a:cubicBezTo>
                    <a:pt x="78" y="57"/>
                    <a:pt x="80" y="61"/>
                    <a:pt x="80" y="65"/>
                  </a:cubicBezTo>
                  <a:cubicBezTo>
                    <a:pt x="80" y="69"/>
                    <a:pt x="78" y="73"/>
                    <a:pt x="75" y="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58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108"/>
            <p:cNvSpPr>
              <a:spLocks noEditPoints="1"/>
            </p:cNvSpPr>
            <p:nvPr/>
          </p:nvSpPr>
          <p:spPr bwMode="auto">
            <a:xfrm>
              <a:off x="10028238" y="3813175"/>
              <a:ext cx="241300" cy="236538"/>
            </a:xfrm>
            <a:custGeom>
              <a:avLst/>
              <a:gdLst>
                <a:gd name="T0" fmla="*/ 96 w 96"/>
                <a:gd name="T1" fmla="*/ 42 h 96"/>
                <a:gd name="T2" fmla="*/ 93 w 96"/>
                <a:gd name="T3" fmla="*/ 38 h 96"/>
                <a:gd name="T4" fmla="*/ 82 w 96"/>
                <a:gd name="T5" fmla="*/ 36 h 96"/>
                <a:gd name="T6" fmla="*/ 81 w 96"/>
                <a:gd name="T7" fmla="*/ 34 h 96"/>
                <a:gd name="T8" fmla="*/ 80 w 96"/>
                <a:gd name="T9" fmla="*/ 32 h 96"/>
                <a:gd name="T10" fmla="*/ 86 w 96"/>
                <a:gd name="T11" fmla="*/ 23 h 96"/>
                <a:gd name="T12" fmla="*/ 86 w 96"/>
                <a:gd name="T13" fmla="*/ 18 h 96"/>
                <a:gd name="T14" fmla="*/ 78 w 96"/>
                <a:gd name="T15" fmla="*/ 10 h 96"/>
                <a:gd name="T16" fmla="*/ 73 w 96"/>
                <a:gd name="T17" fmla="*/ 9 h 96"/>
                <a:gd name="T18" fmla="*/ 64 w 96"/>
                <a:gd name="T19" fmla="*/ 16 h 96"/>
                <a:gd name="T20" fmla="*/ 59 w 96"/>
                <a:gd name="T21" fmla="*/ 14 h 96"/>
                <a:gd name="T22" fmla="*/ 58 w 96"/>
                <a:gd name="T23" fmla="*/ 3 h 96"/>
                <a:gd name="T24" fmla="*/ 54 w 96"/>
                <a:gd name="T25" fmla="*/ 0 h 96"/>
                <a:gd name="T26" fmla="*/ 42 w 96"/>
                <a:gd name="T27" fmla="*/ 0 h 96"/>
                <a:gd name="T28" fmla="*/ 38 w 96"/>
                <a:gd name="T29" fmla="*/ 3 h 96"/>
                <a:gd name="T30" fmla="*/ 37 w 96"/>
                <a:gd name="T31" fmla="*/ 14 h 96"/>
                <a:gd name="T32" fmla="*/ 34 w 96"/>
                <a:gd name="T33" fmla="*/ 15 h 96"/>
                <a:gd name="T34" fmla="*/ 32 w 96"/>
                <a:gd name="T35" fmla="*/ 16 h 96"/>
                <a:gd name="T36" fmla="*/ 23 w 96"/>
                <a:gd name="T37" fmla="*/ 10 h 96"/>
                <a:gd name="T38" fmla="*/ 18 w 96"/>
                <a:gd name="T39" fmla="*/ 10 h 96"/>
                <a:gd name="T40" fmla="*/ 10 w 96"/>
                <a:gd name="T41" fmla="*/ 18 h 96"/>
                <a:gd name="T42" fmla="*/ 10 w 96"/>
                <a:gd name="T43" fmla="*/ 24 h 96"/>
                <a:gd name="T44" fmla="*/ 16 w 96"/>
                <a:gd name="T45" fmla="*/ 32 h 96"/>
                <a:gd name="T46" fmla="*/ 14 w 96"/>
                <a:gd name="T47" fmla="*/ 37 h 96"/>
                <a:gd name="T48" fmla="*/ 4 w 96"/>
                <a:gd name="T49" fmla="*/ 38 h 96"/>
                <a:gd name="T50" fmla="*/ 0 w 96"/>
                <a:gd name="T51" fmla="*/ 42 h 96"/>
                <a:gd name="T52" fmla="*/ 0 w 96"/>
                <a:gd name="T53" fmla="*/ 54 h 96"/>
                <a:gd name="T54" fmla="*/ 4 w 96"/>
                <a:gd name="T55" fmla="*/ 58 h 96"/>
                <a:gd name="T56" fmla="*/ 14 w 96"/>
                <a:gd name="T57" fmla="*/ 59 h 96"/>
                <a:gd name="T58" fmla="*/ 15 w 96"/>
                <a:gd name="T59" fmla="*/ 62 h 96"/>
                <a:gd name="T60" fmla="*/ 16 w 96"/>
                <a:gd name="T61" fmla="*/ 64 h 96"/>
                <a:gd name="T62" fmla="*/ 10 w 96"/>
                <a:gd name="T63" fmla="*/ 73 h 96"/>
                <a:gd name="T64" fmla="*/ 10 w 96"/>
                <a:gd name="T65" fmla="*/ 78 h 96"/>
                <a:gd name="T66" fmla="*/ 19 w 96"/>
                <a:gd name="T67" fmla="*/ 86 h 96"/>
                <a:gd name="T68" fmla="*/ 24 w 96"/>
                <a:gd name="T69" fmla="*/ 86 h 96"/>
                <a:gd name="T70" fmla="*/ 32 w 96"/>
                <a:gd name="T71" fmla="*/ 80 h 96"/>
                <a:gd name="T72" fmla="*/ 37 w 96"/>
                <a:gd name="T73" fmla="*/ 82 h 96"/>
                <a:gd name="T74" fmla="*/ 39 w 96"/>
                <a:gd name="T75" fmla="*/ 93 h 96"/>
                <a:gd name="T76" fmla="*/ 43 w 96"/>
                <a:gd name="T77" fmla="*/ 96 h 96"/>
                <a:gd name="T78" fmla="*/ 43 w 96"/>
                <a:gd name="T79" fmla="*/ 96 h 96"/>
                <a:gd name="T80" fmla="*/ 54 w 96"/>
                <a:gd name="T81" fmla="*/ 96 h 96"/>
                <a:gd name="T82" fmla="*/ 58 w 96"/>
                <a:gd name="T83" fmla="*/ 92 h 96"/>
                <a:gd name="T84" fmla="*/ 60 w 96"/>
                <a:gd name="T85" fmla="*/ 82 h 96"/>
                <a:gd name="T86" fmla="*/ 62 w 96"/>
                <a:gd name="T87" fmla="*/ 81 h 96"/>
                <a:gd name="T88" fmla="*/ 64 w 96"/>
                <a:gd name="T89" fmla="*/ 80 h 96"/>
                <a:gd name="T90" fmla="*/ 73 w 96"/>
                <a:gd name="T91" fmla="*/ 86 h 96"/>
                <a:gd name="T92" fmla="*/ 78 w 96"/>
                <a:gd name="T93" fmla="*/ 86 h 96"/>
                <a:gd name="T94" fmla="*/ 86 w 96"/>
                <a:gd name="T95" fmla="*/ 77 h 96"/>
                <a:gd name="T96" fmla="*/ 87 w 96"/>
                <a:gd name="T97" fmla="*/ 72 h 96"/>
                <a:gd name="T98" fmla="*/ 80 w 96"/>
                <a:gd name="T99" fmla="*/ 64 h 96"/>
                <a:gd name="T100" fmla="*/ 82 w 96"/>
                <a:gd name="T101" fmla="*/ 59 h 96"/>
                <a:gd name="T102" fmla="*/ 93 w 96"/>
                <a:gd name="T103" fmla="*/ 57 h 96"/>
                <a:gd name="T104" fmla="*/ 96 w 96"/>
                <a:gd name="T105" fmla="*/ 53 h 96"/>
                <a:gd name="T106" fmla="*/ 96 w 96"/>
                <a:gd name="T107" fmla="*/ 42 h 96"/>
                <a:gd name="T108" fmla="*/ 56 w 96"/>
                <a:gd name="T109" fmla="*/ 51 h 96"/>
                <a:gd name="T110" fmla="*/ 45 w 96"/>
                <a:gd name="T111" fmla="*/ 55 h 96"/>
                <a:gd name="T112" fmla="*/ 41 w 96"/>
                <a:gd name="T113" fmla="*/ 45 h 96"/>
                <a:gd name="T114" fmla="*/ 48 w 96"/>
                <a:gd name="T115" fmla="*/ 40 h 96"/>
                <a:gd name="T116" fmla="*/ 51 w 96"/>
                <a:gd name="T117" fmla="*/ 40 h 96"/>
                <a:gd name="T118" fmla="*/ 56 w 96"/>
                <a:gd name="T119" fmla="*/ 45 h 96"/>
                <a:gd name="T120" fmla="*/ 56 w 96"/>
                <a:gd name="T12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96">
                  <a:moveTo>
                    <a:pt x="96" y="42"/>
                  </a:moveTo>
                  <a:cubicBezTo>
                    <a:pt x="96" y="40"/>
                    <a:pt x="95" y="38"/>
                    <a:pt x="93" y="38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1" y="35"/>
                    <a:pt x="81" y="34"/>
                  </a:cubicBezTo>
                  <a:cubicBezTo>
                    <a:pt x="81" y="33"/>
                    <a:pt x="80" y="32"/>
                    <a:pt x="80" y="32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8" y="21"/>
                    <a:pt x="87" y="19"/>
                    <a:pt x="86" y="18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6" y="8"/>
                    <a:pt x="74" y="8"/>
                    <a:pt x="73" y="9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15"/>
                    <a:pt x="61" y="14"/>
                    <a:pt x="59" y="1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7" y="1"/>
                    <a:pt x="55" y="0"/>
                    <a:pt x="5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0" y="0"/>
                    <a:pt x="38" y="1"/>
                    <a:pt x="38" y="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5" y="15"/>
                    <a:pt x="34" y="15"/>
                  </a:cubicBezTo>
                  <a:cubicBezTo>
                    <a:pt x="33" y="15"/>
                    <a:pt x="33" y="16"/>
                    <a:pt x="32" y="16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9"/>
                    <a:pt x="19" y="9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20"/>
                    <a:pt x="8" y="22"/>
                    <a:pt x="10" y="24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4"/>
                    <a:pt x="15" y="35"/>
                    <a:pt x="14" y="37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39"/>
                    <a:pt x="0" y="40"/>
                    <a:pt x="0" y="4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5" y="60"/>
                    <a:pt x="15" y="61"/>
                    <a:pt x="15" y="62"/>
                  </a:cubicBezTo>
                  <a:cubicBezTo>
                    <a:pt x="16" y="63"/>
                    <a:pt x="16" y="63"/>
                    <a:pt x="16" y="6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4"/>
                    <a:pt x="9" y="77"/>
                    <a:pt x="10" y="78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0" y="87"/>
                    <a:pt x="22" y="88"/>
                    <a:pt x="24" y="86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4" y="81"/>
                    <a:pt x="35" y="81"/>
                    <a:pt x="37" y="82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9" y="94"/>
                    <a:pt x="41" y="96"/>
                    <a:pt x="43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6" y="96"/>
                    <a:pt x="58" y="94"/>
                    <a:pt x="58" y="92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0" y="81"/>
                    <a:pt x="61" y="81"/>
                    <a:pt x="62" y="81"/>
                  </a:cubicBezTo>
                  <a:cubicBezTo>
                    <a:pt x="63" y="80"/>
                    <a:pt x="64" y="80"/>
                    <a:pt x="64" y="80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5" y="87"/>
                    <a:pt x="77" y="87"/>
                    <a:pt x="78" y="86"/>
                  </a:cubicBezTo>
                  <a:cubicBezTo>
                    <a:pt x="86" y="77"/>
                    <a:pt x="86" y="77"/>
                    <a:pt x="86" y="77"/>
                  </a:cubicBezTo>
                  <a:cubicBezTo>
                    <a:pt x="88" y="76"/>
                    <a:pt x="88" y="74"/>
                    <a:pt x="87" y="7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1" y="62"/>
                    <a:pt x="82" y="61"/>
                    <a:pt x="82" y="59"/>
                  </a:cubicBezTo>
                  <a:cubicBezTo>
                    <a:pt x="93" y="57"/>
                    <a:pt x="93" y="57"/>
                    <a:pt x="93" y="57"/>
                  </a:cubicBezTo>
                  <a:cubicBezTo>
                    <a:pt x="95" y="57"/>
                    <a:pt x="96" y="55"/>
                    <a:pt x="96" y="53"/>
                  </a:cubicBezTo>
                  <a:lnTo>
                    <a:pt x="96" y="42"/>
                  </a:lnTo>
                  <a:close/>
                  <a:moveTo>
                    <a:pt x="56" y="51"/>
                  </a:moveTo>
                  <a:cubicBezTo>
                    <a:pt x="54" y="55"/>
                    <a:pt x="49" y="57"/>
                    <a:pt x="45" y="55"/>
                  </a:cubicBezTo>
                  <a:cubicBezTo>
                    <a:pt x="41" y="54"/>
                    <a:pt x="39" y="49"/>
                    <a:pt x="41" y="45"/>
                  </a:cubicBezTo>
                  <a:cubicBezTo>
                    <a:pt x="42" y="42"/>
                    <a:pt x="45" y="40"/>
                    <a:pt x="48" y="40"/>
                  </a:cubicBezTo>
                  <a:cubicBezTo>
                    <a:pt x="49" y="40"/>
                    <a:pt x="50" y="40"/>
                    <a:pt x="51" y="40"/>
                  </a:cubicBezTo>
                  <a:cubicBezTo>
                    <a:pt x="53" y="41"/>
                    <a:pt x="55" y="43"/>
                    <a:pt x="56" y="45"/>
                  </a:cubicBezTo>
                  <a:cubicBezTo>
                    <a:pt x="56" y="47"/>
                    <a:pt x="56" y="49"/>
                    <a:pt x="56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58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103876" y="168666"/>
            <a:ext cx="228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取得的成绩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906145" y="1943735"/>
          <a:ext cx="10021570" cy="367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50"/>
                <a:gridCol w="1389380"/>
                <a:gridCol w="5120005"/>
                <a:gridCol w="859155"/>
                <a:gridCol w="1262380"/>
              </a:tblGrid>
              <a:tr h="3670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教师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时间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评优课获奖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级别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奖项</a:t>
                      </a:r>
                      <a:endParaRPr lang="zh-CN" sz="1600" b="1">
                        <a:solidFill>
                          <a:srgbClr val="000000"/>
                        </a:solidFill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陈菲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信息化教学能手比赛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省级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二等奖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信息化教学能手比赛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市级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一等奖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信息化教学能手比赛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一等奖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祁杉杉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信息化教学能手比赛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三等奖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王洁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信息化教学能手比赛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三等奖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指导学生获奖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丁佳燕</a:t>
                      </a:r>
                      <a:endParaRPr lang="zh-CN" sz="1600" b="0">
                        <a:solidFill>
                          <a:srgbClr val="000000"/>
                        </a:solidFill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中学生（初中）英语口语比赛指导学生顾枭雄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市级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一等奖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倪青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中学生（初中）英语口语比赛指导学生葛子豪</a:t>
                      </a:r>
                      <a:endParaRPr lang="zh-CN" altLang="en-US" sz="16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市级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二等奖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新北区第十六届中学生英语口语比赛指导学生葛子豪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一等奖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 rot="5400000" flipV="1">
            <a:off x="353533" y="-161"/>
            <a:ext cx="552565" cy="552565"/>
          </a:xfrm>
          <a:prstGeom prst="flowChartDelay">
            <a:avLst/>
          </a:prstGeom>
          <a:solidFill>
            <a:srgbClr val="7E9A0C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1"/>
          <p:cNvSpPr/>
          <p:nvPr/>
        </p:nvSpPr>
        <p:spPr>
          <a:xfrm>
            <a:off x="6001832" y="0"/>
            <a:ext cx="6190168" cy="6858000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rgbClr val="C1D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10693544" y="4519283"/>
            <a:ext cx="579326" cy="1160741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rgbClr val="7E9A0C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6053" y="1375094"/>
            <a:ext cx="2286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教学基本功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44878" y="1405938"/>
            <a:ext cx="2286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仍需锤炼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03876" y="168666"/>
            <a:ext cx="228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8"/>
          <a:stretch>
            <a:fillRect/>
          </a:stretch>
        </p:blipFill>
        <p:spPr>
          <a:xfrm flipH="1">
            <a:off x="7363810" y="883920"/>
            <a:ext cx="3909060" cy="5486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03508" y="2295844"/>
            <a:ext cx="2286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论文写作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46053" y="3137219"/>
            <a:ext cx="2286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课题研究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46053" y="4889819"/>
            <a:ext cx="2286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培育室活动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4878" y="2296208"/>
            <a:ext cx="2286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急需指导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44878" y="3137583"/>
            <a:ext cx="2286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还需深入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46053" y="3981769"/>
            <a:ext cx="2286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个人成长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44878" y="3982133"/>
            <a:ext cx="2286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特需突破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78203" y="4890183"/>
            <a:ext cx="22860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有针对性？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确有实效？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9" grpId="1" animBg="1"/>
      <p:bldP spid="15" grpId="0"/>
      <p:bldP spid="17" grpId="0"/>
      <p:bldP spid="2" grpId="0"/>
      <p:bldP spid="6" grpId="0"/>
      <p:bldP spid="7" grpId="0"/>
      <p:bldP spid="8" grpId="0"/>
      <p:bldP spid="10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700101" y="1823118"/>
            <a:ext cx="16722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>
                    <a:lumMod val="8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01</a:t>
            </a:r>
            <a:endParaRPr lang="zh-CN" altLang="en-US" sz="11500" b="1" dirty="0">
              <a:solidFill>
                <a:schemeClr val="bg1">
                  <a:lumMod val="8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802418" y="2478856"/>
            <a:ext cx="3467616" cy="43253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3600" b="1" dirty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成员简介</a:t>
            </a:r>
            <a:endParaRPr lang="zh-CN" altLang="en-US" sz="3600" b="1" dirty="0">
              <a:solidFill>
                <a:srgbClr val="7E9A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548867" y="182311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>
                    <a:lumMod val="8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02</a:t>
            </a:r>
            <a:endParaRPr lang="zh-CN" altLang="en-US" sz="11500" dirty="0">
              <a:solidFill>
                <a:schemeClr val="bg1">
                  <a:lumMod val="8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727321" y="2478856"/>
            <a:ext cx="3467616" cy="43253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培育室活动</a:t>
            </a:r>
            <a:endParaRPr lang="zh-CN" altLang="en-US" sz="3200" b="1" dirty="0">
              <a:solidFill>
                <a:srgbClr val="7E9A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829641" y="3805548"/>
            <a:ext cx="16722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>
                    <a:lumMod val="8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03</a:t>
            </a:r>
            <a:endParaRPr lang="zh-CN" altLang="en-US" sz="11500" b="1" dirty="0">
              <a:solidFill>
                <a:schemeClr val="bg1">
                  <a:lumMod val="8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737013" y="4441601"/>
            <a:ext cx="3467616" cy="43253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3600" b="1" dirty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课题研究</a:t>
            </a:r>
            <a:endParaRPr lang="zh-CN" altLang="en-US" sz="4000" b="1" dirty="0">
              <a:solidFill>
                <a:srgbClr val="7E9A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548867" y="380554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>
                    <a:lumMod val="8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04</a:t>
            </a:r>
            <a:endParaRPr lang="zh-CN" altLang="en-US" sz="11500" dirty="0">
              <a:solidFill>
                <a:schemeClr val="bg1">
                  <a:lumMod val="8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825111" y="4201571"/>
            <a:ext cx="3467616" cy="43253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取得的成绩</a:t>
            </a:r>
            <a:endParaRPr lang="zh-CN" altLang="en-US" sz="3200" b="1" dirty="0">
              <a:solidFill>
                <a:srgbClr val="7E9A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 dirty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及存在的问题</a:t>
            </a:r>
            <a:endParaRPr lang="zh-CN" altLang="en-US" sz="3200" b="1" dirty="0">
              <a:solidFill>
                <a:srgbClr val="7E9A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52811" y="933295"/>
            <a:ext cx="3634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 </a:t>
            </a:r>
            <a:r>
              <a:rPr lang="en-US" altLang="zh-CN" sz="3200" dirty="0" smtClean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/contents</a:t>
            </a:r>
            <a:endParaRPr lang="zh-CN" altLang="en-US" sz="3200" dirty="0">
              <a:solidFill>
                <a:srgbClr val="7E9A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8134422" y="985838"/>
            <a:ext cx="798653" cy="798653"/>
          </a:xfrm>
          <a:prstGeom prst="ellipse">
            <a:avLst/>
          </a:prstGeom>
          <a:solidFill>
            <a:srgbClr val="7E9A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2" name="文本框 11"/>
          <p:cNvSpPr txBox="1"/>
          <p:nvPr/>
        </p:nvSpPr>
        <p:spPr>
          <a:xfrm>
            <a:off x="5791758" y="2496949"/>
            <a:ext cx="23426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spc="600" dirty="0" smtClean="0">
                <a:solidFill>
                  <a:srgbClr val="7E9A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YOU</a:t>
            </a:r>
            <a:endParaRPr lang="en-US" altLang="zh-CN" sz="6600" b="1" spc="600" dirty="0">
              <a:solidFill>
                <a:srgbClr val="7E9A0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77974" y="3840246"/>
            <a:ext cx="60131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00" spc="300" dirty="0" smtClean="0"/>
              <a:t>SIMPLE AND REFRESHING AND REFRESHING </a:t>
            </a:r>
            <a:r>
              <a:rPr lang="en-US" altLang="zh-CN" sz="1100" spc="300" dirty="0" smtClean="0"/>
              <a:t>YEAR-END SUMMARY</a:t>
            </a:r>
            <a:endParaRPr lang="zh-CN" altLang="en-US" sz="1100" spc="300" dirty="0"/>
          </a:p>
        </p:txBody>
      </p:sp>
      <p:grpSp>
        <p:nvGrpSpPr>
          <p:cNvPr id="6" name="组合 5"/>
          <p:cNvGrpSpPr/>
          <p:nvPr/>
        </p:nvGrpSpPr>
        <p:grpSpPr>
          <a:xfrm>
            <a:off x="3634773" y="4317581"/>
            <a:ext cx="433105" cy="433105"/>
            <a:chOff x="4210475" y="3469055"/>
            <a:chExt cx="433105" cy="433105"/>
          </a:xfrm>
        </p:grpSpPr>
        <p:sp>
          <p:nvSpPr>
            <p:cNvPr id="9" name="Freeform 26"/>
            <p:cNvSpPr>
              <a:spLocks noEditPoints="1"/>
            </p:cNvSpPr>
            <p:nvPr/>
          </p:nvSpPr>
          <p:spPr bwMode="auto">
            <a:xfrm>
              <a:off x="4311046" y="3542453"/>
              <a:ext cx="224252" cy="259120"/>
            </a:xfrm>
            <a:custGeom>
              <a:avLst/>
              <a:gdLst>
                <a:gd name="T0" fmla="*/ 1137 w 1137"/>
                <a:gd name="T1" fmla="*/ 1189 h 1313"/>
                <a:gd name="T2" fmla="*/ 802 w 1137"/>
                <a:gd name="T3" fmla="*/ 777 h 1313"/>
                <a:gd name="T4" fmla="*/ 655 w 1137"/>
                <a:gd name="T5" fmla="*/ 1245 h 1313"/>
                <a:gd name="T6" fmla="*/ 608 w 1137"/>
                <a:gd name="T7" fmla="*/ 958 h 1313"/>
                <a:gd name="T8" fmla="*/ 529 w 1137"/>
                <a:gd name="T9" fmla="*/ 958 h 1313"/>
                <a:gd name="T10" fmla="*/ 482 w 1137"/>
                <a:gd name="T11" fmla="*/ 1245 h 1313"/>
                <a:gd name="T12" fmla="*/ 335 w 1137"/>
                <a:gd name="T13" fmla="*/ 777 h 1313"/>
                <a:gd name="T14" fmla="*/ 0 w 1137"/>
                <a:gd name="T15" fmla="*/ 1189 h 1313"/>
                <a:gd name="T16" fmla="*/ 0 w 1137"/>
                <a:gd name="T17" fmla="*/ 1195 h 1313"/>
                <a:gd name="T18" fmla="*/ 0 w 1137"/>
                <a:gd name="T19" fmla="*/ 1198 h 1313"/>
                <a:gd name="T20" fmla="*/ 568 w 1137"/>
                <a:gd name="T21" fmla="*/ 1302 h 1313"/>
                <a:gd name="T22" fmla="*/ 1137 w 1137"/>
                <a:gd name="T23" fmla="*/ 1198 h 1313"/>
                <a:gd name="T24" fmla="*/ 1137 w 1137"/>
                <a:gd name="T25" fmla="*/ 1195 h 1313"/>
                <a:gd name="T26" fmla="*/ 1137 w 1137"/>
                <a:gd name="T27" fmla="*/ 1189 h 1313"/>
                <a:gd name="T28" fmla="*/ 598 w 1137"/>
                <a:gd name="T29" fmla="*/ 814 h 1313"/>
                <a:gd name="T30" fmla="*/ 539 w 1137"/>
                <a:gd name="T31" fmla="*/ 814 h 1313"/>
                <a:gd name="T32" fmla="*/ 523 w 1137"/>
                <a:gd name="T33" fmla="*/ 821 h 1313"/>
                <a:gd name="T34" fmla="*/ 500 w 1137"/>
                <a:gd name="T35" fmla="*/ 843 h 1313"/>
                <a:gd name="T36" fmla="*/ 496 w 1137"/>
                <a:gd name="T37" fmla="*/ 871 h 1313"/>
                <a:gd name="T38" fmla="*/ 525 w 1137"/>
                <a:gd name="T39" fmla="*/ 919 h 1313"/>
                <a:gd name="T40" fmla="*/ 544 w 1137"/>
                <a:gd name="T41" fmla="*/ 930 h 1313"/>
                <a:gd name="T42" fmla="*/ 593 w 1137"/>
                <a:gd name="T43" fmla="*/ 930 h 1313"/>
                <a:gd name="T44" fmla="*/ 612 w 1137"/>
                <a:gd name="T45" fmla="*/ 919 h 1313"/>
                <a:gd name="T46" fmla="*/ 641 w 1137"/>
                <a:gd name="T47" fmla="*/ 871 h 1313"/>
                <a:gd name="T48" fmla="*/ 637 w 1137"/>
                <a:gd name="T49" fmla="*/ 843 h 1313"/>
                <a:gd name="T50" fmla="*/ 614 w 1137"/>
                <a:gd name="T51" fmla="*/ 821 h 1313"/>
                <a:gd name="T52" fmla="*/ 598 w 1137"/>
                <a:gd name="T53" fmla="*/ 814 h 1313"/>
                <a:gd name="T54" fmla="*/ 568 w 1137"/>
                <a:gd name="T55" fmla="*/ 700 h 1313"/>
                <a:gd name="T56" fmla="*/ 822 w 1137"/>
                <a:gd name="T57" fmla="*/ 326 h 1313"/>
                <a:gd name="T58" fmla="*/ 568 w 1137"/>
                <a:gd name="T59" fmla="*/ 0 h 1313"/>
                <a:gd name="T60" fmla="*/ 315 w 1137"/>
                <a:gd name="T61" fmla="*/ 326 h 1313"/>
                <a:gd name="T62" fmla="*/ 568 w 1137"/>
                <a:gd name="T63" fmla="*/ 700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37" h="1313">
                  <a:moveTo>
                    <a:pt x="1137" y="1189"/>
                  </a:moveTo>
                  <a:cubicBezTo>
                    <a:pt x="1137" y="1017"/>
                    <a:pt x="1000" y="853"/>
                    <a:pt x="802" y="777"/>
                  </a:cubicBezTo>
                  <a:lnTo>
                    <a:pt x="655" y="1245"/>
                  </a:lnTo>
                  <a:lnTo>
                    <a:pt x="608" y="958"/>
                  </a:lnTo>
                  <a:lnTo>
                    <a:pt x="529" y="958"/>
                  </a:lnTo>
                  <a:lnTo>
                    <a:pt x="482" y="1245"/>
                  </a:lnTo>
                  <a:lnTo>
                    <a:pt x="335" y="777"/>
                  </a:lnTo>
                  <a:cubicBezTo>
                    <a:pt x="138" y="853"/>
                    <a:pt x="0" y="1017"/>
                    <a:pt x="0" y="1189"/>
                  </a:cubicBezTo>
                  <a:cubicBezTo>
                    <a:pt x="0" y="1191"/>
                    <a:pt x="0" y="1193"/>
                    <a:pt x="0" y="1195"/>
                  </a:cubicBezTo>
                  <a:cubicBezTo>
                    <a:pt x="0" y="1196"/>
                    <a:pt x="0" y="1197"/>
                    <a:pt x="0" y="1198"/>
                  </a:cubicBezTo>
                  <a:cubicBezTo>
                    <a:pt x="0" y="1313"/>
                    <a:pt x="119" y="1302"/>
                    <a:pt x="568" y="1302"/>
                  </a:cubicBezTo>
                  <a:cubicBezTo>
                    <a:pt x="1047" y="1302"/>
                    <a:pt x="1137" y="1313"/>
                    <a:pt x="1137" y="1198"/>
                  </a:cubicBezTo>
                  <a:cubicBezTo>
                    <a:pt x="1137" y="1197"/>
                    <a:pt x="1137" y="1196"/>
                    <a:pt x="1137" y="1195"/>
                  </a:cubicBezTo>
                  <a:cubicBezTo>
                    <a:pt x="1137" y="1193"/>
                    <a:pt x="1137" y="1191"/>
                    <a:pt x="1137" y="1189"/>
                  </a:cubicBezTo>
                  <a:close/>
                  <a:moveTo>
                    <a:pt x="598" y="814"/>
                  </a:moveTo>
                  <a:lnTo>
                    <a:pt x="539" y="814"/>
                  </a:lnTo>
                  <a:cubicBezTo>
                    <a:pt x="533" y="814"/>
                    <a:pt x="527" y="816"/>
                    <a:pt x="523" y="821"/>
                  </a:cubicBezTo>
                  <a:lnTo>
                    <a:pt x="500" y="843"/>
                  </a:lnTo>
                  <a:cubicBezTo>
                    <a:pt x="493" y="851"/>
                    <a:pt x="491" y="862"/>
                    <a:pt x="496" y="871"/>
                  </a:cubicBezTo>
                  <a:lnTo>
                    <a:pt x="525" y="919"/>
                  </a:lnTo>
                  <a:cubicBezTo>
                    <a:pt x="529" y="926"/>
                    <a:pt x="536" y="930"/>
                    <a:pt x="544" y="930"/>
                  </a:cubicBezTo>
                  <a:lnTo>
                    <a:pt x="593" y="930"/>
                  </a:lnTo>
                  <a:cubicBezTo>
                    <a:pt x="601" y="930"/>
                    <a:pt x="608" y="926"/>
                    <a:pt x="612" y="919"/>
                  </a:cubicBezTo>
                  <a:lnTo>
                    <a:pt x="641" y="871"/>
                  </a:lnTo>
                  <a:cubicBezTo>
                    <a:pt x="646" y="862"/>
                    <a:pt x="644" y="851"/>
                    <a:pt x="637" y="843"/>
                  </a:cubicBezTo>
                  <a:lnTo>
                    <a:pt x="614" y="821"/>
                  </a:lnTo>
                  <a:cubicBezTo>
                    <a:pt x="610" y="816"/>
                    <a:pt x="604" y="814"/>
                    <a:pt x="598" y="814"/>
                  </a:cubicBezTo>
                  <a:close/>
                  <a:moveTo>
                    <a:pt x="568" y="700"/>
                  </a:moveTo>
                  <a:cubicBezTo>
                    <a:pt x="708" y="700"/>
                    <a:pt x="822" y="506"/>
                    <a:pt x="822" y="326"/>
                  </a:cubicBezTo>
                  <a:cubicBezTo>
                    <a:pt x="822" y="146"/>
                    <a:pt x="708" y="0"/>
                    <a:pt x="568" y="0"/>
                  </a:cubicBezTo>
                  <a:cubicBezTo>
                    <a:pt x="429" y="0"/>
                    <a:pt x="315" y="146"/>
                    <a:pt x="315" y="326"/>
                  </a:cubicBezTo>
                  <a:cubicBezTo>
                    <a:pt x="315" y="506"/>
                    <a:pt x="429" y="700"/>
                    <a:pt x="568" y="700"/>
                  </a:cubicBezTo>
                  <a:close/>
                </a:path>
              </a:pathLst>
            </a:custGeom>
            <a:solidFill>
              <a:srgbClr val="7E9A0C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rgbClr val="82B347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210475" y="3469055"/>
              <a:ext cx="433105" cy="433105"/>
            </a:xfrm>
            <a:prstGeom prst="ellipse">
              <a:avLst/>
            </a:prstGeom>
            <a:noFill/>
            <a:ln>
              <a:solidFill>
                <a:srgbClr val="7E9A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585840" y="4317581"/>
            <a:ext cx="433105" cy="433105"/>
            <a:chOff x="6475742" y="3411520"/>
            <a:chExt cx="433105" cy="433105"/>
          </a:xfrm>
        </p:grpSpPr>
        <p:sp>
          <p:nvSpPr>
            <p:cNvPr id="8" name="Freeform 356"/>
            <p:cNvSpPr>
              <a:spLocks noEditPoints="1"/>
            </p:cNvSpPr>
            <p:nvPr/>
          </p:nvSpPr>
          <p:spPr bwMode="auto">
            <a:xfrm>
              <a:off x="6602787" y="3487005"/>
              <a:ext cx="179016" cy="282136"/>
            </a:xfrm>
            <a:custGeom>
              <a:avLst/>
              <a:gdLst>
                <a:gd name="T0" fmla="*/ 107 w 126"/>
                <a:gd name="T1" fmla="*/ 19 h 199"/>
                <a:gd name="T2" fmla="*/ 117 w 126"/>
                <a:gd name="T3" fmla="*/ 95 h 199"/>
                <a:gd name="T4" fmla="*/ 97 w 126"/>
                <a:gd name="T5" fmla="*/ 123 h 199"/>
                <a:gd name="T6" fmla="*/ 104 w 126"/>
                <a:gd name="T7" fmla="*/ 122 h 199"/>
                <a:gd name="T8" fmla="*/ 108 w 126"/>
                <a:gd name="T9" fmla="*/ 137 h 199"/>
                <a:gd name="T10" fmla="*/ 105 w 126"/>
                <a:gd name="T11" fmla="*/ 149 h 199"/>
                <a:gd name="T12" fmla="*/ 108 w 126"/>
                <a:gd name="T13" fmla="*/ 161 h 199"/>
                <a:gd name="T14" fmla="*/ 104 w 126"/>
                <a:gd name="T15" fmla="*/ 175 h 199"/>
                <a:gd name="T16" fmla="*/ 29 w 126"/>
                <a:gd name="T17" fmla="*/ 181 h 199"/>
                <a:gd name="T18" fmla="*/ 22 w 126"/>
                <a:gd name="T19" fmla="*/ 177 h 199"/>
                <a:gd name="T20" fmla="*/ 22 w 126"/>
                <a:gd name="T21" fmla="*/ 156 h 199"/>
                <a:gd name="T22" fmla="*/ 22 w 126"/>
                <a:gd name="T23" fmla="*/ 153 h 199"/>
                <a:gd name="T24" fmla="*/ 22 w 126"/>
                <a:gd name="T25" fmla="*/ 132 h 199"/>
                <a:gd name="T26" fmla="*/ 28 w 126"/>
                <a:gd name="T27" fmla="*/ 129 h 199"/>
                <a:gd name="T28" fmla="*/ 31 w 126"/>
                <a:gd name="T29" fmla="*/ 117 h 199"/>
                <a:gd name="T30" fmla="*/ 0 w 126"/>
                <a:gd name="T31" fmla="*/ 63 h 199"/>
                <a:gd name="T32" fmla="*/ 63 w 126"/>
                <a:gd name="T33" fmla="*/ 0 h 199"/>
                <a:gd name="T34" fmla="*/ 52 w 126"/>
                <a:gd name="T35" fmla="*/ 76 h 199"/>
                <a:gd name="T36" fmla="*/ 57 w 126"/>
                <a:gd name="T37" fmla="*/ 73 h 199"/>
                <a:gd name="T38" fmla="*/ 63 w 126"/>
                <a:gd name="T39" fmla="*/ 76 h 199"/>
                <a:gd name="T40" fmla="*/ 68 w 126"/>
                <a:gd name="T41" fmla="*/ 73 h 199"/>
                <a:gd name="T42" fmla="*/ 74 w 126"/>
                <a:gd name="T43" fmla="*/ 76 h 199"/>
                <a:gd name="T44" fmla="*/ 81 w 126"/>
                <a:gd name="T45" fmla="*/ 71 h 199"/>
                <a:gd name="T46" fmla="*/ 73 w 126"/>
                <a:gd name="T47" fmla="*/ 96 h 199"/>
                <a:gd name="T48" fmla="*/ 84 w 126"/>
                <a:gd name="T49" fmla="*/ 124 h 199"/>
                <a:gd name="T50" fmla="*/ 84 w 126"/>
                <a:gd name="T51" fmla="*/ 109 h 199"/>
                <a:gd name="T52" fmla="*/ 106 w 126"/>
                <a:gd name="T53" fmla="*/ 88 h 199"/>
                <a:gd name="T54" fmla="*/ 98 w 126"/>
                <a:gd name="T55" fmla="*/ 28 h 199"/>
                <a:gd name="T56" fmla="*/ 28 w 126"/>
                <a:gd name="T57" fmla="*/ 28 h 199"/>
                <a:gd name="T58" fmla="*/ 20 w 126"/>
                <a:gd name="T59" fmla="*/ 89 h 199"/>
                <a:gd name="T60" fmla="*/ 44 w 126"/>
                <a:gd name="T61" fmla="*/ 109 h 199"/>
                <a:gd name="T62" fmla="*/ 44 w 126"/>
                <a:gd name="T63" fmla="*/ 125 h 199"/>
                <a:gd name="T64" fmla="*/ 55 w 126"/>
                <a:gd name="T65" fmla="*/ 96 h 199"/>
                <a:gd name="T66" fmla="*/ 47 w 126"/>
                <a:gd name="T67" fmla="*/ 71 h 199"/>
                <a:gd name="T68" fmla="*/ 76 w 126"/>
                <a:gd name="T69" fmla="*/ 79 h 199"/>
                <a:gd name="T70" fmla="*/ 68 w 126"/>
                <a:gd name="T71" fmla="*/ 78 h 199"/>
                <a:gd name="T72" fmla="*/ 57 w 126"/>
                <a:gd name="T73" fmla="*/ 78 h 199"/>
                <a:gd name="T74" fmla="*/ 52 w 126"/>
                <a:gd name="T75" fmla="*/ 79 h 199"/>
                <a:gd name="T76" fmla="*/ 61 w 126"/>
                <a:gd name="T77" fmla="*/ 94 h 199"/>
                <a:gd name="T78" fmla="*/ 61 w 126"/>
                <a:gd name="T79" fmla="*/ 125 h 199"/>
                <a:gd name="T80" fmla="*/ 66 w 126"/>
                <a:gd name="T81" fmla="*/ 95 h 199"/>
                <a:gd name="T82" fmla="*/ 67 w 126"/>
                <a:gd name="T83" fmla="*/ 93 h 199"/>
                <a:gd name="T84" fmla="*/ 82 w 126"/>
                <a:gd name="T85" fmla="*/ 180 h 199"/>
                <a:gd name="T86" fmla="*/ 64 w 126"/>
                <a:gd name="T87" fmla="*/ 199 h 199"/>
                <a:gd name="T88" fmla="*/ 82 w 126"/>
                <a:gd name="T89" fmla="*/ 180 h 199"/>
                <a:gd name="T90" fmla="*/ 33 w 126"/>
                <a:gd name="T91" fmla="*/ 165 h 199"/>
                <a:gd name="T92" fmla="*/ 33 w 126"/>
                <a:gd name="T93" fmla="*/ 168 h 199"/>
                <a:gd name="T94" fmla="*/ 95 w 126"/>
                <a:gd name="T95" fmla="*/ 161 h 199"/>
                <a:gd name="T96" fmla="*/ 95 w 126"/>
                <a:gd name="T97" fmla="*/ 136 h 199"/>
                <a:gd name="T98" fmla="*/ 33 w 126"/>
                <a:gd name="T99" fmla="*/ 143 h 199"/>
                <a:gd name="T100" fmla="*/ 95 w 126"/>
                <a:gd name="T101" fmla="*/ 139 h 199"/>
                <a:gd name="T102" fmla="*/ 95 w 126"/>
                <a:gd name="T103" fmla="*/ 13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" h="199">
                  <a:moveTo>
                    <a:pt x="63" y="0"/>
                  </a:moveTo>
                  <a:cubicBezTo>
                    <a:pt x="80" y="0"/>
                    <a:pt x="96" y="7"/>
                    <a:pt x="107" y="19"/>
                  </a:cubicBezTo>
                  <a:cubicBezTo>
                    <a:pt x="119" y="30"/>
                    <a:pt x="126" y="46"/>
                    <a:pt x="126" y="63"/>
                  </a:cubicBezTo>
                  <a:cubicBezTo>
                    <a:pt x="126" y="75"/>
                    <a:pt x="123" y="86"/>
                    <a:pt x="117" y="95"/>
                  </a:cubicBezTo>
                  <a:cubicBezTo>
                    <a:pt x="112" y="104"/>
                    <a:pt x="105" y="111"/>
                    <a:pt x="97" y="116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6" y="126"/>
                    <a:pt x="106" y="126"/>
                    <a:pt x="106" y="126"/>
                  </a:cubicBezTo>
                  <a:cubicBezTo>
                    <a:pt x="107" y="130"/>
                    <a:pt x="108" y="134"/>
                    <a:pt x="108" y="137"/>
                  </a:cubicBezTo>
                  <a:cubicBezTo>
                    <a:pt x="108" y="141"/>
                    <a:pt x="107" y="144"/>
                    <a:pt x="106" y="148"/>
                  </a:cubicBezTo>
                  <a:cubicBezTo>
                    <a:pt x="105" y="149"/>
                    <a:pt x="105" y="149"/>
                    <a:pt x="105" y="149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7" y="154"/>
                    <a:pt x="108" y="157"/>
                    <a:pt x="108" y="161"/>
                  </a:cubicBezTo>
                  <a:cubicBezTo>
                    <a:pt x="108" y="164"/>
                    <a:pt x="107" y="168"/>
                    <a:pt x="106" y="171"/>
                  </a:cubicBezTo>
                  <a:cubicBezTo>
                    <a:pt x="104" y="175"/>
                    <a:pt x="104" y="175"/>
                    <a:pt x="104" y="175"/>
                  </a:cubicBezTo>
                  <a:cubicBezTo>
                    <a:pt x="100" y="175"/>
                    <a:pt x="100" y="175"/>
                    <a:pt x="100" y="175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21" y="174"/>
                    <a:pt x="20" y="171"/>
                    <a:pt x="20" y="167"/>
                  </a:cubicBezTo>
                  <a:cubicBezTo>
                    <a:pt x="20" y="164"/>
                    <a:pt x="21" y="160"/>
                    <a:pt x="22" y="156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1" y="150"/>
                    <a:pt x="20" y="147"/>
                    <a:pt x="20" y="144"/>
                  </a:cubicBezTo>
                  <a:cubicBezTo>
                    <a:pt x="20" y="140"/>
                    <a:pt x="21" y="136"/>
                    <a:pt x="22" y="132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31" y="129"/>
                    <a:pt x="31" y="129"/>
                    <a:pt x="31" y="129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22" y="112"/>
                    <a:pt x="15" y="104"/>
                    <a:pt x="9" y="96"/>
                  </a:cubicBezTo>
                  <a:cubicBezTo>
                    <a:pt x="3" y="86"/>
                    <a:pt x="0" y="75"/>
                    <a:pt x="0" y="63"/>
                  </a:cubicBezTo>
                  <a:cubicBezTo>
                    <a:pt x="0" y="46"/>
                    <a:pt x="7" y="30"/>
                    <a:pt x="19" y="19"/>
                  </a:cubicBezTo>
                  <a:cubicBezTo>
                    <a:pt x="30" y="7"/>
                    <a:pt x="46" y="0"/>
                    <a:pt x="63" y="0"/>
                  </a:cubicBezTo>
                  <a:close/>
                  <a:moveTo>
                    <a:pt x="49" y="75"/>
                  </a:moveTo>
                  <a:cubicBezTo>
                    <a:pt x="50" y="76"/>
                    <a:pt x="51" y="76"/>
                    <a:pt x="52" y="76"/>
                  </a:cubicBezTo>
                  <a:cubicBezTo>
                    <a:pt x="54" y="76"/>
                    <a:pt x="55" y="75"/>
                    <a:pt x="56" y="74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60" y="76"/>
                    <a:pt x="61" y="76"/>
                    <a:pt x="63" y="76"/>
                  </a:cubicBezTo>
                  <a:cubicBezTo>
                    <a:pt x="64" y="76"/>
                    <a:pt x="65" y="76"/>
                    <a:pt x="67" y="74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1" y="76"/>
                    <a:pt x="72" y="76"/>
                    <a:pt x="74" y="76"/>
                  </a:cubicBezTo>
                  <a:cubicBezTo>
                    <a:pt x="76" y="76"/>
                    <a:pt x="77" y="75"/>
                    <a:pt x="79" y="75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95" y="102"/>
                    <a:pt x="101" y="96"/>
                    <a:pt x="106" y="88"/>
                  </a:cubicBezTo>
                  <a:cubicBezTo>
                    <a:pt x="110" y="81"/>
                    <a:pt x="113" y="72"/>
                    <a:pt x="113" y="63"/>
                  </a:cubicBezTo>
                  <a:cubicBezTo>
                    <a:pt x="113" y="49"/>
                    <a:pt x="107" y="37"/>
                    <a:pt x="98" y="28"/>
                  </a:cubicBezTo>
                  <a:cubicBezTo>
                    <a:pt x="89" y="19"/>
                    <a:pt x="77" y="13"/>
                    <a:pt x="63" y="13"/>
                  </a:cubicBezTo>
                  <a:cubicBezTo>
                    <a:pt x="49" y="13"/>
                    <a:pt x="37" y="19"/>
                    <a:pt x="28" y="28"/>
                  </a:cubicBezTo>
                  <a:cubicBezTo>
                    <a:pt x="19" y="37"/>
                    <a:pt x="13" y="49"/>
                    <a:pt x="13" y="63"/>
                  </a:cubicBezTo>
                  <a:cubicBezTo>
                    <a:pt x="13" y="73"/>
                    <a:pt x="16" y="81"/>
                    <a:pt x="20" y="89"/>
                  </a:cubicBezTo>
                  <a:cubicBezTo>
                    <a:pt x="25" y="97"/>
                    <a:pt x="32" y="103"/>
                    <a:pt x="40" y="107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9" y="75"/>
                    <a:pt x="49" y="75"/>
                    <a:pt x="49" y="75"/>
                  </a:cubicBezTo>
                  <a:close/>
                  <a:moveTo>
                    <a:pt x="76" y="79"/>
                  </a:moveTo>
                  <a:cubicBezTo>
                    <a:pt x="75" y="79"/>
                    <a:pt x="75" y="79"/>
                    <a:pt x="74" y="79"/>
                  </a:cubicBezTo>
                  <a:cubicBezTo>
                    <a:pt x="72" y="80"/>
                    <a:pt x="70" y="79"/>
                    <a:pt x="68" y="78"/>
                  </a:cubicBezTo>
                  <a:cubicBezTo>
                    <a:pt x="66" y="79"/>
                    <a:pt x="65" y="80"/>
                    <a:pt x="63" y="80"/>
                  </a:cubicBezTo>
                  <a:cubicBezTo>
                    <a:pt x="61" y="80"/>
                    <a:pt x="59" y="79"/>
                    <a:pt x="57" y="78"/>
                  </a:cubicBezTo>
                  <a:cubicBezTo>
                    <a:pt x="56" y="79"/>
                    <a:pt x="54" y="79"/>
                    <a:pt x="5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76" y="79"/>
                    <a:pt x="76" y="79"/>
                    <a:pt x="76" y="79"/>
                  </a:cubicBezTo>
                  <a:close/>
                  <a:moveTo>
                    <a:pt x="82" y="180"/>
                  </a:moveTo>
                  <a:cubicBezTo>
                    <a:pt x="46" y="184"/>
                    <a:pt x="46" y="184"/>
                    <a:pt x="46" y="184"/>
                  </a:cubicBezTo>
                  <a:cubicBezTo>
                    <a:pt x="47" y="192"/>
                    <a:pt x="54" y="199"/>
                    <a:pt x="64" y="199"/>
                  </a:cubicBezTo>
                  <a:cubicBezTo>
                    <a:pt x="74" y="199"/>
                    <a:pt x="82" y="191"/>
                    <a:pt x="82" y="181"/>
                  </a:cubicBezTo>
                  <a:cubicBezTo>
                    <a:pt x="82" y="181"/>
                    <a:pt x="82" y="181"/>
                    <a:pt x="82" y="180"/>
                  </a:cubicBezTo>
                  <a:close/>
                  <a:moveTo>
                    <a:pt x="95" y="159"/>
                  </a:move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7"/>
                  </a:cubicBezTo>
                  <a:cubicBezTo>
                    <a:pt x="33" y="167"/>
                    <a:pt x="33" y="167"/>
                    <a:pt x="33" y="168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5" y="162"/>
                    <a:pt x="95" y="161"/>
                    <a:pt x="95" y="161"/>
                  </a:cubicBezTo>
                  <a:cubicBezTo>
                    <a:pt x="95" y="160"/>
                    <a:pt x="95" y="160"/>
                    <a:pt x="95" y="159"/>
                  </a:cubicBezTo>
                  <a:close/>
                  <a:moveTo>
                    <a:pt x="95" y="136"/>
                  </a:moveTo>
                  <a:cubicBezTo>
                    <a:pt x="33" y="141"/>
                    <a:pt x="33" y="141"/>
                    <a:pt x="33" y="141"/>
                  </a:cubicBezTo>
                  <a:cubicBezTo>
                    <a:pt x="33" y="142"/>
                    <a:pt x="33" y="143"/>
                    <a:pt x="33" y="143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8"/>
                    <a:pt x="95" y="138"/>
                    <a:pt x="95" y="137"/>
                  </a:cubicBezTo>
                  <a:cubicBezTo>
                    <a:pt x="95" y="137"/>
                    <a:pt x="95" y="136"/>
                    <a:pt x="95" y="136"/>
                  </a:cubicBezTo>
                  <a:close/>
                </a:path>
              </a:pathLst>
            </a:custGeom>
            <a:solidFill>
              <a:srgbClr val="7E9A0C"/>
            </a:solidFill>
            <a:ln>
              <a:noFill/>
            </a:ln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580">
                <a:solidFill>
                  <a:srgbClr val="82B347"/>
                </a:solidFill>
                <a:latin typeface="Calibri" panose="020F0502020204030204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475742" y="3411520"/>
              <a:ext cx="433105" cy="433105"/>
            </a:xfrm>
            <a:prstGeom prst="ellipse">
              <a:avLst/>
            </a:prstGeom>
            <a:noFill/>
            <a:ln>
              <a:solidFill>
                <a:srgbClr val="7E9A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55320" y="4349467"/>
            <a:ext cx="163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r>
              <a:rPr lang="zh-CN" altLang="en-US" dirty="0" smtClean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人：米堆</a:t>
            </a:r>
            <a:endParaRPr lang="zh-CN" altLang="en-US" dirty="0">
              <a:solidFill>
                <a:srgbClr val="7E9A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15824" y="4349467"/>
            <a:ext cx="201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r>
              <a:rPr lang="zh-CN" altLang="en-US" dirty="0" smtClean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 smtClean="0">
                <a:solidFill>
                  <a:srgbClr val="7E9A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201X-10</a:t>
            </a:r>
            <a:endParaRPr lang="zh-CN" altLang="en-US" dirty="0">
              <a:solidFill>
                <a:srgbClr val="7E9A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14285" y="1460722"/>
            <a:ext cx="46007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b="1" spc="600" dirty="0">
                <a:solidFill>
                  <a:srgbClr val="7E9A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THANK</a:t>
            </a:r>
            <a:endParaRPr lang="en-US" altLang="zh-CN" sz="6600" b="1" spc="600" dirty="0">
              <a:solidFill>
                <a:srgbClr val="7E9A0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404212" y="1276659"/>
            <a:ext cx="1221628" cy="1236603"/>
            <a:chOff x="7404212" y="1276659"/>
            <a:chExt cx="1221628" cy="1236603"/>
          </a:xfrm>
        </p:grpSpPr>
        <p:cxnSp>
          <p:nvCxnSpPr>
            <p:cNvPr id="17" name="直接连接符 16"/>
            <p:cNvCxnSpPr/>
            <p:nvPr/>
          </p:nvCxnSpPr>
          <p:spPr>
            <a:xfrm flipH="1">
              <a:off x="7610177" y="1276659"/>
              <a:ext cx="1015663" cy="1015663"/>
            </a:xfrm>
            <a:prstGeom prst="line">
              <a:avLst/>
            </a:prstGeom>
            <a:ln>
              <a:solidFill>
                <a:srgbClr val="4959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7404212" y="2247476"/>
              <a:ext cx="265786" cy="265786"/>
            </a:xfrm>
            <a:prstGeom prst="ellipse">
              <a:avLst/>
            </a:prstGeom>
            <a:noFill/>
            <a:ln>
              <a:solidFill>
                <a:srgbClr val="7E9A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840944" y="2736963"/>
            <a:ext cx="1221628" cy="1236603"/>
            <a:chOff x="7404212" y="1276659"/>
            <a:chExt cx="1221628" cy="1236603"/>
          </a:xfrm>
        </p:grpSpPr>
        <p:cxnSp>
          <p:nvCxnSpPr>
            <p:cNvPr id="22" name="直接连接符 21"/>
            <p:cNvCxnSpPr/>
            <p:nvPr/>
          </p:nvCxnSpPr>
          <p:spPr>
            <a:xfrm flipH="1">
              <a:off x="7610177" y="1276659"/>
              <a:ext cx="1015663" cy="1015663"/>
            </a:xfrm>
            <a:prstGeom prst="line">
              <a:avLst/>
            </a:prstGeom>
            <a:ln>
              <a:solidFill>
                <a:srgbClr val="4959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7404212" y="2247476"/>
              <a:ext cx="265786" cy="265786"/>
            </a:xfrm>
            <a:prstGeom prst="ellipse">
              <a:avLst/>
            </a:prstGeom>
            <a:noFill/>
            <a:ln>
              <a:solidFill>
                <a:srgbClr val="7E9A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 rot="16200000" flipH="1">
            <a:off x="4981027" y="4590320"/>
            <a:ext cx="1221628" cy="1236603"/>
            <a:chOff x="7404212" y="1276659"/>
            <a:chExt cx="1221628" cy="1236603"/>
          </a:xfrm>
        </p:grpSpPr>
        <p:cxnSp>
          <p:nvCxnSpPr>
            <p:cNvPr id="25" name="直接连接符 24"/>
            <p:cNvCxnSpPr/>
            <p:nvPr/>
          </p:nvCxnSpPr>
          <p:spPr>
            <a:xfrm flipH="1">
              <a:off x="7610177" y="1276659"/>
              <a:ext cx="1015663" cy="1015663"/>
            </a:xfrm>
            <a:prstGeom prst="line">
              <a:avLst/>
            </a:prstGeom>
            <a:ln>
              <a:solidFill>
                <a:srgbClr val="4959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7404212" y="2247476"/>
              <a:ext cx="265786" cy="265786"/>
            </a:xfrm>
            <a:prstGeom prst="ellipse">
              <a:avLst/>
            </a:prstGeom>
            <a:noFill/>
            <a:ln>
              <a:solidFill>
                <a:srgbClr val="7E9A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" y="1036320"/>
            <a:ext cx="12028170" cy="44665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66993" y="747896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600" dirty="0">
                <a:solidFill>
                  <a:srgbClr val="7E9A0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01</a:t>
            </a:r>
            <a:endParaRPr lang="zh-CN" altLang="en-US" sz="16600" dirty="0">
              <a:solidFill>
                <a:srgbClr val="7E9A0C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42662" y="3176149"/>
            <a:ext cx="346761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成员简介</a:t>
            </a:r>
            <a:endParaRPr lang="zh-CN" altLang="en-US" sz="6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 rot="5400000" flipV="1">
            <a:off x="353533" y="-161"/>
            <a:ext cx="552565" cy="552565"/>
          </a:xfrm>
          <a:prstGeom prst="flowChartDelay">
            <a:avLst/>
          </a:prstGeom>
          <a:solidFill>
            <a:srgbClr val="7E9A0C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096000" y="201900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03876" y="168666"/>
            <a:ext cx="228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我们的大家庭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923925" y="589915"/>
          <a:ext cx="10344150" cy="6127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365"/>
                <a:gridCol w="1057275"/>
                <a:gridCol w="918845"/>
                <a:gridCol w="1109980"/>
                <a:gridCol w="2536825"/>
                <a:gridCol w="810260"/>
                <a:gridCol w="871220"/>
                <a:gridCol w="1008380"/>
                <a:gridCol w="1270000"/>
              </a:tblGrid>
              <a:tr h="448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范颖欣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女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199706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常州市新北区奔牛初级中学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本科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B05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B050"/>
                          </a:solidFill>
                          <a:ea typeface="宋体" panose="02010600030101010101" pitchFamily="2" charset="-122"/>
                        </a:rPr>
                        <a:t>施静</a:t>
                      </a:r>
                      <a:endParaRPr lang="zh-CN" altLang="en-US" sz="1600" b="1">
                        <a:solidFill>
                          <a:srgbClr val="00B05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B050"/>
                          </a:solidFill>
                          <a:ea typeface="宋体" panose="02010600030101010101" pitchFamily="2" charset="-122"/>
                        </a:rPr>
                        <a:t>女</a:t>
                      </a:r>
                      <a:endParaRPr lang="zh-CN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B050"/>
                          </a:solidFill>
                          <a:latin typeface="Times New Roman" panose="02020603050405020304" charset="0"/>
                        </a:rPr>
                        <a:t>199209</a:t>
                      </a:r>
                      <a:endParaRPr lang="en-US" altLang="en-US" sz="1600" b="0">
                        <a:solidFill>
                          <a:srgbClr val="00B05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B050"/>
                          </a:solidFill>
                          <a:ea typeface="宋体" panose="02010600030101010101" pitchFamily="2" charset="-122"/>
                        </a:rPr>
                        <a:t>常州市滨江中学</a:t>
                      </a:r>
                      <a:endParaRPr lang="zh-CN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B050"/>
                          </a:solidFill>
                          <a:ea typeface="宋体" panose="02010600030101010101" pitchFamily="2" charset="-122"/>
                        </a:rPr>
                        <a:t>研究生</a:t>
                      </a:r>
                      <a:endParaRPr lang="zh-CN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B050"/>
                          </a:solidFill>
                          <a:latin typeface="Times New Roman" panose="02020603050405020304" charset="0"/>
                        </a:rPr>
                        <a:t>4</a:t>
                      </a:r>
                      <a:r>
                        <a:rPr lang="en-US" sz="1600" b="0">
                          <a:solidFill>
                            <a:srgbClr val="00B05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en-US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B050"/>
                          </a:solidFill>
                          <a:ea typeface="宋体" panose="02010600030101010101" pitchFamily="2" charset="-122"/>
                        </a:rPr>
                        <a:t>区教坛新秀2019.12</a:t>
                      </a:r>
                      <a:endParaRPr lang="zh-CN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宋迪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男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199305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常州市滨江中学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本科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二级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5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市教坛新秀2019.12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倪青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女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199011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常州市新北区飞龙中学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本科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二级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6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顾静云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女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199111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常州市新北区薛家中学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本科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二级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5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陈菲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女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1991.9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常州市河海中学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本科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二级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6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区教坛新秀2019.12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钱方亮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女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199301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常州市新北区实验中学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研究生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王璐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女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198708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常州外国语双语附属学校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本科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7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祁杉杉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女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199307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常州市新北区小河中学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本科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二级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3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B050"/>
                          </a:solidFill>
                          <a:latin typeface="宋体" panose="02010600030101010101" pitchFamily="2" charset="-122"/>
                        </a:rPr>
                        <a:t>10</a:t>
                      </a:r>
                      <a:endParaRPr lang="en-US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B050"/>
                          </a:solidFill>
                          <a:ea typeface="宋体" panose="02010600030101010101" pitchFamily="2" charset="-122"/>
                        </a:rPr>
                        <a:t>王洁</a:t>
                      </a:r>
                      <a:endParaRPr lang="zh-CN" sz="1600" b="1">
                        <a:solidFill>
                          <a:srgbClr val="00B050"/>
                        </a:solidFill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B050"/>
                          </a:solidFill>
                          <a:ea typeface="宋体" panose="02010600030101010101" pitchFamily="2" charset="-122"/>
                        </a:rPr>
                        <a:t>女</a:t>
                      </a:r>
                      <a:endParaRPr lang="zh-CN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B050"/>
                          </a:solidFill>
                          <a:latin typeface="Times New Roman" panose="02020603050405020304" charset="0"/>
                        </a:rPr>
                        <a:t>199009</a:t>
                      </a:r>
                      <a:endParaRPr lang="en-US" altLang="en-US" sz="1600" b="0">
                        <a:solidFill>
                          <a:srgbClr val="00B05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B050"/>
                          </a:solidFill>
                          <a:ea typeface="宋体" panose="02010600030101010101" pitchFamily="2" charset="-122"/>
                        </a:rPr>
                        <a:t>常州市中天</a:t>
                      </a:r>
                      <a:r>
                        <a:rPr lang="en-US" sz="1600" b="0">
                          <a:solidFill>
                            <a:srgbClr val="00B050"/>
                          </a:solidFill>
                          <a:latin typeface="宋体" panose="02010600030101010101" pitchFamily="2" charset="-122"/>
                        </a:rPr>
                        <a:t>实验中学</a:t>
                      </a:r>
                      <a:endParaRPr lang="en-US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B050"/>
                          </a:solidFill>
                          <a:ea typeface="宋体" panose="02010600030101010101" pitchFamily="2" charset="-122"/>
                        </a:rPr>
                        <a:t>研究生</a:t>
                      </a:r>
                      <a:endParaRPr lang="zh-CN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B050"/>
                          </a:solidFill>
                          <a:ea typeface="宋体" panose="02010600030101010101" pitchFamily="2" charset="-122"/>
                        </a:rPr>
                        <a:t>一级</a:t>
                      </a:r>
                      <a:endParaRPr lang="zh-CN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B050"/>
                          </a:solidFill>
                          <a:latin typeface="Times New Roman" panose="02020603050405020304" charset="0"/>
                        </a:rPr>
                        <a:t>4</a:t>
                      </a:r>
                      <a:r>
                        <a:rPr lang="en-US" sz="1600" b="0">
                          <a:solidFill>
                            <a:srgbClr val="00B05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en-US" altLang="en-US" sz="1600" b="0">
                        <a:solidFill>
                          <a:srgbClr val="00B05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B05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曹丹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女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199404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常州市新北区飞龙中学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本科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3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朱思悦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女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199110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常州市中天实验中学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研究生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2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陈蕾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1988.10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常州市新北区实验中学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本科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一级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</a:t>
                      </a: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 </a:t>
                      </a: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市教学能手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2017.12</a:t>
                      </a:r>
                      <a:endParaRPr lang="en-US" altLang="zh-CN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" y="1036320"/>
            <a:ext cx="12028170" cy="44665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66993" y="747896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600" dirty="0">
                <a:solidFill>
                  <a:srgbClr val="7E9A0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02</a:t>
            </a:r>
            <a:endParaRPr lang="zh-CN" altLang="en-US" sz="16600" dirty="0">
              <a:solidFill>
                <a:srgbClr val="7E9A0C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81117" y="3286639"/>
            <a:ext cx="346761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培育室活动</a:t>
            </a:r>
            <a:endParaRPr lang="zh-CN" altLang="en-US" sz="6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 rot="5400000" flipV="1">
            <a:off x="353533" y="-161"/>
            <a:ext cx="552565" cy="552565"/>
          </a:xfrm>
          <a:prstGeom prst="flowChartDelay">
            <a:avLst/>
          </a:prstGeom>
          <a:solidFill>
            <a:srgbClr val="7E9A0C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1103876" y="168666"/>
            <a:ext cx="228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培育室活动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995045" y="1219200"/>
          <a:ext cx="9831705" cy="4575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9855"/>
                <a:gridCol w="5822950"/>
                <a:gridCol w="1358900"/>
              </a:tblGrid>
              <a:tr h="4870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ea typeface="微软雅黑" panose="020B0503020204020204" pitchFamily="34" charset="-122"/>
                        </a:rPr>
                        <a:t>时间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ea typeface="微软雅黑" panose="020B0503020204020204" pitchFamily="34" charset="-122"/>
                        </a:rPr>
                        <a:t>主题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ea typeface="微软雅黑" panose="020B0503020204020204" pitchFamily="34" charset="-122"/>
                        </a:rPr>
                        <a:t>形式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8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ea typeface="微软雅黑" panose="020B0503020204020204" pitchFamily="34" charset="-122"/>
                        </a:rPr>
                        <a:t>7月27日第3次活动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成员见面会，签订协议、制定三年发展规划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线下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4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ea typeface="微软雅黑" panose="020B0503020204020204" pitchFamily="34" charset="-122"/>
                        </a:rPr>
                        <a:t>8月10日第4次活动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21世纪英语报初中课观摩及研讨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线上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9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ea typeface="微软雅黑" panose="020B0503020204020204" pitchFamily="34" charset="-122"/>
                        </a:rPr>
                        <a:t>8月20日第5次活动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21世纪英语报高中课观摩及研讨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线上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ea typeface="微软雅黑" panose="020B0503020204020204" pitchFamily="34" charset="-122"/>
                        </a:rPr>
                        <a:t>8月30日第6次活动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21世纪英语报小学课观摩及研讨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线上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4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ea typeface="微软雅黑" panose="020B0503020204020204" pitchFamily="34" charset="-122"/>
                        </a:rPr>
                        <a:t>9月29日第7次活动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文学阅读课及报刊阅读教学展示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教学研讨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ea typeface="微软雅黑" panose="020B0503020204020204" pitchFamily="34" charset="-122"/>
                        </a:rPr>
                        <a:t>10月23日第8次活动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基于学科关键能力培育的英语报刊阅读教学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教学研讨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8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ea typeface="微软雅黑" panose="020B0503020204020204" pitchFamily="34" charset="-122"/>
                        </a:rPr>
                        <a:t>11月23日第9次活动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英语报刊阅读与教材主题整合教学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教学研讨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72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ea typeface="微软雅黑" panose="020B0503020204020204" pitchFamily="34" charset="-122"/>
                        </a:rPr>
                        <a:t>12月25日第10次活动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基于学科关键能力培育的英语报刊阅读教学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ea typeface="宋体" panose="02010600030101010101" pitchFamily="2" charset="-122"/>
                        </a:rPr>
                        <a:t>教学研讨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图片 3" descr="qq_pic_merged_16087042544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5535" y="0"/>
            <a:ext cx="4748530" cy="6858635"/>
          </a:xfrm>
          <a:prstGeom prst="rect">
            <a:avLst/>
          </a:prstGeom>
        </p:spPr>
      </p:pic>
      <p:pic>
        <p:nvPicPr>
          <p:cNvPr id="10" name="图片 9" descr="qq_pic_merged_16087042752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940" y="0"/>
            <a:ext cx="5715000" cy="6858635"/>
          </a:xfrm>
          <a:prstGeom prst="rect">
            <a:avLst/>
          </a:prstGeom>
        </p:spPr>
      </p:pic>
      <p:pic>
        <p:nvPicPr>
          <p:cNvPr id="11" name="图片 10" descr="qq_pic_merged_16087043003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790" y="50165"/>
            <a:ext cx="5715000" cy="6808470"/>
          </a:xfrm>
          <a:prstGeom prst="rect">
            <a:avLst/>
          </a:prstGeom>
        </p:spPr>
      </p:pic>
      <p:pic>
        <p:nvPicPr>
          <p:cNvPr id="13" name="图片 12" descr="qq_pic_merged_16087043170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475" y="-635"/>
            <a:ext cx="5124450" cy="6858635"/>
          </a:xfrm>
          <a:prstGeom prst="rect">
            <a:avLst/>
          </a:prstGeom>
        </p:spPr>
      </p:pic>
      <p:pic>
        <p:nvPicPr>
          <p:cNvPr id="14" name="图片 13" descr="qq_pic_merged_16087043360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300" y="-635"/>
            <a:ext cx="4635500" cy="6834505"/>
          </a:xfrm>
          <a:prstGeom prst="rect">
            <a:avLst/>
          </a:prstGeom>
        </p:spPr>
      </p:pic>
      <p:pic>
        <p:nvPicPr>
          <p:cNvPr id="15" name="图片 14" descr="qq_pic_merged_16087043705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5595" y="-635"/>
            <a:ext cx="4474210" cy="6835140"/>
          </a:xfrm>
          <a:prstGeom prst="rect">
            <a:avLst/>
          </a:prstGeom>
        </p:spPr>
      </p:pic>
      <p:pic>
        <p:nvPicPr>
          <p:cNvPr id="17" name="图片 16" descr="qq_pic_merged_16087044100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460" y="24765"/>
            <a:ext cx="4425315" cy="6834505"/>
          </a:xfrm>
          <a:prstGeom prst="rect">
            <a:avLst/>
          </a:prstGeom>
        </p:spPr>
      </p:pic>
      <p:pic>
        <p:nvPicPr>
          <p:cNvPr id="5" name="图片 4" descr="Screenshot_20201229_125358_com.huawei.browser"/>
          <p:cNvPicPr>
            <a:picLocks noChangeAspect="1"/>
          </p:cNvPicPr>
          <p:nvPr/>
        </p:nvPicPr>
        <p:blipFill>
          <a:blip r:embed="rId8"/>
          <a:srcRect l="27542" t="25101" b="10650"/>
          <a:stretch>
            <a:fillRect/>
          </a:stretch>
        </p:blipFill>
        <p:spPr>
          <a:xfrm>
            <a:off x="8821420" y="-635"/>
            <a:ext cx="3377565" cy="6859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 rot="5400000" flipV="1">
            <a:off x="353533" y="-161"/>
            <a:ext cx="552565" cy="552565"/>
          </a:xfrm>
          <a:prstGeom prst="flowChartDelay">
            <a:avLst/>
          </a:prstGeom>
          <a:solidFill>
            <a:srgbClr val="7E9A0C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096000" y="201900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03876" y="168666"/>
            <a:ext cx="228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培育室活动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IMG_20200929_1051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945" y="746760"/>
            <a:ext cx="5605780" cy="4204335"/>
          </a:xfrm>
          <a:prstGeom prst="bevel">
            <a:avLst/>
          </a:prstGeom>
        </p:spPr>
      </p:pic>
      <p:pic>
        <p:nvPicPr>
          <p:cNvPr id="4" name="图片 3" descr="IMG_20200929_110857"/>
          <p:cNvPicPr>
            <a:picLocks noChangeAspect="1"/>
          </p:cNvPicPr>
          <p:nvPr/>
        </p:nvPicPr>
        <p:blipFill>
          <a:blip r:embed="rId2"/>
          <a:srcRect l="4580" t="18662" b="7064"/>
          <a:stretch>
            <a:fillRect/>
          </a:stretch>
        </p:blipFill>
        <p:spPr>
          <a:xfrm>
            <a:off x="2454910" y="1047115"/>
            <a:ext cx="5927090" cy="4361180"/>
          </a:xfrm>
          <a:prstGeom prst="bevel">
            <a:avLst/>
          </a:prstGeom>
        </p:spPr>
      </p:pic>
      <p:pic>
        <p:nvPicPr>
          <p:cNvPr id="5" name="图片 4" descr="DSC005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355" y="1680845"/>
            <a:ext cx="5977255" cy="4157980"/>
          </a:xfrm>
          <a:prstGeom prst="bevel">
            <a:avLst/>
          </a:prstGeom>
        </p:spPr>
      </p:pic>
      <p:pic>
        <p:nvPicPr>
          <p:cNvPr id="6" name="图片 5" descr="DSC004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640" y="2674620"/>
            <a:ext cx="5977255" cy="3806190"/>
          </a:xfrm>
          <a:prstGeom prst="bevel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" y="1029335"/>
            <a:ext cx="12028170" cy="44665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66993" y="747896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600" dirty="0">
                <a:solidFill>
                  <a:srgbClr val="7E9A0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03</a:t>
            </a:r>
            <a:endParaRPr lang="zh-CN" altLang="en-US" sz="16600" dirty="0">
              <a:solidFill>
                <a:srgbClr val="7E9A0C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80432" y="3234569"/>
            <a:ext cx="346761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课题研究</a:t>
            </a:r>
            <a:endParaRPr lang="zh-CN" altLang="en-US" sz="6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 rot="5400000" flipV="1">
            <a:off x="353533" y="-161"/>
            <a:ext cx="552565" cy="552565"/>
          </a:xfrm>
          <a:prstGeom prst="flowChartDelay">
            <a:avLst/>
          </a:prstGeom>
          <a:solidFill>
            <a:srgbClr val="7E9A0C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096000" y="201900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03876" y="168666"/>
            <a:ext cx="228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课题研究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280" y="567055"/>
            <a:ext cx="5372100" cy="60439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630" y="567690"/>
            <a:ext cx="5388610" cy="60432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865" y="610870"/>
            <a:ext cx="5255895" cy="6000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2443</Words>
  <Application>WPS 演示</Application>
  <PresentationFormat>宽屏</PresentationFormat>
  <Paragraphs>778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楷体</vt:lpstr>
      <vt:lpstr>Calibri</vt:lpstr>
      <vt:lpstr>微软雅黑</vt:lpstr>
      <vt:lpstr>方正姚体</vt:lpstr>
      <vt:lpstr>Times New Roman</vt:lpstr>
      <vt:lpstr>等线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C_WY</dc:creator>
  <cp:lastModifiedBy>DJY</cp:lastModifiedBy>
  <cp:revision>29</cp:revision>
  <dcterms:created xsi:type="dcterms:W3CDTF">2018-09-01T13:16:00Z</dcterms:created>
  <dcterms:modified xsi:type="dcterms:W3CDTF">2021-11-29T08:36:28Z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2052-10.8.2.6837</vt:lpwstr>
  </property>
</Properties>
</file>