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3"/>
    <p:sldId id="4452" r:id="rId4"/>
    <p:sldId id="4509" r:id="rId5"/>
    <p:sldId id="4451" r:id="rId6"/>
    <p:sldId id="4455" r:id="rId8"/>
    <p:sldId id="4510" r:id="rId9"/>
    <p:sldId id="4456" r:id="rId10"/>
    <p:sldId id="4511" r:id="rId11"/>
    <p:sldId id="4512" r:id="rId12"/>
    <p:sldId id="4461" r:id="rId13"/>
    <p:sldId id="4460" r:id="rId14"/>
    <p:sldId id="4463" r:id="rId15"/>
    <p:sldId id="4464" r:id="rId16"/>
    <p:sldId id="4480" r:id="rId17"/>
    <p:sldId id="4465" r:id="rId18"/>
    <p:sldId id="4467" r:id="rId19"/>
    <p:sldId id="4469" r:id="rId20"/>
    <p:sldId id="4472" r:id="rId21"/>
    <p:sldId id="4471" r:id="rId22"/>
    <p:sldId id="4470" r:id="rId23"/>
    <p:sldId id="4514" r:id="rId24"/>
    <p:sldId id="4515" r:id="rId25"/>
    <p:sldId id="4474" r:id="rId26"/>
    <p:sldId id="4477" r:id="rId27"/>
    <p:sldId id="4478" r:id="rId28"/>
    <p:sldId id="4476" r:id="rId29"/>
    <p:sldId id="4238" r:id="rId30"/>
    <p:sldId id="302" r:id="rId31"/>
    <p:sldId id="4516" r:id="rId32"/>
    <p:sldId id="4483" r:id="rId33"/>
    <p:sldId id="4485" r:id="rId34"/>
    <p:sldId id="4488" r:id="rId35"/>
    <p:sldId id="4578" r:id="rId36"/>
    <p:sldId id="4453" r:id="rId37"/>
    <p:sldId id="301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521415D9-36F7-43E2-AB2F-B90AF26B5E84}">
      <p14:sectionLst xmlns:p14="http://schemas.microsoft.com/office/powerpoint/2010/main">
        <p14:section name="人工智能概览" id="{125E8123-59C3-E048-855E-3F6ABECBDD1E}">
          <p14:sldIdLst>
            <p14:sldId id="257"/>
          </p14:sldIdLst>
        </p14:section>
        <p14:section name="1人工智能概览" id="{DB339223-6BC6-6043-94E7-556E7188E880}">
          <p14:sldIdLst>
            <p14:sldId id="4509"/>
            <p14:sldId id="4451"/>
            <p14:sldId id="4455"/>
            <p14:sldId id="4510"/>
            <p14:sldId id="4456"/>
            <p14:sldId id="4511"/>
            <p14:sldId id="4512"/>
            <p14:sldId id="4452"/>
          </p14:sldIdLst>
        </p14:section>
        <p14:section name="1.2 人工智能的“前世今生”" id="{46A3246B-81F9-4F81-AB0C-200E1EE2955A}">
          <p14:sldIdLst>
            <p14:sldId id="4461"/>
            <p14:sldId id="4460"/>
            <p14:sldId id="4463"/>
            <p14:sldId id="4464"/>
            <p14:sldId id="4480"/>
            <p14:sldId id="4465"/>
            <p14:sldId id="4467"/>
            <p14:sldId id="4469"/>
            <p14:sldId id="4472"/>
            <p14:sldId id="4471"/>
            <p14:sldId id="4470"/>
            <p14:sldId id="4514"/>
            <p14:sldId id="4515"/>
            <p14:sldId id="4474"/>
            <p14:sldId id="4477"/>
            <p14:sldId id="4478"/>
            <p14:sldId id="4476"/>
            <p14:sldId id="4238"/>
          </p14:sldIdLst>
        </p14:section>
        <p14:section name="1.3 学习人工智能的意义" id="{1F2227FB-0741-478C-B383-461BA38A4310}">
          <p14:sldIdLst>
            <p14:sldId id="302"/>
            <p14:sldId id="4516"/>
            <p14:sldId id="4483"/>
            <p14:sldId id="4485"/>
            <p14:sldId id="4488"/>
          </p14:sldIdLst>
        </p14:section>
        <p14:section name="1.4 内容总结" id="{7C3496F1-8B66-4C77-A654-C6B897DF36D2}">
          <p14:sldIdLst>
            <p14:sldId id="4578"/>
            <p14:sldId id="4453"/>
            <p14:sldId id="301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崇珍" initials="张崇珍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9"/>
    <a:srgbClr val="FB6D22"/>
    <a:srgbClr val="E270FF"/>
    <a:srgbClr val="FF7621"/>
    <a:srgbClr val="D64933"/>
    <a:srgbClr val="72B01D"/>
    <a:srgbClr val="14D22B"/>
    <a:srgbClr val="174183"/>
    <a:srgbClr val="08B6CE"/>
    <a:srgbClr val="136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93" autoAdjust="0"/>
    <p:restoredTop sz="86062" autoAdjust="0"/>
  </p:normalViewPr>
  <p:slideViewPr>
    <p:cSldViewPr snapToGrid="0">
      <p:cViewPr varScale="1">
        <p:scale>
          <a:sx n="69" d="100"/>
          <a:sy n="69" d="100"/>
        </p:scale>
        <p:origin x="9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0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slide" Target="../slides/slide19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形用户界面, 应用程序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659" y="1668958"/>
            <a:ext cx="5440742" cy="1325563"/>
          </a:xfrm>
        </p:spPr>
        <p:txBody>
          <a:bodyPr>
            <a:normAutofit/>
          </a:bodyPr>
          <a:lstStyle>
            <a:lvl1pPr algn="ctr">
              <a:defRPr lang="zh-CN" altLang="en-US" sz="5400" kern="1200" dirty="0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单击标题</a:t>
            </a:r>
            <a:endParaRPr lang="zh-CN" altLang="en-US" dirty="0"/>
          </a:p>
        </p:txBody>
      </p:sp>
      <p:sp>
        <p:nvSpPr>
          <p:cNvPr id="5" name="椭圆 4"/>
          <p:cNvSpPr/>
          <p:nvPr userDrawn="1"/>
        </p:nvSpPr>
        <p:spPr>
          <a:xfrm>
            <a:off x="741680" y="61288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020128" y="61288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741680" y="58494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020128" y="58494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351280" y="61288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1629728" y="61288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1351280" y="58494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1629728" y="58494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741680" y="55700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1020128" y="55700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741680" y="52906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1020128" y="52906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1351280" y="55700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1629728" y="55700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 userDrawn="1"/>
        </p:nvSpPr>
        <p:spPr>
          <a:xfrm>
            <a:off x="1351280" y="52906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 userDrawn="1"/>
        </p:nvSpPr>
        <p:spPr>
          <a:xfrm>
            <a:off x="1629728" y="5290624"/>
            <a:ext cx="115570" cy="11557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240851"/>
            <a:ext cx="5440363" cy="15271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zh-CN" altLang="en-US" dirty="0"/>
              <a:t>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正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漏斗图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3862" y="616448"/>
            <a:ext cx="10515600" cy="662781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rgbClr val="572D1F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矩形: 圆角 3"/>
          <p:cNvSpPr/>
          <p:nvPr userDrawn="1"/>
        </p:nvSpPr>
        <p:spPr>
          <a:xfrm>
            <a:off x="1163638" y="1985187"/>
            <a:ext cx="9864725" cy="807898"/>
          </a:xfrm>
          <a:prstGeom prst="roundRect">
            <a:avLst>
              <a:gd name="adj" fmla="val 20429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" name="矩形: 圆角 4"/>
          <p:cNvSpPr/>
          <p:nvPr userDrawn="1"/>
        </p:nvSpPr>
        <p:spPr>
          <a:xfrm>
            <a:off x="1163638" y="2979682"/>
            <a:ext cx="9864725" cy="3166594"/>
          </a:xfrm>
          <a:prstGeom prst="roundRect">
            <a:avLst>
              <a:gd name="adj" fmla="val 7914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393825" y="2228850"/>
            <a:ext cx="9385300" cy="4349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名词解释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/>
          </p:nvPr>
        </p:nvSpPr>
        <p:spPr>
          <a:xfrm>
            <a:off x="1393826" y="3246438"/>
            <a:ext cx="9385300" cy="2662237"/>
          </a:xfrm>
        </p:spPr>
        <p:txBody>
          <a:bodyPr/>
          <a:lstStyle>
            <a:lvl1pPr marL="0" indent="0">
              <a:buClr>
                <a:srgbClr val="FF8040"/>
              </a:buClr>
              <a:buFont typeface="Wingdings" panose="05000000000000000000" pitchFamily="2" charset="2"/>
              <a:buNone/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360045" indent="-342900">
              <a:buClr>
                <a:srgbClr val="FF8040"/>
              </a:buClr>
              <a:buSzPct val="50000"/>
              <a:buFont typeface="Wingdings" panose="05000000000000000000" pitchFamily="2" charset="2"/>
              <a:buChar char="l"/>
              <a:defRPr sz="180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2pPr>
            <a:lvl3pPr marL="914400" indent="0">
              <a:buClr>
                <a:srgbClr val="FF8040"/>
              </a:buClr>
              <a:buFontTx/>
              <a:buNone/>
              <a:defRPr/>
            </a:lvl3pPr>
            <a:lvl4pPr marL="1371600" indent="0">
              <a:buClr>
                <a:srgbClr val="FF8040"/>
              </a:buClr>
              <a:buFontTx/>
              <a:buNone/>
              <a:defRPr/>
            </a:lvl4pPr>
            <a:lvl5pPr marL="1828800" indent="0">
              <a:buClr>
                <a:srgbClr val="FF8040"/>
              </a:buClr>
              <a:buFontTx/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模块标题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形用户界面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44413" y="1711750"/>
            <a:ext cx="6102500" cy="1325563"/>
          </a:xfrm>
        </p:spPr>
        <p:txBody>
          <a:bodyPr>
            <a:normAutofit/>
          </a:bodyPr>
          <a:lstStyle>
            <a:lvl1pPr algn="ctr">
              <a:defRPr lang="zh-CN" altLang="en-US" sz="5400" kern="1200" dirty="0">
                <a:solidFill>
                  <a:srgbClr val="143EB5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模块内容代码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063862" y="285056"/>
            <a:ext cx="10515600" cy="1325563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rgbClr val="143EB5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585686" y="2098823"/>
            <a:ext cx="7020628" cy="3540996"/>
            <a:chOff x="2585686" y="2098823"/>
            <a:chExt cx="7020628" cy="3540996"/>
          </a:xfrm>
        </p:grpSpPr>
        <p:sp>
          <p:nvSpPr>
            <p:cNvPr id="9" name="矩形: 圆顶角 8"/>
            <p:cNvSpPr/>
            <p:nvPr/>
          </p:nvSpPr>
          <p:spPr>
            <a:xfrm rot="10800000">
              <a:off x="2585686" y="2499026"/>
              <a:ext cx="7020628" cy="3140793"/>
            </a:xfrm>
            <a:prstGeom prst="round2SameRect">
              <a:avLst>
                <a:gd name="adj1" fmla="val 3073"/>
                <a:gd name="adj2" fmla="val 0"/>
              </a:avLst>
            </a:prstGeom>
            <a:solidFill>
              <a:srgbClr val="F4F4F4"/>
            </a:solidFill>
            <a:ln>
              <a:noFill/>
            </a:ln>
            <a:effectLst>
              <a:outerShdw blurRad="63500" dist="12700" dir="5400000" sx="101000" sy="101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顶角 9"/>
            <p:cNvSpPr/>
            <p:nvPr/>
          </p:nvSpPr>
          <p:spPr>
            <a:xfrm>
              <a:off x="2585686" y="2098823"/>
              <a:ext cx="7020628" cy="400201"/>
            </a:xfrm>
            <a:prstGeom prst="round2SameRect">
              <a:avLst>
                <a:gd name="adj1" fmla="val 35091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12700" dir="5400000" sx="101000" sy="101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797791" y="2220448"/>
              <a:ext cx="156949" cy="156949"/>
            </a:xfrm>
            <a:prstGeom prst="ellipse">
              <a:avLst/>
            </a:prstGeom>
            <a:solidFill>
              <a:srgbClr val="F76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088370" y="2220448"/>
              <a:ext cx="156949" cy="156949"/>
            </a:xfrm>
            <a:prstGeom prst="ellipse">
              <a:avLst/>
            </a:prstGeom>
            <a:solidFill>
              <a:srgbClr val="FFE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3378949" y="2220448"/>
              <a:ext cx="156949" cy="156949"/>
            </a:xfrm>
            <a:prstGeom prst="ellipse">
              <a:avLst/>
            </a:prstGeom>
            <a:solidFill>
              <a:srgbClr val="49F2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模块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063862" y="285055"/>
            <a:ext cx="10515600" cy="1325563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rgbClr val="143EB5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模块标题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1499280" y="1711749"/>
            <a:ext cx="10515600" cy="1325563"/>
          </a:xfrm>
        </p:spPr>
        <p:txBody>
          <a:bodyPr>
            <a:normAutofit/>
          </a:bodyPr>
          <a:lstStyle>
            <a:lvl1pPr algn="ctr">
              <a:defRPr lang="zh-CN" altLang="en-US" sz="5400" kern="1200" dirty="0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模块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形用户界面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063862" y="616448"/>
            <a:ext cx="10515600" cy="662781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 showMasterSp="0">
  <p:cSld name="结束页">
    <p:bg>
      <p:bgPr>
        <a:solidFill>
          <a:srgbClr val="F2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8" name="文本框 44"/>
          <p:cNvSpPr txBox="1"/>
          <p:nvPr/>
        </p:nvSpPr>
        <p:spPr>
          <a:xfrm>
            <a:off x="1665102" y="3004958"/>
            <a:ext cx="8861795" cy="707886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4000" b="1">
                <a:solidFill>
                  <a:srgbClr val="2347B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dirty="0" err="1">
                <a:gradFill flip="none" rotWithShape="1">
                  <a:gsLst>
                    <a:gs pos="100000">
                      <a:srgbClr val="7AFFB8"/>
                    </a:gs>
                    <a:gs pos="0">
                      <a:srgbClr val="7AFFFF"/>
                    </a:gs>
                  </a:gsLst>
                  <a:lin ang="18900000" scaled="1"/>
                  <a:tileRect/>
                </a:gradFill>
                <a:effectLst>
                  <a:outerShdw blurRad="63500" dist="12700" dir="5400000" algn="t" rotWithShape="0">
                    <a:prstClr val="black">
                      <a:alpha val="20000"/>
                    </a:prstClr>
                  </a:outerShdw>
                </a:effectLst>
              </a:rPr>
              <a:t>走进人工智能时代，从商汤教育开始</a:t>
            </a:r>
            <a:r>
              <a:rPr dirty="0">
                <a:gradFill flip="none" rotWithShape="1">
                  <a:gsLst>
                    <a:gs pos="100000">
                      <a:srgbClr val="7AFFB8"/>
                    </a:gs>
                    <a:gs pos="0">
                      <a:srgbClr val="7AFFFF"/>
                    </a:gs>
                  </a:gsLst>
                  <a:lin ang="18900000" scaled="1"/>
                  <a:tileRect/>
                </a:gradFill>
                <a:effectLst>
                  <a:outerShdw blurRad="63500" dist="12700" dir="5400000" algn="t" rotWithShape="0">
                    <a:prstClr val="black">
                      <a:alpha val="20000"/>
                    </a:prstClr>
                  </a:outerShdw>
                </a:effectLst>
              </a:rPr>
              <a:t>！</a:t>
            </a:r>
            <a:endParaRPr dirty="0">
              <a:gradFill flip="none" rotWithShape="1">
                <a:gsLst>
                  <a:gs pos="100000">
                    <a:srgbClr val="7AFFB8"/>
                  </a:gs>
                  <a:gs pos="0">
                    <a:srgbClr val="7AFFFF"/>
                  </a:gs>
                </a:gsLst>
                <a:lin ang="18900000" scaled="1"/>
                <a:tileRect/>
              </a:gradFill>
              <a:effectLst>
                <a:outerShdw blurRad="63500" dist="12700" dir="5400000" algn="t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想一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形用户界面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1063862" y="285055"/>
            <a:ext cx="10515600" cy="1325563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rgbClr val="143EB5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灰色边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306291"/>
            <a:ext cx="5181600" cy="1436910"/>
          </a:xfrm>
          <a:prstGeom prst="roundRect">
            <a:avLst>
              <a:gd name="adj" fmla="val 2646"/>
            </a:avLst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txBody>
          <a:bodyPr anchor="ctr">
            <a:normAutofit/>
          </a:bodyPr>
          <a:lstStyle>
            <a:lvl1pPr marL="0" indent="357505">
              <a:lnSpc>
                <a:spcPct val="150000"/>
              </a:lnSpc>
              <a:buNone/>
              <a:defRPr sz="18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lnSpc>
                <a:spcPct val="150000"/>
              </a:lnSpc>
              <a:buNone/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 marL="914400" indent="0">
              <a:lnSpc>
                <a:spcPct val="150000"/>
              </a:lnSpc>
              <a:buNone/>
              <a:defRPr sz="1400">
                <a:latin typeface="微软雅黑" panose="020B0503020204020204" charset="-122"/>
                <a:ea typeface="微软雅黑" panose="020B0503020204020204" charset="-122"/>
              </a:defRPr>
            </a:lvl3pPr>
            <a:lvl4pPr marL="1371600" indent="0">
              <a:lnSpc>
                <a:spcPct val="150000"/>
              </a:lnSpc>
              <a:buNone/>
              <a:defRPr sz="1200">
                <a:latin typeface="微软雅黑" panose="020B0503020204020204" charset="-122"/>
                <a:ea typeface="微软雅黑" panose="020B0503020204020204" charset="-122"/>
              </a:defRPr>
            </a:lvl4pPr>
            <a:lvl5pPr marL="1828800" indent="0">
              <a:lnSpc>
                <a:spcPct val="150000"/>
              </a:lnSpc>
              <a:buNone/>
              <a:defRPr sz="12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949896"/>
            <a:ext cx="5181600" cy="1436910"/>
          </a:xfrm>
          <a:ln>
            <a:solidFill>
              <a:schemeClr val="bg1">
                <a:lumMod val="75000"/>
              </a:schemeClr>
            </a:solidFill>
            <a:prstDash val="lgDash"/>
          </a:ln>
        </p:spPr>
        <p:txBody>
          <a:bodyPr anchor="ctr">
            <a:normAutofit/>
          </a:bodyPr>
          <a:lstStyle>
            <a:lvl1pPr marL="0" indent="495300">
              <a:lnSpc>
                <a:spcPct val="150000"/>
              </a:lnSpc>
              <a:buNone/>
              <a:defRPr sz="18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lnSpc>
                <a:spcPct val="150000"/>
              </a:lnSpc>
              <a:buNone/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 marL="914400" indent="0">
              <a:lnSpc>
                <a:spcPct val="150000"/>
              </a:lnSpc>
              <a:buNone/>
              <a:defRPr sz="1400">
                <a:latin typeface="微软雅黑" panose="020B0503020204020204" charset="-122"/>
                <a:ea typeface="微软雅黑" panose="020B0503020204020204" charset="-122"/>
              </a:defRPr>
            </a:lvl3pPr>
            <a:lvl4pPr marL="1371600" indent="0">
              <a:lnSpc>
                <a:spcPct val="150000"/>
              </a:lnSpc>
              <a:buNone/>
              <a:defRPr sz="1200">
                <a:latin typeface="微软雅黑" panose="020B0503020204020204" charset="-122"/>
                <a:ea typeface="微软雅黑" panose="020B0503020204020204" charset="-122"/>
              </a:defRPr>
            </a:lvl4pPr>
            <a:lvl5pPr marL="1828800" indent="0">
              <a:lnSpc>
                <a:spcPct val="150000"/>
              </a:lnSpc>
              <a:buNone/>
              <a:defRPr sz="12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169664"/>
            <a:ext cx="10515600" cy="77512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kumimoji="1" lang="zh-CN" altLang="en-US" sz="3200" b="1" dirty="0">
                <a:solidFill>
                  <a:srgbClr val="2347B2"/>
                </a:solidFill>
              </a:defRPr>
            </a:lvl1pPr>
          </a:lstStyle>
          <a:p>
            <a:pPr lvl="0"/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正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 userDrawn="1"/>
        </p:nvSpPr>
        <p:spPr>
          <a:xfrm>
            <a:off x="987126" y="1759196"/>
            <a:ext cx="862696" cy="3339607"/>
          </a:xfrm>
          <a:prstGeom prst="roundRect">
            <a:avLst>
              <a:gd name="adj" fmla="val 3849"/>
            </a:avLst>
          </a:prstGeom>
          <a:solidFill>
            <a:srgbClr val="143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2154457" y="3163613"/>
            <a:ext cx="7126178" cy="76725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pPr lvl="0"/>
            <a:r>
              <a:rPr lang="en-US" altLang="zh-CN" dirty="0"/>
              <a:t>==</a:t>
            </a:r>
            <a:r>
              <a:rPr lang="zh-CN" altLang="en-US" dirty="0"/>
              <a:t>修改分割线</a:t>
            </a:r>
            <a:r>
              <a:rPr lang="en-US" altLang="zh-CN" dirty="0"/>
              <a:t>========</a:t>
            </a:r>
            <a:endParaRPr lang="zh-CN" altLang="en-US" dirty="0"/>
          </a:p>
        </p:txBody>
      </p:sp>
      <p:pic>
        <p:nvPicPr>
          <p:cNvPr id="5" name="图片 7" descr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4144" y="5168683"/>
            <a:ext cx="1325445" cy="55446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背景图案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4413" y="1711750"/>
            <a:ext cx="6102500" cy="1325563"/>
          </a:xfrm>
        </p:spPr>
        <p:txBody>
          <a:bodyPr>
            <a:normAutofit/>
          </a:bodyPr>
          <a:lstStyle>
            <a:lvl1pPr algn="ctr">
              <a:defRPr lang="zh-CN" altLang="en-US" sz="5400" kern="1200" dirty="0">
                <a:solidFill>
                  <a:srgbClr val="572D1F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单击标题样式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44488" y="3425483"/>
            <a:ext cx="6102350" cy="2141538"/>
          </a:xfrm>
        </p:spPr>
        <p:txBody>
          <a:bodyPr/>
          <a:lstStyle>
            <a:lvl1pPr algn="ctr">
              <a:defRPr>
                <a:solidFill>
                  <a:srgbClr val="66666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zh-CN" altLang="en-US" dirty="0"/>
              <a:t>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C883-C400-2447-9F07-F020BCFB261D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838200" y="169664"/>
            <a:ext cx="9525000" cy="775128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347B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078" y="194109"/>
            <a:ext cx="1325444" cy="554467"/>
          </a:xfrm>
          <a:prstGeom prst="rect">
            <a:avLst/>
          </a:prstGeom>
        </p:spPr>
      </p:pic>
      <p:cxnSp>
        <p:nvCxnSpPr>
          <p:cNvPr id="13" name="直接连接符 12"/>
          <p:cNvCxnSpPr/>
          <p:nvPr userDrawn="1"/>
        </p:nvCxnSpPr>
        <p:spPr>
          <a:xfrm>
            <a:off x="838198" y="954155"/>
            <a:ext cx="9816550" cy="0"/>
          </a:xfrm>
          <a:prstGeom prst="line">
            <a:avLst/>
          </a:prstGeom>
          <a:ln>
            <a:solidFill>
              <a:srgbClr val="D5C7B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背景图案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9"/>
          <a:stretch>
            <a:fillRect/>
          </a:stretch>
        </p:blipFill>
        <p:spPr>
          <a:xfrm>
            <a:off x="0" y="-6829"/>
            <a:ext cx="12433300" cy="687165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675167" y="1841874"/>
            <a:ext cx="8708065" cy="1519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zh-CN" sz="4000" b="1" dirty="0">
                <a:solidFill>
                  <a:schemeClr val="bg1"/>
                </a:solidFill>
                <a:effectLst>
                  <a:glow rad="215900">
                    <a:schemeClr val="accent5">
                      <a:satMod val="175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中小学人工智能教育</a:t>
            </a:r>
            <a:endParaRPr lang="en-US" altLang="zh-CN" sz="4000" b="1" dirty="0">
              <a:solidFill>
                <a:schemeClr val="bg1"/>
              </a:solidFill>
              <a:effectLst>
                <a:glow rad="215900">
                  <a:schemeClr val="accent5">
                    <a:satMod val="175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zh-CN" altLang="zh-CN" sz="4000" b="1" dirty="0">
                <a:solidFill>
                  <a:schemeClr val="bg1"/>
                </a:solidFill>
                <a:effectLst>
                  <a:glow rad="215900">
                    <a:schemeClr val="accent5">
                      <a:satMod val="175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实践研究项目</a:t>
            </a:r>
            <a:endParaRPr lang="zh-CN" altLang="en-US" sz="4000" b="1" dirty="0">
              <a:solidFill>
                <a:schemeClr val="bg1"/>
              </a:solidFill>
              <a:effectLst>
                <a:glow rad="215900">
                  <a:schemeClr val="accent5">
                    <a:satMod val="175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803308" y="3509619"/>
            <a:ext cx="4343400" cy="47933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/>
              <a:t>课程名称</a:t>
            </a:r>
            <a:endParaRPr lang="zh-CN" altLang="en-US" dirty="0"/>
          </a:p>
        </p:txBody>
      </p:sp>
      <p:sp>
        <p:nvSpPr>
          <p:cNvPr id="11" name="文本占位符 9"/>
          <p:cNvSpPr>
            <a:spLocks noGrp="1"/>
          </p:cNvSpPr>
          <p:nvPr>
            <p:ph type="body" sz="quarter" idx="11" hasCustomPrompt="1"/>
          </p:nvPr>
        </p:nvSpPr>
        <p:spPr>
          <a:xfrm>
            <a:off x="675167" y="879381"/>
            <a:ext cx="3238500" cy="8524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+mn-ea"/>
                <a:ea typeface="+mn-ea"/>
                <a:cs typeface="Times New Roman" panose="020206030504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 dirty="0"/>
              <a:t>06/03</a:t>
            </a:r>
            <a:endParaRPr lang="zh-CN" altLang="en-US" dirty="0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75167" y="470392"/>
            <a:ext cx="886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+mn-ea"/>
                <a:ea typeface="+mn-ea"/>
                <a:cs typeface="Times New Roman" panose="02020603050405020304" pitchFamily="18" charset="0"/>
              </a:rPr>
              <a:t>2022 </a:t>
            </a:r>
            <a:endParaRPr lang="zh-CN" altLang="en-US" sz="2000" dirty="0">
              <a:solidFill>
                <a:schemeClr val="bg1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6073"/>
            <a:ext cx="220115" cy="220115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35" y="5713782"/>
            <a:ext cx="220115" cy="220115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11" y="5713782"/>
            <a:ext cx="220115" cy="220115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11" y="5016073"/>
            <a:ext cx="220115" cy="220115"/>
          </a:xfrm>
          <a:prstGeom prst="rect">
            <a:avLst/>
          </a:prstGeom>
        </p:spPr>
      </p:pic>
      <p:sp>
        <p:nvSpPr>
          <p:cNvPr id="17" name="内容占位符 28"/>
          <p:cNvSpPr>
            <a:spLocks noGrp="1"/>
          </p:cNvSpPr>
          <p:nvPr>
            <p:ph sz="quarter" idx="12" hasCustomPrompt="1"/>
          </p:nvPr>
        </p:nvSpPr>
        <p:spPr>
          <a:xfrm>
            <a:off x="1143033" y="4995298"/>
            <a:ext cx="1411645" cy="26166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学段</a:t>
            </a:r>
            <a:endParaRPr lang="zh-CN" altLang="en-US" dirty="0"/>
          </a:p>
        </p:txBody>
      </p:sp>
      <p:sp>
        <p:nvSpPr>
          <p:cNvPr id="18" name="内容占位符 28"/>
          <p:cNvSpPr>
            <a:spLocks noGrp="1"/>
          </p:cNvSpPr>
          <p:nvPr>
            <p:ph sz="quarter" idx="13" hasCustomPrompt="1"/>
          </p:nvPr>
        </p:nvSpPr>
        <p:spPr>
          <a:xfrm>
            <a:off x="2940759" y="4971352"/>
            <a:ext cx="2233741" cy="30955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年级</a:t>
            </a:r>
            <a:endParaRPr lang="zh-CN" altLang="en-US" dirty="0"/>
          </a:p>
        </p:txBody>
      </p:sp>
      <p:sp>
        <p:nvSpPr>
          <p:cNvPr id="19" name="内容占位符 28"/>
          <p:cNvSpPr>
            <a:spLocks noGrp="1"/>
          </p:cNvSpPr>
          <p:nvPr>
            <p:ph sz="quarter" idx="14" hasCustomPrompt="1"/>
          </p:nvPr>
        </p:nvSpPr>
        <p:spPr>
          <a:xfrm>
            <a:off x="1143033" y="5693007"/>
            <a:ext cx="1411645" cy="26166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教师</a:t>
            </a:r>
            <a:endParaRPr lang="zh-CN" altLang="en-US" dirty="0"/>
          </a:p>
        </p:txBody>
      </p:sp>
      <p:sp>
        <p:nvSpPr>
          <p:cNvPr id="20" name="内容占位符 28"/>
          <p:cNvSpPr>
            <a:spLocks noGrp="1"/>
          </p:cNvSpPr>
          <p:nvPr>
            <p:ph sz="quarter" idx="15" hasCustomPrompt="1"/>
          </p:nvPr>
        </p:nvSpPr>
        <p:spPr>
          <a:xfrm>
            <a:off x="2947859" y="5669061"/>
            <a:ext cx="2233741" cy="30955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学校</a:t>
            </a:r>
            <a:endParaRPr lang="zh-CN" altLang="en-US" dirty="0"/>
          </a:p>
        </p:txBody>
      </p:sp>
      <p:pic>
        <p:nvPicPr>
          <p:cNvPr id="25" name="图片 24" descr="图片包含 应用程序&#10;&#10;描述已自动生成"/>
          <p:cNvPicPr>
            <a:picLocks noChangeAspect="1"/>
          </p:cNvPicPr>
          <p:nvPr userDrawn="1"/>
        </p:nvPicPr>
        <p:blipFill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7" r="29198" b="16801"/>
          <a:stretch>
            <a:fillRect/>
          </a:stretch>
        </p:blipFill>
        <p:spPr>
          <a:xfrm>
            <a:off x="5285093" y="-6829"/>
            <a:ext cx="7148207" cy="686482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7962497" y="2171752"/>
            <a:ext cx="4663844" cy="44382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标题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背景图案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70;p25">
            <a:hlinkClick r:id="rId4" action="ppaction://hlinksldjump"/>
          </p:cNvPr>
          <p:cNvSpPr/>
          <p:nvPr userDrawn="1"/>
        </p:nvSpPr>
        <p:spPr>
          <a:xfrm>
            <a:off x="2375263" y="3734693"/>
            <a:ext cx="2040800" cy="65439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AB75C"/>
              </a:gs>
              <a:gs pos="100000">
                <a:srgbClr val="FEE0AA"/>
              </a:gs>
            </a:gsLst>
            <a:lin ang="16200000" scaled="1"/>
            <a:tileRect/>
          </a:gra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63500" dist="12700" dir="5400000" algn="t" rotWithShape="0">
              <a:prstClr val="black">
                <a:alpha val="2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2563813" y="3838249"/>
            <a:ext cx="1663700" cy="4445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>
                <a:solidFill>
                  <a:srgbClr val="8C302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章节数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4413" y="1711750"/>
            <a:ext cx="6102500" cy="1325563"/>
          </a:xfrm>
        </p:spPr>
        <p:txBody>
          <a:bodyPr>
            <a:normAutofit/>
          </a:bodyPr>
          <a:lstStyle>
            <a:lvl1pPr algn="ctr">
              <a:defRPr lang="zh-CN" altLang="en-US" sz="5400" kern="1200" dirty="0">
                <a:solidFill>
                  <a:srgbClr val="572D1F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漏斗图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3862" y="616448"/>
            <a:ext cx="10515600" cy="662781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rgbClr val="572D1F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正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漏斗图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3862" y="616448"/>
            <a:ext cx="10515600" cy="662781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rgbClr val="572D1F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矩形: 圆角 3"/>
          <p:cNvSpPr/>
          <p:nvPr userDrawn="1"/>
        </p:nvSpPr>
        <p:spPr>
          <a:xfrm>
            <a:off x="1063863" y="1989138"/>
            <a:ext cx="4872703" cy="4135891"/>
          </a:xfrm>
          <a:prstGeom prst="roundRect">
            <a:avLst>
              <a:gd name="adj" fmla="val 3849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" name="矩形: 圆角 4"/>
          <p:cNvSpPr/>
          <p:nvPr userDrawn="1"/>
        </p:nvSpPr>
        <p:spPr>
          <a:xfrm>
            <a:off x="6321662" y="1989138"/>
            <a:ext cx="4872703" cy="4135891"/>
          </a:xfrm>
          <a:prstGeom prst="roundRect">
            <a:avLst>
              <a:gd name="adj" fmla="val 3849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正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漏斗图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3862" y="616448"/>
            <a:ext cx="10515600" cy="662781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rgbClr val="572D1F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矩形: 圆角 3"/>
          <p:cNvSpPr/>
          <p:nvPr userDrawn="1"/>
        </p:nvSpPr>
        <p:spPr>
          <a:xfrm>
            <a:off x="1063863" y="1989138"/>
            <a:ext cx="4872703" cy="1893545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" name="矩形: 圆角 4"/>
          <p:cNvSpPr/>
          <p:nvPr userDrawn="1"/>
        </p:nvSpPr>
        <p:spPr>
          <a:xfrm>
            <a:off x="1063863" y="4155562"/>
            <a:ext cx="4872703" cy="1893545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" name="矩形: 圆角 6"/>
          <p:cNvSpPr/>
          <p:nvPr userDrawn="1"/>
        </p:nvSpPr>
        <p:spPr>
          <a:xfrm>
            <a:off x="6255436" y="1989138"/>
            <a:ext cx="4872703" cy="1893545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55436" y="4155562"/>
            <a:ext cx="4872703" cy="1893545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1384263" y="2534220"/>
            <a:ext cx="946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58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01</a:t>
            </a:r>
            <a:endParaRPr lang="zh-CN" altLang="en-US" sz="4800" dirty="0">
              <a:solidFill>
                <a:srgbClr val="FF58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2476500" y="2288525"/>
            <a:ext cx="3122613" cy="1322387"/>
          </a:xfrm>
        </p:spPr>
        <p:txBody>
          <a:bodyPr anchor="ctr"/>
          <a:lstStyle>
            <a:lvl1pPr algn="l">
              <a:lnSpc>
                <a:spcPct val="12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1384263" y="4741358"/>
            <a:ext cx="946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58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4800" dirty="0">
              <a:solidFill>
                <a:srgbClr val="FF58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476500" y="4495663"/>
            <a:ext cx="3122613" cy="1322387"/>
          </a:xfrm>
        </p:spPr>
        <p:txBody>
          <a:bodyPr anchor="ctr"/>
          <a:lstStyle>
            <a:lvl1pPr algn="l">
              <a:lnSpc>
                <a:spcPct val="12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592887" y="2534220"/>
            <a:ext cx="946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58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4800" dirty="0">
              <a:solidFill>
                <a:srgbClr val="FF58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占位符 9"/>
          <p:cNvSpPr>
            <a:spLocks noGrp="1"/>
          </p:cNvSpPr>
          <p:nvPr>
            <p:ph type="body" sz="quarter" idx="12"/>
          </p:nvPr>
        </p:nvSpPr>
        <p:spPr>
          <a:xfrm>
            <a:off x="7685124" y="2288525"/>
            <a:ext cx="3122613" cy="1322387"/>
          </a:xfrm>
        </p:spPr>
        <p:txBody>
          <a:bodyPr anchor="ctr"/>
          <a:lstStyle>
            <a:lvl1pPr algn="l">
              <a:lnSpc>
                <a:spcPct val="12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592887" y="4715668"/>
            <a:ext cx="946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58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04</a:t>
            </a:r>
            <a:endParaRPr lang="zh-CN" altLang="en-US" sz="4800" dirty="0">
              <a:solidFill>
                <a:srgbClr val="FF58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6" name="文本占位符 9"/>
          <p:cNvSpPr>
            <a:spLocks noGrp="1"/>
          </p:cNvSpPr>
          <p:nvPr>
            <p:ph type="body" sz="quarter" idx="13"/>
          </p:nvPr>
        </p:nvSpPr>
        <p:spPr>
          <a:xfrm>
            <a:off x="7685124" y="4469973"/>
            <a:ext cx="3122613" cy="1322387"/>
          </a:xfrm>
        </p:spPr>
        <p:txBody>
          <a:bodyPr anchor="ctr"/>
          <a:lstStyle>
            <a:lvl1pPr algn="l">
              <a:lnSpc>
                <a:spcPct val="12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正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漏斗图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3862" y="616448"/>
            <a:ext cx="10515600" cy="662781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rgbClr val="572D1F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矩形: 圆角 3"/>
          <p:cNvSpPr/>
          <p:nvPr userDrawn="1"/>
        </p:nvSpPr>
        <p:spPr>
          <a:xfrm>
            <a:off x="1063863" y="1989138"/>
            <a:ext cx="2993787" cy="3988752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" name="矩形: 圆角 4"/>
          <p:cNvSpPr/>
          <p:nvPr userDrawn="1"/>
        </p:nvSpPr>
        <p:spPr>
          <a:xfrm>
            <a:off x="4599106" y="1989138"/>
            <a:ext cx="2993787" cy="3988752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" name="矩形: 圆角 6"/>
          <p:cNvSpPr/>
          <p:nvPr userDrawn="1"/>
        </p:nvSpPr>
        <p:spPr>
          <a:xfrm>
            <a:off x="8134349" y="1989138"/>
            <a:ext cx="2993787" cy="3988752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257300" y="2239963"/>
            <a:ext cx="2593975" cy="2343150"/>
          </a:xfrm>
        </p:spPr>
        <p:txBody>
          <a:bodyPr/>
          <a:lstStyle>
            <a:lvl1pPr marL="0" indent="0" algn="ctr">
              <a:buNone/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799011" y="2239963"/>
            <a:ext cx="2593975" cy="2343150"/>
          </a:xfrm>
        </p:spPr>
        <p:txBody>
          <a:bodyPr/>
          <a:lstStyle>
            <a:lvl1pPr marL="0" indent="0" algn="ctr">
              <a:buNone/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8334254" y="2239963"/>
            <a:ext cx="2593975" cy="2343150"/>
          </a:xfrm>
        </p:spPr>
        <p:txBody>
          <a:bodyPr/>
          <a:lstStyle>
            <a:lvl1pPr marL="0" indent="0" algn="ctr">
              <a:buNone/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57300" y="4863194"/>
            <a:ext cx="2593975" cy="73977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rgbClr val="666666"/>
                </a:solidFill>
              </a:defRPr>
            </a:lvl1pPr>
          </a:lstStyle>
          <a:p>
            <a:pPr lvl="0"/>
            <a:r>
              <a:rPr lang="zh-CN" altLang="en-US" dirty="0"/>
              <a:t>单击此处编辑母版</a:t>
            </a:r>
            <a:endParaRPr lang="zh-CN" altLang="en-US" dirty="0"/>
          </a:p>
        </p:txBody>
      </p:sp>
      <p:sp>
        <p:nvSpPr>
          <p:cNvPr id="14" name="文本占位符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99012" y="4863194"/>
            <a:ext cx="2593975" cy="73977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rgbClr val="666666"/>
                </a:solidFill>
              </a:defRPr>
            </a:lvl1pPr>
          </a:lstStyle>
          <a:p>
            <a:pPr lvl="0"/>
            <a:r>
              <a:rPr lang="zh-CN" altLang="en-US" dirty="0"/>
              <a:t>单击此处编辑母版</a:t>
            </a:r>
            <a:endParaRPr lang="zh-CN" altLang="en-US" dirty="0"/>
          </a:p>
        </p:txBody>
      </p:sp>
      <p:sp>
        <p:nvSpPr>
          <p:cNvPr id="15" name="文本占位符 12"/>
          <p:cNvSpPr>
            <a:spLocks noGrp="1"/>
          </p:cNvSpPr>
          <p:nvPr>
            <p:ph type="body" sz="quarter" idx="15" hasCustomPrompt="1"/>
          </p:nvPr>
        </p:nvSpPr>
        <p:spPr>
          <a:xfrm>
            <a:off x="8334253" y="4863194"/>
            <a:ext cx="2593975" cy="739775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rgbClr val="666666"/>
                </a:solidFill>
              </a:defRPr>
            </a:lvl1pPr>
          </a:lstStyle>
          <a:p>
            <a:pPr lvl="0"/>
            <a:r>
              <a:rPr lang="zh-CN" altLang="en-US" dirty="0"/>
              <a:t>单击此处编辑母版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正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漏斗图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3862" y="616448"/>
            <a:ext cx="10515600" cy="662781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rgbClr val="572D1F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矩形: 圆角 3"/>
          <p:cNvSpPr/>
          <p:nvPr userDrawn="1"/>
        </p:nvSpPr>
        <p:spPr>
          <a:xfrm>
            <a:off x="4674623" y="2271942"/>
            <a:ext cx="2842754" cy="3308726"/>
          </a:xfrm>
          <a:prstGeom prst="roundRect">
            <a:avLst>
              <a:gd name="adj" fmla="val 7608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" name="矩形: 圆角 4"/>
          <p:cNvSpPr/>
          <p:nvPr userDrawn="1"/>
        </p:nvSpPr>
        <p:spPr>
          <a:xfrm>
            <a:off x="8185607" y="2271942"/>
            <a:ext cx="2842754" cy="3308726"/>
          </a:xfrm>
          <a:prstGeom prst="roundRect">
            <a:avLst>
              <a:gd name="adj" fmla="val 7608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5433720" y="2601746"/>
            <a:ext cx="1324559" cy="1324559"/>
          </a:xfrm>
          <a:prstGeom prst="ellipse">
            <a:avLst/>
          </a:prstGeom>
          <a:gradFill flip="none" rotWithShape="1">
            <a:gsLst>
              <a:gs pos="0">
                <a:srgbClr val="FF8243"/>
              </a:gs>
              <a:gs pos="100000">
                <a:srgbClr val="FF5800"/>
              </a:gs>
            </a:gsLst>
            <a:lin ang="5400000" scaled="1"/>
            <a:tileRect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8944704" y="2601746"/>
            <a:ext cx="1324559" cy="1324559"/>
          </a:xfrm>
          <a:prstGeom prst="ellipse">
            <a:avLst/>
          </a:prstGeom>
          <a:gradFill flip="none" rotWithShape="1">
            <a:gsLst>
              <a:gs pos="0">
                <a:srgbClr val="FF8243"/>
              </a:gs>
              <a:gs pos="100000">
                <a:srgbClr val="FF5800"/>
              </a:gs>
            </a:gsLst>
            <a:lin ang="5400000" scaled="1"/>
            <a:tileRect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1129986" y="2271942"/>
            <a:ext cx="2842754" cy="3308726"/>
          </a:xfrm>
          <a:prstGeom prst="roundRect">
            <a:avLst>
              <a:gd name="adj" fmla="val 7608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889084" y="2601746"/>
            <a:ext cx="1324559" cy="1324559"/>
          </a:xfrm>
          <a:prstGeom prst="ellipse">
            <a:avLst/>
          </a:prstGeom>
          <a:gradFill flip="none" rotWithShape="1">
            <a:gsLst>
              <a:gs pos="0">
                <a:srgbClr val="FF8243"/>
              </a:gs>
              <a:gs pos="100000">
                <a:srgbClr val="FF5800"/>
              </a:gs>
            </a:gsLst>
            <a:lin ang="5400000" scaled="1"/>
            <a:tileRect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11551" y="3993536"/>
            <a:ext cx="2079625" cy="525146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>
              <a:spcAft>
                <a:spcPts val="0"/>
              </a:spcAft>
              <a:defRPr lang="zh-CN" altLang="en-US" sz="2400" b="0" i="0" u="none" strike="noStrike" cap="none" dirty="0">
                <a:solidFill>
                  <a:schemeClr val="dk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Muli"/>
              </a:defRPr>
            </a:lvl1pPr>
          </a:lstStyle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Muli"/>
              <a:buNone/>
            </a:pPr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65488" y="4551032"/>
            <a:ext cx="2571750" cy="367986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20000"/>
              </a:lnSpc>
              <a:buNone/>
              <a:defRPr lang="zh-CN" altLang="en-US" sz="16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2286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2pPr>
            <a:lvl3pPr marL="6858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3pPr>
            <a:lvl4pPr marL="11430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4pPr>
            <a:lvl5pPr marL="16002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5pPr>
          </a:lstStyle>
          <a:p>
            <a:pPr marL="0" lvl="0" algn="ctr"/>
            <a:r>
              <a:rPr lang="zh-CN" altLang="en-US" dirty="0"/>
              <a:t>标题内容</a:t>
            </a:r>
            <a:endParaRPr lang="zh-CN" altLang="en-US" dirty="0"/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5056187" y="3993536"/>
            <a:ext cx="2079625" cy="525146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>
              <a:spcAft>
                <a:spcPts val="0"/>
              </a:spcAft>
              <a:defRPr lang="zh-CN" altLang="en-US" sz="2400" b="0" i="0" u="none" strike="noStrike" cap="none" dirty="0">
                <a:solidFill>
                  <a:schemeClr val="dk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Muli"/>
              </a:defRPr>
            </a:lvl1pPr>
          </a:lstStyle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Muli"/>
              <a:buNone/>
            </a:pPr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15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4810124" y="4551032"/>
            <a:ext cx="2571750" cy="367986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20000"/>
              </a:lnSpc>
              <a:buNone/>
              <a:defRPr lang="zh-CN" altLang="en-US" sz="16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2286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2pPr>
            <a:lvl3pPr marL="6858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3pPr>
            <a:lvl4pPr marL="11430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4pPr>
            <a:lvl5pPr marL="16002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5pPr>
          </a:lstStyle>
          <a:p>
            <a:pPr marL="0" lvl="0" algn="ctr"/>
            <a:r>
              <a:rPr lang="zh-CN" altLang="en-US" dirty="0"/>
              <a:t>标题内容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8577964" y="4004966"/>
            <a:ext cx="2079625" cy="525146"/>
          </a:xfr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>
              <a:spcAft>
                <a:spcPts val="0"/>
              </a:spcAft>
              <a:defRPr lang="zh-CN" altLang="en-US" sz="2400" b="0" i="0" u="none" strike="noStrike" cap="none" dirty="0">
                <a:solidFill>
                  <a:schemeClr val="dk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Muli"/>
              </a:defRPr>
            </a:lvl1pPr>
          </a:lstStyle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Muli"/>
              <a:buNone/>
            </a:pPr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17" name="文本占位符 12"/>
          <p:cNvSpPr>
            <a:spLocks noGrp="1"/>
          </p:cNvSpPr>
          <p:nvPr>
            <p:ph type="body" sz="quarter" idx="15" hasCustomPrompt="1"/>
          </p:nvPr>
        </p:nvSpPr>
        <p:spPr>
          <a:xfrm>
            <a:off x="8331901" y="4562462"/>
            <a:ext cx="2571750" cy="367986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20000"/>
              </a:lnSpc>
              <a:buNone/>
              <a:defRPr lang="zh-CN" altLang="en-US" sz="16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2286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2pPr>
            <a:lvl3pPr marL="6858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3pPr>
            <a:lvl4pPr marL="11430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4pPr>
            <a:lvl5pPr marL="1600200" indent="0">
              <a:buNone/>
              <a:defRPr lang="zh-CN" altLang="en-US" sz="1600" kern="12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5pPr>
          </a:lstStyle>
          <a:p>
            <a:pPr marL="0" lvl="0" algn="ctr"/>
            <a:r>
              <a:rPr lang="zh-CN" altLang="en-US" dirty="0"/>
              <a:t>标题内容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漏斗图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3862" y="616448"/>
            <a:ext cx="10515600" cy="662781"/>
          </a:xfrm>
        </p:spPr>
        <p:txBody>
          <a:bodyPr>
            <a:normAutofit/>
          </a:bodyPr>
          <a:lstStyle>
            <a:lvl1pPr>
              <a:defRPr lang="zh-CN" altLang="en-US" sz="2800" kern="1200" dirty="0">
                <a:solidFill>
                  <a:srgbClr val="572D1F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椭圆 3"/>
          <p:cNvSpPr/>
          <p:nvPr userDrawn="1"/>
        </p:nvSpPr>
        <p:spPr>
          <a:xfrm>
            <a:off x="1803904" y="2326894"/>
            <a:ext cx="1932536" cy="1932536"/>
          </a:xfrm>
          <a:prstGeom prst="ellipse">
            <a:avLst/>
          </a:prstGeom>
          <a:gradFill flip="none" rotWithShape="1">
            <a:gsLst>
              <a:gs pos="0">
                <a:srgbClr val="FF8243">
                  <a:alpha val="40000"/>
                </a:srgbClr>
              </a:gs>
              <a:gs pos="100000">
                <a:srgbClr val="FF5800">
                  <a:alpha val="40000"/>
                </a:srgbClr>
              </a:gs>
            </a:gsLst>
            <a:lin ang="5400000" scaled="1"/>
            <a:tileRect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2014522" y="2537512"/>
            <a:ext cx="1511300" cy="1511300"/>
          </a:xfrm>
          <a:prstGeom prst="ellipse">
            <a:avLst/>
          </a:prstGeom>
          <a:gradFill flip="none" rotWithShape="1">
            <a:gsLst>
              <a:gs pos="0">
                <a:srgbClr val="FF8243"/>
              </a:gs>
              <a:gs pos="100000">
                <a:srgbClr val="FF5800"/>
              </a:gs>
            </a:gsLst>
            <a:lin ang="5400000" scaled="1"/>
            <a:tileRect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5129732" y="2326894"/>
            <a:ext cx="1932536" cy="1932536"/>
          </a:xfrm>
          <a:prstGeom prst="ellipse">
            <a:avLst/>
          </a:prstGeom>
          <a:gradFill flip="none" rotWithShape="1">
            <a:gsLst>
              <a:gs pos="0">
                <a:srgbClr val="FF8243">
                  <a:alpha val="40000"/>
                </a:srgbClr>
              </a:gs>
              <a:gs pos="100000">
                <a:srgbClr val="FF5800">
                  <a:alpha val="40000"/>
                </a:srgbClr>
              </a:gs>
            </a:gsLst>
            <a:lin ang="5400000" scaled="1"/>
            <a:tileRect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5340350" y="2537512"/>
            <a:ext cx="1511300" cy="1511300"/>
          </a:xfrm>
          <a:prstGeom prst="ellipse">
            <a:avLst/>
          </a:prstGeom>
          <a:gradFill flip="none" rotWithShape="1">
            <a:gsLst>
              <a:gs pos="0">
                <a:srgbClr val="FF8243"/>
              </a:gs>
              <a:gs pos="100000">
                <a:srgbClr val="FF5800"/>
              </a:gs>
            </a:gsLst>
            <a:lin ang="5400000" scaled="1"/>
            <a:tileRect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8450248" y="2326894"/>
            <a:ext cx="1932536" cy="1932536"/>
          </a:xfrm>
          <a:prstGeom prst="ellipse">
            <a:avLst/>
          </a:prstGeom>
          <a:gradFill flip="none" rotWithShape="1">
            <a:gsLst>
              <a:gs pos="0">
                <a:srgbClr val="FF8243">
                  <a:alpha val="40000"/>
                </a:srgbClr>
              </a:gs>
              <a:gs pos="100000">
                <a:srgbClr val="FF5800">
                  <a:alpha val="40000"/>
                </a:srgbClr>
              </a:gs>
            </a:gsLst>
            <a:lin ang="5400000" scaled="1"/>
            <a:tileRect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8660866" y="2537512"/>
            <a:ext cx="1511300" cy="1511300"/>
          </a:xfrm>
          <a:prstGeom prst="ellipse">
            <a:avLst/>
          </a:prstGeom>
          <a:gradFill flip="none" rotWithShape="1">
            <a:gsLst>
              <a:gs pos="0">
                <a:srgbClr val="FF8243"/>
              </a:gs>
              <a:gs pos="100000">
                <a:srgbClr val="FF5800"/>
              </a:gs>
            </a:gsLst>
            <a:lin ang="5400000" scaled="1"/>
            <a:tileRect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379538" y="4621213"/>
            <a:ext cx="2794000" cy="424732"/>
          </a:xfrm>
          <a:noFill/>
          <a:effectLst>
            <a:outerShdw blurRad="63500" dist="127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输入标题</a:t>
            </a:r>
            <a:endParaRPr lang="zh-CN" altLang="en-US" dirty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00" y="4621213"/>
            <a:ext cx="2794000" cy="424732"/>
          </a:xfrm>
          <a:noFill/>
          <a:effectLst>
            <a:outerShdw blurRad="63500" dist="127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输入标题</a:t>
            </a:r>
            <a:endParaRPr lang="zh-CN" altLang="en-US" dirty="0"/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8019516" y="4621213"/>
            <a:ext cx="2794000" cy="424732"/>
          </a:xfrm>
          <a:noFill/>
          <a:effectLst>
            <a:outerShdw blurRad="63500" dist="127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输入标题</a:t>
            </a:r>
            <a:endParaRPr lang="zh-CN" altLang="en-US" dirty="0"/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79538" y="5195362"/>
            <a:ext cx="2794000" cy="341632"/>
          </a:xfrm>
          <a:noFill/>
          <a:effectLst>
            <a:outerShdw blurRad="63500" dist="127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输入内容</a:t>
            </a:r>
            <a:endParaRPr lang="zh-CN" altLang="en-US" dirty="0"/>
          </a:p>
        </p:txBody>
      </p:sp>
      <p:sp>
        <p:nvSpPr>
          <p:cNvPr id="15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99000" y="5195362"/>
            <a:ext cx="2794000" cy="341632"/>
          </a:xfrm>
          <a:noFill/>
          <a:effectLst>
            <a:outerShdw blurRad="63500" dist="127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输入内容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19516" y="5195362"/>
            <a:ext cx="2794000" cy="341632"/>
          </a:xfrm>
          <a:noFill/>
          <a:effectLst>
            <a:outerShdw blurRad="63500" dist="127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800" dirty="0" smtClean="0">
                <a:solidFill>
                  <a:srgbClr val="666666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输入内容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B81828C2-A4F0-4138-9C93-9A64B6CDE4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2350B1D-53CD-4954-B0D5-706640F0F4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3.png"/><Relationship Id="rId2" Type="http://schemas.microsoft.com/office/2007/relationships/media" Target="file:///F:\&#20154;&#24037;&#26234;&#33021;&#23454;&#39564;&#21306;\&#25480;&#35838;&#36164;&#26009;\&#20154;&#24037;&#26234;&#33021;&#27010;&#35272;\&#26234;&#24935;&#22478;&#24066;.mp4" TargetMode="External"/><Relationship Id="rId1" Type="http://schemas.openxmlformats.org/officeDocument/2006/relationships/video" Target="file:///F:\&#20154;&#24037;&#26234;&#33021;&#23454;&#39564;&#21306;\&#25480;&#35838;&#36164;&#26009;\&#20154;&#24037;&#26234;&#33021;&#27010;&#35272;\&#26234;&#24935;&#22478;&#24066;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8.jpeg"/><Relationship Id="rId1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1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5.png"/><Relationship Id="rId2" Type="http://schemas.microsoft.com/office/2007/relationships/media" Target="file:///F:\&#20154;&#24037;&#26234;&#33021;&#23454;&#39564;&#21306;\&#25480;&#35838;&#36164;&#26009;\&#20154;&#24037;&#26234;&#33021;&#27010;&#35272;\&#20154;&#24037;&#26234;&#33021;.mp4" TargetMode="External"/><Relationship Id="rId1" Type="http://schemas.openxmlformats.org/officeDocument/2006/relationships/video" Target="file:///F:\&#20154;&#24037;&#26234;&#33021;&#23454;&#39564;&#21306;\&#25480;&#35838;&#36164;&#26009;\&#20154;&#24037;&#26234;&#33021;&#27010;&#35272;\&#20154;&#24037;&#26234;&#33021;.mp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b="0" dirty="0">
                <a:solidFill>
                  <a:srgbClr val="000000"/>
                </a:solidFill>
                <a:cs typeface="+mn-ea"/>
                <a:sym typeface="+mn-lt"/>
              </a:rPr>
              <a:t>人工智能概览</a:t>
            </a:r>
            <a:endParaRPr lang="en-US" altLang="zh-CN" b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9285" y="4703445"/>
            <a:ext cx="4514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b="1"/>
              <a:t>常州市中天实验学校  赵安</a:t>
            </a:r>
            <a:r>
              <a:rPr lang="en-US" altLang="zh-CN" sz="2400" b="1"/>
              <a:t>/</a:t>
            </a:r>
            <a:r>
              <a:rPr lang="zh-CN" altLang="en-US" sz="2400" b="1"/>
              <a:t>韦国</a:t>
            </a:r>
            <a:endParaRPr lang="zh-CN" altLang="en-US" sz="24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dirty="0">
                <a:cs typeface="+mn-ea"/>
                <a:sym typeface="+mn-lt"/>
              </a:rPr>
              <a:t>02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>
                <a:cs typeface="+mn-ea"/>
                <a:sym typeface="+mn-lt"/>
              </a:rPr>
              <a:t>人工智能的前世今生</a:t>
            </a:r>
            <a:endParaRPr kumimoji="1"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/>
          <p:cNvSpPr/>
          <p:nvPr/>
        </p:nvSpPr>
        <p:spPr>
          <a:xfrm>
            <a:off x="1814286" y="1865433"/>
            <a:ext cx="8787146" cy="3456078"/>
          </a:xfrm>
          <a:custGeom>
            <a:avLst/>
            <a:gdLst>
              <a:gd name="connsiteX0" fmla="*/ 0 w 8768096"/>
              <a:gd name="connsiteY0" fmla="*/ 0 h 750978"/>
              <a:gd name="connsiteX1" fmla="*/ 8768096 w 8768096"/>
              <a:gd name="connsiteY1" fmla="*/ 0 h 750978"/>
              <a:gd name="connsiteX2" fmla="*/ 8768096 w 8768096"/>
              <a:gd name="connsiteY2" fmla="*/ 750978 h 750978"/>
              <a:gd name="connsiteX3" fmla="*/ 0 w 8768096"/>
              <a:gd name="connsiteY3" fmla="*/ 750978 h 750978"/>
              <a:gd name="connsiteX4" fmla="*/ 0 w 8768096"/>
              <a:gd name="connsiteY4" fmla="*/ 0 h 750978"/>
              <a:gd name="connsiteX0-1" fmla="*/ 0 w 8787146"/>
              <a:gd name="connsiteY0-2" fmla="*/ 2705100 h 3456078"/>
              <a:gd name="connsiteX1-3" fmla="*/ 8787146 w 8787146"/>
              <a:gd name="connsiteY1-4" fmla="*/ 0 h 3456078"/>
              <a:gd name="connsiteX2-5" fmla="*/ 8768096 w 8787146"/>
              <a:gd name="connsiteY2-6" fmla="*/ 3456078 h 3456078"/>
              <a:gd name="connsiteX3-7" fmla="*/ 0 w 8787146"/>
              <a:gd name="connsiteY3-8" fmla="*/ 3456078 h 3456078"/>
              <a:gd name="connsiteX4-9" fmla="*/ 0 w 8787146"/>
              <a:gd name="connsiteY4-10" fmla="*/ 2705100 h 3456078"/>
              <a:gd name="connsiteX0-11" fmla="*/ 0 w 8787146"/>
              <a:gd name="connsiteY0-12" fmla="*/ 2705100 h 3456078"/>
              <a:gd name="connsiteX1-13" fmla="*/ 8787146 w 8787146"/>
              <a:gd name="connsiteY1-14" fmla="*/ 0 h 3456078"/>
              <a:gd name="connsiteX2-15" fmla="*/ 8768096 w 8787146"/>
              <a:gd name="connsiteY2-16" fmla="*/ 3456078 h 3456078"/>
              <a:gd name="connsiteX3-17" fmla="*/ 0 w 8787146"/>
              <a:gd name="connsiteY3-18" fmla="*/ 3456078 h 3456078"/>
              <a:gd name="connsiteX4-19" fmla="*/ 0 w 8787146"/>
              <a:gd name="connsiteY4-20" fmla="*/ 2705100 h 3456078"/>
              <a:gd name="connsiteX0-21" fmla="*/ 0 w 8787146"/>
              <a:gd name="connsiteY0-22" fmla="*/ 2705100 h 3456078"/>
              <a:gd name="connsiteX1-23" fmla="*/ 8787146 w 8787146"/>
              <a:gd name="connsiteY1-24" fmla="*/ 0 h 3456078"/>
              <a:gd name="connsiteX2-25" fmla="*/ 8768096 w 8787146"/>
              <a:gd name="connsiteY2-26" fmla="*/ 3456078 h 3456078"/>
              <a:gd name="connsiteX3-27" fmla="*/ 0 w 8787146"/>
              <a:gd name="connsiteY3-28" fmla="*/ 3456078 h 3456078"/>
              <a:gd name="connsiteX4-29" fmla="*/ 0 w 8787146"/>
              <a:gd name="connsiteY4-30" fmla="*/ 2705100 h 3456078"/>
              <a:gd name="connsiteX0-31" fmla="*/ 0 w 8787146"/>
              <a:gd name="connsiteY0-32" fmla="*/ 2752725 h 3456078"/>
              <a:gd name="connsiteX1-33" fmla="*/ 8787146 w 8787146"/>
              <a:gd name="connsiteY1-34" fmla="*/ 0 h 3456078"/>
              <a:gd name="connsiteX2-35" fmla="*/ 8768096 w 8787146"/>
              <a:gd name="connsiteY2-36" fmla="*/ 3456078 h 3456078"/>
              <a:gd name="connsiteX3-37" fmla="*/ 0 w 8787146"/>
              <a:gd name="connsiteY3-38" fmla="*/ 3456078 h 3456078"/>
              <a:gd name="connsiteX4-39" fmla="*/ 0 w 8787146"/>
              <a:gd name="connsiteY4-40" fmla="*/ 2752725 h 3456078"/>
              <a:gd name="connsiteX0-41" fmla="*/ 0 w 8787146"/>
              <a:gd name="connsiteY0-42" fmla="*/ 2752725 h 3456078"/>
              <a:gd name="connsiteX1-43" fmla="*/ 8787146 w 8787146"/>
              <a:gd name="connsiteY1-44" fmla="*/ 0 h 3456078"/>
              <a:gd name="connsiteX2-45" fmla="*/ 8768096 w 8787146"/>
              <a:gd name="connsiteY2-46" fmla="*/ 3456078 h 3456078"/>
              <a:gd name="connsiteX3-47" fmla="*/ 0 w 8787146"/>
              <a:gd name="connsiteY3-48" fmla="*/ 3456078 h 3456078"/>
              <a:gd name="connsiteX4-49" fmla="*/ 0 w 8787146"/>
              <a:gd name="connsiteY4-50" fmla="*/ 2752725 h 3456078"/>
              <a:gd name="connsiteX0-51" fmla="*/ 0 w 8787146"/>
              <a:gd name="connsiteY0-52" fmla="*/ 2752725 h 3456078"/>
              <a:gd name="connsiteX1-53" fmla="*/ 8787146 w 8787146"/>
              <a:gd name="connsiteY1-54" fmla="*/ 0 h 3456078"/>
              <a:gd name="connsiteX2-55" fmla="*/ 8768096 w 8787146"/>
              <a:gd name="connsiteY2-56" fmla="*/ 3456078 h 3456078"/>
              <a:gd name="connsiteX3-57" fmla="*/ 0 w 8787146"/>
              <a:gd name="connsiteY3-58" fmla="*/ 3456078 h 3456078"/>
              <a:gd name="connsiteX4-59" fmla="*/ 0 w 8787146"/>
              <a:gd name="connsiteY4-60" fmla="*/ 2752725 h 3456078"/>
              <a:gd name="connsiteX0-61" fmla="*/ 0 w 8787146"/>
              <a:gd name="connsiteY0-62" fmla="*/ 2752725 h 3456078"/>
              <a:gd name="connsiteX1-63" fmla="*/ 8787146 w 8787146"/>
              <a:gd name="connsiteY1-64" fmla="*/ 0 h 3456078"/>
              <a:gd name="connsiteX2-65" fmla="*/ 8768096 w 8787146"/>
              <a:gd name="connsiteY2-66" fmla="*/ 3456078 h 3456078"/>
              <a:gd name="connsiteX3-67" fmla="*/ 0 w 8787146"/>
              <a:gd name="connsiteY3-68" fmla="*/ 3456078 h 3456078"/>
              <a:gd name="connsiteX4-69" fmla="*/ 0 w 8787146"/>
              <a:gd name="connsiteY4-70" fmla="*/ 2752725 h 34560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787146" h="3456078">
                <a:moveTo>
                  <a:pt x="0" y="2752725"/>
                </a:moveTo>
                <a:cubicBezTo>
                  <a:pt x="2814749" y="2708275"/>
                  <a:pt x="6296247" y="2816225"/>
                  <a:pt x="8787146" y="0"/>
                </a:cubicBezTo>
                <a:lnTo>
                  <a:pt x="8768096" y="3456078"/>
                </a:lnTo>
                <a:lnTo>
                  <a:pt x="0" y="3456078"/>
                </a:lnTo>
                <a:lnTo>
                  <a:pt x="0" y="2752725"/>
                </a:lnTo>
                <a:close/>
              </a:path>
            </a:pathLst>
          </a:custGeom>
          <a:gradFill flip="none" rotWithShape="1">
            <a:gsLst>
              <a:gs pos="1000">
                <a:srgbClr val="F8B62D">
                  <a:alpha val="0"/>
                </a:srgbClr>
              </a:gs>
              <a:gs pos="100000">
                <a:srgbClr val="F8B62D">
                  <a:alpha val="4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人工智能的“前世”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37311" y="6125799"/>
            <a:ext cx="95443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世界上第一台通用计算机“</a:t>
            </a: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ENIAC”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于</a:t>
            </a: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1946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14</a:t>
            </a: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日在美国宾夕法尼亚大学诞生。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1814286" y="1888164"/>
            <a:ext cx="8768443" cy="2702830"/>
          </a:xfrm>
          <a:custGeom>
            <a:avLst/>
            <a:gdLst>
              <a:gd name="connsiteX0" fmla="*/ 0 w 9811657"/>
              <a:gd name="connsiteY0" fmla="*/ 7112000 h 7113075"/>
              <a:gd name="connsiteX1" fmla="*/ 5065486 w 9811657"/>
              <a:gd name="connsiteY1" fmla="*/ 6734629 h 7113075"/>
              <a:gd name="connsiteX2" fmla="*/ 8548915 w 9811657"/>
              <a:gd name="connsiteY2" fmla="*/ 4789715 h 7113075"/>
              <a:gd name="connsiteX3" fmla="*/ 9811657 w 9811657"/>
              <a:gd name="connsiteY3" fmla="*/ 0 h 7113075"/>
              <a:gd name="connsiteX0-1" fmla="*/ 0 w 8548915"/>
              <a:gd name="connsiteY0-2" fmla="*/ 2322285 h 2323360"/>
              <a:gd name="connsiteX1-3" fmla="*/ 5065486 w 8548915"/>
              <a:gd name="connsiteY1-4" fmla="*/ 1944914 h 2323360"/>
              <a:gd name="connsiteX2-5" fmla="*/ 8548915 w 8548915"/>
              <a:gd name="connsiteY2-6" fmla="*/ 0 h 2323360"/>
              <a:gd name="connsiteX0-7" fmla="*/ 0 w 8548915"/>
              <a:gd name="connsiteY0-8" fmla="*/ 2322285 h 2367785"/>
              <a:gd name="connsiteX1-9" fmla="*/ 5065486 w 8548915"/>
              <a:gd name="connsiteY1-10" fmla="*/ 2119086 h 2367785"/>
              <a:gd name="connsiteX2-11" fmla="*/ 8548915 w 8548915"/>
              <a:gd name="connsiteY2-12" fmla="*/ 0 h 2367785"/>
              <a:gd name="connsiteX0-13" fmla="*/ 0 w 8577943"/>
              <a:gd name="connsiteY0-14" fmla="*/ 2569028 h 2569480"/>
              <a:gd name="connsiteX1-15" fmla="*/ 5094514 w 8577943"/>
              <a:gd name="connsiteY1-16" fmla="*/ 2119086 h 2569480"/>
              <a:gd name="connsiteX2-17" fmla="*/ 8577943 w 8577943"/>
              <a:gd name="connsiteY2-18" fmla="*/ 0 h 2569480"/>
              <a:gd name="connsiteX0-19" fmla="*/ 0 w 8768443"/>
              <a:gd name="connsiteY0-20" fmla="*/ 2702378 h 2702830"/>
              <a:gd name="connsiteX1-21" fmla="*/ 5094514 w 8768443"/>
              <a:gd name="connsiteY1-22" fmla="*/ 2252436 h 2702830"/>
              <a:gd name="connsiteX2-23" fmla="*/ 8768443 w 8768443"/>
              <a:gd name="connsiteY2-24" fmla="*/ 0 h 2702830"/>
              <a:gd name="connsiteX0-25" fmla="*/ 0 w 8768443"/>
              <a:gd name="connsiteY0-26" fmla="*/ 2702378 h 2702830"/>
              <a:gd name="connsiteX1-27" fmla="*/ 5094514 w 8768443"/>
              <a:gd name="connsiteY1-28" fmla="*/ 2252436 h 2702830"/>
              <a:gd name="connsiteX2-29" fmla="*/ 8768443 w 8768443"/>
              <a:gd name="connsiteY2-30" fmla="*/ 0 h 2702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8768443" h="2702830">
                <a:moveTo>
                  <a:pt x="0" y="2702378"/>
                </a:moveTo>
                <a:cubicBezTo>
                  <a:pt x="1820333" y="2707216"/>
                  <a:pt x="3664857" y="2680607"/>
                  <a:pt x="5094514" y="2252436"/>
                </a:cubicBezTo>
                <a:cubicBezTo>
                  <a:pt x="6524171" y="1824265"/>
                  <a:pt x="7910740" y="1065288"/>
                  <a:pt x="8768443" y="0"/>
                </a:cubicBezTo>
              </a:path>
            </a:pathLst>
          </a:custGeom>
          <a:noFill/>
          <a:ln w="25400">
            <a:solidFill>
              <a:srgbClr val="F8B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79801" y="4471024"/>
            <a:ext cx="239939" cy="239939"/>
            <a:chOff x="2931886" y="3846286"/>
            <a:chExt cx="551543" cy="551543"/>
          </a:xfrm>
        </p:grpSpPr>
        <p:sp>
          <p:nvSpPr>
            <p:cNvPr id="7" name="椭圆 6"/>
            <p:cNvSpPr/>
            <p:nvPr/>
          </p:nvSpPr>
          <p:spPr>
            <a:xfrm>
              <a:off x="2931886" y="3846286"/>
              <a:ext cx="551543" cy="5515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051855" y="3966255"/>
              <a:ext cx="311604" cy="311604"/>
            </a:xfrm>
            <a:prstGeom prst="ellipse">
              <a:avLst/>
            </a:prstGeom>
            <a:solidFill>
              <a:srgbClr val="EB5800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303541" y="4063092"/>
            <a:ext cx="992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ENIAC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5940" y="4752447"/>
            <a:ext cx="1947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+mn-lt"/>
                <a:ea typeface="+mn-ea"/>
                <a:cs typeface="+mn-ea"/>
                <a:sym typeface="+mn-lt"/>
              </a:rPr>
              <a:t>宾夕法尼亚大学</a:t>
            </a:r>
            <a:endParaRPr lang="zh-CN" altLang="en-US" sz="16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899001" y="4471024"/>
            <a:ext cx="239939" cy="239939"/>
            <a:chOff x="2931886" y="3846286"/>
            <a:chExt cx="551543" cy="551543"/>
          </a:xfrm>
        </p:grpSpPr>
        <p:sp>
          <p:nvSpPr>
            <p:cNvPr id="13" name="椭圆 12"/>
            <p:cNvSpPr/>
            <p:nvPr/>
          </p:nvSpPr>
          <p:spPr>
            <a:xfrm>
              <a:off x="2931886" y="3846286"/>
              <a:ext cx="551543" cy="5515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051855" y="3966255"/>
              <a:ext cx="311604" cy="311604"/>
            </a:xfrm>
            <a:prstGeom prst="ellipse">
              <a:avLst/>
            </a:prstGeom>
            <a:solidFill>
              <a:srgbClr val="EB5800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430484" y="4053525"/>
            <a:ext cx="116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UNIVACI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41911" y="4752447"/>
            <a:ext cx="1947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IBM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39432" y="4432424"/>
            <a:ext cx="239939" cy="239939"/>
            <a:chOff x="2931886" y="3846286"/>
            <a:chExt cx="551543" cy="551543"/>
          </a:xfrm>
        </p:grpSpPr>
        <p:sp>
          <p:nvSpPr>
            <p:cNvPr id="18" name="椭圆 17"/>
            <p:cNvSpPr/>
            <p:nvPr/>
          </p:nvSpPr>
          <p:spPr>
            <a:xfrm>
              <a:off x="2931886" y="3846286"/>
              <a:ext cx="551543" cy="5515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051855" y="3966255"/>
              <a:ext cx="311604" cy="311604"/>
            </a:xfrm>
            <a:prstGeom prst="ellipse">
              <a:avLst/>
            </a:prstGeom>
            <a:solidFill>
              <a:srgbClr val="EB5800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623511" y="4710986"/>
            <a:ext cx="1071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IBM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06440" y="4033874"/>
            <a:ext cx="116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RCA501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256122" y="4330594"/>
            <a:ext cx="239939" cy="239939"/>
            <a:chOff x="2931886" y="3846286"/>
            <a:chExt cx="551543" cy="551543"/>
          </a:xfrm>
        </p:grpSpPr>
        <p:sp>
          <p:nvSpPr>
            <p:cNvPr id="23" name="椭圆 22"/>
            <p:cNvSpPr/>
            <p:nvPr/>
          </p:nvSpPr>
          <p:spPr>
            <a:xfrm>
              <a:off x="2931886" y="3846286"/>
              <a:ext cx="551543" cy="5515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051855" y="3966255"/>
              <a:ext cx="311604" cy="311604"/>
            </a:xfrm>
            <a:prstGeom prst="ellipse">
              <a:avLst/>
            </a:prstGeom>
            <a:solidFill>
              <a:srgbClr val="EB5800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845957" y="4581989"/>
            <a:ext cx="1071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+mn-lt"/>
                <a:ea typeface="+mn-ea"/>
                <a:cs typeface="+mn-ea"/>
                <a:sym typeface="+mn-lt"/>
              </a:rPr>
              <a:t>日本电气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648784" y="3944129"/>
            <a:ext cx="1454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NEAC2203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412828" y="4093708"/>
            <a:ext cx="239939" cy="239939"/>
            <a:chOff x="2931886" y="3846286"/>
            <a:chExt cx="551543" cy="551543"/>
          </a:xfrm>
        </p:grpSpPr>
        <p:sp>
          <p:nvSpPr>
            <p:cNvPr id="28" name="椭圆 27"/>
            <p:cNvSpPr/>
            <p:nvPr/>
          </p:nvSpPr>
          <p:spPr>
            <a:xfrm>
              <a:off x="2931886" y="3846286"/>
              <a:ext cx="551543" cy="5515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051855" y="3966255"/>
              <a:ext cx="311604" cy="311604"/>
            </a:xfrm>
            <a:prstGeom prst="ellipse">
              <a:avLst/>
            </a:prstGeom>
            <a:solidFill>
              <a:srgbClr val="EB5800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5994276" y="4352897"/>
            <a:ext cx="1071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IBM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805490" y="3748409"/>
            <a:ext cx="1454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IBM360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464949" y="3803667"/>
            <a:ext cx="239939" cy="239939"/>
            <a:chOff x="2931886" y="3846286"/>
            <a:chExt cx="551543" cy="551543"/>
          </a:xfrm>
        </p:grpSpPr>
        <p:sp>
          <p:nvSpPr>
            <p:cNvPr id="33" name="椭圆 32"/>
            <p:cNvSpPr/>
            <p:nvPr/>
          </p:nvSpPr>
          <p:spPr>
            <a:xfrm>
              <a:off x="2931886" y="3846286"/>
              <a:ext cx="551543" cy="5515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051855" y="3966255"/>
              <a:ext cx="311604" cy="311604"/>
            </a:xfrm>
            <a:prstGeom prst="ellipse">
              <a:avLst/>
            </a:prstGeom>
            <a:solidFill>
              <a:srgbClr val="EB5800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6829036" y="3428139"/>
            <a:ext cx="1454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4004</a:t>
            </a:r>
            <a:r>
              <a:rPr lang="zh-CN" altLang="en-US" sz="1600">
                <a:latin typeface="+mn-lt"/>
                <a:ea typeface="+mn-ea"/>
                <a:cs typeface="+mn-ea"/>
                <a:sym typeface="+mn-lt"/>
              </a:rPr>
              <a:t>微处理器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047122" y="4129120"/>
            <a:ext cx="1071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+mn-lt"/>
                <a:ea typeface="+mn-ea"/>
                <a:cs typeface="+mn-ea"/>
                <a:sym typeface="+mn-lt"/>
              </a:rPr>
              <a:t>英特尔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8508642" y="3334007"/>
            <a:ext cx="239939" cy="239939"/>
            <a:chOff x="2931886" y="3846286"/>
            <a:chExt cx="551543" cy="551543"/>
          </a:xfrm>
        </p:grpSpPr>
        <p:sp>
          <p:nvSpPr>
            <p:cNvPr id="38" name="椭圆 37"/>
            <p:cNvSpPr/>
            <p:nvPr/>
          </p:nvSpPr>
          <p:spPr>
            <a:xfrm>
              <a:off x="2931886" y="3846286"/>
              <a:ext cx="551543" cy="5515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051855" y="3966255"/>
              <a:ext cx="311604" cy="311604"/>
            </a:xfrm>
            <a:prstGeom prst="ellipse">
              <a:avLst/>
            </a:prstGeom>
            <a:solidFill>
              <a:srgbClr val="EB5800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7901304" y="2994508"/>
            <a:ext cx="1454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APPLE II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118902" y="3625144"/>
            <a:ext cx="1071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Apple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9601280" y="2622100"/>
            <a:ext cx="239939" cy="239939"/>
            <a:chOff x="2931886" y="3846286"/>
            <a:chExt cx="551543" cy="551543"/>
          </a:xfrm>
        </p:grpSpPr>
        <p:sp>
          <p:nvSpPr>
            <p:cNvPr id="43" name="椭圆 42"/>
            <p:cNvSpPr/>
            <p:nvPr/>
          </p:nvSpPr>
          <p:spPr>
            <a:xfrm>
              <a:off x="2931886" y="3846286"/>
              <a:ext cx="551543" cy="5515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051855" y="3966255"/>
              <a:ext cx="311604" cy="311604"/>
            </a:xfrm>
            <a:prstGeom prst="ellipse">
              <a:avLst/>
            </a:prstGeom>
            <a:solidFill>
              <a:srgbClr val="EB5800"/>
            </a:solidFill>
            <a:ln>
              <a:noFill/>
            </a:ln>
            <a:effectLst>
              <a:outerShdw blurRad="635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8873973" y="2216274"/>
            <a:ext cx="1454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IBM5150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190682" y="2896530"/>
            <a:ext cx="1071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IBM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25940" y="5401371"/>
            <a:ext cx="1947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1946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1799769" y="5311739"/>
            <a:ext cx="8782613" cy="0"/>
          </a:xfrm>
          <a:prstGeom prst="line">
            <a:avLst/>
          </a:prstGeom>
          <a:ln w="25400">
            <a:solidFill>
              <a:srgbClr val="F8B6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48"/>
          <p:cNvSpPr/>
          <p:nvPr/>
        </p:nvSpPr>
        <p:spPr>
          <a:xfrm>
            <a:off x="1758621" y="5270591"/>
            <a:ext cx="82295" cy="82295"/>
          </a:xfrm>
          <a:prstGeom prst="ellipse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2969465" y="5270591"/>
            <a:ext cx="82295" cy="82295"/>
          </a:xfrm>
          <a:prstGeom prst="ellipse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4118253" y="5270591"/>
            <a:ext cx="82295" cy="82295"/>
          </a:xfrm>
          <a:prstGeom prst="ellipse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5334942" y="5270591"/>
            <a:ext cx="82295" cy="82295"/>
          </a:xfrm>
          <a:prstGeom prst="ellipse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6485898" y="5270591"/>
            <a:ext cx="82295" cy="82295"/>
          </a:xfrm>
          <a:prstGeom prst="ellipse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7541864" y="5270591"/>
            <a:ext cx="82295" cy="82295"/>
          </a:xfrm>
          <a:prstGeom prst="ellipse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8595977" y="5270591"/>
            <a:ext cx="82295" cy="82295"/>
          </a:xfrm>
          <a:prstGeom prst="ellipse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9642651" y="5270591"/>
            <a:ext cx="82295" cy="82295"/>
          </a:xfrm>
          <a:prstGeom prst="ellipse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036782" y="5401371"/>
            <a:ext cx="1947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1951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185570" y="5401371"/>
            <a:ext cx="1947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1958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4399546" y="5401371"/>
            <a:ext cx="1947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1960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556263" y="5401371"/>
            <a:ext cx="1947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1964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600576" y="5401371"/>
            <a:ext cx="1947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1971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709668" y="5401371"/>
            <a:ext cx="1947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1977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8716679" y="5401371"/>
            <a:ext cx="1947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+mn-lt"/>
                <a:ea typeface="+mn-ea"/>
                <a:cs typeface="+mn-ea"/>
                <a:sym typeface="+mn-lt"/>
              </a:rPr>
              <a:t>1981</a:t>
            </a:r>
            <a:endParaRPr lang="zh-CN" altLang="en-US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799768" y="5739925"/>
            <a:ext cx="2318485" cy="347774"/>
          </a:xfrm>
          <a:prstGeom prst="rect">
            <a:avLst/>
          </a:prstGeom>
          <a:solidFill>
            <a:srgbClr val="F8B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4190187" y="5739925"/>
            <a:ext cx="2295711" cy="347774"/>
          </a:xfrm>
          <a:prstGeom prst="rect">
            <a:avLst/>
          </a:prstGeom>
          <a:solidFill>
            <a:srgbClr val="F8B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568193" y="5739925"/>
            <a:ext cx="973031" cy="347774"/>
          </a:xfrm>
          <a:prstGeom prst="rect">
            <a:avLst/>
          </a:prstGeom>
          <a:solidFill>
            <a:srgbClr val="F8B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7618600" y="5739925"/>
            <a:ext cx="3677784" cy="347774"/>
          </a:xfrm>
          <a:prstGeom prst="rect">
            <a:avLst/>
          </a:prstGeom>
          <a:gradFill flip="none" rotWithShape="1">
            <a:gsLst>
              <a:gs pos="22000">
                <a:srgbClr val="F8B62D"/>
              </a:gs>
              <a:gs pos="0">
                <a:srgbClr val="EB5800">
                  <a:alpha val="0"/>
                </a:srgbClr>
              </a:gs>
              <a:gs pos="84000">
                <a:srgbClr val="F8B62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955707" y="5749145"/>
            <a:ext cx="2064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第一代电子管计算机</a:t>
            </a:r>
            <a:endParaRPr lang="zh-CN" altLang="en-US" sz="16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274192" y="5749145"/>
            <a:ext cx="2064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第二代晶体管计算机</a:t>
            </a:r>
            <a:endParaRPr lang="zh-CN" altLang="en-US" sz="16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483632" y="5720570"/>
            <a:ext cx="1140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第三代</a:t>
            </a:r>
            <a:endParaRPr lang="en-US" altLang="zh-CN" sz="10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1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集成电路计算机</a:t>
            </a:r>
            <a:endParaRPr lang="zh-CN" altLang="en-US" sz="10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7698358" y="5749145"/>
            <a:ext cx="296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第四代大规模集成电路计算机</a:t>
            </a:r>
            <a:endParaRPr lang="zh-CN" altLang="en-US" sz="16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3" name="矩形: 圆角 72"/>
          <p:cNvSpPr/>
          <p:nvPr/>
        </p:nvSpPr>
        <p:spPr>
          <a:xfrm>
            <a:off x="3219414" y="3151364"/>
            <a:ext cx="1833093" cy="693432"/>
          </a:xfrm>
          <a:prstGeom prst="roundRect">
            <a:avLst>
              <a:gd name="adj" fmla="val 11173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3185570" y="3236470"/>
            <a:ext cx="190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世界第一台全部使用</a:t>
            </a:r>
            <a:endParaRPr lang="en-US" altLang="zh-CN" sz="1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晶体管的计算机</a:t>
            </a:r>
            <a:endParaRPr lang="zh-CN" altLang="en-US" sz="1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5" name="矩形 74"/>
          <p:cNvSpPr/>
          <p:nvPr/>
        </p:nvSpPr>
        <p:spPr>
          <a:xfrm rot="2700000">
            <a:off x="4043668" y="3731483"/>
            <a:ext cx="184585" cy="184585"/>
          </a:xfrm>
          <a:prstGeom prst="rect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矩形: 圆角 75"/>
          <p:cNvSpPr/>
          <p:nvPr/>
        </p:nvSpPr>
        <p:spPr>
          <a:xfrm>
            <a:off x="7712064" y="2589569"/>
            <a:ext cx="1833093" cy="366776"/>
          </a:xfrm>
          <a:prstGeom prst="roundRect">
            <a:avLst>
              <a:gd name="adj" fmla="val 21561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8" name="矩形 77"/>
          <p:cNvSpPr/>
          <p:nvPr/>
        </p:nvSpPr>
        <p:spPr>
          <a:xfrm rot="2700000">
            <a:off x="8536319" y="2794505"/>
            <a:ext cx="184585" cy="184585"/>
          </a:xfrm>
          <a:prstGeom prst="rect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7685448" y="2615379"/>
            <a:ext cx="1900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较早的个人计算机</a:t>
            </a:r>
            <a:endParaRPr lang="zh-CN" altLang="en-US" sz="1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9" name="矩形: 圆角 78"/>
          <p:cNvSpPr/>
          <p:nvPr/>
        </p:nvSpPr>
        <p:spPr>
          <a:xfrm>
            <a:off x="8801172" y="1827146"/>
            <a:ext cx="1833093" cy="366776"/>
          </a:xfrm>
          <a:prstGeom prst="roundRect">
            <a:avLst>
              <a:gd name="adj" fmla="val 21561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矩形 79"/>
          <p:cNvSpPr/>
          <p:nvPr/>
        </p:nvSpPr>
        <p:spPr>
          <a:xfrm rot="2700000">
            <a:off x="9625427" y="2032082"/>
            <a:ext cx="184585" cy="184585"/>
          </a:xfrm>
          <a:prstGeom prst="rect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8774556" y="1852956"/>
            <a:ext cx="1900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首台真正意义的</a:t>
            </a:r>
            <a:r>
              <a:rPr lang="en-US" altLang="zh-CN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PC</a:t>
            </a:r>
            <a:endParaRPr lang="zh-CN" altLang="en-US" sz="1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5" name="直接连接符 84"/>
          <p:cNvCxnSpPr>
            <a:stCxn id="7" idx="4"/>
            <a:endCxn id="49" idx="0"/>
          </p:cNvCxnSpPr>
          <p:nvPr/>
        </p:nvCxnSpPr>
        <p:spPr>
          <a:xfrm flipH="1">
            <a:off x="1799769" y="4710963"/>
            <a:ext cx="2" cy="559628"/>
          </a:xfrm>
          <a:prstGeom prst="line">
            <a:avLst/>
          </a:prstGeom>
          <a:ln w="19050">
            <a:gradFill>
              <a:gsLst>
                <a:gs pos="0">
                  <a:srgbClr val="F8B62D">
                    <a:alpha val="0"/>
                  </a:srgbClr>
                </a:gs>
                <a:gs pos="100000">
                  <a:srgbClr val="F8B62D">
                    <a:alpha val="5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flipH="1">
            <a:off x="3010609" y="4710963"/>
            <a:ext cx="2" cy="559628"/>
          </a:xfrm>
          <a:prstGeom prst="line">
            <a:avLst/>
          </a:prstGeom>
          <a:ln w="19050">
            <a:gradFill>
              <a:gsLst>
                <a:gs pos="0">
                  <a:srgbClr val="F8B62D">
                    <a:alpha val="0"/>
                  </a:srgbClr>
                </a:gs>
                <a:gs pos="100000">
                  <a:srgbClr val="F8B62D">
                    <a:alpha val="5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flipH="1">
            <a:off x="4160108" y="4710963"/>
            <a:ext cx="2" cy="559628"/>
          </a:xfrm>
          <a:prstGeom prst="line">
            <a:avLst/>
          </a:prstGeom>
          <a:ln w="19050">
            <a:gradFill>
              <a:gsLst>
                <a:gs pos="0">
                  <a:srgbClr val="F8B62D">
                    <a:alpha val="0"/>
                  </a:srgbClr>
                </a:gs>
                <a:gs pos="100000">
                  <a:srgbClr val="F8B62D">
                    <a:alpha val="5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>
            <a:stCxn id="23" idx="4"/>
          </p:cNvCxnSpPr>
          <p:nvPr/>
        </p:nvCxnSpPr>
        <p:spPr>
          <a:xfrm>
            <a:off x="5376092" y="4570533"/>
            <a:ext cx="4298" cy="700058"/>
          </a:xfrm>
          <a:prstGeom prst="line">
            <a:avLst/>
          </a:prstGeom>
          <a:ln w="19050">
            <a:gradFill>
              <a:gsLst>
                <a:gs pos="0">
                  <a:srgbClr val="F8B62D">
                    <a:alpha val="0"/>
                  </a:srgbClr>
                </a:gs>
                <a:gs pos="100000">
                  <a:srgbClr val="F8B62D">
                    <a:alpha val="5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28" idx="4"/>
          </p:cNvCxnSpPr>
          <p:nvPr/>
        </p:nvCxnSpPr>
        <p:spPr>
          <a:xfrm flipH="1">
            <a:off x="6531344" y="4333647"/>
            <a:ext cx="1454" cy="936944"/>
          </a:xfrm>
          <a:prstGeom prst="line">
            <a:avLst/>
          </a:prstGeom>
          <a:ln w="19050">
            <a:gradFill>
              <a:gsLst>
                <a:gs pos="0">
                  <a:srgbClr val="F8B62D">
                    <a:alpha val="0"/>
                  </a:srgbClr>
                </a:gs>
                <a:gs pos="100000">
                  <a:srgbClr val="F8B62D">
                    <a:alpha val="5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>
            <a:stCxn id="33" idx="4"/>
          </p:cNvCxnSpPr>
          <p:nvPr/>
        </p:nvCxnSpPr>
        <p:spPr>
          <a:xfrm flipH="1">
            <a:off x="7579251" y="4043606"/>
            <a:ext cx="5668" cy="1226985"/>
          </a:xfrm>
          <a:prstGeom prst="line">
            <a:avLst/>
          </a:prstGeom>
          <a:ln w="19050">
            <a:gradFill>
              <a:gsLst>
                <a:gs pos="0">
                  <a:srgbClr val="F8B62D">
                    <a:alpha val="0"/>
                  </a:srgbClr>
                </a:gs>
                <a:gs pos="100000">
                  <a:srgbClr val="F8B62D">
                    <a:alpha val="5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stCxn id="38" idx="4"/>
          </p:cNvCxnSpPr>
          <p:nvPr/>
        </p:nvCxnSpPr>
        <p:spPr>
          <a:xfrm>
            <a:off x="8628612" y="3573946"/>
            <a:ext cx="8022" cy="1696645"/>
          </a:xfrm>
          <a:prstGeom prst="line">
            <a:avLst/>
          </a:prstGeom>
          <a:ln w="19050">
            <a:gradFill>
              <a:gsLst>
                <a:gs pos="0">
                  <a:srgbClr val="F8B62D">
                    <a:alpha val="0"/>
                  </a:srgbClr>
                </a:gs>
                <a:gs pos="100000">
                  <a:srgbClr val="F8B62D">
                    <a:alpha val="5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>
            <a:off x="9693690" y="2881394"/>
            <a:ext cx="0" cy="2431634"/>
          </a:xfrm>
          <a:prstGeom prst="line">
            <a:avLst/>
          </a:prstGeom>
          <a:ln w="19050">
            <a:gradFill>
              <a:gsLst>
                <a:gs pos="0">
                  <a:srgbClr val="F8B62D">
                    <a:alpha val="0"/>
                  </a:srgbClr>
                </a:gs>
                <a:gs pos="100000">
                  <a:srgbClr val="F8B62D">
                    <a:alpha val="5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/>
          <p:cNvSpPr/>
          <p:nvPr/>
        </p:nvSpPr>
        <p:spPr>
          <a:xfrm>
            <a:off x="1161535" y="2652489"/>
            <a:ext cx="9868930" cy="9149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161535" y="2187146"/>
            <a:ext cx="9868930" cy="914940"/>
          </a:xfrm>
          <a:prstGeom prst="round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1161535" y="3298445"/>
            <a:ext cx="9868930" cy="914940"/>
          </a:xfrm>
          <a:prstGeom prst="round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人工智能的“前世”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393825" y="1995787"/>
            <a:ext cx="9385300" cy="91494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1956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8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月，在美国汉诺斯小镇宁静的达特茅斯学院中组织了一次讨论会。 正式宣告了人工智能作为一门学科的诞生。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40000"/>
              </a:lnSpc>
            </a:pP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93825" y="1490003"/>
            <a:ext cx="2201628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-84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人工智能学科诞生</a:t>
            </a:r>
            <a:endParaRPr lang="zh-CN" altLang="en-US" sz="2000" b="1" spc="-84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1434330" y="3468573"/>
            <a:ext cx="4509270" cy="2489139"/>
          </a:xfrm>
          <a:prstGeom prst="roundRect">
            <a:avLst>
              <a:gd name="adj" fmla="val 6145"/>
            </a:avLst>
          </a:prstGeom>
          <a:blipFill>
            <a:blip r:embed="rId1"/>
            <a:stretch>
              <a:fillRect t="-1000" b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/>
        </p:nvSpPr>
        <p:spPr>
          <a:xfrm>
            <a:off x="6216396" y="3468573"/>
            <a:ext cx="4562730" cy="2489139"/>
          </a:xfrm>
          <a:prstGeom prst="roundRect">
            <a:avLst>
              <a:gd name="adj" fmla="val 6145"/>
            </a:avLst>
          </a:prstGeom>
          <a:blipFill dpi="0" rotWithShape="1">
            <a:blip r:embed="rId2"/>
            <a:srcRect/>
            <a:stretch>
              <a:fillRect t="-29000" b="-2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顶角 16"/>
          <p:cNvSpPr/>
          <p:nvPr/>
        </p:nvSpPr>
        <p:spPr>
          <a:xfrm rot="10800000">
            <a:off x="1434327" y="5499100"/>
            <a:ext cx="4509272" cy="458612"/>
          </a:xfrm>
          <a:prstGeom prst="round2SameRect">
            <a:avLst>
              <a:gd name="adj1" fmla="val 33432"/>
              <a:gd name="adj2" fmla="val 0"/>
            </a:avLst>
          </a:prstGeom>
          <a:solidFill>
            <a:srgbClr val="F8B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04135" y="555130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达特茅斯会议</a:t>
            </a:r>
            <a:endParaRPr lang="zh-CN" alt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: 圆顶角 17"/>
          <p:cNvSpPr/>
          <p:nvPr/>
        </p:nvSpPr>
        <p:spPr>
          <a:xfrm rot="10800000">
            <a:off x="6216394" y="5499100"/>
            <a:ext cx="4562731" cy="458612"/>
          </a:xfrm>
          <a:prstGeom prst="round2SameRect">
            <a:avLst>
              <a:gd name="adj1" fmla="val 33432"/>
              <a:gd name="adj2" fmla="val 0"/>
            </a:avLst>
          </a:prstGeom>
          <a:solidFill>
            <a:srgbClr val="F8B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251266" y="5551309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会议原址：达特茅斯楼</a:t>
            </a:r>
            <a:endParaRPr lang="zh-CN" alt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接连接符 53"/>
          <p:cNvCxnSpPr>
            <a:endCxn id="43" idx="0"/>
          </p:cNvCxnSpPr>
          <p:nvPr/>
        </p:nvCxnSpPr>
        <p:spPr>
          <a:xfrm>
            <a:off x="2923765" y="2835159"/>
            <a:ext cx="0" cy="786233"/>
          </a:xfrm>
          <a:prstGeom prst="line">
            <a:avLst/>
          </a:prstGeom>
          <a:ln w="19050">
            <a:gradFill>
              <a:gsLst>
                <a:gs pos="0">
                  <a:srgbClr val="FF7621"/>
                </a:gs>
                <a:gs pos="100000">
                  <a:srgbClr val="FF7621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2" idx="6"/>
            <a:endCxn id="28" idx="2"/>
          </p:cNvCxnSpPr>
          <p:nvPr/>
        </p:nvCxnSpPr>
        <p:spPr>
          <a:xfrm>
            <a:off x="2393950" y="3742025"/>
            <a:ext cx="7420140" cy="0"/>
          </a:xfrm>
          <a:prstGeom prst="line">
            <a:avLst/>
          </a:prstGeom>
          <a:ln w="34925">
            <a:solidFill>
              <a:srgbClr val="FF7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339850" y="3192115"/>
            <a:ext cx="1054100" cy="1076960"/>
            <a:chOff x="1339850" y="3021028"/>
            <a:chExt cx="1054100" cy="1076960"/>
          </a:xfrm>
        </p:grpSpPr>
        <p:sp>
          <p:nvSpPr>
            <p:cNvPr id="2" name="椭圆 1"/>
            <p:cNvSpPr/>
            <p:nvPr/>
          </p:nvSpPr>
          <p:spPr>
            <a:xfrm>
              <a:off x="1339850" y="3043888"/>
              <a:ext cx="1054100" cy="10541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72B0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形 11" descr="插入点上移 纯色填充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" y="3021028"/>
              <a:ext cx="914400" cy="914400"/>
            </a:xfrm>
            <a:prstGeom prst="rect">
              <a:avLst/>
            </a:prstGeom>
          </p:spPr>
        </p:pic>
        <p:pic>
          <p:nvPicPr>
            <p:cNvPr id="13" name="图形 12" descr="插入点上移 纯色填充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3397916"/>
              <a:ext cx="609600" cy="609600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 rot="10800000">
            <a:off x="3458410" y="3192115"/>
            <a:ext cx="1054100" cy="1076960"/>
            <a:chOff x="1339850" y="3021028"/>
            <a:chExt cx="1054100" cy="1076960"/>
          </a:xfrm>
        </p:grpSpPr>
        <p:sp>
          <p:nvSpPr>
            <p:cNvPr id="16" name="椭圆 15"/>
            <p:cNvSpPr/>
            <p:nvPr/>
          </p:nvSpPr>
          <p:spPr>
            <a:xfrm>
              <a:off x="1339850" y="3043888"/>
              <a:ext cx="1054100" cy="10541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D64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形 16" descr="插入点上移 纯色填充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" y="3021028"/>
              <a:ext cx="914400" cy="914400"/>
            </a:xfrm>
            <a:prstGeom prst="rect">
              <a:avLst/>
            </a:prstGeom>
          </p:spPr>
        </p:pic>
        <p:pic>
          <p:nvPicPr>
            <p:cNvPr id="18" name="图形 17" descr="插入点上移 纯色填充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3397916"/>
              <a:ext cx="609600" cy="609600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5576970" y="3192115"/>
            <a:ext cx="1054100" cy="1076960"/>
            <a:chOff x="1339850" y="3021028"/>
            <a:chExt cx="1054100" cy="1076960"/>
          </a:xfrm>
        </p:grpSpPr>
        <p:sp>
          <p:nvSpPr>
            <p:cNvPr id="20" name="椭圆 19"/>
            <p:cNvSpPr/>
            <p:nvPr/>
          </p:nvSpPr>
          <p:spPr>
            <a:xfrm>
              <a:off x="1339850" y="3043888"/>
              <a:ext cx="1054100" cy="10541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72B0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形 20" descr="插入点上移 纯色填充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" y="3021028"/>
              <a:ext cx="914400" cy="914400"/>
            </a:xfrm>
            <a:prstGeom prst="rect">
              <a:avLst/>
            </a:prstGeom>
          </p:spPr>
        </p:pic>
        <p:pic>
          <p:nvPicPr>
            <p:cNvPr id="22" name="图形 21" descr="插入点上移 纯色填充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3397916"/>
              <a:ext cx="609600" cy="609600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 rot="10800000">
            <a:off x="7695530" y="3192115"/>
            <a:ext cx="1054100" cy="1076960"/>
            <a:chOff x="1339850" y="3021028"/>
            <a:chExt cx="1054100" cy="1076960"/>
          </a:xfrm>
        </p:grpSpPr>
        <p:sp>
          <p:nvSpPr>
            <p:cNvPr id="24" name="椭圆 23"/>
            <p:cNvSpPr/>
            <p:nvPr/>
          </p:nvSpPr>
          <p:spPr>
            <a:xfrm>
              <a:off x="1339850" y="3043888"/>
              <a:ext cx="1054100" cy="10541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D64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形 24" descr="插入点上移 纯色填充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" y="3021028"/>
              <a:ext cx="914400" cy="914400"/>
            </a:xfrm>
            <a:prstGeom prst="rect">
              <a:avLst/>
            </a:prstGeom>
          </p:spPr>
        </p:pic>
        <p:pic>
          <p:nvPicPr>
            <p:cNvPr id="26" name="图形 25" descr="插入点上移 纯色填充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3397916"/>
              <a:ext cx="609600" cy="609600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9814090" y="3192115"/>
            <a:ext cx="1054100" cy="1076960"/>
            <a:chOff x="1339850" y="3021028"/>
            <a:chExt cx="1054100" cy="1076960"/>
          </a:xfrm>
        </p:grpSpPr>
        <p:sp>
          <p:nvSpPr>
            <p:cNvPr id="28" name="椭圆 27"/>
            <p:cNvSpPr/>
            <p:nvPr/>
          </p:nvSpPr>
          <p:spPr>
            <a:xfrm>
              <a:off x="1339850" y="3043888"/>
              <a:ext cx="1054100" cy="1054100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72B0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形 28" descr="插入点上移 纯色填充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" y="3021028"/>
              <a:ext cx="914400" cy="914400"/>
            </a:xfrm>
            <a:prstGeom prst="rect">
              <a:avLst/>
            </a:prstGeom>
          </p:spPr>
        </p:pic>
        <p:pic>
          <p:nvPicPr>
            <p:cNvPr id="30" name="图形 29" descr="插入点上移 纯色填充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3397916"/>
              <a:ext cx="609600" cy="609600"/>
            </a:xfrm>
            <a:prstGeom prst="rect">
              <a:avLst/>
            </a:prstGeom>
          </p:spPr>
        </p:pic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人工智能的“前世”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49003" y="5791814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人工智能历史上的三次高潮和两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次低谷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08075" y="4321275"/>
            <a:ext cx="151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rgbClr val="72B01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AI</a:t>
            </a:r>
            <a:r>
              <a:rPr lang="zh-CN" altLang="en-US" sz="2400">
                <a:solidFill>
                  <a:srgbClr val="72B01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诞生</a:t>
            </a:r>
            <a:endParaRPr lang="zh-CN" altLang="en-US" sz="2400">
              <a:solidFill>
                <a:srgbClr val="72B01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09887" y="4788332"/>
            <a:ext cx="1718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+mn-ea"/>
                <a:ea typeface="+mn-ea"/>
              </a:rPr>
              <a:t>达特茅斯会议</a:t>
            </a:r>
            <a:endParaRPr lang="zh-CN" altLang="en-US" sz="1600">
              <a:latin typeface="+mn-ea"/>
              <a:ea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226634" y="4321275"/>
            <a:ext cx="151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D649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低谷</a:t>
            </a:r>
            <a:endParaRPr lang="zh-CN" altLang="en-US" sz="2400">
              <a:solidFill>
                <a:srgbClr val="D649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345193" y="4321275"/>
            <a:ext cx="151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72B01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专家系统</a:t>
            </a:r>
            <a:endParaRPr lang="zh-CN" altLang="en-US" sz="2400">
              <a:solidFill>
                <a:srgbClr val="72B01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463752" y="4321275"/>
            <a:ext cx="151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D649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低谷</a:t>
            </a:r>
            <a:endParaRPr lang="zh-CN" altLang="en-US" sz="2400">
              <a:solidFill>
                <a:srgbClr val="D649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583243" y="4321275"/>
            <a:ext cx="151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72B01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深度学习</a:t>
            </a:r>
            <a:endParaRPr lang="zh-CN" altLang="en-US" sz="2400">
              <a:solidFill>
                <a:srgbClr val="72B01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026777" y="4788332"/>
            <a:ext cx="191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+mn-ea"/>
                <a:ea typeface="+mn-ea"/>
              </a:rPr>
              <a:t>大规模数据和复杂任务不能完成</a:t>
            </a:r>
            <a:endParaRPr lang="en-US" altLang="zh-CN" sz="1600">
              <a:latin typeface="+mn-ea"/>
              <a:ea typeface="+mn-ea"/>
            </a:endParaRPr>
          </a:p>
          <a:p>
            <a:pPr algn="ctr"/>
            <a:r>
              <a:rPr lang="zh-CN" altLang="en-US" sz="1600">
                <a:latin typeface="+mn-ea"/>
                <a:ea typeface="+mn-ea"/>
              </a:rPr>
              <a:t>计算能力无法突破</a:t>
            </a:r>
            <a:endParaRPr lang="zh-CN" altLang="en-US" sz="1600">
              <a:latin typeface="+mn-ea"/>
              <a:ea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242519" y="4788332"/>
            <a:ext cx="1718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+mn-ea"/>
                <a:ea typeface="+mn-ea"/>
              </a:rPr>
              <a:t>神经网络</a:t>
            </a:r>
            <a:r>
              <a:rPr lang="en-US" altLang="zh-CN" sz="1600" dirty="0">
                <a:latin typeface="+mn-ea"/>
                <a:ea typeface="+mn-ea"/>
              </a:rPr>
              <a:t>+</a:t>
            </a:r>
            <a:endParaRPr lang="en-US" altLang="zh-CN" sz="1600" dirty="0">
              <a:latin typeface="+mn-ea"/>
              <a:ea typeface="+mn-ea"/>
            </a:endParaRPr>
          </a:p>
          <a:p>
            <a:pPr algn="ctr"/>
            <a:r>
              <a:rPr lang="en-US" altLang="zh-CN" sz="1600" dirty="0">
                <a:latin typeface="+mn-ea"/>
                <a:ea typeface="+mn-ea"/>
              </a:rPr>
              <a:t>5</a:t>
            </a:r>
            <a:r>
              <a:rPr lang="zh-CN" altLang="en-US" sz="1600" dirty="0">
                <a:latin typeface="+mn-ea"/>
                <a:ea typeface="+mn-ea"/>
              </a:rPr>
              <a:t>代计算机</a:t>
            </a:r>
            <a:endParaRPr lang="zh-CN" altLang="en-US" sz="1600" dirty="0">
              <a:latin typeface="+mn-ea"/>
              <a:ea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240501" y="4788332"/>
            <a:ext cx="203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+mn-ea"/>
                <a:ea typeface="+mn-ea"/>
              </a:rPr>
              <a:t>DARPA</a:t>
            </a:r>
            <a:r>
              <a:rPr lang="zh-CN" altLang="en-US" sz="1600" dirty="0">
                <a:latin typeface="+mn-ea"/>
                <a:ea typeface="+mn-ea"/>
              </a:rPr>
              <a:t>无法实现</a:t>
            </a:r>
            <a:endParaRPr lang="en-US" altLang="zh-CN" sz="1600" dirty="0">
              <a:latin typeface="+mn-ea"/>
              <a:ea typeface="+mn-ea"/>
            </a:endParaRPr>
          </a:p>
          <a:p>
            <a:pPr algn="ctr"/>
            <a:r>
              <a:rPr lang="zh-CN" altLang="en-US" sz="1600" dirty="0">
                <a:latin typeface="+mn-ea"/>
                <a:ea typeface="+mn-ea"/>
              </a:rPr>
              <a:t>政府投入缩减</a:t>
            </a:r>
            <a:endParaRPr lang="zh-CN" altLang="en-US" sz="1600" dirty="0">
              <a:latin typeface="+mn-ea"/>
              <a:ea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475151" y="4788332"/>
            <a:ext cx="1718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+mn-ea"/>
                <a:ea typeface="+mn-ea"/>
              </a:rPr>
              <a:t>突破性进展</a:t>
            </a:r>
            <a:endParaRPr lang="en-US" altLang="zh-CN" sz="1600" dirty="0">
              <a:latin typeface="+mn-ea"/>
              <a:ea typeface="+mn-ea"/>
            </a:endParaRPr>
          </a:p>
          <a:p>
            <a:pPr algn="ctr"/>
            <a:r>
              <a:rPr lang="zh-CN" altLang="en-US" sz="1600" dirty="0">
                <a:latin typeface="+mn-ea"/>
                <a:ea typeface="+mn-ea"/>
              </a:rPr>
              <a:t>进入发展热潮</a:t>
            </a:r>
            <a:endParaRPr lang="zh-CN" altLang="en-US" sz="1600" dirty="0">
              <a:latin typeface="+mn-ea"/>
              <a:ea typeface="+mn-ea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2788367" y="3621392"/>
            <a:ext cx="270795" cy="270795"/>
          </a:xfrm>
          <a:prstGeom prst="ellipse">
            <a:avLst/>
          </a:prstGeom>
          <a:solidFill>
            <a:srgbClr val="FF58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2847557" y="3680581"/>
            <a:ext cx="152417" cy="152417"/>
          </a:xfrm>
          <a:prstGeom prst="ellipse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7028894" y="3621392"/>
            <a:ext cx="270795" cy="270795"/>
          </a:xfrm>
          <a:prstGeom prst="ellipse">
            <a:avLst/>
          </a:prstGeom>
          <a:solidFill>
            <a:srgbClr val="FF58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7088084" y="3680581"/>
            <a:ext cx="152417" cy="152417"/>
          </a:xfrm>
          <a:prstGeom prst="ellipse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47" name="矩形: 圆角 46"/>
          <p:cNvSpPr/>
          <p:nvPr/>
        </p:nvSpPr>
        <p:spPr>
          <a:xfrm>
            <a:off x="2012095" y="2061669"/>
            <a:ext cx="1833093" cy="693432"/>
          </a:xfrm>
          <a:prstGeom prst="roundRect">
            <a:avLst>
              <a:gd name="adj" fmla="val 11173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978251" y="2146775"/>
            <a:ext cx="190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Perception</a:t>
            </a:r>
            <a:endParaRPr lang="en-US" altLang="zh-CN" sz="1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感知神经网络的发明</a:t>
            </a:r>
            <a:endParaRPr lang="zh-CN" altLang="en-US" sz="1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 rot="2700000">
            <a:off x="2836349" y="2641788"/>
            <a:ext cx="184585" cy="184585"/>
          </a:xfrm>
          <a:prstGeom prst="rect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6242034" y="2049446"/>
            <a:ext cx="1833093" cy="693432"/>
          </a:xfrm>
          <a:prstGeom prst="roundRect">
            <a:avLst>
              <a:gd name="adj" fmla="val 11173"/>
            </a:avLst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208190" y="2134552"/>
            <a:ext cx="190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BP</a:t>
            </a:r>
            <a:r>
              <a:rPr lang="zh-CN" altLang="en-US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神经网络算法的</a:t>
            </a:r>
            <a:endParaRPr lang="en-US" altLang="zh-CN" sz="1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CN" altLang="en-US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发明和应用</a:t>
            </a:r>
            <a:endParaRPr lang="zh-CN" altLang="en-US" sz="1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 rot="2700000">
            <a:off x="7066288" y="2629565"/>
            <a:ext cx="184585" cy="184585"/>
          </a:xfrm>
          <a:prstGeom prst="rect">
            <a:avLst/>
          </a:prstGeom>
          <a:solidFill>
            <a:srgbClr val="EB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7158580" y="2835159"/>
            <a:ext cx="0" cy="786233"/>
          </a:xfrm>
          <a:prstGeom prst="line">
            <a:avLst/>
          </a:prstGeom>
          <a:ln w="19050">
            <a:gradFill>
              <a:gsLst>
                <a:gs pos="0">
                  <a:srgbClr val="FF7621"/>
                </a:gs>
                <a:gs pos="100000">
                  <a:srgbClr val="FF7621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1108075" y="2850486"/>
            <a:ext cx="151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72B01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1956</a:t>
            </a:r>
            <a:endParaRPr lang="zh-CN" altLang="en-US" sz="1600">
              <a:solidFill>
                <a:srgbClr val="72B01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215195" y="2850486"/>
            <a:ext cx="151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D649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1970-1980</a:t>
            </a:r>
            <a:endParaRPr lang="zh-CN" altLang="en-US" sz="1600">
              <a:solidFill>
                <a:srgbClr val="D649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350094" y="2850486"/>
            <a:ext cx="151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72B01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1982</a:t>
            </a:r>
            <a:r>
              <a:rPr lang="zh-CN" altLang="en-US" sz="1600">
                <a:solidFill>
                  <a:srgbClr val="72B01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后</a:t>
            </a:r>
            <a:endParaRPr lang="zh-CN" altLang="en-US" sz="1600">
              <a:solidFill>
                <a:srgbClr val="72B01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7457214" y="2850486"/>
            <a:ext cx="151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D649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1990-2000</a:t>
            </a:r>
            <a:endParaRPr lang="zh-CN" altLang="en-US" sz="1600">
              <a:solidFill>
                <a:srgbClr val="D649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9590798" y="2850486"/>
            <a:ext cx="151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72B01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2006-</a:t>
            </a:r>
            <a:r>
              <a:rPr lang="zh-CN" altLang="en-US" sz="1600">
                <a:solidFill>
                  <a:srgbClr val="72B01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至今</a:t>
            </a:r>
            <a:endParaRPr lang="zh-CN" altLang="en-US" sz="1600">
              <a:solidFill>
                <a:srgbClr val="72B01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2172074" y="3873803"/>
            <a:ext cx="151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1957</a:t>
            </a:r>
            <a:endParaRPr lang="zh-CN" altLang="en-US" sz="160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412778" y="3873803"/>
            <a:ext cx="1517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1986</a:t>
            </a:r>
            <a:endParaRPr lang="zh-CN" altLang="en-US" sz="160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任意多边形: 形状 106"/>
          <p:cNvSpPr/>
          <p:nvPr/>
        </p:nvSpPr>
        <p:spPr>
          <a:xfrm rot="2700000">
            <a:off x="9172592" y="773623"/>
            <a:ext cx="1722338" cy="1722338"/>
          </a:xfrm>
          <a:custGeom>
            <a:avLst/>
            <a:gdLst>
              <a:gd name="connsiteX0" fmla="*/ 22692 w 1722338"/>
              <a:gd name="connsiteY0" fmla="*/ 1209316 h 1722338"/>
              <a:gd name="connsiteX1" fmla="*/ 1209316 w 1722338"/>
              <a:gd name="connsiteY1" fmla="*/ 22692 h 1722338"/>
              <a:gd name="connsiteX2" fmla="*/ 1318885 w 1722338"/>
              <a:gd name="connsiteY2" fmla="*/ 22692 h 1722338"/>
              <a:gd name="connsiteX3" fmla="*/ 1699646 w 1722338"/>
              <a:gd name="connsiteY3" fmla="*/ 403453 h 1722338"/>
              <a:gd name="connsiteX4" fmla="*/ 1699646 w 1722338"/>
              <a:gd name="connsiteY4" fmla="*/ 513023 h 1722338"/>
              <a:gd name="connsiteX5" fmla="*/ 1183763 w 1722338"/>
              <a:gd name="connsiteY5" fmla="*/ 1028905 h 1722338"/>
              <a:gd name="connsiteX6" fmla="*/ 1183763 w 1722338"/>
              <a:gd name="connsiteY6" fmla="*/ 1183763 h 1722338"/>
              <a:gd name="connsiteX7" fmla="*/ 1028906 w 1722338"/>
              <a:gd name="connsiteY7" fmla="*/ 1183763 h 1722338"/>
              <a:gd name="connsiteX8" fmla="*/ 513023 w 1722338"/>
              <a:gd name="connsiteY8" fmla="*/ 1699646 h 1722338"/>
              <a:gd name="connsiteX9" fmla="*/ 403453 w 1722338"/>
              <a:gd name="connsiteY9" fmla="*/ 1699646 h 1722338"/>
              <a:gd name="connsiteX10" fmla="*/ 22692 w 1722338"/>
              <a:gd name="connsiteY10" fmla="*/ 1318885 h 1722338"/>
              <a:gd name="connsiteX11" fmla="*/ 22692 w 1722338"/>
              <a:gd name="connsiteY11" fmla="*/ 1209316 h 172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2338" h="1722338">
                <a:moveTo>
                  <a:pt x="22692" y="1209316"/>
                </a:moveTo>
                <a:lnTo>
                  <a:pt x="1209316" y="22692"/>
                </a:lnTo>
                <a:cubicBezTo>
                  <a:pt x="1239572" y="-7564"/>
                  <a:pt x="1288628" y="-7564"/>
                  <a:pt x="1318885" y="22692"/>
                </a:cubicBezTo>
                <a:lnTo>
                  <a:pt x="1699646" y="403453"/>
                </a:lnTo>
                <a:cubicBezTo>
                  <a:pt x="1729902" y="433710"/>
                  <a:pt x="1729902" y="482766"/>
                  <a:pt x="1699646" y="513023"/>
                </a:cubicBezTo>
                <a:lnTo>
                  <a:pt x="1183763" y="1028905"/>
                </a:lnTo>
                <a:lnTo>
                  <a:pt x="1183763" y="1183763"/>
                </a:lnTo>
                <a:lnTo>
                  <a:pt x="1028906" y="1183763"/>
                </a:lnTo>
                <a:lnTo>
                  <a:pt x="513023" y="1699646"/>
                </a:lnTo>
                <a:cubicBezTo>
                  <a:pt x="482766" y="1729902"/>
                  <a:pt x="433710" y="1729902"/>
                  <a:pt x="403453" y="1699646"/>
                </a:cubicBezTo>
                <a:lnTo>
                  <a:pt x="22692" y="1318885"/>
                </a:lnTo>
                <a:cubicBezTo>
                  <a:pt x="-7564" y="1288628"/>
                  <a:pt x="-7564" y="1239572"/>
                  <a:pt x="22692" y="1209316"/>
                </a:cubicBezTo>
                <a:close/>
              </a:path>
            </a:pathLst>
          </a:custGeom>
          <a:solidFill>
            <a:srgbClr val="EB5800"/>
          </a:solidFill>
          <a:ln>
            <a:noFill/>
          </a:ln>
          <a:effectLst>
            <a:outerShdw blurRad="63500" dist="12700" dir="5400000" sx="101000" sy="101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9083371" y="1373183"/>
            <a:ext cx="190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人工智能技术引领的第四次革命</a:t>
            </a:r>
            <a:endParaRPr lang="zh-CN" altLang="en-US" sz="14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人工智能的“前世”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6741" y="1641075"/>
            <a:ext cx="60939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人类历史上的四次工业革命：</a:t>
            </a:r>
            <a:endParaRPr lang="zh-CN" altLang="en-US" sz="2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12506" y="5987781"/>
            <a:ext cx="27045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18</a:t>
            </a:r>
            <a:r>
              <a:rPr lang="zh-CN" altLang="en-US" sz="1600" dirty="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世纪</a:t>
            </a:r>
            <a:r>
              <a:rPr lang="en-US" altLang="zh-CN" sz="160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60</a:t>
            </a:r>
            <a:r>
              <a:rPr lang="zh-CN" altLang="en-US" sz="160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年代到</a:t>
            </a:r>
            <a:r>
              <a:rPr lang="en-US" altLang="zh-CN" sz="160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19</a:t>
            </a:r>
            <a:r>
              <a:rPr lang="zh-CN" altLang="en-US" sz="1600" dirty="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世纪中期</a:t>
            </a:r>
            <a:endParaRPr lang="zh-CN" altLang="en-US" sz="16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522987" y="5987781"/>
            <a:ext cx="2480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19</a:t>
            </a:r>
            <a:r>
              <a:rPr lang="zh-CN" altLang="en-US" sz="1600" dirty="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世纪下半叶到</a:t>
            </a:r>
            <a:r>
              <a:rPr lang="en-US" altLang="zh-CN" sz="1600" dirty="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20</a:t>
            </a:r>
            <a:r>
              <a:rPr lang="zh-CN" altLang="en-US" sz="1600" dirty="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世纪初</a:t>
            </a:r>
            <a:endParaRPr lang="zh-CN" altLang="en-US" sz="16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343366" y="5987781"/>
            <a:ext cx="1229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21</a:t>
            </a:r>
            <a:r>
              <a:rPr lang="zh-CN" altLang="en-US" sz="1600" dirty="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世纪开始</a:t>
            </a:r>
            <a:endParaRPr lang="zh-CN" altLang="en-US" sz="16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633669" y="5987781"/>
            <a:ext cx="1435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20</a:t>
            </a:r>
            <a:r>
              <a:rPr lang="zh-CN" altLang="en-US" sz="1600" dirty="0">
                <a:solidFill>
                  <a:srgbClr val="333333"/>
                </a:solidFill>
                <a:latin typeface="+mn-ea"/>
                <a:ea typeface="+mn-ea"/>
                <a:cs typeface="+mn-ea"/>
                <a:sym typeface="+mn-lt"/>
              </a:rPr>
              <a:t>世纪后半期</a:t>
            </a:r>
            <a:endParaRPr lang="zh-CN" altLang="en-US" sz="16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70" name="矩形: 圆角 69"/>
          <p:cNvSpPr/>
          <p:nvPr/>
        </p:nvSpPr>
        <p:spPr>
          <a:xfrm>
            <a:off x="961852" y="2199497"/>
            <a:ext cx="2426229" cy="3361802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1" name="矩形: 圆角 70"/>
          <p:cNvSpPr/>
          <p:nvPr/>
        </p:nvSpPr>
        <p:spPr>
          <a:xfrm>
            <a:off x="1138475" y="2346335"/>
            <a:ext cx="2072986" cy="2180523"/>
          </a:xfrm>
          <a:prstGeom prst="roundRect">
            <a:avLst>
              <a:gd name="adj" fmla="val 7386"/>
            </a:avLst>
          </a:prstGeom>
          <a:blipFill dpi="0" rotWithShape="1">
            <a:blip r:embed="rId1"/>
            <a:srcRect/>
            <a:stretch>
              <a:fillRect l="-55000" r="-2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2" name="TextBox 34"/>
          <p:cNvSpPr txBox="1"/>
          <p:nvPr/>
        </p:nvSpPr>
        <p:spPr>
          <a:xfrm>
            <a:off x="1411887" y="4571881"/>
            <a:ext cx="1526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EB58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蒸汽时代</a:t>
            </a:r>
            <a:endParaRPr lang="en-US" sz="2400" dirty="0">
              <a:solidFill>
                <a:srgbClr val="EB58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4" name="矩形: 圆角 73"/>
          <p:cNvSpPr/>
          <p:nvPr/>
        </p:nvSpPr>
        <p:spPr>
          <a:xfrm>
            <a:off x="6138060" y="2199497"/>
            <a:ext cx="2426229" cy="3361802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5" name="矩形: 圆角 74"/>
          <p:cNvSpPr/>
          <p:nvPr/>
        </p:nvSpPr>
        <p:spPr>
          <a:xfrm>
            <a:off x="6314682" y="2346335"/>
            <a:ext cx="2072985" cy="2180522"/>
          </a:xfrm>
          <a:prstGeom prst="roundRect">
            <a:avLst>
              <a:gd name="adj" fmla="val 7386"/>
            </a:avLst>
          </a:prstGeom>
          <a:blipFill dpi="0" rotWithShape="1">
            <a:blip r:embed="rId2"/>
            <a:srcRect/>
            <a:stretch>
              <a:fillRect l="-36000" r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6" name="TextBox 40"/>
          <p:cNvSpPr txBox="1"/>
          <p:nvPr/>
        </p:nvSpPr>
        <p:spPr>
          <a:xfrm>
            <a:off x="6523429" y="4571879"/>
            <a:ext cx="1655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EB58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信息时代</a:t>
            </a:r>
            <a:endParaRPr lang="en-US" sz="2400" dirty="0">
              <a:solidFill>
                <a:srgbClr val="EB58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8" name="矩形: 圆角 77"/>
          <p:cNvSpPr/>
          <p:nvPr/>
        </p:nvSpPr>
        <p:spPr>
          <a:xfrm>
            <a:off x="3549956" y="2199497"/>
            <a:ext cx="2426229" cy="3361802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79" name="矩形: 圆角 78"/>
          <p:cNvSpPr/>
          <p:nvPr/>
        </p:nvSpPr>
        <p:spPr>
          <a:xfrm>
            <a:off x="3726578" y="2346334"/>
            <a:ext cx="2072985" cy="2180522"/>
          </a:xfrm>
          <a:prstGeom prst="roundRect">
            <a:avLst>
              <a:gd name="adj" fmla="val 7386"/>
            </a:avLst>
          </a:prstGeom>
          <a:blipFill dpi="0" rotWithShape="1">
            <a:blip r:embed="rId3"/>
            <a:srcRect/>
            <a:stretch>
              <a:fillRect l="-53000" r="-2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3941793" y="4571879"/>
            <a:ext cx="164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EB58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电力时代</a:t>
            </a:r>
            <a:endParaRPr lang="en-US" sz="2400" dirty="0">
              <a:solidFill>
                <a:srgbClr val="EB58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2039568" y="5708138"/>
            <a:ext cx="270795" cy="270795"/>
          </a:xfrm>
          <a:prstGeom prst="ellipse">
            <a:avLst/>
          </a:prstGeom>
          <a:solidFill>
            <a:srgbClr val="FF58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2098758" y="5767327"/>
            <a:ext cx="152417" cy="152417"/>
          </a:xfrm>
          <a:prstGeom prst="ellipse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83" name="直接连接符 82"/>
          <p:cNvCxnSpPr>
            <a:stCxn id="81" idx="6"/>
            <a:endCxn id="84" idx="2"/>
          </p:cNvCxnSpPr>
          <p:nvPr/>
        </p:nvCxnSpPr>
        <p:spPr>
          <a:xfrm>
            <a:off x="2310363" y="5843536"/>
            <a:ext cx="2305807" cy="0"/>
          </a:xfrm>
          <a:prstGeom prst="line">
            <a:avLst/>
          </a:prstGeom>
          <a:ln w="19050">
            <a:solidFill>
              <a:srgbClr val="FF580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椭圆 83"/>
          <p:cNvSpPr/>
          <p:nvPr/>
        </p:nvSpPr>
        <p:spPr>
          <a:xfrm>
            <a:off x="4616170" y="5708138"/>
            <a:ext cx="270795" cy="270795"/>
          </a:xfrm>
          <a:prstGeom prst="ellipse">
            <a:avLst/>
          </a:prstGeom>
          <a:solidFill>
            <a:srgbClr val="FF58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4675360" y="5767327"/>
            <a:ext cx="152417" cy="152417"/>
          </a:xfrm>
          <a:prstGeom prst="ellipse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86" name="直接连接符 85"/>
          <p:cNvCxnSpPr>
            <a:endCxn id="95" idx="2"/>
          </p:cNvCxnSpPr>
          <p:nvPr/>
        </p:nvCxnSpPr>
        <p:spPr>
          <a:xfrm>
            <a:off x="4886966" y="5843535"/>
            <a:ext cx="4935188" cy="1"/>
          </a:xfrm>
          <a:prstGeom prst="line">
            <a:avLst/>
          </a:prstGeom>
          <a:ln w="19050">
            <a:solidFill>
              <a:srgbClr val="FF580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椭圆 86"/>
          <p:cNvSpPr/>
          <p:nvPr/>
        </p:nvSpPr>
        <p:spPr>
          <a:xfrm>
            <a:off x="7215776" y="5708138"/>
            <a:ext cx="270795" cy="270795"/>
          </a:xfrm>
          <a:prstGeom prst="ellipse">
            <a:avLst/>
          </a:prstGeom>
          <a:solidFill>
            <a:srgbClr val="FF58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7274966" y="5767327"/>
            <a:ext cx="152417" cy="152417"/>
          </a:xfrm>
          <a:prstGeom prst="ellipse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2" name="矩形: 圆角 91"/>
          <p:cNvSpPr/>
          <p:nvPr/>
        </p:nvSpPr>
        <p:spPr>
          <a:xfrm>
            <a:off x="8744438" y="2199497"/>
            <a:ext cx="2426229" cy="3361802"/>
          </a:xfrm>
          <a:prstGeom prst="roundRect">
            <a:avLst>
              <a:gd name="adj" fmla="val 9815"/>
            </a:avLst>
          </a:prstGeom>
          <a:solidFill>
            <a:srgbClr val="F4F4F4"/>
          </a:solidFill>
          <a:ln w="22225">
            <a:solidFill>
              <a:srgbClr val="EB5800"/>
            </a:solidFill>
          </a:ln>
          <a:effectLst>
            <a:outerShdw blurRad="63500" dist="12700" dir="5400000" sx="101000" sy="101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3" name="矩形: 圆角 92"/>
          <p:cNvSpPr/>
          <p:nvPr/>
        </p:nvSpPr>
        <p:spPr>
          <a:xfrm>
            <a:off x="8921060" y="2346335"/>
            <a:ext cx="2072985" cy="2180522"/>
          </a:xfrm>
          <a:prstGeom prst="roundRect">
            <a:avLst>
              <a:gd name="adj" fmla="val 7386"/>
            </a:avLst>
          </a:prstGeom>
          <a:blipFill dpi="0" rotWithShape="1">
            <a:blip r:embed="rId4"/>
            <a:srcRect/>
            <a:stretch>
              <a:fillRect r="-4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4" name="TextBox 40"/>
          <p:cNvSpPr txBox="1"/>
          <p:nvPr/>
        </p:nvSpPr>
        <p:spPr>
          <a:xfrm>
            <a:off x="9136579" y="4571880"/>
            <a:ext cx="164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rgbClr val="EB58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AI</a:t>
            </a:r>
            <a:r>
              <a:rPr lang="zh-CN" altLang="en-US" sz="2400">
                <a:solidFill>
                  <a:srgbClr val="EB58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时代</a:t>
            </a:r>
            <a:endParaRPr lang="en-US" sz="2400" dirty="0">
              <a:solidFill>
                <a:srgbClr val="EB58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9822154" y="5708138"/>
            <a:ext cx="270795" cy="270795"/>
          </a:xfrm>
          <a:prstGeom prst="ellipse">
            <a:avLst/>
          </a:prstGeom>
          <a:solidFill>
            <a:srgbClr val="FF58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9881344" y="5767327"/>
            <a:ext cx="152417" cy="152417"/>
          </a:xfrm>
          <a:prstGeom prst="ellipse">
            <a:avLst/>
          </a:prstGeom>
          <a:solidFill>
            <a:srgbClr val="FF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0" name="TextBox 34"/>
          <p:cNvSpPr txBox="1"/>
          <p:nvPr/>
        </p:nvSpPr>
        <p:spPr>
          <a:xfrm>
            <a:off x="1411887" y="5027082"/>
            <a:ext cx="152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蒸汽机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1" name="TextBox 34"/>
          <p:cNvSpPr txBox="1"/>
          <p:nvPr/>
        </p:nvSpPr>
        <p:spPr>
          <a:xfrm>
            <a:off x="3726578" y="5027082"/>
            <a:ext cx="207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直流电 交流电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2" name="TextBox 34"/>
          <p:cNvSpPr txBox="1"/>
          <p:nvPr/>
        </p:nvSpPr>
        <p:spPr>
          <a:xfrm>
            <a:off x="6314681" y="5027082"/>
            <a:ext cx="207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计算机 互联网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03" name="TextBox 34"/>
          <p:cNvSpPr txBox="1"/>
          <p:nvPr/>
        </p:nvSpPr>
        <p:spPr>
          <a:xfrm>
            <a:off x="8949658" y="5027082"/>
            <a:ext cx="207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深度学习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4532671" y="2324007"/>
            <a:ext cx="3126658" cy="3126658"/>
          </a:xfrm>
          <a:prstGeom prst="ellipse">
            <a:avLst/>
          </a:prstGeom>
          <a:gradFill>
            <a:gsLst>
              <a:gs pos="0">
                <a:srgbClr val="FF8D47"/>
              </a:gs>
              <a:gs pos="100000">
                <a:srgbClr val="FF762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椭圆 157"/>
          <p:cNvSpPr/>
          <p:nvPr/>
        </p:nvSpPr>
        <p:spPr>
          <a:xfrm>
            <a:off x="3915574" y="1706910"/>
            <a:ext cx="4360852" cy="4360852"/>
          </a:xfrm>
          <a:prstGeom prst="ellipse">
            <a:avLst/>
          </a:prstGeom>
          <a:noFill/>
          <a:ln w="19050">
            <a:solidFill>
              <a:srgbClr val="FF7621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椭圆 158"/>
          <p:cNvSpPr/>
          <p:nvPr/>
        </p:nvSpPr>
        <p:spPr>
          <a:xfrm>
            <a:off x="2887413" y="650186"/>
            <a:ext cx="6474302" cy="6474300"/>
          </a:xfrm>
          <a:prstGeom prst="ellipse">
            <a:avLst/>
          </a:prstGeom>
          <a:noFill/>
          <a:ln w="19050">
            <a:solidFill>
              <a:srgbClr val="FF7621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0" name="椭圆 159"/>
          <p:cNvSpPr/>
          <p:nvPr/>
        </p:nvSpPr>
        <p:spPr>
          <a:xfrm>
            <a:off x="1179464" y="-1052873"/>
            <a:ext cx="9880422" cy="9880418"/>
          </a:xfrm>
          <a:prstGeom prst="ellipse">
            <a:avLst/>
          </a:prstGeom>
          <a:noFill/>
          <a:ln w="19050">
            <a:solidFill>
              <a:srgbClr val="FF7621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23874" y="1731378"/>
            <a:ext cx="11172825" cy="4155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4000"/>
                </a:schemeClr>
              </a:gs>
              <a:gs pos="8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305" r="1242" b="73426"/>
          <a:stretch>
            <a:fillRect/>
          </a:stretch>
        </p:blipFill>
        <p:spPr>
          <a:xfrm>
            <a:off x="28575" y="-895"/>
            <a:ext cx="12026265" cy="1828133"/>
          </a:xfrm>
          <a:prstGeom prst="rect">
            <a:avLst/>
          </a:prstGeom>
        </p:spPr>
      </p:pic>
      <p:pic>
        <p:nvPicPr>
          <p:cNvPr id="161" name="图片 160"/>
          <p:cNvPicPr>
            <a:picLocks noChangeAspect="1"/>
          </p:cNvPicPr>
          <p:nvPr/>
        </p:nvPicPr>
        <p:blipFill rotWithShape="1">
          <a:blip r:embed="rId1"/>
          <a:srcRect l="305" t="93389" r="1242" b="10"/>
          <a:stretch>
            <a:fillRect/>
          </a:stretch>
        </p:blipFill>
        <p:spPr>
          <a:xfrm>
            <a:off x="28575" y="6383334"/>
            <a:ext cx="12026265" cy="454067"/>
          </a:xfrm>
          <a:prstGeom prst="rect">
            <a:avLst/>
          </a:prstGeom>
        </p:spPr>
      </p:pic>
      <p:sp>
        <p:nvSpPr>
          <p:cNvPr id="162" name="矩形 161"/>
          <p:cNvSpPr/>
          <p:nvPr/>
        </p:nvSpPr>
        <p:spPr>
          <a:xfrm rot="10800000">
            <a:off x="1006473" y="5835325"/>
            <a:ext cx="10207626" cy="6091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4000"/>
                </a:schemeClr>
              </a:gs>
              <a:gs pos="88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文本框 156"/>
          <p:cNvSpPr txBox="1"/>
          <p:nvPr/>
        </p:nvSpPr>
        <p:spPr>
          <a:xfrm>
            <a:off x="1514656" y="6052039"/>
            <a:ext cx="916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人工智能应用已经覆盖到人类社会的各行各业，影响到人们日常生活中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的方方面面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58070" y="3056721"/>
            <a:ext cx="25044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AI</a:t>
            </a:r>
            <a:endParaRPr lang="zh-CN" altLang="en-US" sz="10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676755" y="2180656"/>
            <a:ext cx="899496" cy="899496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矩形 130"/>
          <p:cNvSpPr/>
          <p:nvPr/>
        </p:nvSpPr>
        <p:spPr>
          <a:xfrm flipH="1">
            <a:off x="8663603" y="2427667"/>
            <a:ext cx="984723" cy="4155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深度学习芯片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63" name="椭圆 162"/>
          <p:cNvSpPr/>
          <p:nvPr/>
        </p:nvSpPr>
        <p:spPr>
          <a:xfrm>
            <a:off x="10127411" y="3621347"/>
            <a:ext cx="899496" cy="899496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4" name="椭圆 163"/>
          <p:cNvSpPr/>
          <p:nvPr/>
        </p:nvSpPr>
        <p:spPr>
          <a:xfrm>
            <a:off x="8482268" y="4704397"/>
            <a:ext cx="1052438" cy="1052438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5" name="椭圆 164"/>
          <p:cNvSpPr/>
          <p:nvPr/>
        </p:nvSpPr>
        <p:spPr>
          <a:xfrm>
            <a:off x="8124132" y="3578483"/>
            <a:ext cx="601416" cy="601416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矩形 136"/>
          <p:cNvSpPr/>
          <p:nvPr/>
        </p:nvSpPr>
        <p:spPr>
          <a:xfrm flipH="1">
            <a:off x="10084941" y="3863325"/>
            <a:ext cx="984723" cy="41553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深度学习超算中心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35" name="矩形 134"/>
          <p:cNvSpPr/>
          <p:nvPr/>
        </p:nvSpPr>
        <p:spPr>
          <a:xfrm flipH="1">
            <a:off x="8542445" y="5083536"/>
            <a:ext cx="984723" cy="4164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遥感图像分析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23" name="矩形 122"/>
          <p:cNvSpPr/>
          <p:nvPr/>
        </p:nvSpPr>
        <p:spPr>
          <a:xfrm flipH="1">
            <a:off x="8107985" y="3679092"/>
            <a:ext cx="654492" cy="4164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无人零售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3421356" y="3636407"/>
            <a:ext cx="899496" cy="899496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椭圆 166"/>
          <p:cNvSpPr/>
          <p:nvPr/>
        </p:nvSpPr>
        <p:spPr>
          <a:xfrm>
            <a:off x="2867364" y="2633891"/>
            <a:ext cx="545022" cy="545022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椭圆 167"/>
          <p:cNvSpPr/>
          <p:nvPr/>
        </p:nvSpPr>
        <p:spPr>
          <a:xfrm>
            <a:off x="847970" y="4406066"/>
            <a:ext cx="1302057" cy="1302057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9" name="椭圆 168"/>
          <p:cNvSpPr/>
          <p:nvPr/>
        </p:nvSpPr>
        <p:spPr>
          <a:xfrm>
            <a:off x="2631878" y="5208915"/>
            <a:ext cx="736319" cy="736319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0" name="椭圆 169"/>
          <p:cNvSpPr/>
          <p:nvPr/>
        </p:nvSpPr>
        <p:spPr>
          <a:xfrm>
            <a:off x="1132114" y="2306468"/>
            <a:ext cx="1015944" cy="1015944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椭圆 170"/>
          <p:cNvSpPr/>
          <p:nvPr/>
        </p:nvSpPr>
        <p:spPr>
          <a:xfrm>
            <a:off x="10286052" y="2023772"/>
            <a:ext cx="1099660" cy="1099660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" name="椭圆 171"/>
          <p:cNvSpPr/>
          <p:nvPr/>
        </p:nvSpPr>
        <p:spPr>
          <a:xfrm>
            <a:off x="4170015" y="1865945"/>
            <a:ext cx="561722" cy="561722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3" name="椭圆 172"/>
          <p:cNvSpPr/>
          <p:nvPr/>
        </p:nvSpPr>
        <p:spPr>
          <a:xfrm>
            <a:off x="4262463" y="5274802"/>
            <a:ext cx="561722" cy="561722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" name="椭圆 173"/>
          <p:cNvSpPr/>
          <p:nvPr/>
        </p:nvSpPr>
        <p:spPr>
          <a:xfrm>
            <a:off x="10535709" y="5234266"/>
            <a:ext cx="678390" cy="678390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5" name="椭圆 174"/>
          <p:cNvSpPr/>
          <p:nvPr/>
        </p:nvSpPr>
        <p:spPr>
          <a:xfrm>
            <a:off x="7311890" y="5336093"/>
            <a:ext cx="499831" cy="499831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6" name="椭圆 175"/>
          <p:cNvSpPr/>
          <p:nvPr/>
        </p:nvSpPr>
        <p:spPr>
          <a:xfrm>
            <a:off x="7414506" y="1979727"/>
            <a:ext cx="792200" cy="792200"/>
          </a:xfrm>
          <a:prstGeom prst="ellipse">
            <a:avLst/>
          </a:prstGeom>
          <a:gradFill flip="none" rotWithShape="1">
            <a:gsLst>
              <a:gs pos="0">
                <a:srgbClr val="FFAC79"/>
              </a:gs>
              <a:gs pos="88000">
                <a:srgbClr val="FF7621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矩形 152"/>
          <p:cNvSpPr/>
          <p:nvPr/>
        </p:nvSpPr>
        <p:spPr>
          <a:xfrm>
            <a:off x="10335612" y="2349615"/>
            <a:ext cx="1076886" cy="42502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互联网</a:t>
            </a:r>
            <a:endParaRPr kumimoji="0" lang="en-US" altLang="zh-CN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内容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审核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7299957" y="2141293"/>
            <a:ext cx="1076886" cy="41865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机器人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1100726" y="2638896"/>
            <a:ext cx="1076886" cy="4155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医疗影像视觉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7" name="矩形 146"/>
          <p:cNvSpPr/>
          <p:nvPr/>
        </p:nvSpPr>
        <p:spPr>
          <a:xfrm>
            <a:off x="4155170" y="1950289"/>
            <a:ext cx="583053" cy="4164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文字识别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3" name="矩形 142"/>
          <p:cNvSpPr/>
          <p:nvPr/>
        </p:nvSpPr>
        <p:spPr>
          <a:xfrm>
            <a:off x="929727" y="4840390"/>
            <a:ext cx="1076887" cy="4164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实名认证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2830285" y="2705098"/>
            <a:ext cx="625904" cy="4155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无人驾驶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3" name="矩形 132"/>
          <p:cNvSpPr/>
          <p:nvPr/>
        </p:nvSpPr>
        <p:spPr>
          <a:xfrm flipH="1">
            <a:off x="2604989" y="5357616"/>
            <a:ext cx="803499" cy="4164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移动</a:t>
            </a:r>
            <a:endParaRPr kumimoji="0" lang="en-US" altLang="zh-CN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互联网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9" name="矩形 128"/>
          <p:cNvSpPr/>
          <p:nvPr/>
        </p:nvSpPr>
        <p:spPr>
          <a:xfrm flipH="1">
            <a:off x="3400261" y="3911171"/>
            <a:ext cx="984723" cy="4164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人工智能教育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25" name="矩形 124"/>
          <p:cNvSpPr/>
          <p:nvPr/>
        </p:nvSpPr>
        <p:spPr>
          <a:xfrm flipH="1">
            <a:off x="10381693" y="5357616"/>
            <a:ext cx="984723" cy="4164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视频</a:t>
            </a:r>
            <a:endParaRPr kumimoji="0" lang="en-US" altLang="zh-CN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直播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21" name="矩形 120"/>
          <p:cNvSpPr/>
          <p:nvPr/>
        </p:nvSpPr>
        <p:spPr>
          <a:xfrm flipH="1">
            <a:off x="4063484" y="5332503"/>
            <a:ext cx="984723" cy="4155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AR</a:t>
            </a:r>
            <a:endParaRPr kumimoji="0" lang="en-US" altLang="zh-CN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广告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7021452" y="5384313"/>
            <a:ext cx="1076887" cy="4164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智慧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城市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人工智能的“今生”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智慧城市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51635" y="2070100"/>
            <a:ext cx="8870315" cy="397954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人工智能应用 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智慧城市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29625" y="5866981"/>
            <a:ext cx="2092325" cy="37457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视频：智慧城市</a:t>
            </a:r>
            <a:endParaRPr lang="zh-CN" altLang="en-US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人工智能应用 </a:t>
            </a:r>
            <a:r>
              <a:rPr kumimoji="1" lang="en-US" altLang="zh-CN" dirty="0">
                <a:cs typeface="+mn-ea"/>
                <a:sym typeface="+mn-lt"/>
              </a:rPr>
              <a:t>– </a:t>
            </a:r>
            <a:r>
              <a:rPr kumimoji="1" lang="zh-CN" altLang="en-US" dirty="0">
                <a:cs typeface="+mn-ea"/>
                <a:sym typeface="+mn-lt"/>
              </a:rPr>
              <a:t>智慧商业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33947" y="2643869"/>
            <a:ext cx="4171208" cy="254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通过人工智能技术赋能</a:t>
            </a:r>
            <a:r>
              <a:rPr lang="zh-CN" altLang="zh-CN" sz="1800" dirty="0"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智慧商业</a:t>
            </a:r>
            <a:r>
              <a:rPr lang="zh-CN" altLang="en-US" sz="1800" dirty="0"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，</a:t>
            </a:r>
            <a:endParaRPr lang="en-US" altLang="zh-CN" sz="1800" dirty="0">
              <a:effectLst/>
              <a:latin typeface="思源黑体 CN Regular" panose="020B0500000000000000" pitchFamily="34" charset="-122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1800" dirty="0"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从顾客进店、</a:t>
            </a:r>
            <a:r>
              <a:rPr lang="zh-CN" altLang="en-US" sz="1800" dirty="0"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试衣</a:t>
            </a:r>
            <a:r>
              <a:rPr lang="zh-CN" altLang="zh-CN" sz="1800" dirty="0"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选购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到</a:t>
            </a:r>
            <a:r>
              <a:rPr lang="zh-CN" altLang="zh-CN" sz="1800" dirty="0"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结算</a:t>
            </a:r>
            <a:r>
              <a:rPr lang="zh-CN" altLang="en-US" sz="1800" dirty="0"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消费全部过程，提升顾客的购物体验，使过程更便捷，更高效；同时为商家提供完善的</a:t>
            </a:r>
            <a:r>
              <a:rPr lang="zh-CN" altLang="zh-CN" sz="1800" dirty="0"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客流统计分析、个性化营销、出入管理、支付辅助</a:t>
            </a:r>
            <a:r>
              <a:rPr lang="zh-CN" altLang="en-US" sz="1800" dirty="0">
                <a:effectLst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</a:rPr>
              <a:t>等智慧商业解决方案。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r="11361"/>
          <a:stretch>
            <a:fillRect/>
          </a:stretch>
        </p:blipFill>
        <p:spPr>
          <a:xfrm>
            <a:off x="6586847" y="2305455"/>
            <a:ext cx="4384963" cy="3492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人工智能应用 </a:t>
            </a:r>
            <a:r>
              <a:rPr kumimoji="1" lang="en-US" altLang="zh-CN" dirty="0">
                <a:cs typeface="+mn-ea"/>
                <a:sym typeface="+mn-lt"/>
              </a:rPr>
              <a:t>– </a:t>
            </a:r>
            <a:r>
              <a:rPr lang="zh-CN" altLang="en-US" dirty="0">
                <a:cs typeface="+mn-ea"/>
                <a:sym typeface="+mn-lt"/>
              </a:rPr>
              <a:t>无人驾驶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62150" y="5257509"/>
            <a:ext cx="2762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FF7621"/>
                </a:solidFill>
                <a:latin typeface="+mn-lt"/>
                <a:ea typeface="+mn-ea"/>
                <a:cs typeface="+mn-ea"/>
                <a:sym typeface="+mn-lt"/>
              </a:rPr>
              <a:t>无人驾驶汽车</a:t>
            </a:r>
            <a:endParaRPr lang="zh-CN" altLang="en-US" sz="2400" dirty="0">
              <a:solidFill>
                <a:srgbClr val="FF762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56723" y="5257509"/>
            <a:ext cx="1841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FF7621"/>
                </a:solidFill>
                <a:latin typeface="+mn-lt"/>
                <a:ea typeface="+mn-ea"/>
                <a:cs typeface="+mn-ea"/>
                <a:sym typeface="+mn-lt"/>
              </a:rPr>
              <a:t>无人机</a:t>
            </a:r>
            <a:endParaRPr lang="en-US" altLang="zh-CN" sz="2400" dirty="0">
              <a:solidFill>
                <a:srgbClr val="FF762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23" y="2304700"/>
            <a:ext cx="4262787" cy="2529152"/>
          </a:xfrm>
          <a:prstGeom prst="roundRect">
            <a:avLst>
              <a:gd name="adj" fmla="val 5673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matte">
            <a:contourClr>
              <a:srgbClr val="969696"/>
            </a:contourClr>
          </a:sp3d>
        </p:spPr>
      </p:pic>
      <p:pic>
        <p:nvPicPr>
          <p:cNvPr id="8" name="图片 7" descr="游戏的截图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95" y="2313852"/>
            <a:ext cx="4116783" cy="2520000"/>
          </a:xfrm>
          <a:prstGeom prst="roundRect">
            <a:avLst>
              <a:gd name="adj" fmla="val 5673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matte"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人工智能应用 </a:t>
            </a:r>
            <a:r>
              <a:rPr kumimoji="1" lang="en-US" altLang="zh-CN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智能家居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12503"/>
          <a:stretch>
            <a:fillRect/>
          </a:stretch>
        </p:blipFill>
        <p:spPr>
          <a:xfrm>
            <a:off x="1737256" y="2438399"/>
            <a:ext cx="3375811" cy="2501573"/>
          </a:xfrm>
          <a:prstGeom prst="roundRect">
            <a:avLst>
              <a:gd name="adj" fmla="val 687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6" name="图片 5" descr="蓝色的卡通人物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33" y="2438400"/>
            <a:ext cx="3284266" cy="2501572"/>
          </a:xfrm>
          <a:prstGeom prst="roundRect">
            <a:avLst>
              <a:gd name="adj" fmla="val 687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7" name="文本框 6"/>
          <p:cNvSpPr txBox="1"/>
          <p:nvPr/>
        </p:nvSpPr>
        <p:spPr>
          <a:xfrm>
            <a:off x="7548829" y="5520158"/>
            <a:ext cx="2344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FF7621"/>
                </a:solidFill>
                <a:latin typeface="思源黑体 CN Normal"/>
                <a:ea typeface="思源黑体 CN Normal"/>
                <a:cs typeface="+mn-ea"/>
                <a:sym typeface="+mn-lt"/>
              </a:rPr>
              <a:t>智能音箱</a:t>
            </a:r>
            <a:endParaRPr lang="zh-CN" altLang="en-US" sz="2400" dirty="0">
              <a:solidFill>
                <a:srgbClr val="FF7621"/>
              </a:solidFill>
              <a:latin typeface="思源黑体 CN Normal"/>
              <a:ea typeface="思源黑体 CN Normal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87595" y="5522329"/>
            <a:ext cx="2124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FF7621"/>
                </a:solidFill>
                <a:latin typeface="思源黑体 CN Normal"/>
                <a:ea typeface="思源黑体 CN Normal"/>
                <a:cs typeface="+mn-ea"/>
                <a:sym typeface="+mn-lt"/>
              </a:rPr>
              <a:t>扫地机器人</a:t>
            </a:r>
            <a:endParaRPr lang="zh-CN" altLang="en-US" sz="2400" dirty="0">
              <a:solidFill>
                <a:srgbClr val="FF7621"/>
              </a:solidFill>
              <a:latin typeface="思源黑体 CN Normal"/>
              <a:ea typeface="思源黑体 CN Normal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cs typeface="+mn-ea"/>
                <a:sym typeface="+mn-lt"/>
              </a:rPr>
              <a:t>什么是人工智能？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人工智能应用 </a:t>
            </a:r>
            <a:r>
              <a:rPr kumimoji="1" lang="en-US" altLang="zh-CN" dirty="0">
                <a:cs typeface="+mn-ea"/>
                <a:sym typeface="+mn-lt"/>
              </a:rPr>
              <a:t>– </a:t>
            </a:r>
            <a:r>
              <a:rPr kumimoji="1" lang="zh-CN" altLang="en-US" dirty="0">
                <a:cs typeface="+mn-ea"/>
                <a:sym typeface="+mn-lt"/>
              </a:rPr>
              <a:t>智慧医疗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79036" y="2739339"/>
            <a:ext cx="4237925" cy="3008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24752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人工智能技术已广泛应用于医疗领域：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42475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285750" marR="0" lvl="0" indent="-28575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424752"/>
                </a:solidFill>
                <a:latin typeface="+mn-lt"/>
                <a:ea typeface="+mn-ea"/>
                <a:cs typeface="+mn-ea"/>
                <a:sym typeface="+mn-lt"/>
              </a:rPr>
              <a:t>智能影像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24752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识别、医疗影像修复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42475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285750" indent="-285750" defTabSz="412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424752"/>
                </a:solidFill>
                <a:latin typeface="+mn-lt"/>
                <a:ea typeface="+mn-ea"/>
                <a:cs typeface="+mn-ea"/>
                <a:sym typeface="+mn-lt"/>
              </a:rPr>
              <a:t>智能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24752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辅助诊疗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42475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285750" marR="0" lvl="0" indent="-28575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24752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智能药物研发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42475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285750" marR="0" lvl="0" indent="-28575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424752"/>
                </a:solidFill>
                <a:latin typeface="+mn-lt"/>
                <a:ea typeface="+mn-ea"/>
                <a:cs typeface="+mn-ea"/>
                <a:sym typeface="+mn-lt"/>
              </a:rPr>
              <a:t>智能医疗器械</a:t>
            </a:r>
            <a:endParaRPr lang="en-US" altLang="zh-CN" sz="1600" dirty="0">
              <a:solidFill>
                <a:srgbClr val="424752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marR="0" lvl="0" indent="-28575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24752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智能健康管理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42475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  <a:p>
            <a:pPr marL="285750" marR="0" lvl="0" indent="-28575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424752"/>
                </a:solidFill>
                <a:latin typeface="+mn-lt"/>
                <a:ea typeface="+mn-ea"/>
                <a:cs typeface="+mn-ea"/>
                <a:sym typeface="+mn-lt"/>
              </a:rPr>
              <a:t>疾病筛查与风险预测</a:t>
            </a:r>
            <a:endParaRPr lang="en-US" altLang="zh-CN" sz="1600" dirty="0">
              <a:solidFill>
                <a:srgbClr val="424752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424752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     ……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424752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 descr="电脑前的男人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99" y="2910657"/>
            <a:ext cx="4105426" cy="2609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人工智能应用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06043" y="5486704"/>
            <a:ext cx="35391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rgbClr val="FF7621"/>
                </a:solidFill>
                <a:latin typeface="思源黑体 CN Normal"/>
                <a:ea typeface="思源黑体 CN Normal"/>
                <a:cs typeface="+mn-ea"/>
                <a:sym typeface="+mn-lt"/>
              </a:rPr>
              <a:t>AR</a:t>
            </a:r>
            <a:r>
              <a:rPr lang="zh-CN" altLang="en-US" sz="2000" dirty="0">
                <a:solidFill>
                  <a:srgbClr val="FF7621"/>
                </a:solidFill>
                <a:latin typeface="思源黑体 CN Normal"/>
                <a:ea typeface="思源黑体 CN Normal"/>
                <a:cs typeface="+mn-ea"/>
                <a:sym typeface="+mn-lt"/>
              </a:rPr>
              <a:t>（增强现实）游戏</a:t>
            </a:r>
            <a:endParaRPr lang="zh-CN" altLang="en-US" sz="2000" dirty="0">
              <a:solidFill>
                <a:srgbClr val="FF7621"/>
              </a:solidFill>
              <a:latin typeface="思源黑体 CN Normal"/>
              <a:ea typeface="思源黑体 CN Normal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87595" y="5486704"/>
            <a:ext cx="2124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FF7621"/>
                </a:solidFill>
                <a:latin typeface="思源黑体 CN Normal"/>
                <a:ea typeface="思源黑体 CN Normal"/>
                <a:cs typeface="+mn-ea"/>
                <a:sym typeface="+mn-lt"/>
              </a:rPr>
              <a:t>智能机器人</a:t>
            </a:r>
            <a:endParaRPr lang="zh-CN" altLang="en-US" sz="2000" dirty="0">
              <a:solidFill>
                <a:srgbClr val="FF7621"/>
              </a:solidFill>
              <a:latin typeface="思源黑体 CN Normal"/>
              <a:ea typeface="思源黑体 CN Normal"/>
              <a:cs typeface="+mn-ea"/>
              <a:sym typeface="+mn-lt"/>
            </a:endParaRPr>
          </a:p>
        </p:txBody>
      </p:sp>
      <p:pic>
        <p:nvPicPr>
          <p:cNvPr id="5" name="图片 4" descr="图片包含 室内, 人, 女孩, 小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29" y="2402774"/>
            <a:ext cx="2053580" cy="2736314"/>
          </a:xfrm>
          <a:prstGeom prst="roundRect">
            <a:avLst>
              <a:gd name="adj" fmla="val 849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图片 9" descr="卡通人物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49" y="2349430"/>
            <a:ext cx="2324715" cy="2789658"/>
          </a:xfrm>
          <a:prstGeom prst="roundRect">
            <a:avLst>
              <a:gd name="adj" fmla="val 849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/>
        </p:nvSpPr>
        <p:spPr>
          <a:xfrm>
            <a:off x="1028273" y="1912133"/>
            <a:ext cx="10193909" cy="4464916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人工智能的研究领域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42817" y="2338863"/>
            <a:ext cx="4269798" cy="274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看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——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计算机视觉</a:t>
            </a:r>
            <a:endParaRPr lang="en-US" altLang="zh-CN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听、说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——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语音识别</a:t>
            </a:r>
            <a:endParaRPr lang="en-US" altLang="zh-CN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读、写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——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自然语言处理</a:t>
            </a:r>
            <a:endParaRPr lang="en-US" altLang="zh-CN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思考、学习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——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规划、决策系统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……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84300" y="2061558"/>
            <a:ext cx="6319371" cy="36933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人工智能（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AI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）：一种通过机器来模拟</a:t>
            </a:r>
            <a:r>
              <a:rPr lang="zh-CN" altLang="en-US" b="1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人类智能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的技术。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84300" y="2591359"/>
            <a:ext cx="1765300" cy="300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智慧城市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智慧商业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智慧医疗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无人驾驶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智能家居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智能机器人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游戏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……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6670566" y="2716933"/>
            <a:ext cx="119529" cy="2449127"/>
          </a:xfrm>
          <a:prstGeom prst="leftBrace">
            <a:avLst>
              <a:gd name="adj1" fmla="val 30072"/>
              <a:gd name="adj2" fmla="val 50000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" name="左大括号 7"/>
          <p:cNvSpPr/>
          <p:nvPr/>
        </p:nvSpPr>
        <p:spPr>
          <a:xfrm rot="10800000">
            <a:off x="3149600" y="2661716"/>
            <a:ext cx="136714" cy="2700275"/>
          </a:xfrm>
          <a:prstGeom prst="leftBrace">
            <a:avLst>
              <a:gd name="adj1" fmla="val 30072"/>
              <a:gd name="adj2" fmla="val 50000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9" name="图片 8" descr="图片包含 游戏机, 烟花, 看着, 黑暗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40" y="2591359"/>
            <a:ext cx="2789660" cy="270027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67544" y="5851455"/>
            <a:ext cx="1572396" cy="4086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应用领域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17081" y="5797008"/>
            <a:ext cx="1742921" cy="4086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研究领域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人工智能的研究领域</a:t>
            </a:r>
            <a:r>
              <a:rPr kumimoji="1" lang="en-US" altLang="zh-CN" dirty="0">
                <a:cs typeface="+mn-ea"/>
                <a:sym typeface="+mn-lt"/>
              </a:rPr>
              <a:t>——</a:t>
            </a:r>
            <a:r>
              <a:rPr kumimoji="1" lang="zh-CN" altLang="en-US" dirty="0">
                <a:cs typeface="+mn-ea"/>
                <a:sym typeface="+mn-lt"/>
              </a:rPr>
              <a:t>计算机视觉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4356046" y="2042113"/>
            <a:ext cx="7031423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921731" y="2042113"/>
            <a:ext cx="3154970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1063862" y="2316377"/>
            <a:ext cx="2806389" cy="906157"/>
          </a:xfrm>
          <a:prstGeom prst="roundRect">
            <a:avLst/>
          </a:prstGeom>
          <a:solidFill>
            <a:srgbClr val="FFAC7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80820" y="2178185"/>
            <a:ext cx="2689431" cy="392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看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计算机视觉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听、说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语音识别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读、写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自然语言处理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思考、学习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规划、决策系统</a:t>
            </a:r>
            <a:endParaRPr lang="zh-CN" altLang="en-US" dirty="0">
              <a:latin typeface="+mn-ea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437374" y="2522413"/>
            <a:ext cx="4882561" cy="3635726"/>
            <a:chOff x="5437374" y="2522413"/>
            <a:chExt cx="4882561" cy="3635726"/>
          </a:xfrm>
        </p:grpSpPr>
        <p:sp>
          <p:nvSpPr>
            <p:cNvPr id="9" name="文本框 8"/>
            <p:cNvSpPr txBox="1"/>
            <p:nvPr/>
          </p:nvSpPr>
          <p:spPr>
            <a:xfrm>
              <a:off x="6490658" y="5788807"/>
              <a:ext cx="27621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7621"/>
                  </a:solidFill>
                  <a:latin typeface="+mn-lt"/>
                  <a:ea typeface="+mn-ea"/>
                  <a:cs typeface="+mn-ea"/>
                  <a:sym typeface="+mn-lt"/>
                </a:rPr>
                <a:t>无人驾驶汽车</a:t>
              </a:r>
              <a:endParaRPr lang="zh-CN" altLang="en-US" dirty="0">
                <a:solidFill>
                  <a:srgbClr val="FF762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0" name="图片 9" descr="游戏的截图&#10;&#10;中度可信度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7374" y="2522413"/>
              <a:ext cx="4882561" cy="2988754"/>
            </a:xfrm>
            <a:prstGeom prst="roundRect">
              <a:avLst>
                <a:gd name="adj" fmla="val 8323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/>
        </p:nvSpPr>
        <p:spPr>
          <a:xfrm>
            <a:off x="4356046" y="2042113"/>
            <a:ext cx="7031423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7944596" y="2171692"/>
            <a:ext cx="3284265" cy="3429000"/>
          </a:xfrm>
          <a:prstGeom prst="roundRect">
            <a:avLst>
              <a:gd name="adj" fmla="val 4437"/>
            </a:avLst>
          </a:prstGeom>
          <a:gradFill flip="none" rotWithShape="1">
            <a:gsLst>
              <a:gs pos="0">
                <a:srgbClr val="06C9DB"/>
              </a:gs>
              <a:gs pos="20000">
                <a:srgbClr val="0F80AB"/>
              </a:gs>
              <a:gs pos="100000">
                <a:srgbClr val="17418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4514849" y="2178185"/>
            <a:ext cx="3284265" cy="3429000"/>
          </a:xfrm>
          <a:prstGeom prst="roundRect">
            <a:avLst>
              <a:gd name="adj" fmla="val 4437"/>
            </a:avLst>
          </a:prstGeom>
          <a:solidFill>
            <a:srgbClr val="030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/>
        </p:nvSpPr>
        <p:spPr>
          <a:xfrm>
            <a:off x="921731" y="2042113"/>
            <a:ext cx="3154970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/>
        </p:nvSpPr>
        <p:spPr>
          <a:xfrm>
            <a:off x="1063862" y="3274864"/>
            <a:ext cx="2806389" cy="906157"/>
          </a:xfrm>
          <a:prstGeom prst="roundRect">
            <a:avLst/>
          </a:prstGeom>
          <a:solidFill>
            <a:srgbClr val="FFAC7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80820" y="2178185"/>
            <a:ext cx="2689431" cy="392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看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计算机视觉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听、说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语音识别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读、写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自然语言处理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思考、学习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规划、决策系统</a:t>
            </a:r>
            <a:endParaRPr lang="zh-CN" altLang="en-US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人工智能的研究领域</a:t>
            </a:r>
            <a:r>
              <a:rPr kumimoji="1" lang="en-US" altLang="zh-CN" dirty="0">
                <a:cs typeface="+mn-ea"/>
                <a:sym typeface="+mn-lt"/>
              </a:rPr>
              <a:t>——</a:t>
            </a:r>
            <a:r>
              <a:rPr kumimoji="1" lang="zh-CN" altLang="en-US" dirty="0">
                <a:cs typeface="+mn-ea"/>
                <a:sym typeface="+mn-lt"/>
              </a:rPr>
              <a:t>语音识别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图片 6" descr="图片包含 背景图案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3809"/>
          <a:stretch>
            <a:fillRect/>
          </a:stretch>
        </p:blipFill>
        <p:spPr>
          <a:xfrm>
            <a:off x="7957917" y="2381713"/>
            <a:ext cx="3270947" cy="2501572"/>
          </a:xfrm>
          <a:prstGeom prst="roundRect">
            <a:avLst>
              <a:gd name="adj" fmla="val 754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9" name="图片 8" descr="蓝色的卡通人物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49" y="2381712"/>
            <a:ext cx="3271136" cy="2501572"/>
          </a:xfrm>
          <a:prstGeom prst="roundRect">
            <a:avLst>
              <a:gd name="adj" fmla="val 687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7" name="文本框 16"/>
          <p:cNvSpPr txBox="1"/>
          <p:nvPr/>
        </p:nvSpPr>
        <p:spPr>
          <a:xfrm>
            <a:off x="8723765" y="5725827"/>
            <a:ext cx="1725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手机语音助手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: 圆顶角 7"/>
          <p:cNvSpPr/>
          <p:nvPr/>
        </p:nvSpPr>
        <p:spPr>
          <a:xfrm>
            <a:off x="7944593" y="2178185"/>
            <a:ext cx="3284269" cy="561975"/>
          </a:xfrm>
          <a:prstGeom prst="round2SameRect">
            <a:avLst>
              <a:gd name="adj1" fmla="val 22464"/>
              <a:gd name="adj2" fmla="val 0"/>
            </a:avLst>
          </a:prstGeom>
          <a:gradFill flip="none" rotWithShape="1">
            <a:gsLst>
              <a:gs pos="0">
                <a:srgbClr val="06C9DB">
                  <a:alpha val="0"/>
                </a:srgbClr>
              </a:gs>
              <a:gs pos="44000">
                <a:srgbClr val="08B6CE"/>
              </a:gs>
              <a:gs pos="100000">
                <a:srgbClr val="08B6CE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顶角 18"/>
          <p:cNvSpPr/>
          <p:nvPr/>
        </p:nvSpPr>
        <p:spPr>
          <a:xfrm rot="10800000">
            <a:off x="7944596" y="4599002"/>
            <a:ext cx="3284266" cy="1003888"/>
          </a:xfrm>
          <a:prstGeom prst="round2SameRect">
            <a:avLst>
              <a:gd name="adj1" fmla="val 14873"/>
              <a:gd name="adj2" fmla="val 0"/>
            </a:avLst>
          </a:prstGeom>
          <a:gradFill flip="none" rotWithShape="1">
            <a:gsLst>
              <a:gs pos="0">
                <a:srgbClr val="174183">
                  <a:alpha val="0"/>
                </a:srgbClr>
              </a:gs>
              <a:gs pos="44000">
                <a:srgbClr val="174183"/>
              </a:gs>
              <a:gs pos="100000">
                <a:srgbClr val="17418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294018" y="5725827"/>
            <a:ext cx="1725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智能音箱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921731" y="2042113"/>
            <a:ext cx="3154970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/>
        </p:nvSpPr>
        <p:spPr>
          <a:xfrm>
            <a:off x="4356046" y="2042113"/>
            <a:ext cx="7031423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1063862" y="4250918"/>
            <a:ext cx="2806389" cy="906157"/>
          </a:xfrm>
          <a:prstGeom prst="roundRect">
            <a:avLst/>
          </a:prstGeom>
          <a:solidFill>
            <a:srgbClr val="FFAC7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80820" y="2178185"/>
            <a:ext cx="2689431" cy="392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看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计算机视觉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听、说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语音识别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读、写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自然语言处理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思考、学习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规划、决策系统</a:t>
            </a:r>
            <a:endParaRPr lang="zh-CN" altLang="en-US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人工智能的研究领域</a:t>
            </a:r>
            <a:r>
              <a:rPr kumimoji="1" lang="en-US" altLang="zh-CN" dirty="0">
                <a:cs typeface="+mn-ea"/>
                <a:sym typeface="+mn-lt"/>
              </a:rPr>
              <a:t>——</a:t>
            </a:r>
            <a:r>
              <a:rPr kumimoji="1" lang="zh-CN" altLang="en-US" dirty="0">
                <a:cs typeface="+mn-ea"/>
                <a:sym typeface="+mn-lt"/>
              </a:rPr>
              <a:t>自然语言处理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14167" y="2311606"/>
            <a:ext cx="4915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猜一猜，哪一首诗是人工智能创作的？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7601" r="3750" b="15013"/>
          <a:stretch>
            <a:fillRect/>
          </a:stretch>
        </p:blipFill>
        <p:spPr>
          <a:xfrm>
            <a:off x="4538187" y="3044895"/>
            <a:ext cx="6589951" cy="2856450"/>
          </a:xfrm>
          <a:prstGeom prst="roundRect">
            <a:avLst>
              <a:gd name="adj" fmla="val 5722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921731" y="2042113"/>
            <a:ext cx="3154970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4356046" y="2042113"/>
            <a:ext cx="7031423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人工智能的研究领域</a:t>
            </a:r>
            <a:r>
              <a:rPr kumimoji="1" lang="en-US" altLang="zh-CN" dirty="0">
                <a:cs typeface="+mn-ea"/>
                <a:sym typeface="+mn-lt"/>
              </a:rPr>
              <a:t>——</a:t>
            </a:r>
            <a:r>
              <a:rPr kumimoji="1" lang="zh-CN" altLang="en-US" dirty="0">
                <a:cs typeface="+mn-ea"/>
                <a:sym typeface="+mn-lt"/>
              </a:rPr>
              <a:t>规划、决策系统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1063862" y="5204182"/>
            <a:ext cx="2806389" cy="906157"/>
          </a:xfrm>
          <a:prstGeom prst="roundRect">
            <a:avLst/>
          </a:prstGeom>
          <a:solidFill>
            <a:srgbClr val="FFAC79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80820" y="2178185"/>
            <a:ext cx="2689431" cy="392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看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计算机视觉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听、说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语音识别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读、写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自然语言处理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762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思考、学习</a:t>
            </a:r>
            <a:endParaRPr lang="en-US" altLang="zh-CN" sz="2400" dirty="0">
              <a:solidFill>
                <a:srgbClr val="FF762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规划、决策系统</a:t>
            </a:r>
            <a:endParaRPr lang="zh-CN" altLang="en-US" dirty="0">
              <a:latin typeface="+mn-ea"/>
              <a:ea typeface="+mn-ea"/>
              <a:cs typeface="+mn-ea"/>
              <a:sym typeface="+mn-lt"/>
            </a:endParaRPr>
          </a:p>
        </p:txBody>
      </p:sp>
      <p:pic>
        <p:nvPicPr>
          <p:cNvPr id="7" name="图片 6" descr="图片包含 小, 站, 男人, 飞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77" y="2249435"/>
            <a:ext cx="4996089" cy="3747067"/>
          </a:xfrm>
          <a:prstGeom prst="roundRect">
            <a:avLst>
              <a:gd name="adj" fmla="val 4439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2501441" y="2926373"/>
            <a:ext cx="7189117" cy="1664410"/>
          </a:xfrm>
          <a:prstGeom prst="roundRect">
            <a:avLst>
              <a:gd name="adj" fmla="val 10783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讨论并回答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2501441" y="3280299"/>
            <a:ext cx="7091429" cy="956558"/>
          </a:xfr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  <a:spcBef>
                <a:spcPts val="0"/>
              </a:spcBef>
            </a:pPr>
            <a:r>
              <a:rPr lang="zh-CN" altLang="en-US" sz="1700" dirty="0">
                <a:solidFill>
                  <a:srgbClr val="FF7621"/>
                </a:solidFill>
                <a:latin typeface="+mn-ea"/>
                <a:ea typeface="+mn-ea"/>
                <a:cs typeface="+mn-ea"/>
                <a:sym typeface="+mn-lt"/>
              </a:rPr>
              <a:t>举一个日常生活中的人工智能应用场景，</a:t>
            </a:r>
            <a:endParaRPr lang="en-US" altLang="zh-CN" sz="1700" dirty="0">
              <a:solidFill>
                <a:srgbClr val="FF7621"/>
              </a:solidFill>
              <a:latin typeface="+mn-ea"/>
              <a:ea typeface="+mn-ea"/>
              <a:cs typeface="+mn-ea"/>
              <a:sym typeface="+mn-lt"/>
            </a:endParaRPr>
          </a:p>
          <a:p>
            <a:pPr algn="ctr">
              <a:lnSpc>
                <a:spcPct val="140000"/>
              </a:lnSpc>
              <a:spcBef>
                <a:spcPts val="0"/>
              </a:spcBef>
            </a:pPr>
            <a:r>
              <a:rPr lang="zh-CN" altLang="en-US" sz="1700" dirty="0">
                <a:solidFill>
                  <a:srgbClr val="FF7621"/>
                </a:solidFill>
                <a:latin typeface="+mn-ea"/>
                <a:ea typeface="+mn-ea"/>
                <a:cs typeface="+mn-ea"/>
                <a:sym typeface="+mn-lt"/>
              </a:rPr>
              <a:t>想一想，在这个场景中，人工智能综合模拟了哪些方面的人类智能？</a:t>
            </a:r>
            <a:endParaRPr lang="zh-CN" altLang="en-US" sz="1700" dirty="0">
              <a:solidFill>
                <a:srgbClr val="FF7621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03 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>
                <a:cs typeface="+mn-ea"/>
                <a:sym typeface="+mn-lt"/>
              </a:rPr>
              <a:t>学习</a:t>
            </a:r>
            <a:r>
              <a:rPr kumimoji="1" lang="zh-CN" altLang="en-US" dirty="0">
                <a:cs typeface="+mn-ea"/>
                <a:sym typeface="+mn-lt"/>
              </a:rPr>
              <a:t>人工智能的意义</a:t>
            </a:r>
            <a:endParaRPr kumimoji="1"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想一想</a:t>
            </a:r>
            <a:endParaRPr lang="zh-CN" altLang="en-US" dirty="0"/>
          </a:p>
        </p:txBody>
      </p:sp>
      <p:sp>
        <p:nvSpPr>
          <p:cNvPr id="5" name="矩形: 圆角 4"/>
          <p:cNvSpPr/>
          <p:nvPr/>
        </p:nvSpPr>
        <p:spPr>
          <a:xfrm>
            <a:off x="3264922" y="3050494"/>
            <a:ext cx="5949538" cy="1157532"/>
          </a:xfrm>
          <a:prstGeom prst="roundRect">
            <a:avLst>
              <a:gd name="adj" fmla="val 1306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Arial" panose="020B0604020202020204"/>
                <a:sym typeface="Arial" panose="020B0604020202020204"/>
              </a:rPr>
              <a:t>为什么要学习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6D22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Arial" panose="020B0604020202020204"/>
                <a:sym typeface="Arial" panose="020B0604020202020204"/>
              </a:rPr>
              <a:t>人工智能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Arial" panose="020B0604020202020204"/>
                <a:sym typeface="Arial" panose="020B0604020202020204"/>
              </a:rPr>
              <a:t>？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1664" y="1937421"/>
            <a:ext cx="4968671" cy="2286198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想一想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302449" y="2895008"/>
            <a:ext cx="3804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什么是</a:t>
            </a:r>
            <a:r>
              <a:rPr lang="zh-CN" altLang="en-US" sz="3200" b="1" dirty="0">
                <a:solidFill>
                  <a:srgbClr val="FB6D22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人工智能</a:t>
            </a:r>
            <a:r>
              <a:rPr lang="zh-CN" altLang="en-US" sz="32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？</a:t>
            </a:r>
            <a:endParaRPr lang="zh-CN" altLang="en-US" sz="32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3229717" y="4765511"/>
            <a:ext cx="5949538" cy="795647"/>
          </a:xfrm>
          <a:prstGeom prst="roundRect">
            <a:avLst>
              <a:gd name="adj" fmla="val 1306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谈谈你心目中的人工智能技术。</a:t>
            </a:r>
            <a:endParaRPr lang="zh-CN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921731" y="2042113"/>
            <a:ext cx="3154970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>
            <a:off x="4356046" y="2042113"/>
            <a:ext cx="7031423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学习人工智能的意义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45837" y="2481915"/>
            <a:ext cx="2544389" cy="734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人工智能给人们的日常生活带来巨大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的便利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69018" y="4957738"/>
            <a:ext cx="7312193" cy="1162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n-ea"/>
                <a:ea typeface="+mn-ea"/>
                <a:cs typeface="+mn-ea"/>
                <a:sym typeface="+mn-lt"/>
              </a:rPr>
              <a:t>1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lt"/>
              </a:rPr>
              <a:t>秒内制作</a:t>
            </a:r>
            <a:r>
              <a:rPr lang="en-US" altLang="zh-CN" sz="1600" dirty="0">
                <a:latin typeface="+mn-ea"/>
                <a:ea typeface="+mn-ea"/>
                <a:cs typeface="+mn-ea"/>
                <a:sym typeface="+mn-lt"/>
              </a:rPr>
              <a:t>8000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lt"/>
              </a:rPr>
              <a:t>张海报的</a:t>
            </a:r>
            <a:r>
              <a:rPr lang="en-US" altLang="zh-CN" sz="1600" dirty="0">
                <a:latin typeface="+mn-ea"/>
                <a:ea typeface="+mn-ea"/>
                <a:cs typeface="+mn-ea"/>
                <a:sym typeface="+mn-lt"/>
              </a:rPr>
              <a:t>AI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lt"/>
              </a:rPr>
              <a:t>设计师</a:t>
            </a:r>
            <a:endParaRPr lang="en-US" altLang="zh-CN" sz="1600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+mn-ea"/>
                <a:ea typeface="+mn-ea"/>
                <a:cs typeface="+mn-ea"/>
                <a:sym typeface="+mn-lt"/>
              </a:rPr>
              <a:t>24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lt"/>
              </a:rPr>
              <a:t>小时在岗，全年无休，插电就能工作的智能客服</a:t>
            </a:r>
            <a:r>
              <a:rPr lang="en-US" altLang="zh-CN" sz="1600" dirty="0">
                <a:latin typeface="+mn-ea"/>
                <a:ea typeface="+mn-ea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lt"/>
              </a:rPr>
              <a:t>翻译</a:t>
            </a:r>
            <a:r>
              <a:rPr lang="en-US" altLang="zh-CN" sz="1600" dirty="0">
                <a:latin typeface="+mn-ea"/>
                <a:ea typeface="+mn-ea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lt"/>
              </a:rPr>
              <a:t>助理</a:t>
            </a:r>
            <a:r>
              <a:rPr lang="en-US" altLang="zh-CN" sz="1600" dirty="0">
                <a:latin typeface="+mn-ea"/>
                <a:ea typeface="+mn-ea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lt"/>
              </a:rPr>
              <a:t>会计</a:t>
            </a:r>
            <a:endParaRPr lang="en-US" altLang="zh-CN" sz="1600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  <a:ea typeface="+mn-ea"/>
                <a:cs typeface="+mn-ea"/>
                <a:sym typeface="+mn-lt"/>
              </a:rPr>
              <a:t>每天自我对弈</a:t>
            </a:r>
            <a:r>
              <a:rPr lang="en-US" altLang="zh-CN" sz="1600" dirty="0">
                <a:latin typeface="+mn-ea"/>
                <a:ea typeface="+mn-ea"/>
                <a:cs typeface="+mn-ea"/>
                <a:sym typeface="+mn-lt"/>
              </a:rPr>
              <a:t>100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lt"/>
              </a:rPr>
              <a:t>万盘棋，并从中学习的</a:t>
            </a:r>
            <a:r>
              <a:rPr lang="en-US" altLang="zh-CN" sz="1600" dirty="0">
                <a:latin typeface="+mn-ea"/>
                <a:ea typeface="+mn-ea"/>
                <a:cs typeface="+mn-ea"/>
                <a:sym typeface="+mn-lt"/>
              </a:rPr>
              <a:t>AlphaGo</a:t>
            </a:r>
            <a:endParaRPr lang="en-US" altLang="zh-CN" sz="16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7443" y="4555455"/>
            <a:ext cx="3046568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+mn-ea"/>
                <a:ea typeface="+mn-ea"/>
                <a:cs typeface="+mn-ea"/>
                <a:sym typeface="+mn-lt"/>
              </a:rPr>
              <a:t>   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762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10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762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年后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，人工智能将取代世界上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762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50% 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的工作，</a:t>
            </a:r>
            <a:r>
              <a:rPr lang="zh-CN" altLang="en-US" dirty="0">
                <a:latin typeface="+mn-ea"/>
                <a:cs typeface="+mn-ea"/>
                <a:sym typeface="+mn-lt"/>
              </a:rPr>
              <a:t>人类如何能与人工智能竞争？</a:t>
            </a:r>
            <a:endParaRPr lang="en-US" altLang="zh-CN" dirty="0">
              <a:latin typeface="+mn-ea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45837" y="3429000"/>
            <a:ext cx="2544389" cy="734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人工智能给人们带来了危机与挑战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123844" y="2609963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1123844" y="3533557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4872425" y="5128288"/>
            <a:ext cx="96593" cy="96593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872425" y="5490465"/>
            <a:ext cx="96593" cy="96593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4872425" y="5892799"/>
            <a:ext cx="96593" cy="96593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游戏机, 键盘, 电脑&#10;&#10;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7" b="16044"/>
          <a:stretch>
            <a:fillRect/>
          </a:stretch>
        </p:blipFill>
        <p:spPr>
          <a:xfrm>
            <a:off x="4872425" y="2481914"/>
            <a:ext cx="5435357" cy="2486401"/>
          </a:xfrm>
          <a:prstGeom prst="roundRect">
            <a:avLst>
              <a:gd name="adj" fmla="val 5523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921731" y="2042113"/>
            <a:ext cx="3154970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4356046" y="2042113"/>
            <a:ext cx="7031423" cy="4199439"/>
          </a:xfrm>
          <a:prstGeom prst="roundRect">
            <a:avLst>
              <a:gd name="adj" fmla="val 5800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345837" y="2481915"/>
            <a:ext cx="2544389" cy="734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人工智能给人们的日常生活带来巨大的便利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45837" y="3429000"/>
            <a:ext cx="2544389" cy="734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人工智能给人们带来了危机与挑战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123844" y="2609963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123844" y="3533557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学习人工智能的意义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34512" y="4198987"/>
            <a:ext cx="6052841" cy="1852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latin typeface="+mn-ea"/>
                <a:ea typeface="+mn-ea"/>
                <a:cs typeface="+mn-ea"/>
                <a:sym typeface="+mn-lt"/>
              </a:rPr>
              <a:t>了解人工智能的优势和劣势</a:t>
            </a:r>
            <a:endParaRPr lang="en-US" altLang="zh-CN" sz="2000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+mn-ea"/>
                <a:ea typeface="+mn-ea"/>
                <a:cs typeface="+mn-ea"/>
                <a:sym typeface="+mn-lt"/>
              </a:rPr>
              <a:t>学习人工智能的知识和人工智能学科的思维方式</a:t>
            </a:r>
            <a:endParaRPr lang="en-US" altLang="zh-CN" sz="2000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+mn-ea"/>
                <a:ea typeface="+mn-ea"/>
                <a:cs typeface="+mn-ea"/>
                <a:sym typeface="+mn-lt"/>
              </a:rPr>
              <a:t>理解人类自己，发挥人类的优势</a:t>
            </a:r>
            <a:endParaRPr lang="zh-CN" altLang="en-US" sz="2000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715677" y="4565916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715677" y="5170094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4715677" y="5750644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>
            <a:off x="5558805" y="3074290"/>
            <a:ext cx="4744658" cy="9870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770908" y="2511647"/>
            <a:ext cx="2762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如何应对？</a:t>
            </a:r>
            <a:endParaRPr lang="zh-CN" altLang="en-US" sz="24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64069" y="3250119"/>
            <a:ext cx="4043602" cy="506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FF7621"/>
                </a:solidFill>
                <a:latin typeface="+mn-ea"/>
                <a:cs typeface="+mn-ea"/>
                <a:sym typeface="+mn-lt"/>
              </a:rPr>
              <a:t>知己知彼，未雨绸缪</a:t>
            </a:r>
            <a:endParaRPr lang="zh-CN" altLang="en-US" sz="2000" dirty="0">
              <a:solidFill>
                <a:srgbClr val="FF7621"/>
              </a:solidFill>
              <a:latin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/>
          <p:cNvSpPr/>
          <p:nvPr/>
        </p:nvSpPr>
        <p:spPr>
          <a:xfrm>
            <a:off x="921730" y="2042113"/>
            <a:ext cx="4898543" cy="4199439"/>
          </a:xfrm>
          <a:prstGeom prst="roundRect">
            <a:avLst>
              <a:gd name="adj" fmla="val 4787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/>
        </p:nvSpPr>
        <p:spPr>
          <a:xfrm>
            <a:off x="1186166" y="5273750"/>
            <a:ext cx="4344298" cy="741016"/>
          </a:xfrm>
          <a:prstGeom prst="roundRect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1192509" y="4040618"/>
            <a:ext cx="4344298" cy="741016"/>
          </a:xfrm>
          <a:prstGeom prst="roundRect">
            <a:avLst/>
          </a:prstGeom>
          <a:solidFill>
            <a:schemeClr val="bg1"/>
          </a:solidFill>
          <a:ln>
            <a:solidFill>
              <a:srgbClr val="FF7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学习人工智能的意义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86166" y="2198894"/>
            <a:ext cx="2268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762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中美贸易战</a:t>
            </a:r>
            <a:endParaRPr lang="en-US" altLang="zh-CN" sz="2400" dirty="0">
              <a:solidFill>
                <a:srgbClr val="FF762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92509" y="3962515"/>
            <a:ext cx="4344298" cy="79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1600" kern="100" dirty="0">
                <a:effectLst/>
                <a:cs typeface="+mn-ea"/>
                <a:sym typeface="+mn-lt"/>
              </a:rPr>
              <a:t>当今时代，只有掌握了领先的核心科技</a:t>
            </a:r>
            <a:r>
              <a:rPr lang="zh-CN" altLang="en-US" sz="1600" kern="100" dirty="0">
                <a:cs typeface="+mn-ea"/>
                <a:sym typeface="+mn-lt"/>
              </a:rPr>
              <a:t>，</a:t>
            </a:r>
            <a:endParaRPr lang="en-US" altLang="zh-CN" sz="1600" kern="100" dirty="0">
              <a:effectLst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zh-CN" sz="1600" kern="100" dirty="0">
                <a:effectLst/>
                <a:cs typeface="+mn-ea"/>
                <a:sym typeface="+mn-lt"/>
              </a:rPr>
              <a:t>才能</a:t>
            </a:r>
            <a:r>
              <a:rPr lang="zh-CN" altLang="en-US" sz="1600" kern="100" dirty="0">
                <a:effectLst/>
                <a:cs typeface="+mn-ea"/>
                <a:sym typeface="+mn-lt"/>
              </a:rPr>
              <a:t>不受制于人，</a:t>
            </a:r>
            <a:r>
              <a:rPr lang="zh-CN" altLang="zh-CN" sz="1600" kern="100" dirty="0">
                <a:effectLst/>
                <a:cs typeface="+mn-ea"/>
                <a:sym typeface="+mn-lt"/>
              </a:rPr>
              <a:t>真正拥有话语权</a:t>
            </a:r>
            <a:r>
              <a:rPr lang="zh-CN" altLang="en-US" sz="1600" kern="100" dirty="0">
                <a:effectLst/>
                <a:cs typeface="+mn-ea"/>
                <a:sym typeface="+mn-lt"/>
              </a:rPr>
              <a:t>。</a:t>
            </a:r>
            <a:endParaRPr lang="zh-CN" altLang="zh-CN" sz="1600" kern="100" dirty="0">
              <a:effectLst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86169" y="2733692"/>
            <a:ext cx="4344295" cy="106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effectLst/>
                <a:latin typeface="+mn-ea"/>
                <a:ea typeface="+mn-ea"/>
                <a:cs typeface="+mn-ea"/>
                <a:sym typeface="+mn-lt"/>
              </a:rPr>
              <a:t>         商汤、华为、大疆等</a:t>
            </a:r>
            <a:r>
              <a:rPr lang="zh-CN" altLang="zh-CN" dirty="0">
                <a:effectLst/>
                <a:latin typeface="+mn-ea"/>
                <a:ea typeface="+mn-ea"/>
                <a:cs typeface="+mn-ea"/>
                <a:sym typeface="+mn-lt"/>
              </a:rPr>
              <a:t>一大批</a:t>
            </a:r>
            <a:r>
              <a:rPr lang="zh-CN" altLang="en-US" dirty="0">
                <a:effectLst/>
                <a:latin typeface="+mn-ea"/>
                <a:ea typeface="+mn-ea"/>
                <a:cs typeface="+mn-ea"/>
                <a:sym typeface="+mn-lt"/>
              </a:rPr>
              <a:t>中国</a:t>
            </a:r>
            <a:r>
              <a:rPr lang="zh-CN" altLang="zh-CN" dirty="0">
                <a:effectLst/>
                <a:latin typeface="+mn-ea"/>
                <a:ea typeface="+mn-ea"/>
                <a:cs typeface="+mn-ea"/>
                <a:sym typeface="+mn-lt"/>
              </a:rPr>
              <a:t>高科技企业被列入实体清单，字节跳动</a:t>
            </a: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、微信等手机应用</a:t>
            </a:r>
            <a:r>
              <a:rPr lang="zh-CN" altLang="zh-CN" dirty="0">
                <a:effectLst/>
                <a:latin typeface="+mn-ea"/>
                <a:ea typeface="+mn-ea"/>
                <a:cs typeface="+mn-ea"/>
                <a:sym typeface="+mn-lt"/>
              </a:rPr>
              <a:t>被</a:t>
            </a: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无理</a:t>
            </a:r>
            <a:r>
              <a:rPr lang="zh-CN" altLang="zh-CN" dirty="0">
                <a:effectLst/>
                <a:latin typeface="+mn-ea"/>
                <a:ea typeface="+mn-ea"/>
                <a:cs typeface="+mn-ea"/>
                <a:sym typeface="+mn-lt"/>
              </a:rPr>
              <a:t>封禁</a:t>
            </a:r>
            <a:r>
              <a:rPr lang="zh-CN" altLang="en-US" dirty="0">
                <a:effectLst/>
                <a:latin typeface="+mn-ea"/>
                <a:ea typeface="+mn-ea"/>
                <a:cs typeface="+mn-ea"/>
                <a:sym typeface="+mn-lt"/>
              </a:rPr>
              <a:t>。</a:t>
            </a:r>
            <a:endParaRPr lang="en-US" altLang="zh-CN" dirty="0">
              <a:effectLst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80677" y="5351017"/>
            <a:ext cx="3555277" cy="58648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 anchorCtr="1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为中华崛起而读书！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3358315" y="4883150"/>
            <a:ext cx="0" cy="318452"/>
          </a:xfrm>
          <a:prstGeom prst="straightConnector1">
            <a:avLst/>
          </a:prstGeom>
          <a:ln w="31750">
            <a:solidFill>
              <a:srgbClr val="FF76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6096000" y="2098823"/>
            <a:ext cx="5177028" cy="4093787"/>
            <a:chOff x="6096000" y="2098823"/>
            <a:chExt cx="5177028" cy="4093787"/>
          </a:xfrm>
        </p:grpSpPr>
        <p:grpSp>
          <p:nvGrpSpPr>
            <p:cNvPr id="18" name="组合 17"/>
            <p:cNvGrpSpPr/>
            <p:nvPr/>
          </p:nvGrpSpPr>
          <p:grpSpPr>
            <a:xfrm>
              <a:off x="6096000" y="2098823"/>
              <a:ext cx="5174270" cy="4093786"/>
              <a:chOff x="2585686" y="2098823"/>
              <a:chExt cx="5174270" cy="4093786"/>
            </a:xfrm>
          </p:grpSpPr>
          <p:sp>
            <p:nvSpPr>
              <p:cNvPr id="20" name="矩形: 圆顶角 19"/>
              <p:cNvSpPr/>
              <p:nvPr/>
            </p:nvSpPr>
            <p:spPr>
              <a:xfrm>
                <a:off x="2585686" y="2098823"/>
                <a:ext cx="5174270" cy="400201"/>
              </a:xfrm>
              <a:prstGeom prst="round2SameRect">
                <a:avLst>
                  <a:gd name="adj1" fmla="val 35091"/>
                  <a:gd name="adj2" fmla="val 0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797791" y="2220448"/>
                <a:ext cx="156949" cy="156949"/>
              </a:xfrm>
              <a:prstGeom prst="ellipse">
                <a:avLst/>
              </a:prstGeom>
              <a:solidFill>
                <a:srgbClr val="F765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088370" y="2220448"/>
                <a:ext cx="156949" cy="156949"/>
              </a:xfrm>
              <a:prstGeom prst="ellipse">
                <a:avLst/>
              </a:prstGeom>
              <a:solidFill>
                <a:srgbClr val="FFE9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378949" y="2220448"/>
                <a:ext cx="156949" cy="156949"/>
              </a:xfrm>
              <a:prstGeom prst="ellipse">
                <a:avLst/>
              </a:prstGeom>
              <a:solidFill>
                <a:srgbClr val="49F2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顶角 18"/>
              <p:cNvSpPr/>
              <p:nvPr/>
            </p:nvSpPr>
            <p:spPr>
              <a:xfrm rot="10800000">
                <a:off x="2585686" y="2499025"/>
                <a:ext cx="5174270" cy="3693584"/>
              </a:xfrm>
              <a:prstGeom prst="round2SameRect">
                <a:avLst>
                  <a:gd name="adj1" fmla="val 5480"/>
                  <a:gd name="adj2" fmla="val 0"/>
                </a:avLst>
              </a:prstGeom>
              <a:solidFill>
                <a:srgbClr val="F4F4F4"/>
              </a:solidFill>
              <a:ln>
                <a:noFill/>
              </a:ln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"/>
            <a:srcRect b="3372"/>
            <a:stretch>
              <a:fillRect/>
            </a:stretch>
          </p:blipFill>
          <p:spPr>
            <a:xfrm>
              <a:off x="6096000" y="2500792"/>
              <a:ext cx="5177028" cy="3691818"/>
            </a:xfrm>
            <a:prstGeom prst="roundRect">
              <a:avLst>
                <a:gd name="adj" fmla="val 5521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" name="矩形 2"/>
            <p:cNvSpPr/>
            <p:nvPr/>
          </p:nvSpPr>
          <p:spPr>
            <a:xfrm>
              <a:off x="6182680" y="2953452"/>
              <a:ext cx="4018224" cy="365166"/>
            </a:xfrm>
            <a:prstGeom prst="rect">
              <a:avLst/>
            </a:prstGeom>
            <a:solidFill>
              <a:srgbClr val="F8F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图片包含 文本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039" y="3389869"/>
              <a:ext cx="4860140" cy="26961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4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内容总结</a:t>
            </a:r>
            <a:endParaRPr lang="zh-CN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/>
          <p:cNvSpPr/>
          <p:nvPr/>
        </p:nvSpPr>
        <p:spPr>
          <a:xfrm>
            <a:off x="1063862" y="3751014"/>
            <a:ext cx="9979002" cy="1105821"/>
          </a:xfrm>
          <a:prstGeom prst="roundRect">
            <a:avLst>
              <a:gd name="adj" fmla="val 1178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>
            <a:off x="1106499" y="2042114"/>
            <a:ext cx="9979002" cy="1105821"/>
          </a:xfrm>
          <a:prstGeom prst="roundRect">
            <a:avLst>
              <a:gd name="adj" fmla="val 11785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/>
        </p:nvSpPr>
        <p:spPr>
          <a:xfrm>
            <a:off x="1063862" y="5416880"/>
            <a:ext cx="9979002" cy="928474"/>
          </a:xfrm>
          <a:prstGeom prst="roundRect">
            <a:avLst>
              <a:gd name="adj" fmla="val 19674"/>
            </a:avLst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人工智能概览</a:t>
            </a:r>
            <a:r>
              <a:rPr kumimoji="1" lang="en-US" altLang="zh-CN"/>
              <a:t>——</a:t>
            </a:r>
            <a:r>
              <a:rPr lang="zh-CN" altLang="en-US">
                <a:cs typeface="+mn-ea"/>
                <a:sym typeface="+mn-lt"/>
              </a:rPr>
              <a:t>总结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95900" y="1627157"/>
            <a:ext cx="2762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7621"/>
                </a:solidFill>
                <a:latin typeface="+mn-lt"/>
                <a:ea typeface="+mn-ea"/>
                <a:cs typeface="+mn-ea"/>
                <a:sym typeface="+mn-lt"/>
              </a:rPr>
              <a:t>人工智能</a:t>
            </a:r>
            <a:r>
              <a:rPr lang="zh-CN" altLang="en-US" sz="2000">
                <a:solidFill>
                  <a:srgbClr val="FF7621"/>
                </a:solidFill>
                <a:latin typeface="+mn-lt"/>
                <a:ea typeface="+mn-ea"/>
                <a:cs typeface="+mn-ea"/>
                <a:sym typeface="+mn-lt"/>
              </a:rPr>
              <a:t>的概念</a:t>
            </a:r>
            <a:endParaRPr lang="zh-CN" altLang="en-US" sz="2000" dirty="0">
              <a:solidFill>
                <a:srgbClr val="FF762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67897" y="3338114"/>
            <a:ext cx="2762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7621"/>
                </a:solidFill>
                <a:latin typeface="+mn-lt"/>
                <a:ea typeface="+mn-ea"/>
                <a:cs typeface="+mn-ea"/>
                <a:sym typeface="+mn-lt"/>
              </a:rPr>
              <a:t>人工智能的</a:t>
            </a:r>
            <a:r>
              <a:rPr lang="zh-CN" altLang="en-US" sz="2000">
                <a:solidFill>
                  <a:srgbClr val="FF7621"/>
                </a:solidFill>
                <a:latin typeface="+mn-lt"/>
                <a:ea typeface="+mn-ea"/>
                <a:cs typeface="+mn-ea"/>
                <a:sym typeface="+mn-lt"/>
              </a:rPr>
              <a:t>研究领域</a:t>
            </a:r>
            <a:endParaRPr lang="zh-CN" altLang="en-US" sz="2000" dirty="0">
              <a:solidFill>
                <a:srgbClr val="FF762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67897" y="5016770"/>
            <a:ext cx="2762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7621"/>
                </a:solidFill>
                <a:latin typeface="+mn-lt"/>
                <a:ea typeface="+mn-ea"/>
                <a:cs typeface="+mn-ea"/>
                <a:sym typeface="+mn-lt"/>
              </a:rPr>
              <a:t>学习人工智能的意义</a:t>
            </a:r>
            <a:endParaRPr lang="zh-CN" altLang="en-US" sz="2000" dirty="0">
              <a:solidFill>
                <a:srgbClr val="FF762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43238" y="2190529"/>
            <a:ext cx="7279674" cy="3693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+mn-ea"/>
                <a:cs typeface="+mn-ea"/>
                <a:sym typeface="+mn-lt"/>
              </a:rPr>
              <a:t>人工智能（</a:t>
            </a:r>
            <a:r>
              <a:rPr lang="en-US" altLang="zh-CN" dirty="0">
                <a:latin typeface="+mn-ea"/>
                <a:cs typeface="+mn-ea"/>
                <a:sym typeface="+mn-lt"/>
              </a:rPr>
              <a:t>AI</a:t>
            </a:r>
            <a:r>
              <a:rPr lang="zh-CN" altLang="en-US" dirty="0">
                <a:latin typeface="+mn-ea"/>
                <a:cs typeface="+mn-ea"/>
                <a:sym typeface="+mn-lt"/>
              </a:rPr>
              <a:t>）：一种通过机器来模拟人类智能的技术。</a:t>
            </a:r>
            <a:endParaRPr lang="zh-CN" altLang="en-US" dirty="0">
              <a:latin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98071" y="2540675"/>
            <a:ext cx="3556092" cy="46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使机器“像人一样思考”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91777" y="2534348"/>
            <a:ext cx="3556092" cy="46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使机器“像人一样做事”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08280" y="3828069"/>
            <a:ext cx="5325950" cy="880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看</a:t>
            </a:r>
            <a:r>
              <a:rPr lang="en-US" altLang="zh-CN" dirty="0">
                <a:latin typeface="+mn-ea"/>
                <a:ea typeface="+mn-ea"/>
                <a:cs typeface="+mn-ea"/>
                <a:sym typeface="+mn-lt"/>
              </a:rPr>
              <a:t>——</a:t>
            </a: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计算机视觉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听、说</a:t>
            </a:r>
            <a:r>
              <a:rPr lang="en-US" altLang="zh-CN" dirty="0">
                <a:latin typeface="+mn-ea"/>
                <a:ea typeface="+mn-ea"/>
                <a:cs typeface="+mn-ea"/>
                <a:sym typeface="+mn-lt"/>
              </a:rPr>
              <a:t>——</a:t>
            </a: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语音识别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98070" y="5609211"/>
            <a:ext cx="4897733" cy="464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为了祖国的伟大复兴，为了每个人未来的发展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714342" y="3834282"/>
            <a:ext cx="5720522" cy="880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读、写</a:t>
            </a:r>
            <a:r>
              <a:rPr lang="en-US" altLang="zh-CN" dirty="0">
                <a:latin typeface="+mn-ea"/>
                <a:ea typeface="+mn-ea"/>
                <a:cs typeface="+mn-ea"/>
                <a:sym typeface="+mn-lt"/>
              </a:rPr>
              <a:t>——</a:t>
            </a: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自然语言处理</a:t>
            </a:r>
            <a:endParaRPr lang="en-US" altLang="zh-CN" dirty="0">
              <a:latin typeface="+mn-ea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思考、、学习</a:t>
            </a:r>
            <a:r>
              <a:rPr lang="en-US" altLang="zh-CN" dirty="0">
                <a:latin typeface="+mn-ea"/>
                <a:ea typeface="+mn-ea"/>
                <a:cs typeface="+mn-ea"/>
                <a:sym typeface="+mn-lt"/>
              </a:rPr>
              <a:t>——</a:t>
            </a:r>
            <a:r>
              <a:rPr lang="zh-CN" altLang="en-US" dirty="0">
                <a:latin typeface="+mn-ea"/>
                <a:ea typeface="+mn-ea"/>
                <a:cs typeface="+mn-ea"/>
                <a:sym typeface="+mn-lt"/>
              </a:rPr>
              <a:t>规划、决策系统</a:t>
            </a:r>
            <a:r>
              <a:rPr lang="en-US" altLang="zh-CN" dirty="0">
                <a:latin typeface="+mn-ea"/>
                <a:ea typeface="+mn-ea"/>
                <a:cs typeface="+mn-ea"/>
                <a:sym typeface="+mn-lt"/>
              </a:rPr>
              <a:t>……</a:t>
            </a:r>
            <a:endParaRPr lang="zh-CN" altLang="en-US" dirty="0"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435675" y="2757306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530138" y="2757306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435675" y="4040035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530138" y="4040035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435675" y="4457225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530138" y="4457225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435675" y="5804803"/>
            <a:ext cx="148856" cy="148856"/>
          </a:xfrm>
          <a:prstGeom prst="ellipse">
            <a:avLst/>
          </a:prstGeom>
          <a:solidFill>
            <a:srgbClr val="FF7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游戏的截图&#10;&#10;中度可信度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06" y="3058975"/>
            <a:ext cx="3200000" cy="180000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" b="1712"/>
          <a:stretch>
            <a:fillRect/>
          </a:stretch>
        </p:blipFill>
        <p:spPr>
          <a:xfrm>
            <a:off x="806703" y="3058975"/>
            <a:ext cx="3313427" cy="1800000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什么是人工智能？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圆角矩形 2"/>
          <p:cNvSpPr/>
          <p:nvPr/>
        </p:nvSpPr>
        <p:spPr>
          <a:xfrm>
            <a:off x="906841" y="2063971"/>
            <a:ext cx="3113153" cy="394732"/>
          </a:xfrm>
          <a:prstGeom prst="roundRect">
            <a:avLst>
              <a:gd name="adj" fmla="val 50000"/>
            </a:avLst>
          </a:prstGeom>
          <a:solidFill>
            <a:srgbClr val="FF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圆角矩形 5"/>
          <p:cNvSpPr/>
          <p:nvPr/>
        </p:nvSpPr>
        <p:spPr>
          <a:xfrm>
            <a:off x="4638623" y="2071128"/>
            <a:ext cx="3113153" cy="407115"/>
          </a:xfrm>
          <a:prstGeom prst="roundRect">
            <a:avLst>
              <a:gd name="adj" fmla="val 50000"/>
            </a:avLst>
          </a:prstGeom>
          <a:solidFill>
            <a:srgbClr val="FFCA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圆角矩形 6"/>
          <p:cNvSpPr/>
          <p:nvPr/>
        </p:nvSpPr>
        <p:spPr>
          <a:xfrm>
            <a:off x="8283933" y="2063172"/>
            <a:ext cx="3179173" cy="445837"/>
          </a:xfrm>
          <a:prstGeom prst="roundRect">
            <a:avLst>
              <a:gd name="adj" fmla="val 50000"/>
            </a:avLst>
          </a:prstGeom>
          <a:solidFill>
            <a:srgbClr val="99D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016564" y="2126963"/>
            <a:ext cx="290991" cy="2909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任意多边形 11"/>
          <p:cNvSpPr/>
          <p:nvPr/>
        </p:nvSpPr>
        <p:spPr>
          <a:xfrm rot="2700000" flipH="1">
            <a:off x="1124456" y="2175964"/>
            <a:ext cx="92005" cy="137455"/>
          </a:xfrm>
          <a:custGeom>
            <a:avLst/>
            <a:gdLst>
              <a:gd name="connsiteX0" fmla="*/ 0 w 386358"/>
              <a:gd name="connsiteY0" fmla="*/ 535860 h 577216"/>
              <a:gd name="connsiteX1" fmla="*/ 0 w 386358"/>
              <a:gd name="connsiteY1" fmla="*/ 535861 h 577216"/>
              <a:gd name="connsiteX2" fmla="*/ 0 w 386358"/>
              <a:gd name="connsiteY2" fmla="*/ 535861 h 577216"/>
              <a:gd name="connsiteX3" fmla="*/ 41572 w 386358"/>
              <a:gd name="connsiteY3" fmla="*/ 0 h 577216"/>
              <a:gd name="connsiteX4" fmla="*/ 83144 w 386358"/>
              <a:gd name="connsiteY4" fmla="*/ 41572 h 577216"/>
              <a:gd name="connsiteX5" fmla="*/ 83144 w 386358"/>
              <a:gd name="connsiteY5" fmla="*/ 494506 h 577216"/>
              <a:gd name="connsiteX6" fmla="*/ 345003 w 386358"/>
              <a:gd name="connsiteY6" fmla="*/ 494506 h 577216"/>
              <a:gd name="connsiteX7" fmla="*/ 386358 w 386358"/>
              <a:gd name="connsiteY7" fmla="*/ 535861 h 577216"/>
              <a:gd name="connsiteX8" fmla="*/ 386357 w 386358"/>
              <a:gd name="connsiteY8" fmla="*/ 535861 h 577216"/>
              <a:gd name="connsiteX9" fmla="*/ 345002 w 386358"/>
              <a:gd name="connsiteY9" fmla="*/ 577216 h 577216"/>
              <a:gd name="connsiteX10" fmla="*/ 41355 w 386358"/>
              <a:gd name="connsiteY10" fmla="*/ 577215 h 577216"/>
              <a:gd name="connsiteX11" fmla="*/ 12113 w 386358"/>
              <a:gd name="connsiteY11" fmla="*/ 565103 h 577216"/>
              <a:gd name="connsiteX12" fmla="*/ 0 w 386358"/>
              <a:gd name="connsiteY12" fmla="*/ 535861 h 577216"/>
              <a:gd name="connsiteX13" fmla="*/ 45 w 386358"/>
              <a:gd name="connsiteY13" fmla="*/ 535752 h 577216"/>
              <a:gd name="connsiteX14" fmla="*/ 0 w 386358"/>
              <a:gd name="connsiteY14" fmla="*/ 535643 h 577216"/>
              <a:gd name="connsiteX15" fmla="*/ 0 w 386358"/>
              <a:gd name="connsiteY15" fmla="*/ 41572 h 577216"/>
              <a:gd name="connsiteX16" fmla="*/ 41572 w 386358"/>
              <a:gd name="connsiteY16" fmla="*/ 0 h 57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6358" h="577216">
                <a:moveTo>
                  <a:pt x="0" y="535860"/>
                </a:moveTo>
                <a:lnTo>
                  <a:pt x="0" y="535861"/>
                </a:lnTo>
                <a:lnTo>
                  <a:pt x="0" y="535861"/>
                </a:lnTo>
                <a:close/>
                <a:moveTo>
                  <a:pt x="41572" y="0"/>
                </a:moveTo>
                <a:cubicBezTo>
                  <a:pt x="64532" y="0"/>
                  <a:pt x="83144" y="18612"/>
                  <a:pt x="83144" y="41572"/>
                </a:cubicBezTo>
                <a:lnTo>
                  <a:pt x="83144" y="494506"/>
                </a:lnTo>
                <a:lnTo>
                  <a:pt x="345003" y="494506"/>
                </a:lnTo>
                <a:cubicBezTo>
                  <a:pt x="367843" y="494506"/>
                  <a:pt x="386358" y="513021"/>
                  <a:pt x="386358" y="535861"/>
                </a:cubicBezTo>
                <a:lnTo>
                  <a:pt x="386357" y="535861"/>
                </a:lnTo>
                <a:cubicBezTo>
                  <a:pt x="386357" y="558701"/>
                  <a:pt x="367842" y="577216"/>
                  <a:pt x="345002" y="577216"/>
                </a:cubicBezTo>
                <a:lnTo>
                  <a:pt x="41355" y="577215"/>
                </a:lnTo>
                <a:cubicBezTo>
                  <a:pt x="29935" y="577215"/>
                  <a:pt x="19596" y="572586"/>
                  <a:pt x="12113" y="565103"/>
                </a:cubicBezTo>
                <a:lnTo>
                  <a:pt x="0" y="535861"/>
                </a:lnTo>
                <a:lnTo>
                  <a:pt x="45" y="535752"/>
                </a:lnTo>
                <a:lnTo>
                  <a:pt x="0" y="535643"/>
                </a:lnTo>
                <a:lnTo>
                  <a:pt x="0" y="41572"/>
                </a:lnTo>
                <a:cubicBezTo>
                  <a:pt x="0" y="18612"/>
                  <a:pt x="18612" y="0"/>
                  <a:pt x="41572" y="0"/>
                </a:cubicBezTo>
                <a:close/>
              </a:path>
            </a:pathLst>
          </a:custGeom>
          <a:solidFill>
            <a:srgbClr val="FF7C7C"/>
          </a:solidFill>
          <a:ln>
            <a:solidFill>
              <a:srgbClr val="FF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857365" y="2123908"/>
            <a:ext cx="290991" cy="2909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 16"/>
          <p:cNvSpPr/>
          <p:nvPr/>
        </p:nvSpPr>
        <p:spPr>
          <a:xfrm rot="2700000" flipH="1">
            <a:off x="4965257" y="2172909"/>
            <a:ext cx="92005" cy="137455"/>
          </a:xfrm>
          <a:custGeom>
            <a:avLst/>
            <a:gdLst>
              <a:gd name="connsiteX0" fmla="*/ 0 w 386358"/>
              <a:gd name="connsiteY0" fmla="*/ 535860 h 577216"/>
              <a:gd name="connsiteX1" fmla="*/ 0 w 386358"/>
              <a:gd name="connsiteY1" fmla="*/ 535861 h 577216"/>
              <a:gd name="connsiteX2" fmla="*/ 0 w 386358"/>
              <a:gd name="connsiteY2" fmla="*/ 535861 h 577216"/>
              <a:gd name="connsiteX3" fmla="*/ 41572 w 386358"/>
              <a:gd name="connsiteY3" fmla="*/ 0 h 577216"/>
              <a:gd name="connsiteX4" fmla="*/ 83144 w 386358"/>
              <a:gd name="connsiteY4" fmla="*/ 41572 h 577216"/>
              <a:gd name="connsiteX5" fmla="*/ 83144 w 386358"/>
              <a:gd name="connsiteY5" fmla="*/ 494506 h 577216"/>
              <a:gd name="connsiteX6" fmla="*/ 345003 w 386358"/>
              <a:gd name="connsiteY6" fmla="*/ 494506 h 577216"/>
              <a:gd name="connsiteX7" fmla="*/ 386358 w 386358"/>
              <a:gd name="connsiteY7" fmla="*/ 535861 h 577216"/>
              <a:gd name="connsiteX8" fmla="*/ 386357 w 386358"/>
              <a:gd name="connsiteY8" fmla="*/ 535861 h 577216"/>
              <a:gd name="connsiteX9" fmla="*/ 345002 w 386358"/>
              <a:gd name="connsiteY9" fmla="*/ 577216 h 577216"/>
              <a:gd name="connsiteX10" fmla="*/ 41355 w 386358"/>
              <a:gd name="connsiteY10" fmla="*/ 577215 h 577216"/>
              <a:gd name="connsiteX11" fmla="*/ 12113 w 386358"/>
              <a:gd name="connsiteY11" fmla="*/ 565103 h 577216"/>
              <a:gd name="connsiteX12" fmla="*/ 0 w 386358"/>
              <a:gd name="connsiteY12" fmla="*/ 535861 h 577216"/>
              <a:gd name="connsiteX13" fmla="*/ 45 w 386358"/>
              <a:gd name="connsiteY13" fmla="*/ 535752 h 577216"/>
              <a:gd name="connsiteX14" fmla="*/ 0 w 386358"/>
              <a:gd name="connsiteY14" fmla="*/ 535643 h 577216"/>
              <a:gd name="connsiteX15" fmla="*/ 0 w 386358"/>
              <a:gd name="connsiteY15" fmla="*/ 41572 h 577216"/>
              <a:gd name="connsiteX16" fmla="*/ 41572 w 386358"/>
              <a:gd name="connsiteY16" fmla="*/ 0 h 57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6358" h="577216">
                <a:moveTo>
                  <a:pt x="0" y="535860"/>
                </a:moveTo>
                <a:lnTo>
                  <a:pt x="0" y="535861"/>
                </a:lnTo>
                <a:lnTo>
                  <a:pt x="0" y="535861"/>
                </a:lnTo>
                <a:close/>
                <a:moveTo>
                  <a:pt x="41572" y="0"/>
                </a:moveTo>
                <a:cubicBezTo>
                  <a:pt x="64532" y="0"/>
                  <a:pt x="83144" y="18612"/>
                  <a:pt x="83144" y="41572"/>
                </a:cubicBezTo>
                <a:lnTo>
                  <a:pt x="83144" y="494506"/>
                </a:lnTo>
                <a:lnTo>
                  <a:pt x="345003" y="494506"/>
                </a:lnTo>
                <a:cubicBezTo>
                  <a:pt x="367843" y="494506"/>
                  <a:pt x="386358" y="513021"/>
                  <a:pt x="386358" y="535861"/>
                </a:cubicBezTo>
                <a:lnTo>
                  <a:pt x="386357" y="535861"/>
                </a:lnTo>
                <a:cubicBezTo>
                  <a:pt x="386357" y="558701"/>
                  <a:pt x="367842" y="577216"/>
                  <a:pt x="345002" y="577216"/>
                </a:cubicBezTo>
                <a:lnTo>
                  <a:pt x="41355" y="577215"/>
                </a:lnTo>
                <a:cubicBezTo>
                  <a:pt x="29935" y="577215"/>
                  <a:pt x="19596" y="572586"/>
                  <a:pt x="12113" y="565103"/>
                </a:cubicBezTo>
                <a:lnTo>
                  <a:pt x="0" y="535861"/>
                </a:lnTo>
                <a:lnTo>
                  <a:pt x="45" y="535752"/>
                </a:lnTo>
                <a:lnTo>
                  <a:pt x="0" y="535643"/>
                </a:lnTo>
                <a:lnTo>
                  <a:pt x="0" y="41572"/>
                </a:lnTo>
                <a:cubicBezTo>
                  <a:pt x="0" y="18612"/>
                  <a:pt x="18612" y="0"/>
                  <a:pt x="41572" y="0"/>
                </a:cubicBezTo>
                <a:close/>
              </a:path>
            </a:pathLst>
          </a:custGeom>
          <a:solidFill>
            <a:srgbClr val="FFCA76"/>
          </a:solidFill>
          <a:ln>
            <a:solidFill>
              <a:srgbClr val="FFCA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8463867" y="2148508"/>
            <a:ext cx="290991" cy="2909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任意多边形 19"/>
          <p:cNvSpPr/>
          <p:nvPr/>
        </p:nvSpPr>
        <p:spPr>
          <a:xfrm rot="2700000" flipH="1">
            <a:off x="8571759" y="2197509"/>
            <a:ext cx="92005" cy="137455"/>
          </a:xfrm>
          <a:custGeom>
            <a:avLst/>
            <a:gdLst>
              <a:gd name="connsiteX0" fmla="*/ 0 w 386358"/>
              <a:gd name="connsiteY0" fmla="*/ 535860 h 577216"/>
              <a:gd name="connsiteX1" fmla="*/ 0 w 386358"/>
              <a:gd name="connsiteY1" fmla="*/ 535861 h 577216"/>
              <a:gd name="connsiteX2" fmla="*/ 0 w 386358"/>
              <a:gd name="connsiteY2" fmla="*/ 535861 h 577216"/>
              <a:gd name="connsiteX3" fmla="*/ 41572 w 386358"/>
              <a:gd name="connsiteY3" fmla="*/ 0 h 577216"/>
              <a:gd name="connsiteX4" fmla="*/ 83144 w 386358"/>
              <a:gd name="connsiteY4" fmla="*/ 41572 h 577216"/>
              <a:gd name="connsiteX5" fmla="*/ 83144 w 386358"/>
              <a:gd name="connsiteY5" fmla="*/ 494506 h 577216"/>
              <a:gd name="connsiteX6" fmla="*/ 345003 w 386358"/>
              <a:gd name="connsiteY6" fmla="*/ 494506 h 577216"/>
              <a:gd name="connsiteX7" fmla="*/ 386358 w 386358"/>
              <a:gd name="connsiteY7" fmla="*/ 535861 h 577216"/>
              <a:gd name="connsiteX8" fmla="*/ 386357 w 386358"/>
              <a:gd name="connsiteY8" fmla="*/ 535861 h 577216"/>
              <a:gd name="connsiteX9" fmla="*/ 345002 w 386358"/>
              <a:gd name="connsiteY9" fmla="*/ 577216 h 577216"/>
              <a:gd name="connsiteX10" fmla="*/ 41355 w 386358"/>
              <a:gd name="connsiteY10" fmla="*/ 577215 h 577216"/>
              <a:gd name="connsiteX11" fmla="*/ 12113 w 386358"/>
              <a:gd name="connsiteY11" fmla="*/ 565103 h 577216"/>
              <a:gd name="connsiteX12" fmla="*/ 0 w 386358"/>
              <a:gd name="connsiteY12" fmla="*/ 535861 h 577216"/>
              <a:gd name="connsiteX13" fmla="*/ 45 w 386358"/>
              <a:gd name="connsiteY13" fmla="*/ 535752 h 577216"/>
              <a:gd name="connsiteX14" fmla="*/ 0 w 386358"/>
              <a:gd name="connsiteY14" fmla="*/ 535643 h 577216"/>
              <a:gd name="connsiteX15" fmla="*/ 0 w 386358"/>
              <a:gd name="connsiteY15" fmla="*/ 41572 h 577216"/>
              <a:gd name="connsiteX16" fmla="*/ 41572 w 386358"/>
              <a:gd name="connsiteY16" fmla="*/ 0 h 57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6358" h="577216">
                <a:moveTo>
                  <a:pt x="0" y="535860"/>
                </a:moveTo>
                <a:lnTo>
                  <a:pt x="0" y="535861"/>
                </a:lnTo>
                <a:lnTo>
                  <a:pt x="0" y="535861"/>
                </a:lnTo>
                <a:close/>
                <a:moveTo>
                  <a:pt x="41572" y="0"/>
                </a:moveTo>
                <a:cubicBezTo>
                  <a:pt x="64532" y="0"/>
                  <a:pt x="83144" y="18612"/>
                  <a:pt x="83144" y="41572"/>
                </a:cubicBezTo>
                <a:lnTo>
                  <a:pt x="83144" y="494506"/>
                </a:lnTo>
                <a:lnTo>
                  <a:pt x="345003" y="494506"/>
                </a:lnTo>
                <a:cubicBezTo>
                  <a:pt x="367843" y="494506"/>
                  <a:pt x="386358" y="513021"/>
                  <a:pt x="386358" y="535861"/>
                </a:cubicBezTo>
                <a:lnTo>
                  <a:pt x="386357" y="535861"/>
                </a:lnTo>
                <a:cubicBezTo>
                  <a:pt x="386357" y="558701"/>
                  <a:pt x="367842" y="577216"/>
                  <a:pt x="345002" y="577216"/>
                </a:cubicBezTo>
                <a:lnTo>
                  <a:pt x="41355" y="577215"/>
                </a:lnTo>
                <a:cubicBezTo>
                  <a:pt x="29935" y="577215"/>
                  <a:pt x="19596" y="572586"/>
                  <a:pt x="12113" y="565103"/>
                </a:cubicBezTo>
                <a:lnTo>
                  <a:pt x="0" y="535861"/>
                </a:lnTo>
                <a:lnTo>
                  <a:pt x="45" y="535752"/>
                </a:lnTo>
                <a:lnTo>
                  <a:pt x="0" y="535643"/>
                </a:lnTo>
                <a:lnTo>
                  <a:pt x="0" y="41572"/>
                </a:lnTo>
                <a:cubicBezTo>
                  <a:pt x="0" y="18612"/>
                  <a:pt x="18612" y="0"/>
                  <a:pt x="41572" y="0"/>
                </a:cubicBezTo>
                <a:close/>
              </a:path>
            </a:pathLst>
          </a:custGeom>
          <a:solidFill>
            <a:srgbClr val="99D598"/>
          </a:solidFill>
          <a:ln>
            <a:solidFill>
              <a:srgbClr val="99D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352596" y="2089371"/>
            <a:ext cx="266739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dirty="0">
                <a:ln w="0"/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谷歌</a:t>
            </a:r>
            <a:r>
              <a:rPr lang="en-US" altLang="zh-CN" dirty="0">
                <a:ln w="0"/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AlphaGo</a:t>
            </a:r>
            <a:endParaRPr lang="en-US" altLang="zh-CN" dirty="0">
              <a:ln w="0"/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200261" y="2071127"/>
            <a:ext cx="228119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dirty="0">
                <a:ln w="0"/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扫地机器人</a:t>
            </a:r>
            <a:endParaRPr lang="en-US" altLang="zh-CN" dirty="0">
              <a:ln w="0"/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617761" y="2108911"/>
            <a:ext cx="266739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dirty="0">
                <a:ln w="0"/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自动驾驶汽车</a:t>
            </a:r>
            <a:endParaRPr lang="zh-CN" altLang="en-US" dirty="0">
              <a:ln w="0"/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1327" y="3033541"/>
            <a:ext cx="3340256" cy="185540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矩形: 圆角 29"/>
          <p:cNvSpPr/>
          <p:nvPr/>
        </p:nvSpPr>
        <p:spPr>
          <a:xfrm>
            <a:off x="3121231" y="5408941"/>
            <a:ext cx="5949538" cy="795647"/>
          </a:xfrm>
          <a:prstGeom prst="roundRect">
            <a:avLst>
              <a:gd name="adj" fmla="val 1306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人工智能技术远远不限于上面这些内容，</a:t>
            </a:r>
            <a:endParaRPr lang="en-US" altLang="zh-CN" dirty="0"/>
          </a:p>
          <a:p>
            <a:pPr algn="ctr"/>
            <a:r>
              <a:rPr lang="zh-CN" altLang="en-US" dirty="0"/>
              <a:t>那什么是人工智能，它又包含哪些方面呢？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人工智能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70280" y="944880"/>
            <a:ext cx="10251440" cy="574167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latin typeface="+mn-lt"/>
                <a:ea typeface="+mn-ea"/>
                <a:cs typeface="+mn-ea"/>
                <a:sym typeface="+mn-lt"/>
              </a:rPr>
              <a:t>什么是人工智能？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3852" y="1312411"/>
            <a:ext cx="2603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本视频来源于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NVIDIA</a:t>
            </a:r>
            <a:endParaRPr lang="zh-CN" altLang="en-US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7701" y="5995252"/>
            <a:ext cx="2092325" cy="37457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视频：人工智能</a:t>
            </a:r>
            <a:endParaRPr lang="zh-CN" altLang="en-US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讨论并回答</a:t>
            </a:r>
            <a:endParaRPr lang="zh-CN" altLang="en-US" dirty="0"/>
          </a:p>
        </p:txBody>
      </p:sp>
      <p:sp>
        <p:nvSpPr>
          <p:cNvPr id="5" name="矩形: 圆角 4"/>
          <p:cNvSpPr/>
          <p:nvPr/>
        </p:nvSpPr>
        <p:spPr>
          <a:xfrm>
            <a:off x="3121231" y="2905714"/>
            <a:ext cx="5949538" cy="1325563"/>
          </a:xfrm>
          <a:prstGeom prst="roundRect">
            <a:avLst>
              <a:gd name="adj" fmla="val 1306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人工智能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 AI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Artificial Intelligence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</a:t>
            </a:r>
            <a:endParaRPr lang="en-US" altLang="zh-CN" dirty="0"/>
          </a:p>
          <a:p>
            <a:pPr algn="ctr">
              <a:lnSpc>
                <a:spcPct val="150000"/>
              </a:lnSpc>
            </a:pPr>
            <a:r>
              <a:rPr lang="zh-CN" altLang="en-US" dirty="0"/>
              <a:t>视频中，人工智能都完成了哪些工作呢？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1137495" y="2090651"/>
            <a:ext cx="3218748" cy="1890937"/>
          </a:xfrm>
          <a:prstGeom prst="roundRect">
            <a:avLst>
              <a:gd name="adj" fmla="val 9825"/>
            </a:avLst>
          </a:prstGeom>
          <a:blipFill dpi="0" rotWithShape="1">
            <a:blip r:embed="rId1"/>
            <a:srcRect/>
            <a:stretch>
              <a:fillRect t="-1000" b="-50000"/>
            </a:stretch>
          </a:blipFill>
          <a:ln>
            <a:noFill/>
          </a:ln>
          <a:effectLst>
            <a:outerShdw blurRad="63500" dist="12700" dir="5400000" sx="101000" sy="101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4486626" y="2090651"/>
            <a:ext cx="3218748" cy="1890937"/>
          </a:xfrm>
          <a:prstGeom prst="roundRect">
            <a:avLst>
              <a:gd name="adj" fmla="val 9825"/>
            </a:avLst>
          </a:prstGeom>
          <a:blipFill dpi="0" rotWithShape="1">
            <a:blip r:embed="rId2"/>
            <a:srcRect/>
            <a:stretch>
              <a:fillRect t="-10000" b="-50000"/>
            </a:stretch>
          </a:blipFill>
          <a:ln>
            <a:noFill/>
          </a:ln>
          <a:effectLst>
            <a:outerShdw blurRad="63500" dist="12700" dir="5400000" sx="101000" sy="101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7837474" y="2090651"/>
            <a:ext cx="3218748" cy="1890937"/>
          </a:xfrm>
          <a:prstGeom prst="roundRect">
            <a:avLst>
              <a:gd name="adj" fmla="val 9825"/>
            </a:avLst>
          </a:prstGeom>
          <a:blipFill dpi="0" rotWithShape="1">
            <a:blip r:embed="rId3"/>
            <a:srcRect/>
            <a:stretch>
              <a:fillRect t="-10000"/>
            </a:stretch>
          </a:blipFill>
          <a:ln>
            <a:noFill/>
          </a:ln>
          <a:effectLst>
            <a:outerShdw blurRad="63500" dist="12700" dir="5400000" sx="101000" sy="101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1137495" y="4165440"/>
            <a:ext cx="3218748" cy="1890937"/>
          </a:xfrm>
          <a:prstGeom prst="roundRect">
            <a:avLst>
              <a:gd name="adj" fmla="val 9825"/>
            </a:avLst>
          </a:prstGeom>
          <a:blipFill dpi="0" rotWithShape="1">
            <a:blip r:embed="rId4"/>
            <a:srcRect/>
            <a:stretch>
              <a:fillRect l="-20000" t="-10000" r="-17000"/>
            </a:stretch>
          </a:blipFill>
          <a:ln>
            <a:noFill/>
          </a:ln>
          <a:effectLst>
            <a:outerShdw blurRad="63500" dist="12700" dir="5400000" sx="101000" sy="101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4486626" y="4165440"/>
            <a:ext cx="3218748" cy="1890937"/>
          </a:xfrm>
          <a:prstGeom prst="roundRect">
            <a:avLst>
              <a:gd name="adj" fmla="val 9825"/>
            </a:avLst>
          </a:prstGeom>
          <a:blipFill>
            <a:blip r:embed="rId5"/>
            <a:stretch>
              <a:fillRect l="-20000" t="-10000" r="-17000"/>
            </a:stretch>
          </a:blipFill>
          <a:ln>
            <a:noFill/>
          </a:ln>
          <a:effectLst>
            <a:outerShdw blurRad="63500" dist="12700" dir="5400000" sx="101000" sy="101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7837474" y="4165440"/>
            <a:ext cx="3218748" cy="1890937"/>
          </a:xfrm>
          <a:prstGeom prst="roundRect">
            <a:avLst>
              <a:gd name="adj" fmla="val 9825"/>
            </a:avLst>
          </a:prstGeom>
          <a:blipFill dpi="0" rotWithShape="1">
            <a:blip r:embed="rId6"/>
            <a:srcRect/>
            <a:stretch>
              <a:fillRect t="-1000" b="-38000"/>
            </a:stretch>
          </a:blipFill>
          <a:ln>
            <a:noFill/>
          </a:ln>
          <a:effectLst>
            <a:outerShdw blurRad="63500" dist="12700" dir="5400000" sx="101000" sy="101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cs typeface="+mn-ea"/>
                <a:sym typeface="+mn-lt"/>
              </a:rPr>
              <a:t>什么是人工智能？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6686" y="1436392"/>
            <a:ext cx="5071310" cy="568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人工智能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  AI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（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Artificial Intelligence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）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1137495" y="2090651"/>
            <a:ext cx="3218748" cy="1890937"/>
          </a:xfrm>
          <a:prstGeom prst="roundRect">
            <a:avLst>
              <a:gd name="adj" fmla="val 9825"/>
            </a:avLst>
          </a:prstGeom>
          <a:gradFill flip="none" rotWithShape="1">
            <a:gsLst>
              <a:gs pos="0">
                <a:srgbClr val="F8B62D">
                  <a:alpha val="0"/>
                </a:srgbClr>
              </a:gs>
              <a:gs pos="84000">
                <a:srgbClr val="F8B62D">
                  <a:alpha val="91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1900" y="2610647"/>
            <a:ext cx="2133600" cy="84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科学研究</a:t>
            </a:r>
            <a:r>
              <a:rPr lang="zh-CN" altLang="en-US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>
              <a:solidFill>
                <a:schemeClr val="bg1"/>
              </a:solidFill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  <a:p>
            <a:pPr marR="0" lvl="0" algn="l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visionary </a:t>
            </a:r>
            <a:r>
              <a:rPr lang="zh-CN" altLang="en-US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先知</a:t>
            </a:r>
            <a:endParaRPr lang="en-US" altLang="zh-CN" dirty="0">
              <a:solidFill>
                <a:schemeClr val="bg1"/>
              </a:solidFill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4476419" y="2090651"/>
            <a:ext cx="3218748" cy="1890937"/>
          </a:xfrm>
          <a:prstGeom prst="roundRect">
            <a:avLst>
              <a:gd name="adj" fmla="val 9825"/>
            </a:avLst>
          </a:prstGeom>
          <a:gradFill flip="none" rotWithShape="0">
            <a:gsLst>
              <a:gs pos="0">
                <a:srgbClr val="F8B62D">
                  <a:alpha val="0"/>
                </a:srgbClr>
              </a:gs>
              <a:gs pos="84000">
                <a:srgbClr val="F8B62D">
                  <a:alpha val="91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7836967" y="2090651"/>
            <a:ext cx="3218748" cy="1890937"/>
          </a:xfrm>
          <a:prstGeom prst="roundRect">
            <a:avLst>
              <a:gd name="adj" fmla="val 9825"/>
            </a:avLst>
          </a:prstGeom>
          <a:gradFill flip="none" rotWithShape="0">
            <a:gsLst>
              <a:gs pos="0">
                <a:srgbClr val="F8B62D">
                  <a:alpha val="0"/>
                </a:srgbClr>
              </a:gs>
              <a:gs pos="84000">
                <a:srgbClr val="F8B62D">
                  <a:alpha val="91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1137495" y="4165440"/>
            <a:ext cx="3218748" cy="1890937"/>
          </a:xfrm>
          <a:prstGeom prst="roundRect">
            <a:avLst>
              <a:gd name="adj" fmla="val 9825"/>
            </a:avLst>
          </a:prstGeom>
          <a:gradFill flip="none" rotWithShape="0">
            <a:gsLst>
              <a:gs pos="0">
                <a:srgbClr val="F8B62D">
                  <a:alpha val="0"/>
                </a:srgbClr>
              </a:gs>
              <a:gs pos="84000">
                <a:srgbClr val="F8B62D">
                  <a:alpha val="91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4476419" y="4165440"/>
            <a:ext cx="3218748" cy="1890937"/>
          </a:xfrm>
          <a:prstGeom prst="roundRect">
            <a:avLst>
              <a:gd name="adj" fmla="val 9825"/>
            </a:avLst>
          </a:prstGeom>
          <a:gradFill flip="none" rotWithShape="0">
            <a:gsLst>
              <a:gs pos="0">
                <a:srgbClr val="F8B62D">
                  <a:alpha val="0"/>
                </a:srgbClr>
              </a:gs>
              <a:gs pos="84000">
                <a:srgbClr val="F8B62D">
                  <a:alpha val="91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: 圆角 26"/>
          <p:cNvSpPr/>
          <p:nvPr/>
        </p:nvSpPr>
        <p:spPr>
          <a:xfrm>
            <a:off x="7837474" y="4165440"/>
            <a:ext cx="3218748" cy="1890937"/>
          </a:xfrm>
          <a:prstGeom prst="roundRect">
            <a:avLst>
              <a:gd name="adj" fmla="val 9825"/>
            </a:avLst>
          </a:prstGeom>
          <a:gradFill flip="none" rotWithShape="1">
            <a:gsLst>
              <a:gs pos="0">
                <a:srgbClr val="F8B62D">
                  <a:alpha val="0"/>
                </a:srgbClr>
              </a:gs>
              <a:gs pos="84000">
                <a:srgbClr val="F8B62D">
                  <a:alpha val="91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560159" y="2610646"/>
            <a:ext cx="1599341" cy="84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医疗诊断 </a:t>
            </a:r>
            <a:endParaRPr lang="en-US" altLang="zh-CN" sz="2400">
              <a:solidFill>
                <a:schemeClr val="bg1"/>
              </a:solidFill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healer </a:t>
            </a:r>
            <a:r>
              <a:rPr lang="zh-CN" altLang="en-US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医生</a:t>
            </a:r>
            <a:endParaRPr lang="en-US" altLang="zh-CN" dirty="0">
              <a:solidFill>
                <a:schemeClr val="bg1"/>
              </a:solidFill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913086" y="2610646"/>
            <a:ext cx="1771650" cy="84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语音翻译 </a:t>
            </a:r>
            <a:endParaRPr lang="en-US" altLang="zh-CN" sz="2400">
              <a:solidFill>
                <a:schemeClr val="bg1"/>
              </a:solidFill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helper </a:t>
            </a:r>
            <a:r>
              <a:rPr lang="zh-CN" altLang="en-US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助理</a:t>
            </a:r>
            <a:endParaRPr lang="en-US" altLang="zh-CN" dirty="0">
              <a:solidFill>
                <a:schemeClr val="bg1"/>
              </a:solidFill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231900" y="4688067"/>
            <a:ext cx="2400441" cy="84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汽车驾驶 </a:t>
            </a:r>
            <a:endParaRPr lang="en-US" altLang="zh-CN" sz="2400">
              <a:solidFill>
                <a:schemeClr val="bg1"/>
              </a:solidFill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navigator </a:t>
            </a:r>
            <a:r>
              <a:rPr lang="zh-CN" altLang="en-US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驾驶员</a:t>
            </a:r>
            <a:endParaRPr lang="zh-CN" altLang="en-US">
              <a:solidFill>
                <a:schemeClr val="bg1"/>
              </a:solidFill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560159" y="4688066"/>
            <a:ext cx="2133600" cy="84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艺术创作 </a:t>
            </a:r>
            <a:endParaRPr lang="en-US" altLang="zh-CN" sz="2400">
              <a:solidFill>
                <a:schemeClr val="bg1"/>
              </a:solidFill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creator </a:t>
            </a:r>
            <a:r>
              <a:rPr lang="zh-CN" altLang="en-US">
                <a:solidFill>
                  <a:schemeClr val="bg1"/>
                </a:solidFill>
                <a:effectLst>
                  <a:outerShdw blurRad="63500" dist="12700" dir="5400000" sx="101000" sy="101000" algn="t" rotWithShape="0">
                    <a:prstClr val="black">
                      <a:alpha val="2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创作家</a:t>
            </a:r>
            <a:endParaRPr lang="en-US" altLang="zh-CN" sz="2400" dirty="0">
              <a:solidFill>
                <a:schemeClr val="bg1"/>
              </a:solidFill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9392992" y="5046055"/>
            <a:ext cx="127246" cy="1272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8945317" y="5046055"/>
            <a:ext cx="127246" cy="1272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9888292" y="5046055"/>
            <a:ext cx="127246" cy="1272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63500" dist="12700" dir="5400000" sx="101000" sy="101000" algn="t" rotWithShape="0">
                  <a:prstClr val="black">
                    <a:alpha val="20000"/>
                  </a:prst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什么是人工智能？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18788" y="3333410"/>
            <a:ext cx="4436952" cy="253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科学研究           （</a:t>
            </a:r>
            <a:r>
              <a:rPr lang="en-US" altLang="zh-CN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visionary </a:t>
            </a: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先知）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医疗诊断          （</a:t>
            </a:r>
            <a:r>
              <a:rPr lang="en-US" altLang="zh-CN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healer </a:t>
            </a: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医生）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语音翻译          （</a:t>
            </a:r>
            <a:r>
              <a:rPr lang="en-US" altLang="zh-CN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helper </a:t>
            </a: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助理）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汽车驾驶         （</a:t>
            </a:r>
            <a:r>
              <a:rPr lang="en-US" altLang="zh-CN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navigator </a:t>
            </a: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驾驶员）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艺术创作         （</a:t>
            </a:r>
            <a:r>
              <a:rPr lang="en-US" altLang="zh-CN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creator </a:t>
            </a: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创作家）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071077" y="3229232"/>
            <a:ext cx="2029522" cy="2810105"/>
          </a:xfrm>
          <a:prstGeom prst="roundRect">
            <a:avLst>
              <a:gd name="adj" fmla="val 5498"/>
            </a:avLst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5318788" y="3217157"/>
            <a:ext cx="1576647" cy="2810105"/>
          </a:xfrm>
          <a:prstGeom prst="roundRect">
            <a:avLst>
              <a:gd name="adj" fmla="val 6875"/>
            </a:avLst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62888" y="2471873"/>
            <a:ext cx="1196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j-cs"/>
              </a:rPr>
              <a:t>工作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75658" y="2493446"/>
            <a:ext cx="1196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kern="1200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j-cs"/>
              </a:rPr>
              <a:t>人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95118" y="4518736"/>
            <a:ext cx="13456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j-cs"/>
              </a:rPr>
              <a:t>计算机</a:t>
            </a:r>
            <a:endParaRPr lang="zh-CN" altLang="en-US" sz="11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91183" y="3975691"/>
            <a:ext cx="1758154" cy="1066265"/>
            <a:chOff x="2391748" y="1816978"/>
            <a:chExt cx="1758154" cy="1066265"/>
          </a:xfrm>
        </p:grpSpPr>
        <p:sp>
          <p:nvSpPr>
            <p:cNvPr id="10" name="箭头: 下 9"/>
            <p:cNvSpPr/>
            <p:nvPr/>
          </p:nvSpPr>
          <p:spPr>
            <a:xfrm rot="5400000">
              <a:off x="2910431" y="1794545"/>
              <a:ext cx="570015" cy="1607381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573255" y="1816978"/>
              <a:ext cx="15766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1600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人工智能技术</a:t>
              </a:r>
              <a:endPara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765699" y="1936987"/>
            <a:ext cx="6319371" cy="36933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人工智能（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AI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）：一种通过机器来模拟</a:t>
            </a:r>
            <a:r>
              <a:rPr lang="zh-CN" altLang="en-US" b="1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人类智能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的技术。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4" name="图片 13" descr="文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44" y="3074669"/>
            <a:ext cx="4220179" cy="3217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2225" y="1986454"/>
            <a:ext cx="6319371" cy="36933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人工智能（</a:t>
            </a:r>
            <a:r>
              <a:rPr lang="en-US" altLang="zh-CN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AI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）：一种通过机器来模拟</a:t>
            </a:r>
            <a:r>
              <a:rPr lang="zh-CN" altLang="en-US" b="1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人类智能</a:t>
            </a:r>
            <a:r>
              <a: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的技术。</a:t>
            </a: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89956" y="3526511"/>
            <a:ext cx="3086988" cy="423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使机器“像人一样思考”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5066410" y="3688454"/>
            <a:ext cx="136715" cy="879452"/>
          </a:xfrm>
          <a:prstGeom prst="leftBrace">
            <a:avLst>
              <a:gd name="adj1" fmla="val 30072"/>
              <a:gd name="adj2" fmla="val 50000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62596" y="4186930"/>
            <a:ext cx="3086988" cy="423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使机器“像人一样做事”</a:t>
            </a:r>
            <a:endParaRPr lang="en-US" altLang="zh-CN" sz="16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7" name="图片 16" descr="银色的笔记本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27" y="3347028"/>
            <a:ext cx="1783936" cy="1516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q4d50ty">
      <a:majorFont>
        <a:latin typeface="思源黑体 CN Normal"/>
        <a:ea typeface="思源黑体 CN Normal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7182A"/>
      </a:accent1>
      <a:accent2>
        <a:srgbClr val="EA3C3D"/>
      </a:accent2>
      <a:accent3>
        <a:srgbClr val="F66D6A"/>
      </a:accent3>
      <a:accent4>
        <a:srgbClr val="F68D8A"/>
      </a:accent4>
      <a:accent5>
        <a:srgbClr val="213B49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2550</Words>
  <Application>WPS 演示</Application>
  <PresentationFormat>宽屏</PresentationFormat>
  <Paragraphs>469</Paragraphs>
  <Slides>35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2" baseType="lpstr">
      <vt:lpstr>Arial</vt:lpstr>
      <vt:lpstr>宋体</vt:lpstr>
      <vt:lpstr>Wingdings</vt:lpstr>
      <vt:lpstr>Arial</vt:lpstr>
      <vt:lpstr>思源黑体 CN Normal</vt:lpstr>
      <vt:lpstr>思源黑体 CN Medium</vt:lpstr>
      <vt:lpstr>Muli</vt:lpstr>
      <vt:lpstr>微软雅黑</vt:lpstr>
      <vt:lpstr>黑体</vt:lpstr>
      <vt:lpstr>Times New Roman</vt:lpstr>
      <vt:lpstr>Calibri</vt:lpstr>
      <vt:lpstr>思源黑体 CN Regular</vt:lpstr>
      <vt:lpstr>Arial Unicode MS</vt:lpstr>
      <vt:lpstr>思源黑体 CN Bold</vt:lpstr>
      <vt:lpstr>思源黑体 CN Normal</vt:lpstr>
      <vt:lpstr>Segoe Print</vt:lpstr>
      <vt:lpstr>Office 主题​​</vt:lpstr>
      <vt:lpstr>人工智能概览</vt:lpstr>
      <vt:lpstr>什么是人工智能？</vt:lpstr>
      <vt:lpstr>想一想</vt:lpstr>
      <vt:lpstr>什么是人工智能？</vt:lpstr>
      <vt:lpstr>什么是人工智能？</vt:lpstr>
      <vt:lpstr>讨论并回答</vt:lpstr>
      <vt:lpstr>什么是人工智能？</vt:lpstr>
      <vt:lpstr>什么是人工智能？</vt:lpstr>
      <vt:lpstr>PowerPoint 演示文稿</vt:lpstr>
      <vt:lpstr>人工智能的前世今生</vt:lpstr>
      <vt:lpstr>人工智能的“前世”</vt:lpstr>
      <vt:lpstr>人工智能的“前世”</vt:lpstr>
      <vt:lpstr>人工智能的“前世”</vt:lpstr>
      <vt:lpstr>人工智能的“前世”</vt:lpstr>
      <vt:lpstr>人工智能的“今生”</vt:lpstr>
      <vt:lpstr>人工智能应用 – 智慧城市</vt:lpstr>
      <vt:lpstr>人工智能应用 – 智慧商业</vt:lpstr>
      <vt:lpstr>人工智能应用 – 无人驾驶</vt:lpstr>
      <vt:lpstr>人工智能应用 – 智能家居</vt:lpstr>
      <vt:lpstr>人工智能应用 – 智慧医疗</vt:lpstr>
      <vt:lpstr>人工智能应用</vt:lpstr>
      <vt:lpstr>人工智能的研究领域</vt:lpstr>
      <vt:lpstr>人工智能的研究领域——计算机视觉</vt:lpstr>
      <vt:lpstr>人工智能的研究领域——语音识别</vt:lpstr>
      <vt:lpstr>人工智能的研究领域——自然语言处理</vt:lpstr>
      <vt:lpstr>人工智能的研究领域——规划、决策系统</vt:lpstr>
      <vt:lpstr>讨论并回答</vt:lpstr>
      <vt:lpstr>学习人工智能的意义</vt:lpstr>
      <vt:lpstr>想一想</vt:lpstr>
      <vt:lpstr>学习人工智能的意义</vt:lpstr>
      <vt:lpstr>学习人工智能的意义</vt:lpstr>
      <vt:lpstr>学习人工智能的意义</vt:lpstr>
      <vt:lpstr>内容总结</vt:lpstr>
      <vt:lpstr>人工智能概览——总结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人工智能初中课程</dc:title>
  <dc:creator>杨威</dc:creator>
  <cp:lastModifiedBy>青海绿岛</cp:lastModifiedBy>
  <cp:revision>113</cp:revision>
  <dcterms:created xsi:type="dcterms:W3CDTF">2021-01-04T11:14:00Z</dcterms:created>
  <dcterms:modified xsi:type="dcterms:W3CDTF">2022-08-15T06:40:58Z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0x010100C09087D16C9E1A4090F832AB1E8FF08A</vt:lpwstr>
  </property>
  <property fmtid="{D5CDD505-2E9C-101B-9397-08002B2CF9AE}" pid="3" name="KSOProductBuildVer">
    <vt:lpwstr>2052-10.1.0.6929</vt:lpwstr>
  </property>
</Properties>
</file>