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5"/>
  </p:handoutMasterIdLst>
  <p:sldIdLst>
    <p:sldId id="413" r:id="rId3"/>
    <p:sldId id="684" r:id="rId4"/>
    <p:sldId id="676" r:id="rId5"/>
    <p:sldId id="257" r:id="rId6"/>
    <p:sldId id="685" r:id="rId7"/>
    <p:sldId id="686" r:id="rId8"/>
    <p:sldId id="679" r:id="rId9"/>
    <p:sldId id="687" r:id="rId10"/>
    <p:sldId id="688" r:id="rId11"/>
    <p:sldId id="680" r:id="rId12"/>
    <p:sldId id="694" r:id="rId13"/>
    <p:sldId id="692" r:id="rId14"/>
    <p:sldId id="690" r:id="rId15"/>
    <p:sldId id="691" r:id="rId16"/>
    <p:sldId id="638" r:id="rId17"/>
    <p:sldId id="677" r:id="rId18"/>
    <p:sldId id="693" r:id="rId20"/>
    <p:sldId id="678" r:id="rId21"/>
    <p:sldId id="594" r:id="rId22"/>
    <p:sldId id="704" r:id="rId23"/>
    <p:sldId id="675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06E"/>
    <a:srgbClr val="418338"/>
    <a:srgbClr val="B9E0FE"/>
    <a:srgbClr val="74D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3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 dirty="0"/>
              <a:t>仅供内部交流使用，禁止外传和商用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zh-CN" dirty="0"/>
              <a:t>2020/7/14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 dirty="0"/>
              <a:t>仅供内部交流使用，禁止外传和商用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zh-CN" dirty="0"/>
              <a:t>2020/7/14</a:t>
            </a:r>
            <a:endParaRPr lang="zh-CN" altLang="en-US" dirty="0"/>
          </a:p>
        </p:txBody>
      </p:sp>
      <p:sp>
        <p:nvSpPr>
          <p:cNvPr id="8" name="幻灯片图像占位符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8CAEED6-F3CE-4989-8114-EA4976C9ED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8CAEED6-F3CE-4989-8114-EA4976C9ED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63F2F7-98FF-F843-9B5B-2121A1AF7E08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776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6774873" y="1388225"/>
            <a:ext cx="3167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仅供内部使用，禁止外传。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09858-959E-4ADE-B26B-E28565950F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C7C74-04B3-4A2F-8303-1CBD63EA04E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2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6.xml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4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microsoft.com/office/2007/relationships/hdphoto" Target="../media/image50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89" y="157441"/>
            <a:ext cx="4731096" cy="31543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58" y="209756"/>
            <a:ext cx="4446818" cy="310205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89" y="3427988"/>
            <a:ext cx="4731096" cy="295693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 rot="21336693">
            <a:off x="9775038" y="2837117"/>
            <a:ext cx="2758463" cy="2619115"/>
            <a:chOff x="1002693" y="4825882"/>
            <a:chExt cx="3074059" cy="297544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0905052" flipH="1">
              <a:off x="1002693" y="4825882"/>
              <a:ext cx="2975445" cy="2975445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 rot="20965080">
              <a:off x="1382807" y="5392455"/>
              <a:ext cx="2693945" cy="1258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latin typeface="楷体" panose="02010609060101010101" pitchFamily="49" charset="-122"/>
                  <a:ea typeface="楷体" panose="02010609060101010101" pitchFamily="49" charset="-122"/>
                </a:rPr>
                <a:t>冬天</a:t>
              </a:r>
              <a:endPara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98" y="3438201"/>
            <a:ext cx="4445678" cy="295915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rot="21336693">
            <a:off x="9364886" y="243443"/>
            <a:ext cx="2930173" cy="2782702"/>
            <a:chOff x="6944208" y="610390"/>
            <a:chExt cx="2930173" cy="278270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0905052" flipH="1">
              <a:off x="6944208" y="610390"/>
              <a:ext cx="2782702" cy="278270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300861" y="1296510"/>
              <a:ext cx="25735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latin typeface="楷体" panose="02010609060101010101" pitchFamily="49" charset="-122"/>
                  <a:ea typeface="楷体" panose="02010609060101010101" pitchFamily="49" charset="-122"/>
                </a:rPr>
                <a:t>夏天</a:t>
              </a:r>
              <a:endPara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rot="21336693">
            <a:off x="402599" y="652112"/>
            <a:ext cx="2850044" cy="2823495"/>
            <a:chOff x="279906" y="471398"/>
            <a:chExt cx="3008072" cy="297544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0905052" flipH="1">
              <a:off x="279906" y="471398"/>
              <a:ext cx="2975445" cy="2975445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 rot="21071470">
              <a:off x="714458" y="1151818"/>
              <a:ext cx="25735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latin typeface="楷体" panose="02010609060101010101" pitchFamily="49" charset="-122"/>
                  <a:ea typeface="楷体" panose="02010609060101010101" pitchFamily="49" charset="-122"/>
                </a:rPr>
                <a:t>秋天</a:t>
              </a:r>
              <a:endPara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rot="21336693">
            <a:off x="396791" y="2846005"/>
            <a:ext cx="3095094" cy="2815300"/>
            <a:chOff x="-4832907" y="2415180"/>
            <a:chExt cx="3095094" cy="281530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0905052" flipH="1">
              <a:off x="-4832907" y="2415180"/>
              <a:ext cx="2815300" cy="2815300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0908213">
              <a:off x="-4311333" y="3034252"/>
              <a:ext cx="25735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dirty="0">
                  <a:latin typeface="楷体" panose="02010609060101010101" pitchFamily="49" charset="-122"/>
                  <a:ea typeface="楷体" panose="02010609060101010101" pitchFamily="49" charset="-122"/>
                </a:rPr>
                <a:t>春天</a:t>
              </a:r>
              <a:endParaRPr lang="zh-CN" altLang="en-US" sz="6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1866177" y="2445559"/>
            <a:ext cx="5295900" cy="27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草芽尖尖，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他对小鸟说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感知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700399" y="-1200256"/>
            <a:ext cx="3408259" cy="38259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5622" y="1805691"/>
            <a:ext cx="6168934" cy="279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y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á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du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xi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shu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ō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w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ǒ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ū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zh-CN" altLang="en-US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45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975" y="2307853"/>
            <a:ext cx="4643006" cy="26327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1866177" y="2445559"/>
            <a:ext cx="5295900" cy="27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草芽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尖尖，</a:t>
            </a:r>
            <a:endParaRPr lang="en-US" alt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他对小鸟说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008057" y="2445559"/>
            <a:ext cx="3691861" cy="36918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637016" y="2324991"/>
            <a:ext cx="3691861" cy="36918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32977" y="1724297"/>
            <a:ext cx="3691861" cy="3691861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背诵课文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00399" y="-1200256"/>
            <a:ext cx="3408259" cy="38259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5622" y="1805691"/>
            <a:ext cx="6168934" cy="279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y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á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du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xi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shu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ō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w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ǒ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ū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zh-CN" altLang="en-US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1866177" y="2445559"/>
            <a:ext cx="5295900" cy="27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草芽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尖尖，</a:t>
            </a:r>
            <a:endParaRPr lang="en-US" alt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他对小鸟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008057" y="2445559"/>
            <a:ext cx="3691861" cy="369186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637016" y="2324991"/>
            <a:ext cx="3691861" cy="36918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032977" y="1724297"/>
            <a:ext cx="3691861" cy="3691861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背诵课文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00399" y="-1200256"/>
            <a:ext cx="3408259" cy="38259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55622" y="1805691"/>
            <a:ext cx="6168934" cy="279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y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á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ji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du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xi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ǎ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 </a:t>
            </a:r>
            <a:r>
              <a:rPr lang="en-US" altLang="zh-CN" sz="18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shu</a:t>
            </a:r>
            <a:r>
              <a:rPr lang="zh-CN" altLang="en-US" sz="1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ō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350000"/>
              </a:lnSpc>
            </a:pP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w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ǒ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ì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ū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 </a:t>
            </a:r>
            <a:r>
              <a:rPr lang="en-US" altLang="zh-CN" sz="1800" b="1" dirty="0" err="1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ti</a:t>
            </a:r>
            <a:r>
              <a:rPr lang="zh-CN" altLang="en-US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ā</a:t>
            </a:r>
            <a:r>
              <a:rPr lang="en-US" altLang="zh-CN" sz="1800" b="1" dirty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endParaRPr lang="zh-CN" altLang="en-US" sz="1800" b="1" dirty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0358" flipH="1">
            <a:off x="7377494" y="1219554"/>
            <a:ext cx="3716096" cy="2090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仿写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6" y="1804396"/>
            <a:ext cx="5309465" cy="354411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51430" y="458196"/>
            <a:ext cx="6062798" cy="5239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草芽尖尖，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他对小鸟说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迎春花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说：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仿写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85462" y="1985554"/>
            <a:ext cx="5044749" cy="271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__</a:t>
            </a:r>
            <a:r>
              <a:rPr lang="en-US" altLang="zh-CN" sz="40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___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他对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说：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“我是春天。”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2" y="1578150"/>
            <a:ext cx="6597548" cy="43914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94384" y="178356"/>
            <a:ext cx="3970189" cy="1309582"/>
          </a:xfrm>
          <a:prstGeom prst="rect">
            <a:avLst/>
          </a:prstGeom>
        </p:spPr>
      </p:pic>
      <p:graphicFrame>
        <p:nvGraphicFramePr>
          <p:cNvPr id="6" name="Group 47"/>
          <p:cNvGraphicFramePr>
            <a:graphicFrameLocks noGrp="1"/>
          </p:cNvGraphicFramePr>
          <p:nvPr/>
        </p:nvGraphicFramePr>
        <p:xfrm>
          <a:off x="1506026" y="4439031"/>
          <a:ext cx="1248834" cy="1207809"/>
        </p:xfrm>
        <a:graphic>
          <a:graphicData uri="http://schemas.openxmlformats.org/drawingml/2006/table">
            <a:tbl>
              <a:tblPr/>
              <a:tblGrid>
                <a:gridCol w="624417"/>
                <a:gridCol w="624417"/>
              </a:tblGrid>
              <a:tr h="58339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47"/>
          <p:cNvGraphicFramePr>
            <a:graphicFrameLocks noGrp="1"/>
          </p:cNvGraphicFramePr>
          <p:nvPr/>
        </p:nvGraphicFramePr>
        <p:xfrm>
          <a:off x="1485369" y="1933241"/>
          <a:ext cx="1248834" cy="1258407"/>
        </p:xfrm>
        <a:graphic>
          <a:graphicData uri="http://schemas.openxmlformats.org/drawingml/2006/table">
            <a:tbl>
              <a:tblPr/>
              <a:tblGrid>
                <a:gridCol w="624417"/>
                <a:gridCol w="624417"/>
              </a:tblGrid>
              <a:tr h="63399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41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61" marR="121961" marT="45763" marB="45763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6823793" y="2105128"/>
            <a:ext cx="2215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7200" b="1" dirty="0">
                <a:solidFill>
                  <a:srgbClr val="894A0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春天</a:t>
            </a:r>
            <a:endParaRPr lang="en-US" altLang="zh-CN" sz="7200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6941612" y="4208447"/>
            <a:ext cx="198006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600" b="1" dirty="0">
                <a:solidFill>
                  <a:srgbClr val="894A0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夏天</a:t>
            </a:r>
            <a:endParaRPr lang="en-US" altLang="zh-CN" sz="6600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1529314" y="1852984"/>
            <a:ext cx="1743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汉仪旗黑Y3-35简" panose="00020600040101010101" pitchFamily="18" charset="-122"/>
              </a:rPr>
              <a:t>春</a:t>
            </a:r>
            <a:endParaRPr lang="zh-CN" altLang="en-US" sz="8000" dirty="0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汉仪旗黑Y3-35简" panose="00020600040101010101" pitchFamily="18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1582245" y="4355953"/>
            <a:ext cx="166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汉仪旗黑Y3-35简" panose="00020600040101010101" pitchFamily="18" charset="-122"/>
              </a:rPr>
              <a:t>夏</a:t>
            </a:r>
            <a:endParaRPr lang="zh-CN" altLang="en-US" sz="7200" dirty="0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汉仪旗黑Y3-3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59245" y="1293525"/>
            <a:ext cx="1394991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5" dirty="0" err="1">
                <a:latin typeface="汉仪旗黑Y3-35简" panose="00020600040101010101" pitchFamily="18" charset="-122"/>
                <a:ea typeface="汉仪昌黎宋刻本原版W" panose="00020600040101010101" pitchFamily="18" charset="-122"/>
                <a:cs typeface="+mn-ea"/>
                <a:sym typeface="汉仪旗黑Y3-35简" panose="00020600040101010101" pitchFamily="18" charset="-122"/>
              </a:rPr>
              <a:t>chūn</a:t>
            </a:r>
            <a:endParaRPr lang="en-US" altLang="zh-CN" sz="3735" dirty="0">
              <a:latin typeface="汉仪旗黑Y3-35简" panose="00020600040101010101" pitchFamily="18" charset="-122"/>
              <a:ea typeface="汉仪昌黎宋刻本原版W" panose="00020600040101010101" pitchFamily="18" charset="-122"/>
              <a:cs typeface="+mn-ea"/>
              <a:sym typeface="汉仪旗黑Y3-35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06026" y="3820887"/>
            <a:ext cx="1293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735" dirty="0">
                <a:latin typeface="汉仪旗黑Y3-35简" panose="00020600040101010101" pitchFamily="18" charset="-122"/>
                <a:ea typeface="汉仪昌黎宋刻本原版W" panose="00020600040101010101" pitchFamily="18" charset="-122"/>
                <a:cs typeface="+mn-ea"/>
                <a:sym typeface="汉仪旗黑Y3-35简" panose="00020600040101010101" pitchFamily="18" charset="-122"/>
              </a:rPr>
              <a:t>xi</a:t>
            </a:r>
            <a:r>
              <a:rPr lang="zh-CN" altLang="en-US" sz="4000" b="1" dirty="0">
                <a:latin typeface="宋体" panose="02010600030101010101" pitchFamily="2" charset="-122"/>
              </a:rPr>
              <a:t>à</a:t>
            </a:r>
            <a:endParaRPr lang="en-US" altLang="zh-CN" sz="3200" dirty="0">
              <a:latin typeface="汉仪旗黑Y3-35简" panose="00020600040101010101" pitchFamily="18" charset="-122"/>
              <a:ea typeface="汉仪昌黎宋刻本原版W" panose="00020600040101010101" pitchFamily="18" charset="-122"/>
              <a:cs typeface="+mn-ea"/>
              <a:sym typeface="汉仪旗黑Y3-35简" panose="00020600040101010101" pitchFamily="18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7016" y="3820887"/>
            <a:ext cx="2317324" cy="23173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9841235" y="1853906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9085240" y="4453352"/>
            <a:ext cx="1899879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CN" altLang="en-US" sz="2665" b="1" dirty="0">
                <a:solidFill>
                  <a:srgbClr val="894A0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偏旁：折文</a:t>
            </a: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25801" y="516586"/>
            <a:ext cx="3691861" cy="3691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2" grpId="0"/>
      <p:bldP spid="13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l="-151" t="55006" r="151" b="7551"/>
          <a:stretch>
            <a:fillRect/>
          </a:stretch>
        </p:blipFill>
        <p:spPr>
          <a:xfrm>
            <a:off x="-18430" y="0"/>
            <a:ext cx="1221043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833" l="1019" r="98350">
                        <a14:foregroundMark x1="17807" y1="4678" x2="1892" y2="77861"/>
                        <a14:foregroundMark x1="20912" y1="13952" x2="97186" y2="11362"/>
                        <a14:foregroundMark x1="87918" y1="10443" x2="78894" y2="22473"/>
                        <a14:foregroundMark x1="78651" y1="6182" x2="68899" y2="18797"/>
                        <a14:foregroundMark x1="7569" y1="6015" x2="6502" y2="41019"/>
                        <a14:foregroundMark x1="7569" y1="31579" x2="2620" y2="19131"/>
                        <a14:foregroundMark x1="3396" y1="18379" x2="4464" y2="10443"/>
                        <a14:foregroundMark x1="6502" y1="6015" x2="14362" y2="84"/>
                        <a14:foregroundMark x1="26201" y1="9106" x2="28239" y2="23559"/>
                        <a14:foregroundMark x1="27899" y1="25815" x2="34886" y2="33417"/>
                        <a14:foregroundMark x1="31538" y1="39098" x2="18001" y2="58563"/>
                        <a14:foregroundMark x1="21252" y1="53383" x2="39932" y2="43191"/>
                        <a14:foregroundMark x1="33624" y1="37260" x2="23920" y2="58396"/>
                        <a14:foregroundMark x1="20573" y1="87469" x2="20573" y2="87469"/>
                        <a14:foregroundMark x1="10917" y1="88722" x2="10917" y2="88722"/>
                        <a14:foregroundMark x1="21883" y1="78028" x2="21883" y2="78028"/>
                        <a14:foregroundMark x1="23193" y1="63241" x2="23193" y2="63241"/>
                        <a14:foregroundMark x1="17273" y1="80033" x2="17273" y2="80033"/>
                        <a14:foregroundMark x1="1019" y1="63409" x2="1019" y2="83208"/>
                        <a14:foregroundMark x1="2523" y1="78780" x2="27268" y2="87803"/>
                        <a14:foregroundMark x1="22853" y1="60067" x2="15187" y2="96157"/>
                        <a14:foregroundMark x1="24697" y1="72849" x2="10480" y2="99666"/>
                        <a14:foregroundMark x1="23920" y1="73935" x2="23726" y2="99833"/>
                        <a14:foregroundMark x1="7666" y1="80618" x2="9510" y2="97494"/>
                        <a14:foregroundMark x1="36390" y1="38764" x2="25230" y2="57811"/>
                        <a14:foregroundMark x1="3493" y1="21721" x2="6405" y2="38179"/>
                        <a14:foregroundMark x1="3493" y1="30075" x2="5628" y2="35422"/>
                        <a14:foregroundMark x1="22756" y1="61153" x2="23047" y2="67836"/>
                        <a14:foregroundMark x1="30471" y1="13200" x2="32945" y2="4678"/>
                        <a14:foregroundMark x1="19214" y1="585" x2="29064" y2="13367"/>
                        <a14:foregroundMark x1="22222" y1="1504" x2="26492" y2="8187"/>
                        <a14:foregroundMark x1="31878" y1="20468" x2="39204" y2="26149"/>
                        <a14:foregroundMark x1="37603" y1="25230" x2="44881" y2="18797"/>
                        <a14:foregroundMark x1="43911" y1="20802" x2="36827" y2="28571"/>
                        <a14:foregroundMark x1="37361" y1="26566" x2="42310" y2="25647"/>
                        <a14:foregroundMark x1="49005" y1="18797" x2="52644" y2="23392"/>
                        <a14:foregroundMark x1="49636" y1="7853" x2="47889" y2="16374"/>
                        <a14:foregroundMark x1="50509" y1="18045" x2="58855" y2="20217"/>
                        <a14:foregroundMark x1="60796" y1="13367" x2="50364" y2="24311"/>
                        <a14:foregroundMark x1="51140" y1="5263" x2="47792" y2="11195"/>
                        <a14:foregroundMark x1="71033" y1="11529" x2="71567" y2="20468"/>
                        <a14:foregroundMark x1="71228" y1="18045" x2="75449" y2="14286"/>
                        <a14:foregroundMark x1="81368" y1="16541" x2="86075" y2="23225"/>
                        <a14:foregroundMark x1="88113" y1="12114" x2="83309" y2="23058"/>
                        <a14:foregroundMark x1="93304" y1="12114" x2="98350" y2="18379"/>
                        <a14:foregroundMark x1="96749" y1="8939" x2="90490" y2="17794"/>
                        <a14:foregroundMark x1="26298" y1="22055" x2="14265" y2="45948"/>
                        <a14:foregroundMark x1="21446" y1="28237" x2="25085" y2="40017"/>
                        <a14:foregroundMark x1="10917" y1="87302" x2="11451" y2="94486"/>
                        <a14:backgroundMark x1="61135" y1="63910" x2="77826" y2="85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45" y="-808502"/>
            <a:ext cx="14592300" cy="84750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087" y="-903540"/>
            <a:ext cx="6397783" cy="46335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07" y="2446784"/>
            <a:ext cx="2395538" cy="36717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833" l="1019" r="98350">
                        <a14:foregroundMark x1="17807" y1="4678" x2="1892" y2="77861"/>
                        <a14:foregroundMark x1="20912" y1="13952" x2="97186" y2="11362"/>
                        <a14:foregroundMark x1="87918" y1="10443" x2="78894" y2="22473"/>
                        <a14:foregroundMark x1="78651" y1="6182" x2="68899" y2="18797"/>
                        <a14:foregroundMark x1="7569" y1="6015" x2="6502" y2="41019"/>
                        <a14:foregroundMark x1="7569" y1="31579" x2="2620" y2="19131"/>
                        <a14:foregroundMark x1="3396" y1="18379" x2="4464" y2="10443"/>
                        <a14:foregroundMark x1="6502" y1="6015" x2="14362" y2="84"/>
                        <a14:foregroundMark x1="26201" y1="9106" x2="28239" y2="23559"/>
                        <a14:foregroundMark x1="27899" y1="25815" x2="34886" y2="33417"/>
                        <a14:foregroundMark x1="31538" y1="39098" x2="18001" y2="58563"/>
                        <a14:foregroundMark x1="21252" y1="53383" x2="39932" y2="43191"/>
                        <a14:foregroundMark x1="33624" y1="37260" x2="23920" y2="58396"/>
                        <a14:foregroundMark x1="20573" y1="87469" x2="20573" y2="87469"/>
                        <a14:foregroundMark x1="10917" y1="88722" x2="10917" y2="88722"/>
                        <a14:foregroundMark x1="21883" y1="78028" x2="21883" y2="78028"/>
                        <a14:foregroundMark x1="23193" y1="63241" x2="23193" y2="63241"/>
                        <a14:foregroundMark x1="17273" y1="80033" x2="17273" y2="80033"/>
                        <a14:foregroundMark x1="1019" y1="63409" x2="1019" y2="83208"/>
                        <a14:foregroundMark x1="2523" y1="78780" x2="27268" y2="87803"/>
                        <a14:foregroundMark x1="22853" y1="60067" x2="15187" y2="96157"/>
                        <a14:foregroundMark x1="24697" y1="72849" x2="10480" y2="99666"/>
                        <a14:foregroundMark x1="23920" y1="73935" x2="23726" y2="99833"/>
                        <a14:foregroundMark x1="7666" y1="80618" x2="9510" y2="97494"/>
                        <a14:foregroundMark x1="36390" y1="38764" x2="25230" y2="57811"/>
                        <a14:foregroundMark x1="3493" y1="21721" x2="6405" y2="38179"/>
                        <a14:foregroundMark x1="3493" y1="30075" x2="5628" y2="35422"/>
                        <a14:foregroundMark x1="22756" y1="61153" x2="23047" y2="67836"/>
                        <a14:foregroundMark x1="30471" y1="13200" x2="32945" y2="4678"/>
                        <a14:foregroundMark x1="19214" y1="585" x2="29064" y2="13367"/>
                        <a14:foregroundMark x1="22222" y1="1504" x2="26492" y2="8187"/>
                        <a14:foregroundMark x1="31878" y1="20468" x2="39204" y2="26149"/>
                        <a14:foregroundMark x1="37603" y1="25230" x2="44881" y2="18797"/>
                        <a14:foregroundMark x1="43911" y1="20802" x2="36827" y2="28571"/>
                        <a14:foregroundMark x1="37361" y1="26566" x2="42310" y2="25647"/>
                        <a14:foregroundMark x1="49005" y1="18797" x2="52644" y2="23392"/>
                        <a14:foregroundMark x1="49636" y1="7853" x2="47889" y2="16374"/>
                        <a14:foregroundMark x1="50509" y1="18045" x2="58855" y2="20217"/>
                        <a14:foregroundMark x1="60796" y1="13367" x2="50364" y2="24311"/>
                        <a14:foregroundMark x1="51140" y1="5263" x2="47792" y2="11195"/>
                        <a14:foregroundMark x1="71033" y1="11529" x2="71567" y2="20468"/>
                        <a14:foregroundMark x1="71228" y1="18045" x2="75449" y2="14286"/>
                        <a14:foregroundMark x1="81368" y1="16541" x2="86075" y2="23225"/>
                        <a14:foregroundMark x1="88113" y1="12114" x2="83309" y2="23058"/>
                        <a14:foregroundMark x1="93304" y1="12114" x2="98350" y2="18379"/>
                        <a14:foregroundMark x1="96749" y1="8939" x2="90490" y2="17794"/>
                        <a14:foregroundMark x1="26298" y1="22055" x2="14265" y2="45948"/>
                        <a14:foregroundMark x1="21446" y1="28237" x2="25085" y2="40017"/>
                        <a14:foregroundMark x1="10917" y1="87302" x2="11451" y2="94486"/>
                        <a14:backgroundMark x1="61135" y1="63910" x2="77826" y2="85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21" y="452306"/>
            <a:ext cx="9966402" cy="578834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1132252"/>
            <a:ext cx="12206817" cy="33793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82359" y="2593211"/>
            <a:ext cx="2273590" cy="2273590"/>
          </a:xfrm>
          <a:prstGeom prst="rect">
            <a:avLst/>
          </a:prstGeom>
        </p:spPr>
      </p:pic>
      <p:sp>
        <p:nvSpPr>
          <p:cNvPr id="18" name="Text Box 2"/>
          <p:cNvSpPr txBox="1"/>
          <p:nvPr/>
        </p:nvSpPr>
        <p:spPr>
          <a:xfrm>
            <a:off x="7274087" y="1687867"/>
            <a:ext cx="4419602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荷叶圆圆，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他对青蛙说：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“我是夏天。”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09905" y="1010176"/>
            <a:ext cx="3263073" cy="312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h</a:t>
            </a:r>
            <a:r>
              <a:rPr lang="zh-CN" altLang="en-US" sz="2400" b="1" dirty="0">
                <a:latin typeface="宋体" panose="02010600030101010101" pitchFamily="2" charset="-122"/>
              </a:rPr>
              <a:t>é</a:t>
            </a:r>
            <a:r>
              <a:rPr lang="en-US" altLang="zh-CN" sz="2400" b="1" dirty="0">
                <a:latin typeface="宋体" panose="02010600030101010101" pitchFamily="2" charset="-122"/>
              </a:rPr>
              <a:t> y</a:t>
            </a:r>
            <a:r>
              <a:rPr lang="zh-CN" altLang="en-US" sz="2400" b="1" dirty="0">
                <a:latin typeface="宋体" panose="02010600030101010101" pitchFamily="2" charset="-122"/>
              </a:rPr>
              <a:t>è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yu</a:t>
            </a:r>
            <a:r>
              <a:rPr lang="zh-CN" altLang="en-US" sz="2400" b="1" dirty="0"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latin typeface="宋体" panose="02010600030101010101" pitchFamily="2" charset="-122"/>
              </a:rPr>
              <a:t>n </a:t>
            </a:r>
            <a:r>
              <a:rPr lang="en-US" altLang="zh-CN" sz="2400" b="1" dirty="0" err="1">
                <a:latin typeface="宋体" panose="02010600030101010101" pitchFamily="2" charset="-122"/>
              </a:rPr>
              <a:t>yu</a:t>
            </a:r>
            <a:r>
              <a:rPr lang="zh-CN" altLang="en-US" sz="2400" b="1" dirty="0"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latin typeface="宋体" panose="02010600030101010101" pitchFamily="2" charset="-122"/>
              </a:rPr>
              <a:t>n 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t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 du</a:t>
            </a:r>
            <a:r>
              <a:rPr lang="zh-CN" altLang="en-US" sz="2400" b="1" dirty="0"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latin typeface="宋体" panose="02010600030101010101" pitchFamily="2" charset="-122"/>
              </a:rPr>
              <a:t> q</a:t>
            </a:r>
            <a:r>
              <a:rPr lang="zh-CN" altLang="en-US" sz="2400" b="1" dirty="0">
                <a:latin typeface="宋体" panose="02010600030101010101" pitchFamily="2" charset="-122"/>
              </a:rPr>
              <a:t>ī</a:t>
            </a:r>
            <a:r>
              <a:rPr lang="en-US" altLang="zh-CN" sz="2400" b="1" dirty="0">
                <a:latin typeface="宋体" panose="02010600030101010101" pitchFamily="2" charset="-122"/>
              </a:rPr>
              <a:t>n</a:t>
            </a:r>
            <a:r>
              <a:rPr lang="zh-CN" altLang="en-US" sz="2400" b="1" dirty="0"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latin typeface="宋体" panose="02010600030101010101" pitchFamily="2" charset="-122"/>
              </a:rPr>
              <a:t> w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shu</a:t>
            </a:r>
            <a:r>
              <a:rPr lang="zh-CN" altLang="en-US" sz="2400" b="1" dirty="0">
                <a:latin typeface="宋体" panose="02010600030101010101" pitchFamily="2" charset="-122"/>
              </a:rPr>
              <a:t>ō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   w</a:t>
            </a:r>
            <a:r>
              <a:rPr lang="zh-CN" altLang="en-US" sz="2400" b="1" dirty="0">
                <a:latin typeface="宋体" panose="02010600030101010101" pitchFamily="2" charset="-122"/>
              </a:rPr>
              <a:t>ǒ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sh</a:t>
            </a:r>
            <a:r>
              <a:rPr lang="zh-CN" altLang="en-US" sz="2400" b="1" dirty="0"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latin typeface="宋体" panose="02010600030101010101" pitchFamily="2" charset="-122"/>
              </a:rPr>
              <a:t> xi</a:t>
            </a:r>
            <a:r>
              <a:rPr lang="zh-CN" altLang="en-US" sz="2400" b="1" dirty="0"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ti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n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25" name="矩形: 圆角 24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22306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l="-151" t="55006" r="151" b="7551"/>
          <a:stretch>
            <a:fillRect/>
          </a:stretch>
        </p:blipFill>
        <p:spPr>
          <a:xfrm>
            <a:off x="-18430" y="0"/>
            <a:ext cx="1221043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833" l="1019" r="98350">
                        <a14:foregroundMark x1="17807" y1="4678" x2="1892" y2="77861"/>
                        <a14:foregroundMark x1="20912" y1="13952" x2="97186" y2="11362"/>
                        <a14:foregroundMark x1="87918" y1="10443" x2="78894" y2="22473"/>
                        <a14:foregroundMark x1="78651" y1="6182" x2="68899" y2="18797"/>
                        <a14:foregroundMark x1="7569" y1="6015" x2="6502" y2="41019"/>
                        <a14:foregroundMark x1="7569" y1="31579" x2="2620" y2="19131"/>
                        <a14:foregroundMark x1="3396" y1="18379" x2="4464" y2="10443"/>
                        <a14:foregroundMark x1="6502" y1="6015" x2="14362" y2="84"/>
                        <a14:foregroundMark x1="26201" y1="9106" x2="28239" y2="23559"/>
                        <a14:foregroundMark x1="27899" y1="25815" x2="34886" y2="33417"/>
                        <a14:foregroundMark x1="31538" y1="39098" x2="18001" y2="58563"/>
                        <a14:foregroundMark x1="21252" y1="53383" x2="39932" y2="43191"/>
                        <a14:foregroundMark x1="33624" y1="37260" x2="23920" y2="58396"/>
                        <a14:foregroundMark x1="20573" y1="87469" x2="20573" y2="87469"/>
                        <a14:foregroundMark x1="10917" y1="88722" x2="10917" y2="88722"/>
                        <a14:foregroundMark x1="21883" y1="78028" x2="21883" y2="78028"/>
                        <a14:foregroundMark x1="23193" y1="63241" x2="23193" y2="63241"/>
                        <a14:foregroundMark x1="17273" y1="80033" x2="17273" y2="80033"/>
                        <a14:foregroundMark x1="1019" y1="63409" x2="1019" y2="83208"/>
                        <a14:foregroundMark x1="2523" y1="78780" x2="27268" y2="87803"/>
                        <a14:foregroundMark x1="22853" y1="60067" x2="15187" y2="96157"/>
                        <a14:foregroundMark x1="24697" y1="72849" x2="10480" y2="99666"/>
                        <a14:foregroundMark x1="23920" y1="73935" x2="23726" y2="99833"/>
                        <a14:foregroundMark x1="7666" y1="80618" x2="9510" y2="97494"/>
                        <a14:foregroundMark x1="36390" y1="38764" x2="25230" y2="57811"/>
                        <a14:foregroundMark x1="3493" y1="21721" x2="6405" y2="38179"/>
                        <a14:foregroundMark x1="3493" y1="30075" x2="5628" y2="35422"/>
                        <a14:foregroundMark x1="22756" y1="61153" x2="23047" y2="67836"/>
                        <a14:foregroundMark x1="30471" y1="13200" x2="32945" y2="4678"/>
                        <a14:foregroundMark x1="19214" y1="585" x2="29064" y2="13367"/>
                        <a14:foregroundMark x1="22222" y1="1504" x2="26492" y2="8187"/>
                        <a14:foregroundMark x1="31878" y1="20468" x2="39204" y2="26149"/>
                        <a14:foregroundMark x1="37603" y1="25230" x2="44881" y2="18797"/>
                        <a14:foregroundMark x1="43911" y1="20802" x2="36827" y2="28571"/>
                        <a14:foregroundMark x1="37361" y1="26566" x2="42310" y2="25647"/>
                        <a14:foregroundMark x1="49005" y1="18797" x2="52644" y2="23392"/>
                        <a14:foregroundMark x1="49636" y1="7853" x2="47889" y2="16374"/>
                        <a14:foregroundMark x1="50509" y1="18045" x2="58855" y2="20217"/>
                        <a14:foregroundMark x1="60796" y1="13367" x2="50364" y2="24311"/>
                        <a14:foregroundMark x1="51140" y1="5263" x2="47792" y2="11195"/>
                        <a14:foregroundMark x1="71033" y1="11529" x2="71567" y2="20468"/>
                        <a14:foregroundMark x1="71228" y1="18045" x2="75449" y2="14286"/>
                        <a14:foregroundMark x1="81368" y1="16541" x2="86075" y2="23225"/>
                        <a14:foregroundMark x1="88113" y1="12114" x2="83309" y2="23058"/>
                        <a14:foregroundMark x1="93304" y1="12114" x2="98350" y2="18379"/>
                        <a14:foregroundMark x1="96749" y1="8939" x2="90490" y2="17794"/>
                        <a14:foregroundMark x1="26298" y1="22055" x2="14265" y2="45948"/>
                        <a14:foregroundMark x1="21446" y1="28237" x2="25085" y2="40017"/>
                        <a14:foregroundMark x1="10917" y1="87302" x2="11451" y2="94486"/>
                        <a14:backgroundMark x1="61135" y1="63910" x2="77826" y2="85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45" y="-808502"/>
            <a:ext cx="14592300" cy="84750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087" y="-903540"/>
            <a:ext cx="6397783" cy="46335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507" y="2446784"/>
            <a:ext cx="2395538" cy="36717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833" l="1019" r="98350">
                        <a14:foregroundMark x1="17807" y1="4678" x2="1892" y2="77861"/>
                        <a14:foregroundMark x1="20912" y1="13952" x2="97186" y2="11362"/>
                        <a14:foregroundMark x1="87918" y1="10443" x2="78894" y2="22473"/>
                        <a14:foregroundMark x1="78651" y1="6182" x2="68899" y2="18797"/>
                        <a14:foregroundMark x1="7569" y1="6015" x2="6502" y2="41019"/>
                        <a14:foregroundMark x1="7569" y1="31579" x2="2620" y2="19131"/>
                        <a14:foregroundMark x1="3396" y1="18379" x2="4464" y2="10443"/>
                        <a14:foregroundMark x1="6502" y1="6015" x2="14362" y2="84"/>
                        <a14:foregroundMark x1="26201" y1="9106" x2="28239" y2="23559"/>
                        <a14:foregroundMark x1="27899" y1="25815" x2="34886" y2="33417"/>
                        <a14:foregroundMark x1="31538" y1="39098" x2="18001" y2="58563"/>
                        <a14:foregroundMark x1="21252" y1="53383" x2="39932" y2="43191"/>
                        <a14:foregroundMark x1="33624" y1="37260" x2="23920" y2="58396"/>
                        <a14:foregroundMark x1="20573" y1="87469" x2="20573" y2="87469"/>
                        <a14:foregroundMark x1="10917" y1="88722" x2="10917" y2="88722"/>
                        <a14:foregroundMark x1="21883" y1="78028" x2="21883" y2="78028"/>
                        <a14:foregroundMark x1="23193" y1="63241" x2="23193" y2="63241"/>
                        <a14:foregroundMark x1="17273" y1="80033" x2="17273" y2="80033"/>
                        <a14:foregroundMark x1="1019" y1="63409" x2="1019" y2="83208"/>
                        <a14:foregroundMark x1="2523" y1="78780" x2="27268" y2="87803"/>
                        <a14:foregroundMark x1="22853" y1="60067" x2="15187" y2="96157"/>
                        <a14:foregroundMark x1="24697" y1="72849" x2="10480" y2="99666"/>
                        <a14:foregroundMark x1="23920" y1="73935" x2="23726" y2="99833"/>
                        <a14:foregroundMark x1="7666" y1="80618" x2="9510" y2="97494"/>
                        <a14:foregroundMark x1="36390" y1="38764" x2="25230" y2="57811"/>
                        <a14:foregroundMark x1="3493" y1="21721" x2="6405" y2="38179"/>
                        <a14:foregroundMark x1="3493" y1="30075" x2="5628" y2="35422"/>
                        <a14:foregroundMark x1="22756" y1="61153" x2="23047" y2="67836"/>
                        <a14:foregroundMark x1="30471" y1="13200" x2="32945" y2="4678"/>
                        <a14:foregroundMark x1="19214" y1="585" x2="29064" y2="13367"/>
                        <a14:foregroundMark x1="22222" y1="1504" x2="26492" y2="8187"/>
                        <a14:foregroundMark x1="31878" y1="20468" x2="39204" y2="26149"/>
                        <a14:foregroundMark x1="37603" y1="25230" x2="44881" y2="18797"/>
                        <a14:foregroundMark x1="43911" y1="20802" x2="36827" y2="28571"/>
                        <a14:foregroundMark x1="37361" y1="26566" x2="42310" y2="25647"/>
                        <a14:foregroundMark x1="49005" y1="18797" x2="52644" y2="23392"/>
                        <a14:foregroundMark x1="49636" y1="7853" x2="47889" y2="16374"/>
                        <a14:foregroundMark x1="50509" y1="18045" x2="58855" y2="20217"/>
                        <a14:foregroundMark x1="60796" y1="13367" x2="50364" y2="24311"/>
                        <a14:foregroundMark x1="51140" y1="5263" x2="47792" y2="11195"/>
                        <a14:foregroundMark x1="71033" y1="11529" x2="71567" y2="20468"/>
                        <a14:foregroundMark x1="71228" y1="18045" x2="75449" y2="14286"/>
                        <a14:foregroundMark x1="81368" y1="16541" x2="86075" y2="23225"/>
                        <a14:foregroundMark x1="88113" y1="12114" x2="83309" y2="23058"/>
                        <a14:foregroundMark x1="93304" y1="12114" x2="98350" y2="18379"/>
                        <a14:foregroundMark x1="96749" y1="8939" x2="90490" y2="17794"/>
                        <a14:foregroundMark x1="26298" y1="22055" x2="14265" y2="45948"/>
                        <a14:foregroundMark x1="21446" y1="28237" x2="25085" y2="40017"/>
                        <a14:foregroundMark x1="10917" y1="87302" x2="11451" y2="94486"/>
                        <a14:backgroundMark x1="61135" y1="63910" x2="77826" y2="85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21" y="452306"/>
            <a:ext cx="9966402" cy="578834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1132252"/>
            <a:ext cx="12206817" cy="337939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82359" y="2593211"/>
            <a:ext cx="2273590" cy="2273590"/>
          </a:xfrm>
          <a:prstGeom prst="rect">
            <a:avLst/>
          </a:prstGeom>
        </p:spPr>
      </p:pic>
      <p:sp>
        <p:nvSpPr>
          <p:cNvPr id="18" name="Text Box 2"/>
          <p:cNvSpPr txBox="1"/>
          <p:nvPr/>
        </p:nvSpPr>
        <p:spPr>
          <a:xfrm>
            <a:off x="7274087" y="1687867"/>
            <a:ext cx="4419602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荷叶圆圆，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他对青</a:t>
            </a:r>
            <a:r>
              <a:rPr lang="zh-CN" altLang="en-US" sz="4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蛙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说：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“我是夏天。”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09905" y="1010176"/>
            <a:ext cx="3263073" cy="312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h</a:t>
            </a:r>
            <a:r>
              <a:rPr lang="zh-CN" altLang="en-US" sz="2400" b="1" dirty="0">
                <a:latin typeface="宋体" panose="02010600030101010101" pitchFamily="2" charset="-122"/>
              </a:rPr>
              <a:t>é</a:t>
            </a:r>
            <a:r>
              <a:rPr lang="en-US" altLang="zh-CN" sz="2400" b="1" dirty="0">
                <a:latin typeface="宋体" panose="02010600030101010101" pitchFamily="2" charset="-122"/>
              </a:rPr>
              <a:t> y</a:t>
            </a:r>
            <a:r>
              <a:rPr lang="zh-CN" altLang="en-US" sz="2400" b="1" dirty="0">
                <a:latin typeface="宋体" panose="02010600030101010101" pitchFamily="2" charset="-122"/>
              </a:rPr>
              <a:t>è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yu</a:t>
            </a:r>
            <a:r>
              <a:rPr lang="zh-CN" altLang="en-US" sz="2400" b="1" dirty="0"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latin typeface="宋体" panose="02010600030101010101" pitchFamily="2" charset="-122"/>
              </a:rPr>
              <a:t>n </a:t>
            </a:r>
            <a:r>
              <a:rPr lang="en-US" altLang="zh-CN" sz="2400" b="1" dirty="0" err="1">
                <a:latin typeface="宋体" panose="02010600030101010101" pitchFamily="2" charset="-122"/>
              </a:rPr>
              <a:t>yu</a:t>
            </a:r>
            <a:r>
              <a:rPr lang="zh-CN" altLang="en-US" sz="2400" b="1" dirty="0">
                <a:latin typeface="宋体" panose="02010600030101010101" pitchFamily="2" charset="-122"/>
              </a:rPr>
              <a:t>á</a:t>
            </a:r>
            <a:r>
              <a:rPr lang="en-US" altLang="zh-CN" sz="2400" b="1" dirty="0">
                <a:latin typeface="宋体" panose="02010600030101010101" pitchFamily="2" charset="-122"/>
              </a:rPr>
              <a:t>n 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t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 du</a:t>
            </a:r>
            <a:r>
              <a:rPr lang="zh-CN" altLang="en-US" sz="2400" b="1" dirty="0"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latin typeface="宋体" panose="02010600030101010101" pitchFamily="2" charset="-122"/>
              </a:rPr>
              <a:t> q</a:t>
            </a:r>
            <a:r>
              <a:rPr lang="zh-CN" altLang="en-US" sz="2400" b="1" dirty="0">
                <a:latin typeface="宋体" panose="02010600030101010101" pitchFamily="2" charset="-122"/>
              </a:rPr>
              <a:t>ī</a:t>
            </a:r>
            <a:r>
              <a:rPr lang="en-US" altLang="zh-CN" sz="2400" b="1" dirty="0">
                <a:latin typeface="宋体" panose="02010600030101010101" pitchFamily="2" charset="-122"/>
              </a:rPr>
              <a:t>n</a:t>
            </a:r>
            <a:r>
              <a:rPr lang="zh-CN" altLang="en-US" sz="2400" b="1" dirty="0">
                <a:latin typeface="宋体" panose="02010600030101010101" pitchFamily="2" charset="-122"/>
              </a:rPr>
              <a:t>ɡ</a:t>
            </a:r>
            <a:r>
              <a:rPr lang="en-US" altLang="zh-CN" sz="2400" b="1" dirty="0">
                <a:latin typeface="宋体" panose="02010600030101010101" pitchFamily="2" charset="-122"/>
              </a:rPr>
              <a:t> w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shu</a:t>
            </a:r>
            <a:r>
              <a:rPr lang="zh-CN" altLang="en-US" sz="2400" b="1" dirty="0">
                <a:latin typeface="宋体" panose="02010600030101010101" pitchFamily="2" charset="-122"/>
              </a:rPr>
              <a:t>ō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endParaRPr lang="en-US" altLang="zh-CN" sz="2400" b="1" dirty="0">
              <a:latin typeface="宋体" panose="02010600030101010101" pitchFamily="2" charset="-122"/>
            </a:endParaRPr>
          </a:p>
          <a:p>
            <a:pPr>
              <a:lnSpc>
                <a:spcPct val="2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   w</a:t>
            </a:r>
            <a:r>
              <a:rPr lang="zh-CN" altLang="en-US" sz="2400" b="1" dirty="0">
                <a:latin typeface="宋体" panose="02010600030101010101" pitchFamily="2" charset="-122"/>
              </a:rPr>
              <a:t>ǒ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sh</a:t>
            </a:r>
            <a:r>
              <a:rPr lang="zh-CN" altLang="en-US" sz="2400" b="1" dirty="0">
                <a:latin typeface="宋体" panose="02010600030101010101" pitchFamily="2" charset="-122"/>
              </a:rPr>
              <a:t>ì</a:t>
            </a:r>
            <a:r>
              <a:rPr lang="en-US" altLang="zh-CN" sz="2400" b="1" dirty="0">
                <a:latin typeface="宋体" panose="02010600030101010101" pitchFamily="2" charset="-122"/>
              </a:rPr>
              <a:t> xi</a:t>
            </a:r>
            <a:r>
              <a:rPr lang="zh-CN" altLang="en-US" sz="2400" b="1" dirty="0">
                <a:latin typeface="宋体" panose="02010600030101010101" pitchFamily="2" charset="-122"/>
              </a:rPr>
              <a:t>à</a:t>
            </a:r>
            <a:r>
              <a:rPr lang="en-US" altLang="zh-CN" sz="2400" b="1" dirty="0">
                <a:latin typeface="宋体" panose="02010600030101010101" pitchFamily="2" charset="-122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</a:rPr>
              <a:t>ti</a:t>
            </a:r>
            <a:r>
              <a:rPr lang="zh-CN" altLang="en-US" sz="2400" b="1" dirty="0">
                <a:latin typeface="宋体" panose="02010600030101010101" pitchFamily="2" charset="-122"/>
              </a:rPr>
              <a:t>ā</a:t>
            </a:r>
            <a:r>
              <a:rPr lang="en-US" altLang="zh-CN" sz="2400" b="1" dirty="0">
                <a:latin typeface="宋体" panose="02010600030101010101" pitchFamily="2" charset="-122"/>
              </a:rPr>
              <a:t>n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25" name="矩形: 圆角 24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22306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32" y="0"/>
            <a:ext cx="7861408" cy="640588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" name="矩形: 圆角 2"/>
          <p:cNvSpPr/>
          <p:nvPr/>
        </p:nvSpPr>
        <p:spPr>
          <a:xfrm>
            <a:off x="182473" y="132079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27"/>
            <a:ext cx="12256316" cy="6858000"/>
          </a:xfrm>
          <a:prstGeom prst="rect">
            <a:avLst/>
          </a:prstGeom>
        </p:spPr>
      </p:pic>
      <p:pic>
        <p:nvPicPr>
          <p:cNvPr id="37" name="51miz-S275040-EE42417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7839" y="6168367"/>
            <a:ext cx="435775" cy="435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49570"/>
            <a:ext cx="12256316" cy="69023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645047" y="30380"/>
            <a:ext cx="1679354" cy="16793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841359" y="203138"/>
            <a:ext cx="2754577" cy="2327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942084" y="650468"/>
            <a:ext cx="1591839" cy="159183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4538971" y="4331018"/>
            <a:ext cx="1726945" cy="1449296"/>
            <a:chOff x="2772663" y="4159326"/>
            <a:chExt cx="978698" cy="978698"/>
          </a:xfrm>
        </p:grpSpPr>
        <p:pic>
          <p:nvPicPr>
            <p:cNvPr id="5" name="图片 4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2772663" y="4159326"/>
              <a:ext cx="978698" cy="9786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933555" y="4337052"/>
              <a:ext cx="603647" cy="68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夏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44508" y="3629333"/>
            <a:ext cx="1370035" cy="1541271"/>
            <a:chOff x="3897578" y="4207671"/>
            <a:chExt cx="978698" cy="978698"/>
          </a:xfrm>
        </p:grpSpPr>
        <p:pic>
          <p:nvPicPr>
            <p:cNvPr id="9" name="图片 8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3897578" y="4207671"/>
              <a:ext cx="978698" cy="97869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085103" y="4354350"/>
              <a:ext cx="603647" cy="64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蛙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654971" y="4576592"/>
            <a:ext cx="603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60546" y="4611746"/>
            <a:ext cx="603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193858" y="3726871"/>
            <a:ext cx="1673404" cy="16734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358991" y="3754475"/>
            <a:ext cx="1603147" cy="1824869"/>
            <a:chOff x="1538993" y="4326897"/>
            <a:chExt cx="978698" cy="1186039"/>
          </a:xfrm>
        </p:grpSpPr>
        <p:pic>
          <p:nvPicPr>
            <p:cNvPr id="7" name="图片 6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538993" y="4326897"/>
              <a:ext cx="978698" cy="97869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730357" y="4497273"/>
              <a:ext cx="5016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春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20669" y="2388986"/>
            <a:ext cx="1520690" cy="1541271"/>
            <a:chOff x="2772663" y="4159326"/>
            <a:chExt cx="978698" cy="978698"/>
          </a:xfrm>
        </p:grpSpPr>
        <p:pic>
          <p:nvPicPr>
            <p:cNvPr id="35" name="图片 34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2772663" y="4159326"/>
              <a:ext cx="978698" cy="97869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949852" y="4282404"/>
              <a:ext cx="603647" cy="502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说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8817772" y="4771430"/>
            <a:ext cx="603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612388" y="2704011"/>
            <a:ext cx="1534406" cy="1647168"/>
            <a:chOff x="3897578" y="4207671"/>
            <a:chExt cx="978698" cy="978698"/>
          </a:xfrm>
        </p:grpSpPr>
        <p:pic>
          <p:nvPicPr>
            <p:cNvPr id="34" name="图片 33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3897578" y="4207671"/>
              <a:ext cx="978698" cy="978698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4085103" y="4352696"/>
              <a:ext cx="603647" cy="603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</a:t>
              </a:r>
              <a:endPara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33199" y="2978569"/>
            <a:ext cx="1367752" cy="1427068"/>
            <a:chOff x="4314873" y="3898761"/>
            <a:chExt cx="978698" cy="978698"/>
          </a:xfrm>
        </p:grpSpPr>
        <p:pic>
          <p:nvPicPr>
            <p:cNvPr id="43" name="图片 42" descr="降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4314873" y="3898761"/>
              <a:ext cx="978698" cy="978698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4469447" y="3996786"/>
              <a:ext cx="603647" cy="69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0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尖</a:t>
              </a:r>
              <a:endPara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pic>
        <p:nvPicPr>
          <p:cNvPr id="2" name="51miz-S306504-1973665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388" y="3069529"/>
            <a:ext cx="609600" cy="609600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481660" y="310495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认一认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403 -0.4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00508 -0.4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-0.00105 -0.441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1125 L -0.00873 -0.29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8889 L 0.00053 -0.352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9329 L 0.00079 -0.3479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159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 rot="21336693">
            <a:off x="9709444" y="916361"/>
            <a:ext cx="2573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55" y="1282423"/>
            <a:ext cx="2160080" cy="1440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5" y="1284061"/>
            <a:ext cx="2064526" cy="14401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141" y="1314408"/>
            <a:ext cx="2280159" cy="14250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96" y="1266036"/>
            <a:ext cx="2163669" cy="144019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5435" y="2730667"/>
            <a:ext cx="13588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 dirty="0">
                <a:latin typeface="汉仪旗黑Y3-35简" panose="00020600040101010101" pitchFamily="18" charset="-122"/>
                <a:ea typeface="汉仪昌黎宋刻本原版W" panose="00020600040101010101" pitchFamily="18" charset="-122"/>
                <a:cs typeface="+mn-ea"/>
                <a:sym typeface="汉仪旗黑Y3-35简" panose="00020600040101010101" pitchFamily="18" charset="-122"/>
              </a:rPr>
              <a:t> </a:t>
            </a:r>
            <a:endParaRPr lang="en-US" altLang="zh-CN" sz="1600" dirty="0">
              <a:latin typeface="汉仪旗黑Y3-35简" panose="00020600040101010101" pitchFamily="18" charset="-122"/>
              <a:ea typeface="汉仪昌黎宋刻本原版W" panose="00020600040101010101" pitchFamily="18" charset="-122"/>
              <a:cs typeface="+mn-ea"/>
              <a:sym typeface="汉仪旗黑Y3-35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81646" y="3546292"/>
            <a:ext cx="92145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汉仪旗黑Y3-35简" panose="00020600040101010101" pitchFamily="18" charset="-122"/>
              </a:rPr>
              <a:t>春天  夏天  秋天  冬天</a:t>
            </a:r>
            <a:endParaRPr lang="en-US" altLang="zh-CN" sz="4800" dirty="0">
              <a:latin typeface="方正舒体" panose="02010601030101010101" pitchFamily="2" charset="-122"/>
              <a:ea typeface="方正舒体" panose="02010601030101010101" pitchFamily="2" charset="-122"/>
              <a:cs typeface="+mn-ea"/>
              <a:sym typeface="汉仪旗黑Y3-35简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35" y="2908314"/>
            <a:ext cx="10468495" cy="652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四季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3365" y="992505"/>
            <a:ext cx="9865995" cy="5132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97"/>
            <a:ext cx="12192000" cy="6858000"/>
          </a:xfrm>
          <a:prstGeom prst="rect">
            <a:avLst/>
          </a:prstGeom>
        </p:spPr>
      </p:pic>
      <p:pic>
        <p:nvPicPr>
          <p:cNvPr id="3" name="Picture 2" descr="E:\马诗睿\lingoACE\课件小图标\璇句欢灏忓浘鏍_璇句欢灏忓浘鏍_0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253627" y="-1378717"/>
            <a:ext cx="6570792" cy="49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17593" y="4619515"/>
            <a:ext cx="6832224" cy="17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三看：一看结构，二看高低，三看关键笔画。</a:t>
            </a:r>
            <a:endParaRPr lang="zh-CN" altLang="en-US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eaLnBrk="1" hangingPunct="1">
              <a:defRPr/>
            </a:pPr>
            <a:endParaRPr lang="zh-CN" altLang="en-US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口诀：两横皆短</a:t>
            </a:r>
            <a:r>
              <a:rPr lang="en-US" altLang="zh-CN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撇捺舒展。</a:t>
            </a:r>
            <a:endParaRPr lang="zh-CN" altLang="en-US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endParaRPr lang="zh-CN" altLang="en-US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98193" y="1713116"/>
            <a:ext cx="4200732" cy="23629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51678" y="1510634"/>
            <a:ext cx="6755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宋体" panose="02010600030101010101" pitchFamily="2" charset="-122"/>
              </a:rPr>
              <a:t>ti</a:t>
            </a:r>
            <a:r>
              <a:rPr lang="zh-CN" altLang="en-US" sz="3200" b="1" dirty="0">
                <a:latin typeface="宋体" panose="02010600030101010101" pitchFamily="2" charset="-122"/>
              </a:rPr>
              <a:t>ā</a:t>
            </a:r>
            <a:r>
              <a:rPr lang="en-US" altLang="zh-CN" sz="3200" b="1" dirty="0">
                <a:latin typeface="宋体" panose="02010600030101010101" pitchFamily="2" charset="-122"/>
              </a:rPr>
              <a:t>n</a:t>
            </a:r>
            <a:endParaRPr lang="zh-CN" altLang="en-US" sz="32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screen"/>
          <a:srcRect r="16082"/>
          <a:stretch>
            <a:fillRect/>
          </a:stretch>
        </p:blipFill>
        <p:spPr>
          <a:xfrm>
            <a:off x="7266245" y="4870433"/>
            <a:ext cx="4357143" cy="851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17689" r="39157" b="52332"/>
          <a:stretch>
            <a:fillRect/>
          </a:stretch>
        </p:blipFill>
        <p:spPr>
          <a:xfrm>
            <a:off x="8506691" y="2333106"/>
            <a:ext cx="2000596" cy="2056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8" y="0"/>
            <a:ext cx="12192000" cy="6858000"/>
          </a:xfrm>
          <a:prstGeom prst="rect">
            <a:avLst/>
          </a:prstGeom>
          <a:ln>
            <a:solidFill>
              <a:srgbClr val="22306E"/>
            </a:solidFill>
          </a:ln>
        </p:spPr>
      </p:pic>
      <p:pic>
        <p:nvPicPr>
          <p:cNvPr id="3" name="Picture 2" descr="E:\马诗睿\lingoACE\课件小图标\璇句欢灏忓浘鏍_璇句欢灏忓浘鏍_0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559501" y="-1666158"/>
            <a:ext cx="6570792" cy="49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728507" y="4783022"/>
            <a:ext cx="7181777" cy="132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三看：一看结构，二看高低，三看关键笔画。</a:t>
            </a:r>
            <a:endParaRPr lang="en-US" altLang="zh-CN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endParaRPr lang="en-US" altLang="zh-CN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defRPr/>
            </a:pPr>
            <a:r>
              <a:rPr lang="zh-CN" altLang="en-US" sz="2665" b="1" dirty="0">
                <a:solidFill>
                  <a:srgbClr val="034A4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口诀：大大口里一个儿</a:t>
            </a:r>
            <a:endParaRPr lang="zh-CN" altLang="en-US" sz="2665" b="1" dirty="0">
              <a:solidFill>
                <a:srgbClr val="034A4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419856" y="1326873"/>
            <a:ext cx="3239628" cy="323962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149805" y="1347079"/>
            <a:ext cx="6905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sì</a:t>
            </a:r>
            <a:endParaRPr lang="zh-CN" altLang="en-US" sz="32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 r="16494"/>
          <a:stretch>
            <a:fillRect/>
          </a:stretch>
        </p:blipFill>
        <p:spPr>
          <a:xfrm>
            <a:off x="7556437" y="4864742"/>
            <a:ext cx="3815909" cy="7491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 contrast="30000"/>
                    </a14:imgEffect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35" t="16095" r="39666" b="67324"/>
          <a:stretch>
            <a:fillRect/>
          </a:stretch>
        </p:blipFill>
        <p:spPr>
          <a:xfrm rot="16200000">
            <a:off x="8351143" y="2301620"/>
            <a:ext cx="2069046" cy="205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660901" y="1589618"/>
            <a:ext cx="960967" cy="958849"/>
          </a:xfrm>
          <a:prstGeom prst="ellipse">
            <a:avLst/>
          </a:prstGeom>
          <a:solidFill>
            <a:srgbClr val="22B7BB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 sz="2400"/>
          </a:p>
        </p:txBody>
      </p:sp>
      <p:sp>
        <p:nvSpPr>
          <p:cNvPr id="12291" name="标题 1"/>
          <p:cNvSpPr txBox="1">
            <a:spLocks noChangeArrowheads="1"/>
          </p:cNvSpPr>
          <p:nvPr/>
        </p:nvSpPr>
        <p:spPr bwMode="auto">
          <a:xfrm>
            <a:off x="4781551" y="1511301"/>
            <a:ext cx="2628900" cy="1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865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en-US" altLang="zh-CN" sz="58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8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四季</a:t>
            </a:r>
            <a:endParaRPr lang="zh-CN" altLang="en-US" sz="5865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帮帮团\毛园丽\四季\10.20修改\图片\1-16092613034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6490" y="202181"/>
            <a:ext cx="5899150" cy="645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矩形 28"/>
          <p:cNvSpPr/>
          <p:nvPr/>
        </p:nvSpPr>
        <p:spPr bwMode="auto">
          <a:xfrm>
            <a:off x="9359760" y="1664596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9571160" y="4376099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2" descr="E:\帮帮团\毛园丽\四季\10.20修改\图片\1-160926130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5835" y="202181"/>
            <a:ext cx="6046230" cy="611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/>
          <p:cNvSpPr txBox="1"/>
          <p:nvPr/>
        </p:nvSpPr>
        <p:spPr>
          <a:xfrm>
            <a:off x="933224" y="1095602"/>
            <a:ext cx="444500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43439" y="2721114"/>
            <a:ext cx="398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endParaRPr lang="zh-CN" altLang="en-US" sz="4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帮帮团\毛园丽\四季\10.20修改\图片\1-16092613034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0487" y="198326"/>
            <a:ext cx="5967554" cy="6457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矩形 28"/>
          <p:cNvSpPr/>
          <p:nvPr/>
        </p:nvSpPr>
        <p:spPr bwMode="auto">
          <a:xfrm>
            <a:off x="9359760" y="1664596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9571160" y="4376099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2" descr="E:\帮帮团\毛园丽\四季\10.20修改\图片\1-160926130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93" y="198326"/>
            <a:ext cx="6046230" cy="611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/>
          <p:cNvSpPr txBox="1"/>
          <p:nvPr/>
        </p:nvSpPr>
        <p:spPr>
          <a:xfrm>
            <a:off x="963552" y="1159126"/>
            <a:ext cx="444500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4240" y="2719186"/>
            <a:ext cx="493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endParaRPr lang="zh-CN" altLang="en-US" sz="4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6440" y="4376099"/>
            <a:ext cx="444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40406" y="750142"/>
            <a:ext cx="398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82473" y="132079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6480" y="855408"/>
            <a:ext cx="2342537" cy="23425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77839" y="1345474"/>
            <a:ext cx="607531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/>
              <a:t>jū</a:t>
            </a:r>
            <a:r>
              <a:rPr lang="en-US" altLang="zh-CN" sz="4000" b="1" dirty="0"/>
              <a:t>  </a:t>
            </a:r>
            <a:r>
              <a:rPr lang="en-US" altLang="zh-CN" sz="4000" b="1" dirty="0" err="1">
                <a:solidFill>
                  <a:srgbClr val="FF0000"/>
                </a:solidFill>
              </a:rPr>
              <a:t>zhe</a:t>
            </a:r>
            <a:r>
              <a:rPr lang="en-US" altLang="zh-CN" sz="4000" b="1" dirty="0"/>
              <a:t>  </a:t>
            </a:r>
            <a:r>
              <a:rPr lang="en-US" altLang="zh-CN" sz="4000" b="1" dirty="0" err="1"/>
              <a:t>gōng</a:t>
            </a:r>
            <a:r>
              <a:rPr lang="en-US" altLang="zh-CN" sz="4000" b="1" dirty="0"/>
              <a:t> </a:t>
            </a:r>
            <a:r>
              <a:rPr lang="en-US" altLang="zh-CN" sz="4000" b="1" dirty="0" err="1"/>
              <a:t>shuō</a:t>
            </a:r>
            <a:r>
              <a:rPr lang="en-US" altLang="zh-CN" sz="4000" b="1" dirty="0"/>
              <a:t> </a:t>
            </a:r>
            <a:endParaRPr lang="en-US" altLang="zh-CN" sz="4000" b="1" dirty="0"/>
          </a:p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鞠 着   躬  说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sz="4000" b="1" dirty="0" err="1"/>
              <a:t>w</a:t>
            </a:r>
            <a:r>
              <a:rPr lang="en-US" altLang="zh-CN" sz="4000" b="1" dirty="0" err="1">
                <a:latin typeface="方正舒体" panose="02010601030101010101" pitchFamily="2" charset="-122"/>
                <a:ea typeface="方正舒体" panose="02010601030101010101" pitchFamily="2" charset="-122"/>
              </a:rPr>
              <a:t>á</a:t>
            </a:r>
            <a:r>
              <a:rPr lang="en-US" altLang="zh-CN" sz="4000" b="1" dirty="0" err="1"/>
              <a:t>n</a:t>
            </a:r>
            <a:r>
              <a:rPr lang="zh-CN" altLang="en-US" sz="4000" b="1" dirty="0"/>
              <a:t> </a:t>
            </a:r>
            <a:r>
              <a:rPr lang="en-US" altLang="zh-CN" sz="4000" b="1" dirty="0" err="1"/>
              <a:t>pÍ</a:t>
            </a:r>
            <a:r>
              <a:rPr lang="zh-CN" altLang="en-US" sz="4000" b="1" dirty="0"/>
              <a:t>  </a:t>
            </a:r>
            <a:r>
              <a:rPr lang="en-US" altLang="zh-CN" sz="4000" b="1" dirty="0">
                <a:solidFill>
                  <a:srgbClr val="FF0000"/>
                </a:solidFill>
              </a:rPr>
              <a:t>de</a:t>
            </a:r>
            <a:r>
              <a:rPr lang="zh-CN" altLang="en-US" sz="4000" b="1" dirty="0"/>
              <a:t> </a:t>
            </a:r>
            <a:r>
              <a:rPr lang="en-US" altLang="zh-CN" sz="4000" b="1" dirty="0" err="1"/>
              <a:t>shuō</a:t>
            </a:r>
            <a:endParaRPr lang="en-US" altLang="zh-CN" sz="4000" b="1" dirty="0"/>
          </a:p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顽  皮 地 说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b="85"/>
          <a:stretch>
            <a:fillRect/>
          </a:stretch>
        </p:blipFill>
        <p:spPr>
          <a:xfrm>
            <a:off x="2474316" y="3497241"/>
            <a:ext cx="2184701" cy="1845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 descr="E:\帮帮团\毛园丽\四季\10.20修改\图片\1-1609261303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490" y="202181"/>
            <a:ext cx="5899150" cy="645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矩形 28"/>
          <p:cNvSpPr/>
          <p:nvPr/>
        </p:nvSpPr>
        <p:spPr bwMode="auto">
          <a:xfrm>
            <a:off x="9359760" y="1664596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9571160" y="4376099"/>
            <a:ext cx="184731" cy="50244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CN" sz="2665" b="1" dirty="0">
              <a:solidFill>
                <a:srgbClr val="894A0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2" descr="E:\帮帮团\毛园丽\四季\10.20修改\图片\1-1609261303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93" y="198326"/>
            <a:ext cx="6046230" cy="611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/>
          <p:cNvSpPr txBox="1"/>
          <p:nvPr/>
        </p:nvSpPr>
        <p:spPr>
          <a:xfrm>
            <a:off x="963552" y="1159126"/>
            <a:ext cx="444500" cy="7080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9007" y="2721114"/>
            <a:ext cx="464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endParaRPr lang="zh-CN" altLang="en-US" sz="4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3552" y="4376099"/>
            <a:ext cx="444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endParaRPr lang="zh-CN" altLang="en-US" sz="40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20988" y="713856"/>
            <a:ext cx="42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82473" y="132079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朗读课文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/>
        </p:nvSpPr>
        <p:spPr>
          <a:xfrm>
            <a:off x="384948" y="230047"/>
            <a:ext cx="2451159" cy="679946"/>
          </a:xfrm>
          <a:prstGeom prst="roundRect">
            <a:avLst/>
          </a:prstGeom>
          <a:solidFill>
            <a:srgbClr val="418338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练习说话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700399" y="-1200256"/>
            <a:ext cx="3408259" cy="3825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00847" y="2183629"/>
            <a:ext cx="75911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我最喜欢（     ），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因为（               ）。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51896" y="1399474"/>
            <a:ext cx="3507303" cy="3507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PP_MARK_KEY" val="022ea0a0-515e-4f8c-ae83-414cac424413"/>
  <p:tag name="COMMONDATA" val="eyJoZGlkIjoiZjIzMjRhNzZkMDE0NTE1MWVhNDBkNGI0ZjI5OTQ5Mj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WPS 演示</Application>
  <PresentationFormat>宽屏</PresentationFormat>
  <Paragraphs>162</Paragraphs>
  <Slides>21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楷体</vt:lpstr>
      <vt:lpstr>汉仪旗黑Y3-35简</vt:lpstr>
      <vt:lpstr>黑体</vt:lpstr>
      <vt:lpstr>汉仪昌黎宋刻本原版W</vt:lpstr>
      <vt:lpstr>方正舒体</vt:lpstr>
      <vt:lpstr>Calibri</vt:lpstr>
      <vt:lpstr>等线</vt:lpstr>
      <vt:lpstr>Arial Unicode MS</vt:lpstr>
      <vt:lpstr>等线 Light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348404554@qq.com</dc:creator>
  <cp:lastModifiedBy>喋喋以喋以喋喋</cp:lastModifiedBy>
  <cp:revision>1</cp:revision>
  <dcterms:created xsi:type="dcterms:W3CDTF">2022-10-28T01:37:05Z</dcterms:created>
  <dcterms:modified xsi:type="dcterms:W3CDTF">2022-10-28T01:37:05Z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B061660B7260449CB513C10FB6E2091D</vt:lpwstr>
  </property>
  <property fmtid="{D5CDD505-2E9C-101B-9397-08002B2CF9AE}" pid="3" name="KSOProductBuildVer">
    <vt:lpwstr>2052-11.1.0.12598</vt:lpwstr>
  </property>
</Properties>
</file>