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8"/>
  </p:notesMasterIdLst>
  <p:sldIdLst>
    <p:sldId id="312" r:id="rId4"/>
    <p:sldId id="316" r:id="rId5"/>
    <p:sldId id="336" r:id="rId6"/>
    <p:sldId id="337" r:id="rId7"/>
    <p:sldId id="352" r:id="rId8"/>
    <p:sldId id="338" r:id="rId9"/>
    <p:sldId id="339" r:id="rId10"/>
    <p:sldId id="340" r:id="rId11"/>
    <p:sldId id="341" r:id="rId12"/>
    <p:sldId id="342" r:id="rId13"/>
    <p:sldId id="344" r:id="rId14"/>
    <p:sldId id="348" r:id="rId15"/>
    <p:sldId id="345" r:id="rId16"/>
    <p:sldId id="343" r:id="rId17"/>
  </p:sldIdLst>
  <p:sldSz cx="9144000" cy="51435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21"/>
    <p:restoredTop sz="94660"/>
  </p:normalViewPr>
  <p:slideViewPr>
    <p:cSldViewPr showGuides="1">
      <p:cViewPr varScale="1">
        <p:scale>
          <a:sx n="87" d="100"/>
          <a:sy n="87" d="100"/>
        </p:scale>
        <p:origin x="-840" y="-90"/>
      </p:cViewPr>
      <p:guideLst>
        <p:guide orient="horz" pos="15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5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image" Target="../media/image3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5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3" Type="http://schemas.openxmlformats.org/officeDocument/2006/relationships/tags" Target="../tags/tag69.xml"/><Relationship Id="rId32" Type="http://schemas.openxmlformats.org/officeDocument/2006/relationships/tags" Target="../tags/tag68.xml"/><Relationship Id="rId31" Type="http://schemas.openxmlformats.org/officeDocument/2006/relationships/tags" Target="../tags/tag67.xml"/><Relationship Id="rId30" Type="http://schemas.openxmlformats.org/officeDocument/2006/relationships/tags" Target="../tags/tag66.xml"/><Relationship Id="rId3" Type="http://schemas.openxmlformats.org/officeDocument/2006/relationships/tags" Target="../tags/tag40.xml"/><Relationship Id="rId29" Type="http://schemas.openxmlformats.org/officeDocument/2006/relationships/tags" Target="../tags/tag65.xml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9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95.xml"/><Relationship Id="rId7" Type="http://schemas.openxmlformats.org/officeDocument/2006/relationships/image" Target="../media/image6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90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4.png"/><Relationship Id="rId5" Type="http://schemas.openxmlformats.org/officeDocument/2006/relationships/tags" Target="../tags/tag120.xml"/><Relationship Id="rId4" Type="http://schemas.openxmlformats.org/officeDocument/2006/relationships/image" Target="../media/image3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.png"/><Relationship Id="rId5" Type="http://schemas.openxmlformats.org/officeDocument/2006/relationships/tags" Target="../tags/tag129.xml"/><Relationship Id="rId4" Type="http://schemas.openxmlformats.org/officeDocument/2006/relationships/image" Target="../media/image3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4.png"/><Relationship Id="rId5" Type="http://schemas.openxmlformats.org/officeDocument/2006/relationships/tags" Target="../tags/tag137.xml"/><Relationship Id="rId4" Type="http://schemas.openxmlformats.org/officeDocument/2006/relationships/image" Target="../media/image3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9" Type="http://schemas.openxmlformats.org/officeDocument/2006/relationships/tags" Target="../tags/tag168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image" Target="../media/image8.png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74.xml"/><Relationship Id="rId7" Type="http://schemas.openxmlformats.org/officeDocument/2006/relationships/image" Target="../media/image9.png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image" Target="../media/image12.png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2" Type="http://schemas.openxmlformats.org/officeDocument/2006/relationships/image" Target="../media/image4.png"/><Relationship Id="rId11" Type="http://schemas.openxmlformats.org/officeDocument/2006/relationships/tags" Target="../tags/tag207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image" Target="../media/image16.png"/><Relationship Id="rId13" Type="http://schemas.openxmlformats.org/officeDocument/2006/relationships/tags" Target="../tags/tag218.xml"/><Relationship Id="rId12" Type="http://schemas.openxmlformats.org/officeDocument/2006/relationships/image" Target="../media/image15.png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1" Type="http://schemas.openxmlformats.org/officeDocument/2006/relationships/image" Target="../media/image18.png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92215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en-US" altLang="zh-CN" strike="noStrike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en-US" altLang="zh-CN" strike="noStrike" noProof="1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/>
            <a:fld id="{44C1B35A-CA6B-41FE-915C-DF2600E9F9BB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>
            <p:custDataLst>
              <p:tags r:id="rId5"/>
            </p:custDataLst>
          </p:nvPr>
        </p:nvGrpSpPr>
        <p:grpSpPr>
          <a:xfrm>
            <a:off x="1458516" y="636746"/>
            <a:ext cx="6226969" cy="2644616"/>
            <a:chOff x="3066" y="1500"/>
            <a:chExt cx="12429" cy="608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066" y="1500"/>
              <a:ext cx="12217" cy="5840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278" y="1740"/>
              <a:ext cx="12217" cy="584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10"/>
            </p:custDataLst>
          </p:nvPr>
        </p:nvGrpSpPr>
        <p:grpSpPr>
          <a:xfrm>
            <a:off x="2905601" y="401955"/>
            <a:ext cx="475774" cy="426720"/>
            <a:chOff x="4052094" y="7246145"/>
            <a:chExt cx="1625600" cy="1458911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3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4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7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5714524" y="401955"/>
            <a:ext cx="475774" cy="426720"/>
            <a:chOff x="4052094" y="7246145"/>
            <a:chExt cx="1625600" cy="1458911"/>
          </a:xfrm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1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3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任意多边形: 形状 27"/>
            <p:cNvSpPr/>
            <p:nvPr>
              <p:custDataLst>
                <p:tags r:id="rId24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5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30" name="直接连接符 29"/>
          <p:cNvCxnSpPr/>
          <p:nvPr userDrawn="1">
            <p:custDataLst>
              <p:tags r:id="rId26"/>
            </p:custDataLst>
          </p:nvPr>
        </p:nvCxnSpPr>
        <p:spPr>
          <a:xfrm flipV="1">
            <a:off x="3139916" y="0"/>
            <a:ext cx="0" cy="40195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27"/>
            </p:custDataLst>
          </p:nvPr>
        </p:nvCxnSpPr>
        <p:spPr>
          <a:xfrm flipV="1">
            <a:off x="5952173" y="0"/>
            <a:ext cx="0" cy="40195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28"/>
            </p:custDataLst>
          </p:nvPr>
        </p:nvCxnSpPr>
        <p:spPr>
          <a:xfrm>
            <a:off x="3440906" y="2186778"/>
            <a:ext cx="242458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9"/>
            </p:custDataLst>
          </p:nvPr>
        </p:nvSpPr>
        <p:spPr>
          <a:xfrm>
            <a:off x="1620783" y="1281300"/>
            <a:ext cx="5902433" cy="82604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040" spc="600" baseline="0">
                <a:solidFill>
                  <a:schemeClr val="accent1"/>
                </a:solidFill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0"/>
            </p:custDataLst>
          </p:nvPr>
        </p:nvSpPr>
        <p:spPr>
          <a:xfrm>
            <a:off x="1620783" y="2251162"/>
            <a:ext cx="5902433" cy="36750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24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3" name="文本占位符 4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4724639" y="2713338"/>
            <a:ext cx="1213247" cy="341570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5" hasCustomPrompt="1"/>
            <p:custDataLst>
              <p:tags r:id="rId32"/>
            </p:custDataLst>
          </p:nvPr>
        </p:nvSpPr>
        <p:spPr>
          <a:xfrm>
            <a:off x="3196829" y="2711742"/>
            <a:ext cx="1213247" cy="341709"/>
          </a:xfrm>
        </p:spPr>
        <p:txBody>
          <a:bodyPr lIns="100800" tIns="0" rIns="82800" bIns="0" anchor="ctr"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PA-矩形 60"/>
          <p:cNvSpPr/>
          <p:nvPr userDrawn="1">
            <p:custDataLst>
              <p:tags r:id="rId5"/>
            </p:custDataLst>
          </p:nvPr>
        </p:nvSpPr>
        <p:spPr>
          <a:xfrm>
            <a:off x="866775" y="634365"/>
            <a:ext cx="7302341" cy="3800951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PA-矩形 16"/>
          <p:cNvSpPr/>
          <p:nvPr userDrawn="1">
            <p:custDataLst>
              <p:tags r:id="rId6"/>
            </p:custDataLst>
          </p:nvPr>
        </p:nvSpPr>
        <p:spPr>
          <a:xfrm>
            <a:off x="989171" y="771049"/>
            <a:ext cx="7302341" cy="380095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PA-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" y="-9286"/>
            <a:ext cx="9144001" cy="5174693"/>
          </a:xfrm>
          <a:prstGeom prst="rect">
            <a:avLst/>
          </a:prstGeom>
        </p:spPr>
      </p:pic>
      <p:grpSp>
        <p:nvGrpSpPr>
          <p:cNvPr id="10" name="PA-组合 9"/>
          <p:cNvGrpSpPr>
            <a:grpSpLocks noChangeAspect="1"/>
          </p:cNvGrpSpPr>
          <p:nvPr userDrawn="1">
            <p:custDataLst>
              <p:tags r:id="rId9"/>
            </p:custDataLst>
          </p:nvPr>
        </p:nvGrpSpPr>
        <p:grpSpPr>
          <a:xfrm>
            <a:off x="2365534" y="1470660"/>
            <a:ext cx="406241" cy="354806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1" name="PA-任意多边形: 形状 8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2" name="PA-任意多边形: 形状 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3" name="PA-组合 19"/>
          <p:cNvGrpSpPr>
            <a:grpSpLocks noChangeAspect="1"/>
          </p:cNvGrpSpPr>
          <p:nvPr userDrawn="1">
            <p:custDataLst>
              <p:tags r:id="rId12"/>
            </p:custDataLst>
          </p:nvPr>
        </p:nvGrpSpPr>
        <p:grpSpPr>
          <a:xfrm rot="10800000">
            <a:off x="6511766" y="1470660"/>
            <a:ext cx="406241" cy="354806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4" name="PA-任意多边形: 形状 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5" name="PA-任意多边形: 形状 9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6" name="PA-组合 24"/>
          <p:cNvGrpSpPr/>
          <p:nvPr userDrawn="1">
            <p:custDataLst>
              <p:tags r:id="rId15"/>
            </p:custDataLst>
          </p:nvPr>
        </p:nvGrpSpPr>
        <p:grpSpPr>
          <a:xfrm>
            <a:off x="1894046" y="-9049"/>
            <a:ext cx="694373" cy="824865"/>
            <a:chOff x="2471687" y="0"/>
            <a:chExt cx="918749" cy="109150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9" name="PA-矩形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0" name="PA-矩形 27"/>
              <p:cNvSpPr/>
              <p:nvPr>
                <p:custDataLst>
                  <p:tags r:id="rId17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1" name="PA-直接连接符 2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A-直接连接符 29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A-直接连接符 3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PA-任意多边形: 形状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PA-任意多边形: 形状 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8" name="PA-直接连接符 34"/>
            <p:cNvCxnSpPr/>
            <p:nvPr>
              <p:custDataLst>
                <p:tags r:id="rId23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PA-组合 35"/>
          <p:cNvGrpSpPr/>
          <p:nvPr userDrawn="1">
            <p:custDataLst>
              <p:tags r:id="rId24"/>
            </p:custDataLst>
          </p:nvPr>
        </p:nvGrpSpPr>
        <p:grpSpPr>
          <a:xfrm>
            <a:off x="6589395" y="-9049"/>
            <a:ext cx="694373" cy="824865"/>
            <a:chOff x="2471687" y="0"/>
            <a:chExt cx="918749" cy="1091504"/>
          </a:xfrm>
        </p:grpSpPr>
        <p:grpSp>
          <p:nvGrpSpPr>
            <p:cNvPr id="27" name="组合 2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9" name="PA-矩形 37"/>
              <p:cNvSpPr/>
              <p:nvPr>
                <p:custDataLst>
                  <p:tags r:id="rId2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0" name="PA-矩形 38"/>
              <p:cNvSpPr/>
              <p:nvPr>
                <p:custDataLst>
                  <p:tags r:id="rId2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31" name="PA-直接连接符 3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A-直接连接符 5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A-直接连接符 51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A-任意多边形: 形状 48"/>
              <p:cNvSpPr/>
              <p:nvPr>
                <p:custDataLst>
                  <p:tags r:id="rId3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5" name="PA-任意多边形: 形状 49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8" name="PA-直接连接符 54"/>
            <p:cNvCxnSpPr/>
            <p:nvPr>
              <p:custDataLst>
                <p:tags r:id="rId3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3"/>
            </p:custDataLst>
          </p:nvPr>
        </p:nvSpPr>
        <p:spPr>
          <a:xfrm>
            <a:off x="2001843" y="2638914"/>
            <a:ext cx="5140313" cy="91323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4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9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9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9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9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9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1" name="图片 10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2" name="图片 11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7" y="-30772"/>
            <a:ext cx="9144074" cy="51742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289006" y="3640931"/>
            <a:ext cx="1604010" cy="164782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1511618" y="685324"/>
            <a:ext cx="6120765" cy="637223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11"/>
            </p:custDataLst>
          </p:nvPr>
        </p:nvGrpSpPr>
        <p:grpSpPr>
          <a:xfrm>
            <a:off x="2905601" y="401955"/>
            <a:ext cx="475774" cy="426720"/>
            <a:chOff x="4052094" y="7246145"/>
            <a:chExt cx="1625600" cy="1458911"/>
          </a:xfrm>
        </p:grpSpPr>
        <p:sp>
          <p:nvSpPr>
            <p:cNvPr id="10" name="矩形 9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14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6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任意多边形: 形状 20"/>
            <p:cNvSpPr/>
            <p:nvPr>
              <p:custDataLst>
                <p:tags r:id="rId18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19"/>
            </p:custDataLst>
          </p:nvPr>
        </p:nvGrpSpPr>
        <p:grpSpPr>
          <a:xfrm>
            <a:off x="5714524" y="401955"/>
            <a:ext cx="475774" cy="426720"/>
            <a:chOff x="4052094" y="7246145"/>
            <a:chExt cx="1625600" cy="1458911"/>
          </a:xfrm>
        </p:grpSpPr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1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22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3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4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任意多边形: 形状 30"/>
            <p:cNvSpPr/>
            <p:nvPr>
              <p:custDataLst>
                <p:tags r:id="rId26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 userDrawn="1">
            <p:custDataLst>
              <p:tags r:id="rId27"/>
            </p:custDataLst>
          </p:nvPr>
        </p:nvCxnSpPr>
        <p:spPr>
          <a:xfrm flipV="1">
            <a:off x="3139916" y="0"/>
            <a:ext cx="0" cy="40195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8"/>
            </p:custDataLst>
          </p:nvPr>
        </p:nvCxnSpPr>
        <p:spPr>
          <a:xfrm flipV="1">
            <a:off x="5952173" y="0"/>
            <a:ext cx="0" cy="40195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-5715"/>
            <a:ext cx="9144000" cy="721995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395288" y="489585"/>
            <a:ext cx="8215313" cy="4213860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533400" y="680085"/>
            <a:ext cx="8215313" cy="417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4"/>
            </p:custDataLst>
          </p:nvPr>
        </p:nvGrpSpPr>
        <p:grpSpPr>
          <a:xfrm>
            <a:off x="1559243" y="-9049"/>
            <a:ext cx="781050" cy="928211"/>
            <a:chOff x="2471687" y="0"/>
            <a:chExt cx="918749" cy="1091504"/>
          </a:xfrm>
        </p:grpSpPr>
        <p:grpSp>
          <p:nvGrpSpPr>
            <p:cNvPr id="9" name="组合 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1" name="矩形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 userDrawn="1">
            <p:custDataLst>
              <p:tags r:id="rId13"/>
            </p:custDataLst>
          </p:nvPr>
        </p:nvGrpSpPr>
        <p:grpSpPr>
          <a:xfrm>
            <a:off x="6841808" y="-9049"/>
            <a:ext cx="781050" cy="928211"/>
            <a:chOff x="2471687" y="0"/>
            <a:chExt cx="918749" cy="1091504"/>
          </a:xfrm>
        </p:grpSpPr>
        <p:grpSp>
          <p:nvGrpSpPr>
            <p:cNvPr id="19" name="组合 1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1" name="矩形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任意多边形: 形状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0" name="直接连接符 19"/>
            <p:cNvCxnSpPr/>
            <p:nvPr>
              <p:custDataLst>
                <p:tags r:id="rId21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接连接符 27"/>
          <p:cNvCxnSpPr/>
          <p:nvPr userDrawn="1">
            <p:custDataLst>
              <p:tags r:id="rId22"/>
            </p:custDataLst>
          </p:nvPr>
        </p:nvCxnSpPr>
        <p:spPr>
          <a:xfrm>
            <a:off x="3440906" y="2893695"/>
            <a:ext cx="242458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33426" y="353480"/>
            <a:ext cx="8215134" cy="4486856"/>
          </a:xfrm>
          <a:prstGeom prst="rect">
            <a:avLst/>
          </a:prstGeom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8"/>
            </p:custDataLst>
          </p:nvPr>
        </p:nvSpPr>
        <p:spPr>
          <a:xfrm>
            <a:off x="1575940" y="1524001"/>
            <a:ext cx="6154521" cy="127444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3" hasCustomPrompt="1"/>
            <p:custDataLst>
              <p:tags r:id="rId29"/>
            </p:custDataLst>
          </p:nvPr>
        </p:nvSpPr>
        <p:spPr>
          <a:xfrm>
            <a:off x="2599751" y="3022059"/>
            <a:ext cx="4082483" cy="62029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25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8129588" y="4341971"/>
            <a:ext cx="926783" cy="801529"/>
          </a:xfrm>
          <a:prstGeom prst="rect">
            <a:avLst/>
          </a:prstGeom>
        </p:spPr>
      </p:pic>
      <p:pic>
        <p:nvPicPr>
          <p:cNvPr id="7" name="图片 6" descr="图层 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3811" y="4482465"/>
            <a:ext cx="1616869" cy="661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22815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2858" y="48101"/>
            <a:ext cx="864870" cy="888683"/>
          </a:xfrm>
          <a:prstGeom prst="rect">
            <a:avLst/>
          </a:prstGeom>
        </p:spPr>
      </p:pic>
      <p:pic>
        <p:nvPicPr>
          <p:cNvPr id="10" name="内容占位符 18" descr="图层 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90949" y="3725228"/>
            <a:ext cx="1553051" cy="1418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7914323" y="4642009"/>
            <a:ext cx="1241584" cy="50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 descr="图层 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34" y="4728210"/>
            <a:ext cx="1015365" cy="415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7830503" y="-5715"/>
            <a:ext cx="1313498" cy="537210"/>
          </a:xfrm>
          <a:prstGeom prst="rect">
            <a:avLst/>
          </a:prstGeom>
        </p:spPr>
      </p:pic>
      <p:pic>
        <p:nvPicPr>
          <p:cNvPr id="11" name="图片 10" descr="图层 4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0800000">
            <a:off x="0" y="-5715"/>
            <a:ext cx="790099" cy="721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 descr="图层 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34" y="4494848"/>
            <a:ext cx="1585913" cy="648653"/>
          </a:xfrm>
          <a:prstGeom prst="rect">
            <a:avLst/>
          </a:prstGeom>
        </p:spPr>
      </p:pic>
      <p:pic>
        <p:nvPicPr>
          <p:cNvPr id="14" name="图片 13" descr="图层 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045291" y="4137660"/>
            <a:ext cx="1100614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33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 descr="图层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10939" y="3649028"/>
            <a:ext cx="1634966" cy="1494473"/>
          </a:xfrm>
          <a:prstGeom prst="rect">
            <a:avLst/>
          </a:prstGeom>
        </p:spPr>
      </p:pic>
      <p:pic>
        <p:nvPicPr>
          <p:cNvPr id="9" name="图片 8" descr="图层 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0" y="-5715"/>
            <a:ext cx="1456373" cy="13311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227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7.xm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4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2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0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3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9.xml"/><Relationship Id="rId2" Type="http://schemas.openxmlformats.org/officeDocument/2006/relationships/image" Target="../media/image19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4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3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627630" y="1275080"/>
            <a:ext cx="4138930" cy="924560"/>
          </a:xfrm>
        </p:spPr>
        <p:txBody>
          <a:bodyPr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>
                <a:solidFill>
                  <a:schemeClr val="accent1"/>
                </a:solidFill>
                <a:latin typeface="汉仪大黑简" panose="02010609000101010101" charset="-122"/>
                <a:ea typeface="汉仪大黑简" panose="02010609000101010101" charset="-122"/>
              </a:rPr>
              <a:t>小数乘小数</a:t>
            </a:r>
            <a:endParaRPr lang="zh-CN" altLang="en-US" sz="5400">
              <a:solidFill>
                <a:schemeClr val="accent1"/>
              </a:solidFill>
              <a:latin typeface="汉仪大黑简" panose="02010609000101010101" charset="-122"/>
              <a:ea typeface="汉仪大黑简" panose="02010609000101010101" charset="-122"/>
            </a:endParaRPr>
          </a:p>
        </p:txBody>
      </p:sp>
      <p:sp>
        <p:nvSpPr>
          <p:cNvPr id="15" name="副标题 1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91640" y="852170"/>
            <a:ext cx="3533140" cy="422910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800">
                <a:solidFill>
                  <a:schemeClr val="dk1"/>
                </a:solidFill>
              </a:rPr>
              <a:t>苏教版五年级上册P</a:t>
            </a:r>
            <a:r>
              <a:rPr lang="en-US" altLang="zh-CN" sz="1800">
                <a:solidFill>
                  <a:schemeClr val="dk1"/>
                </a:solidFill>
              </a:rPr>
              <a:t>64</a:t>
            </a:r>
            <a:r>
              <a:rPr lang="zh-CN" altLang="en-US" sz="1800">
                <a:solidFill>
                  <a:schemeClr val="dk1"/>
                </a:solidFill>
              </a:rPr>
              <a:t>、</a:t>
            </a:r>
            <a:r>
              <a:rPr lang="en-US" altLang="zh-CN" sz="1800">
                <a:solidFill>
                  <a:schemeClr val="dk1"/>
                </a:solidFill>
              </a:rPr>
              <a:t>65</a:t>
            </a:r>
            <a:endParaRPr lang="en-US" altLang="zh-CN" sz="1800">
              <a:solidFill>
                <a:schemeClr val="dk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871085" y="2571750"/>
            <a:ext cx="1895475" cy="534670"/>
          </a:xfrm>
        </p:spPr>
        <p:txBody>
          <a:bodyPr>
            <a:noAutofit/>
          </a:bodyPr>
          <a:p>
            <a:pPr marL="0" lvl="0" indent="-285750" algn="r" fontAlgn="ctr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dk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新北区春江中心小学      </a:t>
            </a:r>
            <a:endParaRPr lang="zh-CN" altLang="en-US" sz="1200">
              <a:solidFill>
                <a:schemeClr val="dk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0" lvl="0" indent="-285750" algn="r" fontAlgn="ctr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dk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田雨</a:t>
            </a:r>
            <a:endParaRPr lang="en-US" altLang="zh-CN" sz="1200">
              <a:solidFill>
                <a:schemeClr val="dk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0" lvl="0" indent="-285750" algn="r" fontAlgn="ctr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en-US" altLang="zh-CN" sz="1200">
              <a:solidFill>
                <a:schemeClr val="dk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835785" y="9156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800" b="1">
                <a:latin typeface="Calibri" panose="020F0502020204030204" charset="0"/>
                <a:ea typeface="宋体" panose="02010600030101010101" pitchFamily="2" charset="-122"/>
              </a:rPr>
              <a:t>4.</a:t>
            </a:r>
            <a:r>
              <a:rPr lang="zh-CN" sz="1800" b="1">
                <a:latin typeface="Calibri" panose="020F0502020204030204" charset="0"/>
                <a:ea typeface="宋体" panose="02010600030101010101" pitchFamily="2" charset="-122"/>
              </a:rPr>
              <a:t>列竖式计算</a:t>
            </a:r>
            <a:endParaRPr lang="zh-CN" altLang="en-US" sz="1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5910" y="1419860"/>
            <a:ext cx="622998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4.6×2.8=                0.64×7.5=             3.6×2.05=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835785" y="1203960"/>
            <a:ext cx="562927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800" b="1">
                <a:latin typeface="Calibri" panose="020F0502020204030204" charset="0"/>
                <a:ea typeface="宋体" panose="02010600030101010101" pitchFamily="2" charset="-122"/>
              </a:rPr>
              <a:t>5.</a:t>
            </a:r>
            <a:r>
              <a:rPr lang="zh-CN" sz="1800" b="1">
                <a:latin typeface="Calibri" panose="020F0502020204030204" charset="0"/>
                <a:ea typeface="宋体" panose="02010600030101010101" pitchFamily="2" charset="-122"/>
              </a:rPr>
              <a:t>一种西服面料，每米售价</a:t>
            </a:r>
            <a:r>
              <a:rPr lang="en-US" sz="1800" b="1">
                <a:latin typeface="Calibri" panose="020F0502020204030204" charset="0"/>
                <a:ea typeface="宋体" panose="02010600030101010101" pitchFamily="2" charset="-122"/>
              </a:rPr>
              <a:t>58.5</a:t>
            </a:r>
            <a:r>
              <a:rPr lang="zh-CN" sz="1800" b="1">
                <a:latin typeface="Calibri" panose="020F0502020204030204" charset="0"/>
                <a:ea typeface="宋体" panose="02010600030101010101" pitchFamily="2" charset="-122"/>
              </a:rPr>
              <a:t>元。买</a:t>
            </a:r>
            <a:r>
              <a:rPr lang="en-US" sz="1800" b="1">
                <a:latin typeface="Calibri" panose="020F0502020204030204" charset="0"/>
                <a:ea typeface="宋体" panose="02010600030101010101" pitchFamily="2" charset="-122"/>
              </a:rPr>
              <a:t>5.2</a:t>
            </a:r>
            <a:r>
              <a:rPr lang="zh-CN" sz="1800" b="1">
                <a:latin typeface="Calibri" panose="020F0502020204030204" charset="0"/>
                <a:ea typeface="宋体" panose="02010600030101010101" pitchFamily="2" charset="-122"/>
              </a:rPr>
              <a:t>米这种面料，应付多少元？（先估计得数，再计算）</a:t>
            </a:r>
            <a:endParaRPr lang="zh-CN" altLang="en-US" sz="1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3996055" y="2499995"/>
            <a:ext cx="3688715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>
                <a:latin typeface="Calibri" panose="020F0502020204030204" charset="0"/>
                <a:ea typeface="宋体" panose="02010600030101010101" pitchFamily="2" charset="-122"/>
              </a:rPr>
              <a:t>回顾今天的学习过程，</a:t>
            </a:r>
            <a:endParaRPr lang="zh-CN" altLang="en-US" sz="2400" b="1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Calibri" panose="020F0502020204030204" charset="0"/>
                <a:ea typeface="宋体" panose="02010600030101010101" pitchFamily="2" charset="-122"/>
              </a:rPr>
              <a:t>你有什么收获？</a:t>
            </a:r>
            <a:endParaRPr lang="zh-CN" altLang="en-US" sz="2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b="2389"/>
          <a:stretch>
            <a:fillRect/>
          </a:stretch>
        </p:blipFill>
        <p:spPr>
          <a:xfrm>
            <a:off x="1548130" y="2068195"/>
            <a:ext cx="2329815" cy="19189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860" y="483870"/>
            <a:ext cx="8336280" cy="415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" y="567690"/>
            <a:ext cx="8138160" cy="4008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" y="267335"/>
            <a:ext cx="7718425" cy="476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" y="72390"/>
            <a:ext cx="7646670" cy="49987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583 0.0340741 L -0.212569 -0.23580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097 -0.223951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25 0.265926 " pathEditMode="relative" ptsTypes="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944 0.251975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75740" y="907415"/>
            <a:ext cx="2327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规律探究</a:t>
            </a:r>
            <a:endParaRPr lang="zh-CN" altLang="en-US"/>
          </a:p>
        </p:txBody>
      </p:sp>
      <p:pic>
        <p:nvPicPr>
          <p:cNvPr id="26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140" y="1275715"/>
            <a:ext cx="5633085" cy="31781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" name="组合 26"/>
          <p:cNvGrpSpPr/>
          <p:nvPr/>
        </p:nvGrpSpPr>
        <p:grpSpPr>
          <a:xfrm>
            <a:off x="2836698" y="1299315"/>
            <a:ext cx="3731742" cy="2711715"/>
            <a:chOff x="1008" y="2090"/>
            <a:chExt cx="10976" cy="8003"/>
          </a:xfrm>
        </p:grpSpPr>
        <p:grpSp>
          <p:nvGrpSpPr>
            <p:cNvPr id="11" name="组合 10"/>
            <p:cNvGrpSpPr/>
            <p:nvPr/>
          </p:nvGrpSpPr>
          <p:grpSpPr>
            <a:xfrm>
              <a:off x="3124" y="3286"/>
              <a:ext cx="6921" cy="5388"/>
              <a:chOff x="9446" y="1615"/>
              <a:chExt cx="8804" cy="6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3346" y="4987"/>
                <a:ext cx="4904" cy="354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书房</a:t>
                </a: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3362" y="2988"/>
                <a:ext cx="3526" cy="19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卫生间</a:t>
                </a: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447" y="1615"/>
                <a:ext cx="3901" cy="541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卧室</a:t>
                </a:r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446" y="7028"/>
                <a:ext cx="3886" cy="150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阳台</a:t>
                </a:r>
                <a:endParaRPr lang="zh-CN" altLang="en-US"/>
              </a:p>
            </p:txBody>
          </p:sp>
        </p:grpSp>
        <p:sp>
          <p:nvSpPr>
            <p:cNvPr id="12" name="左大括号 11"/>
            <p:cNvSpPr/>
            <p:nvPr/>
          </p:nvSpPr>
          <p:spPr>
            <a:xfrm rot="5400000">
              <a:off x="4476" y="1568"/>
              <a:ext cx="380" cy="3055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72" y="2090"/>
              <a:ext cx="2406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3.2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2747" y="3286"/>
              <a:ext cx="380" cy="4214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 rot="16200000">
              <a:off x="1413" y="4610"/>
              <a:ext cx="1175" cy="15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en-US" altLang="zh-CN" sz="1400"/>
                <a:t>3.8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16" name="左大括号 15"/>
            <p:cNvSpPr/>
            <p:nvPr/>
          </p:nvSpPr>
          <p:spPr>
            <a:xfrm>
              <a:off x="2733" y="7498"/>
              <a:ext cx="380" cy="1167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8" y="7635"/>
              <a:ext cx="2645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1.15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18" name="左大括号 17"/>
            <p:cNvSpPr/>
            <p:nvPr/>
          </p:nvSpPr>
          <p:spPr>
            <a:xfrm rot="5400000">
              <a:off x="7398" y="2780"/>
              <a:ext cx="380" cy="2768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左大括号 18"/>
            <p:cNvSpPr/>
            <p:nvPr/>
          </p:nvSpPr>
          <p:spPr>
            <a:xfrm rot="10800000">
              <a:off x="8986" y="4354"/>
              <a:ext cx="380" cy="1557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49" y="3068"/>
              <a:ext cx="1444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3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79" y="4771"/>
              <a:ext cx="2331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1.25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23" name="左大括号 22"/>
            <p:cNvSpPr/>
            <p:nvPr/>
          </p:nvSpPr>
          <p:spPr>
            <a:xfrm rot="16200000">
              <a:off x="7949" y="6951"/>
              <a:ext cx="380" cy="3870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76" y="9188"/>
              <a:ext cx="1745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3.6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  <p:sp>
          <p:nvSpPr>
            <p:cNvPr id="25" name="左大括号 24"/>
            <p:cNvSpPr/>
            <p:nvPr/>
          </p:nvSpPr>
          <p:spPr>
            <a:xfrm rot="10800000">
              <a:off x="10072" y="5911"/>
              <a:ext cx="364" cy="2787"/>
            </a:xfrm>
            <a:prstGeom prst="leftBrace">
              <a:avLst>
                <a:gd name="adj1" fmla="val 50555"/>
                <a:gd name="adj2" fmla="val 5061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448" y="6639"/>
              <a:ext cx="1536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3</a:t>
              </a:r>
              <a:r>
                <a:rPr lang="zh-CN" altLang="en-US" sz="1400"/>
                <a:t>米</a:t>
              </a:r>
              <a:endParaRPr lang="zh-CN" altLang="en-US" sz="14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236980" y="843915"/>
            <a:ext cx="8992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下面是公寓住房的部分平面图。</a:t>
            </a:r>
            <a:endParaRPr lang="zh-CN" altLang="en-US" sz="2800" b="1" dirty="0"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140200" y="1924050"/>
            <a:ext cx="351028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）卫生间和书房的面积</a:t>
            </a:r>
            <a:r>
              <a:rPr lang="zh-CN" altLang="en-US" sz="2000" b="1"/>
              <a:t>各是多少平方米呢？</a:t>
            </a:r>
            <a:endParaRPr lang="zh-CN" altLang="en-US"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275715"/>
            <a:ext cx="2922905" cy="2123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8445" y="1708150"/>
            <a:ext cx="323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）卧室的面积呢？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4427855" y="2499995"/>
            <a:ext cx="2108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3.2</a:t>
            </a:r>
            <a:r>
              <a:rPr lang="zh-CN" altLang="en-US"/>
              <a:t>×</a:t>
            </a:r>
            <a:r>
              <a:rPr lang="en-US" altLang="zh-CN"/>
              <a:t>3.8=</a:t>
            </a:r>
            <a:endParaRPr lang="en-US" altLang="zh-CN"/>
          </a:p>
        </p:txBody>
      </p:sp>
      <p:pic>
        <p:nvPicPr>
          <p:cNvPr id="4" name="图片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377950"/>
            <a:ext cx="2922905" cy="2123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 rot="5400000">
            <a:off x="4713605" y="2571750"/>
            <a:ext cx="1013460" cy="1008380"/>
            <a:chOff x="7087" y="4390"/>
            <a:chExt cx="1260" cy="1588"/>
          </a:xfrm>
        </p:grpSpPr>
        <p:sp>
          <p:nvSpPr>
            <p:cNvPr id="37" name="矩形 36"/>
            <p:cNvSpPr/>
            <p:nvPr/>
          </p:nvSpPr>
          <p:spPr>
            <a:xfrm>
              <a:off x="7087" y="4390"/>
              <a:ext cx="126" cy="1588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213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339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465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591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717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843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969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095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221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9840" y="987425"/>
            <a:ext cx="323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）卧室的面积呢？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1475740" y="1779905"/>
            <a:ext cx="2108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3.2</a:t>
            </a:r>
            <a:r>
              <a:rPr lang="zh-CN" altLang="en-US"/>
              <a:t>×</a:t>
            </a:r>
            <a:r>
              <a:rPr lang="en-US" altLang="zh-CN"/>
              <a:t>3.8=</a:t>
            </a:r>
            <a:endParaRPr lang="en-US" altLang="zh-CN"/>
          </a:p>
        </p:txBody>
      </p:sp>
      <p:grpSp>
        <p:nvGrpSpPr>
          <p:cNvPr id="47" name="组合 46"/>
          <p:cNvGrpSpPr/>
          <p:nvPr/>
        </p:nvGrpSpPr>
        <p:grpSpPr>
          <a:xfrm rot="0">
            <a:off x="6369685" y="2531745"/>
            <a:ext cx="1013460" cy="1008380"/>
            <a:chOff x="7087" y="4390"/>
            <a:chExt cx="1260" cy="1588"/>
          </a:xfrm>
        </p:grpSpPr>
        <p:sp>
          <p:nvSpPr>
            <p:cNvPr id="48" name="矩形 47"/>
            <p:cNvSpPr/>
            <p:nvPr/>
          </p:nvSpPr>
          <p:spPr>
            <a:xfrm>
              <a:off x="7087" y="4390"/>
              <a:ext cx="126" cy="1588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13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339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7465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591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717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843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969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8095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8221" y="4390"/>
              <a:ext cx="126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5003800" y="194246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0.1</a:t>
            </a:r>
            <a:endParaRPr lang="en-US" altLang="zh-CN"/>
          </a:p>
        </p:txBody>
      </p:sp>
      <p:sp>
        <p:nvSpPr>
          <p:cNvPr id="59" name="文本框 58"/>
          <p:cNvSpPr txBox="1"/>
          <p:nvPr/>
        </p:nvSpPr>
        <p:spPr>
          <a:xfrm>
            <a:off x="6537325" y="194754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0.1</a:t>
            </a:r>
            <a:endParaRPr lang="en-US" altLang="zh-CN"/>
          </a:p>
        </p:txBody>
      </p:sp>
      <p:grpSp>
        <p:nvGrpSpPr>
          <p:cNvPr id="85" name="组合 84"/>
          <p:cNvGrpSpPr/>
          <p:nvPr/>
        </p:nvGrpSpPr>
        <p:grpSpPr>
          <a:xfrm>
            <a:off x="4700270" y="2569210"/>
            <a:ext cx="1040130" cy="1013460"/>
            <a:chOff x="5221" y="3987"/>
            <a:chExt cx="1596" cy="1604"/>
          </a:xfrm>
        </p:grpSpPr>
        <p:grpSp>
          <p:nvGrpSpPr>
            <p:cNvPr id="83" name="组合 82"/>
            <p:cNvGrpSpPr/>
            <p:nvPr/>
          </p:nvGrpSpPr>
          <p:grpSpPr>
            <a:xfrm>
              <a:off x="5221" y="3987"/>
              <a:ext cx="1596" cy="1604"/>
              <a:chOff x="3727" y="4718"/>
              <a:chExt cx="1596" cy="1604"/>
            </a:xfrm>
          </p:grpSpPr>
          <p:grpSp>
            <p:nvGrpSpPr>
              <p:cNvPr id="61" name="组合 60"/>
              <p:cNvGrpSpPr/>
              <p:nvPr/>
            </p:nvGrpSpPr>
            <p:grpSpPr>
              <a:xfrm rot="5400000">
                <a:off x="3730" y="4730"/>
                <a:ext cx="1596" cy="1588"/>
                <a:chOff x="7087" y="4390"/>
                <a:chExt cx="1260" cy="1588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7087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>
                          <a:lumMod val="90000"/>
                        </a:schemeClr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7213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7339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7465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7591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7717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7843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7969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8095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8221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rot="0">
                <a:off x="3727" y="4718"/>
                <a:ext cx="1596" cy="1588"/>
                <a:chOff x="7087" y="4390"/>
                <a:chExt cx="1260" cy="1588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7087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>
                          <a:lumMod val="90000"/>
                        </a:schemeClr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7213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339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65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591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7717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843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969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8095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8221" y="4390"/>
                  <a:ext cx="126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4" name="矩形 83"/>
            <p:cNvSpPr/>
            <p:nvPr/>
          </p:nvSpPr>
          <p:spPr>
            <a:xfrm>
              <a:off x="5241" y="4015"/>
              <a:ext cx="120" cy="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5868035" y="1995805"/>
            <a:ext cx="404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×</a:t>
            </a:r>
            <a:endParaRPr lang="zh-CN" altLang="en-US" sz="1200"/>
          </a:p>
        </p:txBody>
      </p:sp>
      <p:cxnSp>
        <p:nvCxnSpPr>
          <p:cNvPr id="5" name="直接连接符 4"/>
          <p:cNvCxnSpPr/>
          <p:nvPr/>
        </p:nvCxnSpPr>
        <p:spPr>
          <a:xfrm>
            <a:off x="2411730" y="2427605"/>
            <a:ext cx="432435" cy="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15920" y="2274570"/>
            <a:ext cx="955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32</a:t>
            </a:r>
            <a:r>
              <a:rPr lang="zh-CN" altLang="en-US" sz="1400"/>
              <a:t>个</a:t>
            </a:r>
            <a:r>
              <a:rPr lang="en-US" altLang="zh-CN" sz="1400"/>
              <a:t>0.1</a:t>
            </a:r>
            <a:endParaRPr lang="en-US" altLang="zh-CN" sz="1400"/>
          </a:p>
        </p:txBody>
      </p:sp>
      <p:cxnSp>
        <p:nvCxnSpPr>
          <p:cNvPr id="7" name="直接连接符 6"/>
          <p:cNvCxnSpPr/>
          <p:nvPr/>
        </p:nvCxnSpPr>
        <p:spPr>
          <a:xfrm>
            <a:off x="2411730" y="2720975"/>
            <a:ext cx="432435" cy="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11730" y="3531870"/>
            <a:ext cx="432435" cy="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15920" y="2586990"/>
            <a:ext cx="955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38</a:t>
            </a:r>
            <a:r>
              <a:rPr lang="zh-CN" altLang="en-US" sz="1400"/>
              <a:t>个</a:t>
            </a:r>
            <a:r>
              <a:rPr lang="en-US" altLang="zh-CN" sz="1400"/>
              <a:t>0.1</a:t>
            </a:r>
            <a:endParaRPr lang="en-US" altLang="zh-CN" sz="1400"/>
          </a:p>
        </p:txBody>
      </p:sp>
      <p:sp>
        <p:nvSpPr>
          <p:cNvPr id="10" name="文本框 9"/>
          <p:cNvSpPr txBox="1"/>
          <p:nvPr/>
        </p:nvSpPr>
        <p:spPr>
          <a:xfrm>
            <a:off x="5029835" y="1627505"/>
            <a:ext cx="3388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32</a:t>
            </a:r>
            <a:r>
              <a:rPr lang="zh-CN" altLang="en-US"/>
              <a:t>×</a:t>
            </a:r>
            <a:r>
              <a:rPr lang="en-US" altLang="zh-CN"/>
              <a:t>38</a:t>
            </a:r>
            <a:r>
              <a:rPr lang="zh-CN" altLang="en-US"/>
              <a:t>×</a:t>
            </a:r>
            <a:r>
              <a:rPr lang="en-US" altLang="zh-CN"/>
              <a:t>0.1</a:t>
            </a:r>
            <a:r>
              <a:rPr lang="zh-CN" altLang="en-US"/>
              <a:t>×</a:t>
            </a:r>
            <a:r>
              <a:rPr lang="en-US" altLang="zh-CN"/>
              <a:t>0.1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2915920" y="3378835"/>
            <a:ext cx="1273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1216</a:t>
            </a:r>
            <a:r>
              <a:rPr lang="zh-CN" altLang="en-US" sz="1400"/>
              <a:t>个</a:t>
            </a:r>
            <a:r>
              <a:rPr lang="en-US" altLang="zh-CN" sz="1400"/>
              <a:t>0.01</a:t>
            </a:r>
            <a:endParaRPr lang="en-US" altLang="zh-CN" sz="1400"/>
          </a:p>
        </p:txBody>
      </p:sp>
      <p:sp>
        <p:nvSpPr>
          <p:cNvPr id="13" name="文本框 12"/>
          <p:cNvSpPr txBox="1"/>
          <p:nvPr/>
        </p:nvSpPr>
        <p:spPr>
          <a:xfrm>
            <a:off x="7236460" y="1949450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=0.01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2804795" y="1779905"/>
            <a:ext cx="99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12.16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188085" y="2248535"/>
            <a:ext cx="11544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3 . 2</a:t>
            </a:r>
            <a:endParaRPr lang="en-US" altLang="zh-CN"/>
          </a:p>
          <a:p>
            <a:r>
              <a:rPr lang="zh-CN" altLang="en-US" sz="1600"/>
              <a:t>×</a:t>
            </a:r>
            <a:r>
              <a:rPr lang="en-US" altLang="zh-CN"/>
              <a:t>       3 . 8</a:t>
            </a:r>
            <a:endParaRPr lang="en-US" altLang="zh-CN"/>
          </a:p>
          <a:p>
            <a:r>
              <a:rPr lang="en-US" altLang="zh-CN"/>
              <a:t>      2   5   6</a:t>
            </a:r>
            <a:endParaRPr lang="en-US" altLang="zh-CN"/>
          </a:p>
          <a:p>
            <a:r>
              <a:rPr lang="en-US" altLang="zh-CN"/>
              <a:t>      9   6  </a:t>
            </a:r>
            <a:endParaRPr lang="en-US" altLang="zh-CN"/>
          </a:p>
          <a:p>
            <a:r>
              <a:rPr lang="en-US" altLang="zh-CN"/>
              <a:t>  1  2 . 1  6</a:t>
            </a:r>
            <a:endParaRPr lang="en-US" alt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259840" y="3364230"/>
            <a:ext cx="10083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261110" y="2826385"/>
            <a:ext cx="10083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111 0.00777778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86" grpId="0"/>
      <p:bldP spid="6" grpId="0"/>
      <p:bldP spid="9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45585" y="1461770"/>
            <a:ext cx="323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（</a:t>
            </a:r>
            <a:r>
              <a:rPr lang="en-US" altLang="zh-CN" b="1"/>
              <a:t>3</a:t>
            </a:r>
            <a:r>
              <a:rPr lang="zh-CN" altLang="en-US" b="1"/>
              <a:t>）阳台的面积呢？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4067810" y="2110740"/>
            <a:ext cx="4382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学习要求：</a:t>
            </a:r>
            <a:endParaRPr lang="zh-CN" altLang="en-US" b="1"/>
          </a:p>
          <a:p>
            <a:r>
              <a:rPr lang="en-US" altLang="zh-CN" b="1"/>
              <a:t>1.</a:t>
            </a:r>
            <a:r>
              <a:rPr lang="zh-CN" altLang="en-US" b="1"/>
              <a:t>写一写，把你的想法记录在表格里。</a:t>
            </a:r>
            <a:endParaRPr lang="zh-CN" altLang="en-US" b="1"/>
          </a:p>
          <a:p>
            <a:r>
              <a:rPr lang="en-US" altLang="zh-CN" b="1"/>
              <a:t>2.</a:t>
            </a:r>
            <a:r>
              <a:rPr lang="zh-CN" altLang="en-US" b="1"/>
              <a:t>说一说，和同桌说说你的想法。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059815"/>
            <a:ext cx="2922905" cy="2123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115695" y="1059815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、你能先填一填，再给积点上小数点吗？</a:t>
            </a:r>
            <a:endParaRPr lang="zh-CN" altLang="en-US" sz="16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8332" y="1806676"/>
            <a:ext cx="6280538" cy="1529737"/>
            <a:chOff x="2300" y="4164"/>
            <a:chExt cx="9891" cy="240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7" y="4505"/>
              <a:ext cx="2514" cy="1841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300" y="4164"/>
              <a:ext cx="9891" cy="2409"/>
              <a:chOff x="2356" y="4181"/>
              <a:chExt cx="9891" cy="240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356" y="4181"/>
                <a:ext cx="8602" cy="2409"/>
                <a:chOff x="2947" y="4345"/>
                <a:chExt cx="7997" cy="1858"/>
              </a:xfrm>
            </p:grpSpPr>
            <p:pic>
              <p:nvPicPr>
                <p:cNvPr id="21" name="图片 5"/>
                <p:cNvPicPr>
                  <a:picLocks noChangeAspect="1"/>
                </p:cNvPicPr>
                <p:nvPr/>
              </p:nvPicPr>
              <p:blipFill>
                <a:blip r:embed="rId2"/>
                <a:srcRect r="67670"/>
                <a:stretch>
                  <a:fillRect/>
                </a:stretch>
              </p:blipFill>
              <p:spPr>
                <a:xfrm>
                  <a:off x="2947" y="4345"/>
                  <a:ext cx="3094" cy="18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" name="组合 3"/>
                <p:cNvGrpSpPr/>
                <p:nvPr/>
              </p:nvGrpSpPr>
              <p:grpSpPr>
                <a:xfrm>
                  <a:off x="4528" y="4607"/>
                  <a:ext cx="1341" cy="1348"/>
                  <a:chOff x="4528" y="4607"/>
                  <a:chExt cx="1341" cy="1348"/>
                </a:xfrm>
              </p:grpSpPr>
              <p:pic>
                <p:nvPicPr>
                  <p:cNvPr id="2" name="图片 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28" y="4607"/>
                    <a:ext cx="1341" cy="851"/>
                  </a:xfrm>
                  <a:prstGeom prst="rect">
                    <a:avLst/>
                  </a:prstGeom>
                </p:spPr>
              </p:pic>
              <p:pic>
                <p:nvPicPr>
                  <p:cNvPr id="3" name="图片 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8" y="5458"/>
                    <a:ext cx="1106" cy="49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" name="组合 4"/>
                <p:cNvGrpSpPr/>
                <p:nvPr/>
              </p:nvGrpSpPr>
              <p:grpSpPr>
                <a:xfrm>
                  <a:off x="9603" y="4585"/>
                  <a:ext cx="1341" cy="1348"/>
                  <a:chOff x="5634" y="4585"/>
                  <a:chExt cx="1341" cy="1348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34" y="5436"/>
                    <a:ext cx="1106" cy="497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634" y="4585"/>
                    <a:ext cx="1341" cy="85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" name="图片 7" descr="`DX[SF(~U(DTD~%`BMM59VB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9" y="4521"/>
                <a:ext cx="1367" cy="1675"/>
              </a:xfrm>
              <a:prstGeom prst="rect">
                <a:avLst/>
              </a:prstGeom>
            </p:spPr>
          </p:pic>
          <p:pic>
            <p:nvPicPr>
              <p:cNvPr id="13" name="图片 12" descr="AK[VXP5_~)~UOZSSUPXT~8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62" y="4546"/>
                <a:ext cx="1485" cy="1694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843915"/>
            <a:ext cx="6644005" cy="16757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91640" y="2715895"/>
            <a:ext cx="480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2.</a:t>
            </a:r>
            <a:r>
              <a:rPr lang="zh-CN" altLang="en-US" b="1"/>
              <a:t>根据第一栏的积，写出其他各栏的积。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91640" y="1131570"/>
            <a:ext cx="539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3.</a:t>
            </a:r>
            <a:r>
              <a:rPr lang="zh-CN" altLang="en-US" b="1"/>
              <a:t>先判断下面的计算是否正确，再</a:t>
            </a:r>
            <a:r>
              <a:rPr lang="zh-CN" altLang="en-US" b="1"/>
              <a:t>改正。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1635760"/>
            <a:ext cx="1798955" cy="2273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564005"/>
            <a:ext cx="1792605" cy="2238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6*i*9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6*i*10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6*i*1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6*i*12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6*i*13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6*i*14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6*i*15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6*i*1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6*i*17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6*i*18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6*i*19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1*i*20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1*i*24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1*i*21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2*i*22"/>
  <p:tag name="KSO_WM_UNIT_LAYERLEVEL" val="1"/>
  <p:tag name="KSO_WM_TAG_VERSION" val="1.0"/>
  <p:tag name="KSO_WM_BEAUTIFY_FLAG" val="#wm#"/>
  <p:tag name="WM_BEAUTIFY_SHAPE_IDENTITY" val="{8ced040c-e4d5-4fa7-a0fe-55627abc70d4}"/>
</p:tagLst>
</file>

<file path=ppt/tags/tag1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b690eb6-1d63-4be5-bd2e-e27f5d4af6be}"/>
</p:tagLst>
</file>

<file path=ppt/tags/tag1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3*i*22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8_1*a*1"/>
  <p:tag name="KSO_WM_TEMPLATE_CATEGORY" val="custom"/>
  <p:tag name="KSO_WM_TEMPLATE_INDEX" val="20203888"/>
  <p:tag name="KSO_WM_UNIT_LAYERLEVEL" val="1"/>
  <p:tag name="KSO_WM_TAG_VERSION" val="1.0"/>
  <p:tag name="KSO_WM_BEAUTIFY_FLAG" val="#wm#"/>
  <p:tag name="KSO_WM_UNIT_PRESET_TEXT" val="卡通教育模板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8_1*b*1"/>
  <p:tag name="KSO_WM_TEMPLATE_CATEGORY" val="custom"/>
  <p:tag name="KSO_WM_TEMPLATE_INDEX" val="20203888"/>
  <p:tag name="KSO_WM_UNIT_LAYERLEVEL" val="1"/>
  <p:tag name="KSO_WM_TAG_VERSION" val="1.0"/>
  <p:tag name="KSO_WM_BEAUTIFY_FLAG" val="#wm#"/>
  <p:tag name="KSO_WM_UNIT_PRESET_TEXT" val="单击此处添加文本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3888_1*b*3"/>
  <p:tag name="KSO_WM_TEMPLATE_CATEGORY" val="custom"/>
  <p:tag name="KSO_WM_TEMPLATE_INDEX" val="20203888"/>
  <p:tag name="KSO_WM_UNIT_LAYERLEVEL" val="1"/>
  <p:tag name="KSO_WM_TAG_VERSION" val="1.0"/>
  <p:tag name="KSO_WM_BEAUTIFY_FLAG" val="#wm#"/>
  <p:tag name="KSO_WM_UNIT_PRESET_TEXT" val="2020/01/0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SLIDE_ID" val="custom20203888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  <p:tag name="KSO_WM_SLIDE_LAYOUT" val="a_b"/>
  <p:tag name="KSO_WM_SLIDE_LAYOUT_CNT" val="1_3"/>
  <p:tag name="KSO_WM_SPECIAL_SOURCE" val="bdnull"/>
</p:tagLst>
</file>

<file path=ppt/tags/tag237.xml><?xml version="1.0" encoding="utf-8"?>
<p:tagLst xmlns:p="http://schemas.openxmlformats.org/presentationml/2006/main">
  <p:tag name="KSO_WM_SPECIAL_SOURCE" val="bdnull"/>
</p:tagLst>
</file>

<file path=ppt/tags/tag238.xml><?xml version="1.0" encoding="utf-8"?>
<p:tagLst xmlns:p="http://schemas.openxmlformats.org/presentationml/2006/main">
  <p:tag name="KSO_WM_SPECIAL_SOURCE" val="bdnull"/>
</p:tagLst>
</file>

<file path=ppt/tags/tag239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PECIAL_SOURCE" val="bdnull"/>
</p:tagLst>
</file>

<file path=ppt/tags/tag241.xml><?xml version="1.0" encoding="utf-8"?>
<p:tagLst xmlns:p="http://schemas.openxmlformats.org/presentationml/2006/main">
  <p:tag name="KSO_WM_SPECIAL_SOURCE" val="bdnull"/>
</p:tagLst>
</file>

<file path=ppt/tags/tag242.xml><?xml version="1.0" encoding="utf-8"?>
<p:tagLst xmlns:p="http://schemas.openxmlformats.org/presentationml/2006/main">
  <p:tag name="KSO_WM_SPECIAL_SOURCE" val="bdnull"/>
</p:tagLst>
</file>

<file path=ppt/tags/tag243.xml><?xml version="1.0" encoding="utf-8"?>
<p:tagLst xmlns:p="http://schemas.openxmlformats.org/presentationml/2006/main">
  <p:tag name="KSO_WM_SPECIAL_SOURCE" val="bdnull"/>
</p:tagLst>
</file>

<file path=ppt/tags/tag244.xml><?xml version="1.0" encoding="utf-8"?>
<p:tagLst xmlns:p="http://schemas.openxmlformats.org/presentationml/2006/main">
  <p:tag name="KSO_WM_SPECIAL_SOURCE" val="bdnull"/>
</p:tagLst>
</file>

<file path=ppt/tags/tag245.xml><?xml version="1.0" encoding="utf-8"?>
<p:tagLst xmlns:p="http://schemas.openxmlformats.org/presentationml/2006/main">
  <p:tag name="KSO_WM_SPECIAL_SOURCE" val="bdnull"/>
</p:tagLst>
</file>

<file path=ppt/tags/tag246.xml><?xml version="1.0" encoding="utf-8"?>
<p:tagLst xmlns:p="http://schemas.openxmlformats.org/presentationml/2006/main">
  <p:tag name="KSO_WM_SPECIAL_SOURCE" val="bdnull"/>
</p:tagLst>
</file>

<file path=ppt/tags/tag247.xml><?xml version="1.0" encoding="utf-8"?>
<p:tagLst xmlns:p="http://schemas.openxmlformats.org/presentationml/2006/main">
  <p:tag name="KSO_WM_SPECIAL_SOURCE" val="bdnull"/>
</p:tagLst>
</file>

<file path=ppt/tags/tag248.xml><?xml version="1.0" encoding="utf-8"?>
<p:tagLst xmlns:p="http://schemas.openxmlformats.org/presentationml/2006/main">
  <p:tag name="KSO_WM_UNIT_PLACING_PICTURE_USER_VIEWPORT" val="{&quot;height&quot;:6540,&quot;width&quot;:13128}"/>
</p:tagLst>
</file>

<file path=ppt/tags/tag249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PECIAL_SOURCE" val="bdnull"/>
</p:tagLst>
</file>

<file path=ppt/tags/tag251.xml><?xml version="1.0" encoding="utf-8"?>
<p:tagLst xmlns:p="http://schemas.openxmlformats.org/presentationml/2006/main">
  <p:tag name="KSO_WPP_MARK_KEY" val="4d361b6a-f4c2-47cf-a3c8-6e147524978c"/>
  <p:tag name="COMMONDATA" val="eyJoZGlkIjoiZTY5NjFmMGJhNjE0NGU1MDcxOGRiNDlkNTI3ZDlkMDE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*i*24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3*i*22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3*i*9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3*i*10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3*i*11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3*i*1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3*i*14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3*i*15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3*i*1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3*i*17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3*i*1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3*i*19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*i*20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6*i*2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6*i*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自定义 27">
      <a:dk1>
        <a:srgbClr val="000000"/>
      </a:dk1>
      <a:lt1>
        <a:srgbClr val="FFFFFF"/>
      </a:lt1>
      <a:dk2>
        <a:srgbClr val="DDE4FF"/>
      </a:dk2>
      <a:lt2>
        <a:srgbClr val="FFFFFF"/>
      </a:lt2>
      <a:accent1>
        <a:srgbClr val="4E79DA"/>
      </a:accent1>
      <a:accent2>
        <a:srgbClr val="6D78C2"/>
      </a:accent2>
      <a:accent3>
        <a:srgbClr val="8D77AA"/>
      </a:accent3>
      <a:accent4>
        <a:srgbClr val="AC7693"/>
      </a:accent4>
      <a:accent5>
        <a:srgbClr val="CC757B"/>
      </a:accent5>
      <a:accent6>
        <a:srgbClr val="EB7463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WPS 演示</Application>
  <PresentationFormat>全屏显示(16:9)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幼圆</vt:lpstr>
      <vt:lpstr>等线</vt:lpstr>
      <vt:lpstr>汉仪乐喵体W</vt:lpstr>
      <vt:lpstr>微软雅黑</vt:lpstr>
      <vt:lpstr>汉仪大黑简</vt:lpstr>
      <vt:lpstr>黑体</vt:lpstr>
      <vt:lpstr>Wingdings</vt:lpstr>
      <vt:lpstr>隶书</vt:lpstr>
      <vt:lpstr>Arial Unicode MS</vt:lpstr>
      <vt:lpstr>Office 主题</vt:lpstr>
      <vt:lpstr>6_Office 主题​​</vt:lpstr>
      <vt:lpstr>小数乘小数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小数乘小数</dc:title>
  <dc:creator>usre</dc:creator>
  <cp:lastModifiedBy>-浮生若梦。</cp:lastModifiedBy>
  <cp:revision>11</cp:revision>
  <dcterms:created xsi:type="dcterms:W3CDTF">2022-10-17T10:33:00Z</dcterms:created>
  <dcterms:modified xsi:type="dcterms:W3CDTF">2022-10-24T23:56:30Z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20DCF8CA471A4E69A250935EEC0D8A18</vt:lpwstr>
  </property>
</Properties>
</file>