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3"/>
    <p:sldId id="596" r:id="rId4"/>
    <p:sldId id="691" r:id="rId5"/>
    <p:sldId id="731" r:id="rId6"/>
    <p:sldId id="761" r:id="rId7"/>
    <p:sldId id="512" r:id="rId8"/>
    <p:sldId id="449" r:id="rId9"/>
    <p:sldId id="483" r:id="rId10"/>
    <p:sldId id="452" r:id="rId11"/>
    <p:sldId id="633" r:id="rId12"/>
    <p:sldId id="658" r:id="rId13"/>
    <p:sldId id="657" r:id="rId14"/>
    <p:sldId id="692" r:id="rId15"/>
    <p:sldId id="733" r:id="rId16"/>
    <p:sldId id="732" r:id="rId17"/>
    <p:sldId id="451" r:id="rId18"/>
    <p:sldId id="544" r:id="rId19"/>
    <p:sldId id="698" r:id="rId20"/>
    <p:sldId id="545" r:id="rId21"/>
    <p:sldId id="453" r:id="rId22"/>
    <p:sldId id="661" r:id="rId23"/>
    <p:sldId id="659" r:id="rId24"/>
    <p:sldId id="571" r:id="rId25"/>
    <p:sldId id="699" r:id="rId26"/>
    <p:sldId id="703" r:id="rId27"/>
    <p:sldId id="701" r:id="rId28"/>
    <p:sldId id="569" r:id="rId29"/>
    <p:sldId id="660" r:id="rId31"/>
    <p:sldId id="461" r:id="rId32"/>
    <p:sldId id="645" r:id="rId33"/>
    <p:sldId id="640" r:id="rId34"/>
    <p:sldId id="704" r:id="rId35"/>
    <p:sldId id="663" r:id="rId36"/>
    <p:sldId id="694" r:id="rId37"/>
  </p:sldIdLst>
  <p:sldSz cx="9144000" cy="6858000" type="screen4x3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2EC"/>
    <a:srgbClr val="1F2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20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E0353-C211-4510-AEDE-01850AC80E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F5F09-9228-4CCB-85D0-C473624946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"/>
            <a:ext cx="9144000" cy="6853759"/>
          </a:xfrm>
          <a:prstGeom prst="rect">
            <a:avLst/>
          </a:prstGeom>
        </p:spPr>
      </p:pic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799211" y="2766059"/>
            <a:ext cx="7545579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3231" y="960830"/>
            <a:ext cx="6063164" cy="132588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94365" y="2430860"/>
            <a:ext cx="4785293" cy="822960"/>
          </a:xfrm>
        </p:spPr>
        <p:txBody>
          <a:bodyPr/>
          <a:lstStyle>
            <a:lvl1pPr algn="l">
              <a:defRPr sz="240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1"/>
            <a:ext cx="9144000" cy="68537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767CC520-EC20-49A1-B7B8-34E3B8833A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fld id="{3A4F4708-ACE7-4CE5-918B-912057A50BD1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667020"/>
            <a:ext cx="5181600" cy="16764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CN" altLang="en-US" dirty="0"/>
              <a:t>谢    谢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fld id="{767CC520-EC20-49A1-B7B8-34E3B8833A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fld id="{3A4F4708-ACE7-4CE5-918B-912057A50B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67CC520-EC20-49A1-B7B8-34E3B8833A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A4F4708-ACE7-4CE5-918B-912057A50B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../media/image2.jpeg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alphaModFix amt="3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3357563" y="1821180"/>
            <a:ext cx="2428875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大</a:t>
            </a:r>
            <a:endParaRPr lang="zh-CN" altLang="en-US" dirty="0"/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2651" y="3381376"/>
            <a:ext cx="229870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3.png"/><Relationship Id="rId2" Type="http://schemas.openxmlformats.org/officeDocument/2006/relationships/tags" Target="../tags/tag15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3.GIF"/><Relationship Id="rId6" Type="http://schemas.openxmlformats.org/officeDocument/2006/relationships/image" Target="../media/image22.jpeg"/><Relationship Id="rId5" Type="http://schemas.openxmlformats.org/officeDocument/2006/relationships/slide" Target="slide1.xml"/><Relationship Id="rId4" Type="http://schemas.openxmlformats.org/officeDocument/2006/relationships/image" Target="../media/image21.GIF"/><Relationship Id="rId3" Type="http://schemas.openxmlformats.org/officeDocument/2006/relationships/slide" Target="slide28.xml"/><Relationship Id="rId2" Type="http://schemas.openxmlformats.org/officeDocument/2006/relationships/image" Target="../media/image20.GIF"/><Relationship Id="rId1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hyperlink" Target="&#21160;&#30011;&#29256;&#25104;&#35821;&#25925;&#20107;&#31934;&#21355;&#22635;&#28023;.mp4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7.png"/><Relationship Id="rId7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tags" Target="../tags/tag4.xml"/><Relationship Id="rId4" Type="http://schemas.openxmlformats.org/officeDocument/2006/relationships/image" Target="../media/image5.jpeg"/><Relationship Id="rId3" Type="http://schemas.openxmlformats.org/officeDocument/2006/relationships/tags" Target="../tags/tag3.xml"/><Relationship Id="rId2" Type="http://schemas.openxmlformats.org/officeDocument/2006/relationships/image" Target="../media/image4.jpe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hidden="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3" y="2286000"/>
            <a:ext cx="4067175" cy="2286000"/>
          </a:xfrm>
          <a:prstGeom prst="rect">
            <a:avLst/>
          </a:prstGeom>
        </p:spPr>
      </p:pic>
      <p:pic>
        <p:nvPicPr>
          <p:cNvPr id="3" name="图片 2" descr="u=2115771796,2725857518&amp;fm=26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3365" cy="68573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36905" y="1848485"/>
            <a:ext cx="43878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latin typeface="楷体" panose="02010609060101010101" pitchFamily="49" charset="-122"/>
                <a:ea typeface="楷体" panose="02010609060101010101" pitchFamily="49" charset="-122"/>
              </a:rPr>
              <a:t>夸父逐日</a:t>
            </a:r>
            <a:endParaRPr lang="zh-CN" altLang="en-US" sz="8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64210" y="2815590"/>
            <a:ext cx="439801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炎帝之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少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女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62220" y="2838450"/>
            <a:ext cx="419290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故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精卫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02815" y="2185670"/>
            <a:ext cx="985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shào</a:t>
            </a:r>
            <a:endParaRPr lang="en-US" altLang="zh-CN" sz="2800"/>
          </a:p>
        </p:txBody>
      </p:sp>
      <p:sp>
        <p:nvSpPr>
          <p:cNvPr id="8" name="文本框 7"/>
          <p:cNvSpPr txBox="1"/>
          <p:nvPr/>
        </p:nvSpPr>
        <p:spPr>
          <a:xfrm flipH="1">
            <a:off x="5753100" y="2293620"/>
            <a:ext cx="1635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ym typeface="+mn-ea"/>
              </a:rPr>
              <a:t>wéi</a:t>
            </a:r>
            <a:endParaRPr lang="en-US" altLang="zh-CN" sz="280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668" y="1"/>
            <a:ext cx="3268978" cy="21856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72590" y="1559560"/>
            <a:ext cx="616140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炎帝之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少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女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,</a:t>
            </a:r>
            <a:r>
              <a:rPr lang="zh-CN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名曰女娃。</a:t>
            </a:r>
            <a:endParaRPr lang="zh-CN" altLang="zh-CN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15335" y="1037590"/>
            <a:ext cx="985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shào</a:t>
            </a:r>
            <a:endParaRPr lang="en-US" altLang="zh-CN" sz="2800"/>
          </a:p>
        </p:txBody>
      </p:sp>
      <p:sp>
        <p:nvSpPr>
          <p:cNvPr id="9" name="文本框 8"/>
          <p:cNvSpPr txBox="1"/>
          <p:nvPr/>
        </p:nvSpPr>
        <p:spPr>
          <a:xfrm>
            <a:off x="3465830" y="2200275"/>
            <a:ext cx="5149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93845" y="2200275"/>
            <a:ext cx="5149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85160" y="2807970"/>
            <a:ext cx="1880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小女儿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9" grpId="1"/>
      <p:bldP spid="9" grpId="2"/>
      <p:bldP spid="10" grpId="1"/>
      <p:bldP spid="10" grpId="2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13100" y="608330"/>
            <a:ext cx="739584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故</a:t>
            </a:r>
            <a:r>
              <a:rPr lang="zh-CN" altLang="en-US" sz="4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精卫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3754120" y="237490"/>
            <a:ext cx="1635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ym typeface="+mn-ea"/>
              </a:rPr>
              <a:t>wéi</a:t>
            </a:r>
            <a:endParaRPr lang="en-US" altLang="zh-CN" sz="2800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84930" y="1150620"/>
            <a:ext cx="718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84930" y="1581150"/>
            <a:ext cx="17583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变为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 descr="书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605" y="2164715"/>
            <a:ext cx="4090670" cy="432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39700"/>
          </a:effectLst>
        </p:spPr>
      </p:pic>
      <p:pic>
        <p:nvPicPr>
          <p:cNvPr id="14" name="图片 13" descr="书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750" y="2164715"/>
            <a:ext cx="4090670" cy="432181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39700"/>
          </a:effectLst>
        </p:spPr>
      </p:pic>
      <p:sp>
        <p:nvSpPr>
          <p:cNvPr id="16" name="文本框 15"/>
          <p:cNvSpPr txBox="1"/>
          <p:nvPr/>
        </p:nvSpPr>
        <p:spPr>
          <a:xfrm>
            <a:off x="511810" y="2433320"/>
            <a:ext cx="360362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wéi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①制作，制造。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②变为，变作。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③是。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④担任，充当</a:t>
            </a:r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19320" y="2433320"/>
            <a:ext cx="386016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wèi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为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①介词。替；由于；跟。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②通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谓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。说。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95580" y="1705610"/>
            <a:ext cx="8949055" cy="2718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炎帝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之少女，名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曰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女娃。女娃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游于东海，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溺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而不返，故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为精卫，常衔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西山之木石，以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堙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于东海。</a:t>
            </a:r>
            <a:endParaRPr lang="zh-CN" altLang="en-US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5065395" y="1532890"/>
            <a:ext cx="1143000" cy="475615"/>
          </a:xfrm>
          <a:prstGeom prst="rect">
            <a:avLst/>
          </a:prstGeom>
          <a:noFill/>
        </p:spPr>
        <p:txBody>
          <a:bodyPr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00" dirty="0" err="1">
                <a:solidFill>
                  <a:srgbClr val="FF0000"/>
                </a:solidFill>
                <a:latin typeface="+mj-ea"/>
                <a:ea typeface="+mj-ea"/>
              </a:rPr>
              <a:t>yuē</a:t>
            </a:r>
            <a:endParaRPr lang="zh-CN" altLang="en-US" sz="25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2758123" y="2545715"/>
            <a:ext cx="785812" cy="475615"/>
          </a:xfrm>
          <a:prstGeom prst="rect">
            <a:avLst/>
          </a:prstGeom>
          <a:noFill/>
        </p:spPr>
        <p:txBody>
          <a:bodyPr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00" dirty="0" err="1">
                <a:solidFill>
                  <a:srgbClr val="FF0000"/>
                </a:solidFill>
                <a:latin typeface="+mj-ea"/>
                <a:ea typeface="+mj-ea"/>
              </a:rPr>
              <a:t>nì</a:t>
            </a:r>
            <a:endParaRPr lang="zh-CN" altLang="en-US" sz="25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4853623" y="3452813"/>
            <a:ext cx="1143000" cy="475615"/>
          </a:xfrm>
          <a:prstGeom prst="rect">
            <a:avLst/>
          </a:prstGeom>
          <a:noFill/>
        </p:spPr>
        <p:txBody>
          <a:bodyPr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00" dirty="0" err="1">
                <a:solidFill>
                  <a:srgbClr val="FF0000"/>
                </a:solidFill>
                <a:latin typeface="+mj-ea"/>
                <a:ea typeface="+mj-ea"/>
              </a:rPr>
              <a:t>yīn</a:t>
            </a:r>
            <a:endParaRPr lang="zh-CN" altLang="en-US" sz="25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38488" y="702945"/>
            <a:ext cx="3500437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精卫填海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46555" y="2249805"/>
            <a:ext cx="58502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炎帝之少女，名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曰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女娃。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22900" y="2750185"/>
            <a:ext cx="5149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269230" y="3382010"/>
            <a:ext cx="850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叫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6100"/>
            <a:ext cx="9144000" cy="576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NP`C9K2@8K5$ER[8H6XQF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427566"/>
            <a:ext cx="2995867" cy="28642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5" y="3642340"/>
            <a:ext cx="4718292" cy="29846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flipH="1">
            <a:off x="3193180" y="750771"/>
            <a:ext cx="59508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又北二百里，曰发鸠之山，其上多柘木，有鸟焉，其状如乌，文首，白喙（</a:t>
            </a:r>
            <a:r>
              <a:rPr lang="en-US" altLang="zh-CN" sz="32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huì</a:t>
            </a:r>
            <a:r>
              <a:rPr lang="zh-CN" altLang="en-US" sz="3200" b="0" i="0" dirty="0">
                <a:solidFill>
                  <a:srgbClr val="333333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），赤足，名曰：“精卫”，其鸣自詨。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93181" y="1237324"/>
            <a:ext cx="6148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</a:t>
            </a:r>
            <a:r>
              <a:rPr lang="zh-CN" altLang="en-US" sz="3200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其状如乌，文首，白喙（</a:t>
            </a:r>
            <a:r>
              <a:rPr lang="en-US" altLang="zh-CN" sz="3200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huì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），赤足，名曰：“精卫”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1421130"/>
            <a:ext cx="3107690" cy="44246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图片 4" descr="5NP`C9K2@8K5$ER[8H6XQF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98110" y="1445895"/>
            <a:ext cx="3405505" cy="43040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右箭头 5"/>
          <p:cNvSpPr/>
          <p:nvPr/>
        </p:nvSpPr>
        <p:spPr>
          <a:xfrm>
            <a:off x="3581400" y="3103880"/>
            <a:ext cx="1410970" cy="45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流程图: 准备 1"/>
          <p:cNvSpPr/>
          <p:nvPr/>
        </p:nvSpPr>
        <p:spPr>
          <a:xfrm>
            <a:off x="610235" y="278130"/>
            <a:ext cx="2328545" cy="104394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83310" y="415925"/>
            <a:ext cx="13823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楷体" panose="02010609060101010101" pitchFamily="49" charset="-122"/>
                <a:ea typeface="楷体" panose="02010609060101010101" pitchFamily="49" charset="-122"/>
              </a:rPr>
              <a:t>女娃</a:t>
            </a:r>
            <a:endParaRPr lang="zh-CN" altLang="en-US" sz="4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流程图: 准备 7"/>
          <p:cNvSpPr/>
          <p:nvPr/>
        </p:nvSpPr>
        <p:spPr>
          <a:xfrm>
            <a:off x="5814695" y="278130"/>
            <a:ext cx="2172970" cy="107251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46165" y="415925"/>
            <a:ext cx="15100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latin typeface="楷体" panose="02010609060101010101" pitchFamily="49" charset="-122"/>
                <a:ea typeface="楷体" panose="02010609060101010101" pitchFamily="49" charset="-122"/>
              </a:rPr>
              <a:t>精卫</a:t>
            </a:r>
            <a:endParaRPr lang="zh-CN" altLang="en-US" sz="4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88030" y="2335530"/>
            <a:ext cx="23564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变为</a:t>
            </a:r>
            <a:endParaRPr lang="zh-CN" altLang="en-US" sz="36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 bldLvl="0" animBg="1"/>
      <p:bldP spid="3" grpId="0"/>
      <p:bldP spid="3" grpId="1"/>
      <p:bldP spid="8" grpId="0" bldLvl="0" animBg="1"/>
      <p:bldP spid="7" grpId="0"/>
      <p:bldP spid="7" grpId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1330" y="902970"/>
            <a:ext cx="44869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默读要求</a:t>
            </a:r>
            <a:r>
              <a:rPr lang="zh-CN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42876" y="2257425"/>
            <a:ext cx="9224645" cy="385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）默读课文，结合注释，思考文章的大致内容。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）边读边思考：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①精卫为什么会变成鸟去填海？（用横线画出来）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②她是怎么做的？（用波浪线画出来）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2480" y="1"/>
            <a:ext cx="3352165" cy="21856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01600" y="2036445"/>
            <a:ext cx="93478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女娃游于东海，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溺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而不返，故为精卫，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5815" y="2935605"/>
            <a:ext cx="2650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溺水，淹没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60165" y="2512695"/>
            <a:ext cx="5149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●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4960" y="699770"/>
            <a:ext cx="44430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女娲</a:t>
            </a:r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补天</a:t>
            </a:r>
            <a:endParaRPr lang="zh-CN" altLang="zh-CN" sz="8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30225" y="1809750"/>
            <a:ext cx="808291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女娃游于东海，溺而不返，故为精卫，</a:t>
            </a:r>
            <a:r>
              <a:rPr 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常衔西山之木石，以堙于东海。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0065" y="1819910"/>
            <a:ext cx="808291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女娃游于东海，溺而不返，故为精卫，</a:t>
            </a:r>
            <a:endParaRPr lang="zh-CN" altLang="en-US" sz="4000" b="1" dirty="0">
              <a:solidFill>
                <a:schemeClr val="bg1">
                  <a:lumMod val="8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30224" y="1761420"/>
            <a:ext cx="808291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chemeClr val="bg1">
                    <a:lumMod val="8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女娃游于东海，溺而不返，故为精卫，</a:t>
            </a:r>
            <a:r>
              <a:rPr 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常衔西山之木石，以堙于东海。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51710" y="3312160"/>
            <a:ext cx="1550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叼着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5696" y="4437610"/>
            <a:ext cx="1505027" cy="144787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矩形: 剪去对角 9"/>
          <p:cNvSpPr/>
          <p:nvPr/>
        </p:nvSpPr>
        <p:spPr>
          <a:xfrm>
            <a:off x="4446504" y="4310474"/>
            <a:ext cx="2213811" cy="646331"/>
          </a:xfrm>
          <a:prstGeom prst="snip2DiagRect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571682" y="4310475"/>
            <a:ext cx="238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借助插图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640399" y="2410800"/>
            <a:ext cx="500514" cy="61929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748780" y="2438400"/>
            <a:ext cx="500380" cy="61912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animBg="1"/>
      <p:bldP spid="11" grpId="0"/>
      <p:bldP spid="6" grpId="0" bldLvl="0" animBg="1"/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b="11111"/>
          <a:stretch>
            <a:fillRect/>
          </a:stretch>
        </p:blipFill>
        <p:spPr>
          <a:xfrm>
            <a:off x="80963" y="85725"/>
            <a:ext cx="4859239" cy="310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箭头: 左 4"/>
          <p:cNvSpPr/>
          <p:nvPr/>
        </p:nvSpPr>
        <p:spPr>
          <a:xfrm rot="2941108">
            <a:off x="2373560" y="2468610"/>
            <a:ext cx="767407" cy="272021"/>
          </a:xfrm>
          <a:prstGeom prst="leftArrow">
            <a:avLst>
              <a:gd name="adj1" fmla="val 44513"/>
              <a:gd name="adj2" fmla="val 50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030" y="3131661"/>
            <a:ext cx="5460920" cy="364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: 剪去对角 9"/>
          <p:cNvSpPr/>
          <p:nvPr/>
        </p:nvSpPr>
        <p:spPr>
          <a:xfrm>
            <a:off x="931779" y="4415249"/>
            <a:ext cx="2213811" cy="646331"/>
          </a:xfrm>
          <a:prstGeom prst="snip2DiagRect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56957" y="4415250"/>
            <a:ext cx="238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联系生活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63640" y="780415"/>
            <a:ext cx="155003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 b="1" dirty="0">
                <a:latin typeface="楷体" panose="02010609060101010101" pitchFamily="49" charset="-122"/>
                <a:ea typeface="楷体" panose="02010609060101010101" pitchFamily="49" charset="-122"/>
              </a:rPr>
              <a:t>衔</a:t>
            </a:r>
            <a:endParaRPr lang="zh-CN" altLang="en-US" sz="8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30225" y="1809750"/>
            <a:ext cx="808291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女娃游于东海，溺而不返，故为精卫，</a:t>
            </a:r>
            <a:r>
              <a:rPr 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常衔西山之木石，以堙于东海。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30925" y="3312160"/>
            <a:ext cx="177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   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填塞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51710" y="3312160"/>
            <a:ext cx="1550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叼着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5696" y="4437610"/>
            <a:ext cx="1505027" cy="144787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矩形: 剪去对角 9"/>
          <p:cNvSpPr/>
          <p:nvPr/>
        </p:nvSpPr>
        <p:spPr>
          <a:xfrm>
            <a:off x="4446504" y="4310474"/>
            <a:ext cx="2213811" cy="646331"/>
          </a:xfrm>
          <a:prstGeom prst="snip2DiagRect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571682" y="4310475"/>
            <a:ext cx="238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借助插图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3" name="矩形: 剪去对角 12"/>
          <p:cNvSpPr/>
          <p:nvPr/>
        </p:nvSpPr>
        <p:spPr>
          <a:xfrm>
            <a:off x="5851842" y="5432708"/>
            <a:ext cx="2213811" cy="646331"/>
          </a:xfrm>
          <a:prstGeom prst="snip2DiagRect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925769" y="5432709"/>
            <a:ext cx="238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结合注释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662087" y="2398228"/>
            <a:ext cx="500514" cy="61929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769668" y="2469749"/>
            <a:ext cx="500514" cy="61929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1"/>
      <p:bldP spid="13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14688" y="870585"/>
            <a:ext cx="3500437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精卫填海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86715" y="2418715"/>
            <a:ext cx="8556625" cy="2861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炎帝之少女，名曰女娃。女娃游于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东海，溺而不返，故为精卫，常衔西山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之木石，以堙于东海。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4393565" y="1942465"/>
            <a:ext cx="1143000" cy="4756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00" dirty="0" err="1">
                <a:solidFill>
                  <a:srgbClr val="FF0000"/>
                </a:solidFill>
                <a:latin typeface="+mj-ea"/>
                <a:ea typeface="+mj-ea"/>
              </a:rPr>
              <a:t>yuē</a:t>
            </a:r>
            <a:endParaRPr lang="zh-CN" altLang="en-US" sz="25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1878648" y="3189605"/>
            <a:ext cx="785812" cy="4756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00" dirty="0" err="1">
                <a:solidFill>
                  <a:srgbClr val="FF0000"/>
                </a:solidFill>
                <a:latin typeface="+mj-ea"/>
                <a:ea typeface="+mj-ea"/>
              </a:rPr>
              <a:t>nì</a:t>
            </a:r>
            <a:endParaRPr lang="zh-CN" altLang="en-US" sz="25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2664143" y="4169093"/>
            <a:ext cx="1143000" cy="4756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00" dirty="0" err="1">
                <a:solidFill>
                  <a:srgbClr val="FF0000"/>
                </a:solidFill>
                <a:latin typeface="+mj-ea"/>
                <a:ea typeface="+mj-ea"/>
              </a:rPr>
              <a:t>yīn</a:t>
            </a:r>
            <a:endParaRPr lang="zh-CN" altLang="en-US" sz="25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1330" y="902970"/>
            <a:ext cx="44869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同桌合作</a:t>
            </a:r>
            <a:r>
              <a:rPr lang="zh-CN" altLang="zh-CN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2152650"/>
            <a:ext cx="8971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结合注释，对照着课文把这则故事讲给你的同桌听一听，注意要讲清故事的起因和经过，并尝试为故事加个结尾。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2480" y="1"/>
            <a:ext cx="3352165" cy="21856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71120" y="567690"/>
            <a:ext cx="9144635" cy="86485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/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炎帝之少女，名曰女娃。女娃游于东海，溺而不返，故为精卫，常衔西山之木石，以堙于东海。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[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注释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]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少女：小女儿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溺：溺水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故：因此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堙：填塞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120" y="78969"/>
            <a:ext cx="1676400" cy="1612739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浪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34840" cy="3314700"/>
          </a:xfrm>
          <a:prstGeom prst="rect">
            <a:avLst/>
          </a:prstGeom>
        </p:spPr>
      </p:pic>
      <p:pic>
        <p:nvPicPr>
          <p:cNvPr id="5" name="图片 4" descr="狂风暴雨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070" y="10160"/>
            <a:ext cx="4708525" cy="3305175"/>
          </a:xfrm>
          <a:prstGeom prst="rect">
            <a:avLst/>
          </a:prstGeom>
        </p:spPr>
      </p:pic>
      <p:pic>
        <p:nvPicPr>
          <p:cNvPr id="6" name="图片 5" descr="u=3521812465,4163447685&amp;fm=26&amp;gp=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15335"/>
            <a:ext cx="4436110" cy="3542665"/>
          </a:xfrm>
          <a:prstGeom prst="rect">
            <a:avLst/>
          </a:prstGeom>
        </p:spPr>
      </p:pic>
      <p:pic>
        <p:nvPicPr>
          <p:cNvPr id="7" name="图片 6" descr="tim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8170" y="3314700"/>
            <a:ext cx="4762500" cy="35426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7480" y="135890"/>
            <a:ext cx="41192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大海咆哮，卷起巨浪</a:t>
            </a:r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32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56455" y="182880"/>
            <a:ext cx="4119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狂风暴雨，电闪雷鸣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7480" y="3432810"/>
            <a:ext cx="3919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夏日炎炎，骄阳似火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56455" y="3442970"/>
            <a:ext cx="4135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大雪纷飞，北风呼啸</a:t>
            </a:r>
            <a:endParaRPr lang="zh-CN" altLang="en-US" sz="32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39420" y="2008806"/>
            <a:ext cx="87045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8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常衔西山之木石，以堙于东海。</a:t>
            </a:r>
            <a:endParaRPr lang="zh-CN" altLang="en-US" sz="4800" b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39420" y="2008806"/>
            <a:ext cx="87045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4800" b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</a:t>
            </a:r>
            <a:r>
              <a:rPr lang="zh-CN" sz="4800" b="0" dirty="0">
                <a:latin typeface="楷体" panose="02010609060101010101" pitchFamily="49" charset="-122"/>
                <a:ea typeface="楷体" panose="02010609060101010101" pitchFamily="49" charset="-122"/>
              </a:rPr>
              <a:t>衔西山之木石，以堙于东海。</a:t>
            </a:r>
            <a:endParaRPr lang="zh-CN" altLang="en-US" sz="4800" b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37247" y="4019250"/>
            <a:ext cx="3686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日复一日</a:t>
            </a:r>
            <a:endParaRPr lang="en-US" altLang="zh-CN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         </a:t>
            </a:r>
            <a:r>
              <a:rPr lang="zh-CN" altLang="en-US" sz="3600" dirty="0">
                <a:latin typeface="华文行楷" panose="02010800040101010101" pitchFamily="2" charset="-122"/>
                <a:ea typeface="华文行楷" panose="02010800040101010101" pitchFamily="2" charset="-122"/>
              </a:rPr>
              <a:t>年复一年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63440" y="721360"/>
            <a:ext cx="3337560" cy="1036320"/>
          </a:xfrm>
          <a:prstGeom prst="rect">
            <a:avLst/>
          </a:prstGeom>
          <a:solidFill>
            <a:srgbClr val="D8E2EC"/>
          </a:solidFill>
          <a:ln>
            <a:solidFill>
              <a:srgbClr val="D8E2EC"/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143000" y="276761"/>
            <a:ext cx="444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嫦娥奔月</a:t>
            </a:r>
            <a:endParaRPr lang="en-US" altLang="zh-CN" sz="8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photocdn.sohu.com/20150504/mp13548103_1430717365259_2.jpeg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5"/>
            <a:ext cx="5073015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514975" y="1584960"/>
            <a:ext cx="447675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坚持不懈</a:t>
            </a:r>
            <a:endParaRPr lang="zh-CN" altLang="en-US" sz="2800">
              <a:solidFill>
                <a:srgbClr val="FF0000"/>
              </a:solidFill>
            </a:endParaRPr>
          </a:p>
          <a:p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14975" y="3226435"/>
            <a:ext cx="26809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charset="0"/>
              </a:rPr>
              <a:t>百折不挠</a:t>
            </a:r>
            <a:endParaRPr lang="zh-CN" altLang="en-US" sz="4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5399" y="1310064"/>
            <a:ext cx="890460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万事有不平，尔何空自苦。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长将一寸身，衔木到终古？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我愿平东海，身沉心不改。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大海无平期，我心无绝时。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[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注释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]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尔：你，这首诗中指精卫。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空：白白地。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长：时间长久。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绝：放弃。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03495" y="-204720"/>
            <a:ext cx="446786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dirty="0"/>
              <a:t>                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精卫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节选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（明）顾炎武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95399" y="1310064"/>
            <a:ext cx="890460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万事有不平，尔何空自苦。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长将一寸身，衔木到终古？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我愿平东海，身沉心不改。</a:t>
            </a:r>
            <a:endParaRPr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大海无平期，我心无绝时。</a:t>
            </a:r>
            <a:endParaRPr lang="en-US" altLang="zh-CN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auto"/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[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注释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]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尔：你，这首诗中指精卫。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空：白白地。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长：时间长久。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  <a:p>
            <a:pPr fontAlgn="auto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pitchFamily="49" charset="-122"/>
              </a:rPr>
              <a:t>绝：放弃。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03495" y="-204720"/>
            <a:ext cx="446786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dirty="0"/>
              <a:t>                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精卫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(</a:t>
            </a:r>
            <a:r>
              <a: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节选</a:t>
            </a: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)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（明）顾炎武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90525" y="1515745"/>
            <a:ext cx="8753475" cy="2861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炎帝之少女，名曰女娃。女娃游于</a:t>
            </a:r>
            <a:endParaRPr lang="en-US" altLang="zh-CN" sz="4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东海，溺而不返，故为精卫，常衔西</a:t>
            </a:r>
            <a:endParaRPr lang="en-US" altLang="zh-CN" sz="4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4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之木石，以堙于东海。</a:t>
            </a:r>
            <a:endParaRPr lang="zh-CN" altLang="en-US" sz="40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111" y="948399"/>
            <a:ext cx="3753043" cy="4807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409" y="2038759"/>
            <a:ext cx="4905203" cy="1772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63440" y="721360"/>
            <a:ext cx="3337560" cy="1036320"/>
          </a:xfrm>
          <a:prstGeom prst="rect">
            <a:avLst/>
          </a:prstGeom>
          <a:solidFill>
            <a:srgbClr val="D8E2EC"/>
          </a:solidFill>
          <a:ln>
            <a:solidFill>
              <a:srgbClr val="D8E2EC"/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r="1461" b="5862"/>
          <a:stretch>
            <a:fillRect/>
          </a:stretch>
        </p:blipFill>
        <p:spPr>
          <a:xfrm>
            <a:off x="15240" y="0"/>
            <a:ext cx="9112885" cy="66046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43000" y="1407061"/>
            <a:ext cx="44430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后羿射日</a:t>
            </a:r>
            <a:endParaRPr lang="zh-CN" altLang="en-US" sz="8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u=2115771796,2725857518&amp;fm=26&amp;gp=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8930" y="-74930"/>
            <a:ext cx="3530600" cy="2647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6960" y="-74930"/>
            <a:ext cx="3609975" cy="27076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" y="3145790"/>
            <a:ext cx="4157980" cy="31184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r="1461" b="5862"/>
          <a:stretch>
            <a:fillRect/>
          </a:stretch>
        </p:blipFill>
        <p:spPr>
          <a:xfrm>
            <a:off x="4607560" y="3194050"/>
            <a:ext cx="4168140" cy="30213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153660" y="3796030"/>
            <a:ext cx="2084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后羿射日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33415" y="2562225"/>
            <a:ext cx="19157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女娲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补天</a:t>
            </a:r>
            <a:endParaRPr lang="zh-CN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5360" y="2562225"/>
            <a:ext cx="1879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楷体" panose="02010609060101010101" pitchFamily="49" charset="-122"/>
                <a:ea typeface="楷体" panose="02010609060101010101" pitchFamily="49" charset="-122"/>
              </a:rPr>
              <a:t>夸父逐日</a:t>
            </a:r>
            <a:endParaRPr lang="zh-CN" altLang="en-US" sz="32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040"/>
            <a:ext cx="5212080" cy="49377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35" y="701040"/>
            <a:ext cx="3551965" cy="4937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7160" y="858450"/>
            <a:ext cx="9474200" cy="51411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文本框 2"/>
          <p:cNvSpPr txBox="1"/>
          <p:nvPr/>
        </p:nvSpPr>
        <p:spPr>
          <a:xfrm>
            <a:off x="0" y="1869440"/>
            <a:ext cx="1200329" cy="39269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精卫填海</a:t>
            </a:r>
            <a:endParaRPr lang="zh-CN" altLang="en-US" sz="6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1330" y="902970"/>
            <a:ext cx="44869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自读要求：</a:t>
            </a:r>
            <a:endParaRPr lang="zh-CN" altLang="zh-CN" sz="4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0392" y="2562225"/>
            <a:ext cx="7943215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大声朗读，读准字音，读通句子，注意句子的停顿。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2480" y="1"/>
            <a:ext cx="3352165" cy="21856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14688" y="870585"/>
            <a:ext cx="3500437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精卫填海</a:t>
            </a:r>
            <a:endParaRPr lang="zh-CN" altLang="en-US" sz="4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86715" y="2418715"/>
            <a:ext cx="8556625" cy="28613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炎帝之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少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女，名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曰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女娃。女娃游于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东海，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溺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而不返，故为精卫，常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衔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西山</a:t>
            </a:r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之木石，以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堙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于东海。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4393565" y="1942465"/>
            <a:ext cx="1143000" cy="4756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00" dirty="0" err="1">
                <a:solidFill>
                  <a:srgbClr val="FF0000"/>
                </a:solidFill>
                <a:latin typeface="+mj-ea"/>
                <a:ea typeface="+mj-ea"/>
              </a:rPr>
              <a:t>yuē</a:t>
            </a:r>
            <a:endParaRPr lang="zh-CN" altLang="en-US" sz="25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1878648" y="3189605"/>
            <a:ext cx="785812" cy="4756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00" dirty="0" err="1">
                <a:solidFill>
                  <a:srgbClr val="FF0000"/>
                </a:solidFill>
                <a:latin typeface="+mj-ea"/>
                <a:ea typeface="+mj-ea"/>
              </a:rPr>
              <a:t>nì</a:t>
            </a:r>
            <a:endParaRPr lang="zh-CN" altLang="en-US" sz="25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2664143" y="4169093"/>
            <a:ext cx="1143000" cy="4756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500" dirty="0" err="1">
                <a:solidFill>
                  <a:srgbClr val="FF0000"/>
                </a:solidFill>
                <a:latin typeface="+mj-ea"/>
                <a:ea typeface="+mj-ea"/>
              </a:rPr>
              <a:t>yīn</a:t>
            </a:r>
            <a:endParaRPr lang="zh-CN" altLang="en-US" sz="25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5100,&quot;width&quot;:7500}"/>
</p:tagLst>
</file>

<file path=ppt/tags/tag10.xml><?xml version="1.0" encoding="utf-8"?>
<p:tagLst xmlns:p="http://schemas.openxmlformats.org/presentationml/2006/main">
  <p:tag name="REFSHAPE" val="216721468"/>
</p:tagLst>
</file>

<file path=ppt/tags/tag11.xml><?xml version="1.0" encoding="utf-8"?>
<p:tagLst xmlns:p="http://schemas.openxmlformats.org/presentationml/2006/main">
  <p:tag name="REFSHAPE" val="216720788"/>
</p:tagLst>
</file>

<file path=ppt/tags/tag12.xml><?xml version="1.0" encoding="utf-8"?>
<p:tagLst xmlns:p="http://schemas.openxmlformats.org/presentationml/2006/main">
  <p:tag name="REFSHAPE" val="216720924"/>
</p:tagLst>
</file>

<file path=ppt/tags/tag13.xml><?xml version="1.0" encoding="utf-8"?>
<p:tagLst xmlns:p="http://schemas.openxmlformats.org/presentationml/2006/main">
  <p:tag name="REFSHAPE" val="216719564"/>
</p:tagLst>
</file>

<file path=ppt/tags/tag14.xml><?xml version="1.0" encoding="utf-8"?>
<p:tagLst xmlns:p="http://schemas.openxmlformats.org/presentationml/2006/main">
  <p:tag name="KSO_WM_UNIT_PLACING_PICTURE_USER_VIEWPORT" val="{&quot;height&quot;:5030,&quot;width&quot;:8285}"/>
</p:tagLst>
</file>

<file path=ppt/tags/tag15.xml><?xml version="1.0" encoding="utf-8"?>
<p:tagLst xmlns:p="http://schemas.openxmlformats.org/presentationml/2006/main">
  <p:tag name="KSO_WM_UNIT_PLACING_PICTURE_USER_VIEWPORT" val="{&quot;height&quot;:5030,&quot;width&quot;:8285}"/>
</p:tagLst>
</file>

<file path=ppt/tags/tag16.xml><?xml version="1.0" encoding="utf-8"?>
<p:tagLst xmlns:p="http://schemas.openxmlformats.org/presentationml/2006/main">
  <p:tag name="REFSHAPE" val="216719564"/>
</p:tagLst>
</file>

<file path=ppt/tags/tag17.xml><?xml version="1.0" encoding="utf-8"?>
<p:tagLst xmlns:p="http://schemas.openxmlformats.org/presentationml/2006/main">
  <p:tag name="REFSHAPE" val="216721468"/>
</p:tagLst>
</file>

<file path=ppt/tags/tag18.xml><?xml version="1.0" encoding="utf-8"?>
<p:tagLst xmlns:p="http://schemas.openxmlformats.org/presentationml/2006/main">
  <p:tag name="REFSHAPE" val="216720788"/>
</p:tagLst>
</file>

<file path=ppt/tags/tag19.xml><?xml version="1.0" encoding="utf-8"?>
<p:tagLst xmlns:p="http://schemas.openxmlformats.org/presentationml/2006/main">
  <p:tag name="REFSHAPE" val="216720924"/>
</p:tagLst>
</file>

<file path=ppt/tags/tag2.xml><?xml version="1.0" encoding="utf-8"?>
<p:tagLst xmlns:p="http://schemas.openxmlformats.org/presentationml/2006/main">
  <p:tag name="KSO_WM_UNIT_PLACING_PICTURE_USER_VIEWPORT" val="{&quot;height&quot;:4170,&quot;width&quot;:5560}"/>
</p:tagLst>
</file>

<file path=ppt/tags/tag20.xml><?xml version="1.0" encoding="utf-8"?>
<p:tagLst xmlns:p="http://schemas.openxmlformats.org/presentationml/2006/main">
  <p:tag name="KSO_WPP_MARK_KEY" val="e089a749-62f2-4f4a-bca0-719b67e45bf0"/>
  <p:tag name="COMMONDATA" val="eyJoZGlkIjoiNWJhNGExNzg2OWM3ZGU0OGQ0OTI3ODMwMjhhOGJhZGEifQ=="/>
</p:tagLst>
</file>

<file path=ppt/tags/tag3.xml><?xml version="1.0" encoding="utf-8"?>
<p:tagLst xmlns:p="http://schemas.openxmlformats.org/presentationml/2006/main">
  <p:tag name="KSO_WM_UNIT_PLACING_PICTURE_USER_VIEWPORT" val="{&quot;height&quot;:4264,&quot;width&quot;:5685}"/>
</p:tagLst>
</file>

<file path=ppt/tags/tag4.xml><?xml version="1.0" encoding="utf-8"?>
<p:tagLst xmlns:p="http://schemas.openxmlformats.org/presentationml/2006/main">
  <p:tag name="KSO_WM_UNIT_PLACING_PICTURE_USER_VIEWPORT" val="{&quot;height&quot;:4911,&quot;width&quot;:6548}"/>
</p:tagLst>
</file>

<file path=ppt/tags/tag5.xml><?xml version="1.0" encoding="utf-8"?>
<p:tagLst xmlns:p="http://schemas.openxmlformats.org/presentationml/2006/main">
  <p:tag name="KSO_WM_UNIT_PLACING_PICTURE_USER_VIEWPORT" val="{&quot;height&quot;:10401,&quot;width&quot;:14351}"/>
</p:tagLst>
</file>

<file path=ppt/tags/tag6.xml><?xml version="1.0" encoding="utf-8"?>
<p:tagLst xmlns:p="http://schemas.openxmlformats.org/presentationml/2006/main">
  <p:tag name="REFSHAPE" val="216719564"/>
</p:tagLst>
</file>

<file path=ppt/tags/tag7.xml><?xml version="1.0" encoding="utf-8"?>
<p:tagLst xmlns:p="http://schemas.openxmlformats.org/presentationml/2006/main">
  <p:tag name="REFSHAPE" val="216721468"/>
</p:tagLst>
</file>

<file path=ppt/tags/tag8.xml><?xml version="1.0" encoding="utf-8"?>
<p:tagLst xmlns:p="http://schemas.openxmlformats.org/presentationml/2006/main">
  <p:tag name="REFSHAPE" val="216720788"/>
</p:tagLst>
</file>

<file path=ppt/tags/tag9.xml><?xml version="1.0" encoding="utf-8"?>
<p:tagLst xmlns:p="http://schemas.openxmlformats.org/presentationml/2006/main">
  <p:tag name="REFSHAPE" val="216720924"/>
</p:tagLst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精卫填海</Template>
  <TotalTime>0</TotalTime>
  <Words>1237</Words>
  <Application>WPS 演示</Application>
  <PresentationFormat>全屏显示(4:3)</PresentationFormat>
  <Paragraphs>223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Arial</vt:lpstr>
      <vt:lpstr>宋体</vt:lpstr>
      <vt:lpstr>Wingdings</vt:lpstr>
      <vt:lpstr>楷体</vt:lpstr>
      <vt:lpstr>Calibri Light</vt:lpstr>
      <vt:lpstr>微软雅黑</vt:lpstr>
      <vt:lpstr>Arial Unicode MS</vt:lpstr>
      <vt:lpstr>Calibri</vt:lpstr>
      <vt:lpstr>等线</vt:lpstr>
      <vt:lpstr>华文行楷</vt:lpstr>
      <vt:lpstr>黑体</vt:lpstr>
      <vt:lpstr>Times New Roman</vt:lpstr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一</dc:creator>
  <cp:lastModifiedBy>Jeaneen</cp:lastModifiedBy>
  <cp:revision>89</cp:revision>
  <dcterms:created xsi:type="dcterms:W3CDTF">2022-10-07T14:08:00Z</dcterms:created>
  <dcterms:modified xsi:type="dcterms:W3CDTF">2022-10-10T09:19:19Z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88DE6F243D64715AC2324063F4A7140D</vt:lpwstr>
  </property>
</Properties>
</file>