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  <p:sldMasterId id="2147483733" r:id="rId9"/>
    <p:sldMasterId id="2147483745" r:id="rId10"/>
  </p:sldMasterIdLst>
  <p:notesMasterIdLst>
    <p:notesMasterId r:id="rId15"/>
  </p:notesMasterIdLst>
  <p:handoutMasterIdLst>
    <p:handoutMasterId r:id="rId36"/>
  </p:handoutMasterIdLst>
  <p:sldIdLst>
    <p:sldId id="299" r:id="rId11"/>
    <p:sldId id="276" r:id="rId12"/>
    <p:sldId id="300" r:id="rId13"/>
    <p:sldId id="294" r:id="rId14"/>
    <p:sldId id="328" r:id="rId16"/>
    <p:sldId id="435" r:id="rId17"/>
    <p:sldId id="345" r:id="rId18"/>
    <p:sldId id="368" r:id="rId19"/>
    <p:sldId id="455" r:id="rId20"/>
    <p:sldId id="315" r:id="rId21"/>
    <p:sldId id="347" r:id="rId22"/>
    <p:sldId id="268" r:id="rId23"/>
    <p:sldId id="279" r:id="rId24"/>
    <p:sldId id="278" r:id="rId25"/>
    <p:sldId id="350" r:id="rId26"/>
    <p:sldId id="363" r:id="rId27"/>
    <p:sldId id="351" r:id="rId28"/>
    <p:sldId id="457" r:id="rId29"/>
    <p:sldId id="352" r:id="rId30"/>
    <p:sldId id="353" r:id="rId31"/>
    <p:sldId id="302" r:id="rId32"/>
    <p:sldId id="301" r:id="rId33"/>
    <p:sldId id="316" r:id="rId34"/>
    <p:sldId id="290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华文新魏" panose="02010800040101010101" pitchFamily="2" charset="-122"/>
      <p:regular r:id="rId45"/>
    </p:embeddedFont>
    <p:embeddedFont>
      <p:font typeface="黑体" panose="02010609060101010101" pitchFamily="49" charset="-122"/>
      <p:regular r:id="rId46"/>
    </p:embeddedFont>
    <p:embeddedFont>
      <p:font typeface="汉仪字研卡通简" panose="00020600040101010101" charset="-122"/>
      <p:regular r:id="rId47"/>
    </p:embeddedFont>
    <p:embeddedFont>
      <p:font typeface="Comic Sans MS" panose="030F0702030302020204" charset="0"/>
      <p:regular r:id="rId48"/>
      <p:bold r:id="rId49"/>
      <p:italic r:id="rId50"/>
      <p:boldItalic r:id="rId51"/>
    </p:embeddedFont>
    <p:embeddedFont>
      <p:font typeface="微软雅黑" panose="020B0503020204020204" charset="-122"/>
      <p:regular r:id="rId52"/>
    </p:embeddedFont>
    <p:embeddedFont>
      <p:font typeface="等线" panose="02010600030101010101" charset="-122"/>
      <p:regular r:id="rId53"/>
    </p:embeddedFont>
    <p:embeddedFont>
      <p:font typeface="等线 Light" panose="02010600030101010101" charset="-122"/>
      <p:regular r:id="rId54"/>
    </p:embeddedFont>
    <p:embeddedFont>
      <p:font typeface="幼圆" panose="02010509060101010101" pitchFamily="49" charset="-122"/>
      <p:regular r:id="rId55"/>
    </p:embeddedFont>
  </p:embeddedFontLst>
  <p:custDataLst>
    <p:tags r:id="rId5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99FF"/>
    <a:srgbClr val="98D0D4"/>
    <a:srgbClr val="FF6600"/>
    <a:srgbClr val="FF33CC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32"/>
    <p:restoredTop sz="94660"/>
  </p:normalViewPr>
  <p:slideViewPr>
    <p:cSldViewPr showGuides="1">
      <p:cViewPr>
        <p:scale>
          <a:sx n="100" d="100"/>
          <a:sy n="100" d="100"/>
        </p:scale>
        <p:origin x="-294" y="576"/>
      </p:cViewPr>
      <p:guideLst>
        <p:guide orient="horz" pos="22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11.xml"/><Relationship Id="rId55" Type="http://schemas.openxmlformats.org/officeDocument/2006/relationships/font" Target="fonts/font15.fntdata"/><Relationship Id="rId54" Type="http://schemas.openxmlformats.org/officeDocument/2006/relationships/font" Target="fonts/font14.fntdata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8" Type="http://schemas.openxmlformats.org/officeDocument/2006/relationships/theme" Target="../theme/theme8.xml"/><Relationship Id="rId17" Type="http://schemas.openxmlformats.org/officeDocument/2006/relationships/tags" Target="../tags/tag6.xml"/><Relationship Id="rId16" Type="http://schemas.openxmlformats.org/officeDocument/2006/relationships/tags" Target="../tags/tag5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91324B-8D44-444E-97D6-9B0CA2930E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03238" y="431800"/>
            <a:ext cx="8139112" cy="64770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503238" y="1295400"/>
            <a:ext cx="8139112" cy="504031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8813" y="6350000"/>
            <a:ext cx="20256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688" y="6350000"/>
            <a:ext cx="29686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50000"/>
            <a:ext cx="20256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30CCD-8178-4D5A-9240-ACAC971116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3175-C8F8-4104-94EA-59E77DBDB00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27.GIF"/><Relationship Id="rId14" Type="http://schemas.openxmlformats.org/officeDocument/2006/relationships/slideLayout" Target="../slideLayouts/slideLayout85.xml"/><Relationship Id="rId13" Type="http://schemas.openxmlformats.org/officeDocument/2006/relationships/audio" Target="../media/audio4.wav"/><Relationship Id="rId12" Type="http://schemas.openxmlformats.org/officeDocument/2006/relationships/image" Target="../media/image29.jpeg"/><Relationship Id="rId11" Type="http://schemas.openxmlformats.org/officeDocument/2006/relationships/image" Target="../media/image28.jpeg"/><Relationship Id="rId10" Type="http://schemas.openxmlformats.org/officeDocument/2006/relationships/image" Target="../media/image20.GIF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85.xml"/><Relationship Id="rId14" Type="http://schemas.openxmlformats.org/officeDocument/2006/relationships/audio" Target="../media/audio5.wav"/><Relationship Id="rId13" Type="http://schemas.openxmlformats.org/officeDocument/2006/relationships/image" Target="../media/image29.jpeg"/><Relationship Id="rId12" Type="http://schemas.openxmlformats.org/officeDocument/2006/relationships/image" Target="../media/image21.png"/><Relationship Id="rId11" Type="http://schemas.openxmlformats.org/officeDocument/2006/relationships/image" Target="../media/image28.jpeg"/><Relationship Id="rId10" Type="http://schemas.openxmlformats.org/officeDocument/2006/relationships/image" Target="../media/image35.jpeg"/><Relationship Id="rId1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0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6.wav"/><Relationship Id="rId13" Type="http://schemas.openxmlformats.org/officeDocument/2006/relationships/image" Target="../media/image29.jpeg"/><Relationship Id="rId12" Type="http://schemas.openxmlformats.org/officeDocument/2006/relationships/image" Target="../media/image21.png"/><Relationship Id="rId11" Type="http://schemas.openxmlformats.org/officeDocument/2006/relationships/image" Target="../media/image28.jpeg"/><Relationship Id="rId10" Type="http://schemas.openxmlformats.org/officeDocument/2006/relationships/image" Target="../media/image35.jpeg"/><Relationship Id="rId1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0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4" Type="http://schemas.openxmlformats.org/officeDocument/2006/relationships/slideLayout" Target="../slideLayouts/slideLayout85.xml"/><Relationship Id="rId13" Type="http://schemas.openxmlformats.org/officeDocument/2006/relationships/audio" Target="../media/audio7.wav"/><Relationship Id="rId12" Type="http://schemas.openxmlformats.org/officeDocument/2006/relationships/image" Target="../media/image21.png"/><Relationship Id="rId11" Type="http://schemas.openxmlformats.org/officeDocument/2006/relationships/image" Target="../media/image28.jpeg"/><Relationship Id="rId10" Type="http://schemas.openxmlformats.org/officeDocument/2006/relationships/image" Target="../media/image35.jpeg"/><Relationship Id="rId1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85.xml"/><Relationship Id="rId5" Type="http://schemas.openxmlformats.org/officeDocument/2006/relationships/image" Target="../media/image44.png"/><Relationship Id="rId4" Type="http://schemas.openxmlformats.org/officeDocument/2006/relationships/tags" Target="../tags/tag8.xml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45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audio1.wav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85.xml"/><Relationship Id="rId11" Type="http://schemas.openxmlformats.org/officeDocument/2006/relationships/audio" Target="../media/audio2.wav"/><Relationship Id="rId10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5.xml"/><Relationship Id="rId5" Type="http://schemas.openxmlformats.org/officeDocument/2006/relationships/audio" Target="../media/audio3.wav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5.xml"/><Relationship Id="rId2" Type="http://schemas.openxmlformats.org/officeDocument/2006/relationships/image" Target="../media/image26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1" name="AutoShape 5"/>
          <p:cNvSpPr/>
          <p:nvPr/>
        </p:nvSpPr>
        <p:spPr>
          <a:xfrm>
            <a:off x="3492500" y="1125538"/>
            <a:ext cx="3673475" cy="2087562"/>
          </a:xfrm>
          <a:prstGeom prst="wedgeRoundRectCallout">
            <a:avLst>
              <a:gd name="adj1" fmla="val -57130"/>
              <a:gd name="adj2" fmla="val 86199"/>
              <a:gd name="adj3" fmla="val 16667"/>
            </a:avLst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7172" name="WordArt 6"/>
          <p:cNvSpPr>
            <a:spLocks noTextEdit="1"/>
          </p:cNvSpPr>
          <p:nvPr/>
        </p:nvSpPr>
        <p:spPr>
          <a:xfrm>
            <a:off x="3851275" y="1268413"/>
            <a:ext cx="3097213" cy="1728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8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上课了！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8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6204" t="22991" r="26352" b="21380"/>
          <a:stretch>
            <a:fillRect/>
          </a:stretch>
        </p:blipFill>
        <p:spPr>
          <a:xfrm>
            <a:off x="1035050" y="2280285"/>
            <a:ext cx="2134235" cy="25031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19885" y="836930"/>
            <a:ext cx="39395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字研卡通简" panose="00020600040101010101" charset="-122"/>
                <a:ea typeface="汉仪字研卡通简" panose="00020600040101010101" charset="-122"/>
              </a:rPr>
              <a:t>身体操</a:t>
            </a:r>
            <a:endParaRPr lang="zh-CN" altLang="en-US" sz="4400"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1550" y="2204720"/>
            <a:ext cx="747966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游戏指南：</a:t>
            </a:r>
            <a:endParaRPr lang="zh-CN" altLang="en-US" sz="2800"/>
          </a:p>
          <a:p>
            <a:r>
              <a:rPr lang="en-US" altLang="zh-CN" sz="2800"/>
              <a:t>1</a:t>
            </a:r>
            <a:r>
              <a:rPr lang="zh-CN" altLang="en-US" sz="2800"/>
              <a:t>、指定一位小朋友做小老师上台，随机出一道得数是</a:t>
            </a:r>
            <a:r>
              <a:rPr lang="en-US" altLang="zh-CN" sz="2800"/>
              <a:t>5</a:t>
            </a:r>
            <a:r>
              <a:rPr lang="zh-CN" altLang="en-US" sz="2800"/>
              <a:t>以内的加法。</a:t>
            </a:r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、其他学生按照算式做拍手动作。如：</a:t>
            </a:r>
            <a:r>
              <a:rPr lang="en-US" altLang="zh-CN" sz="2800"/>
              <a:t>3+2=5</a:t>
            </a:r>
            <a:r>
              <a:rPr lang="zh-CN" altLang="en-US" sz="2800"/>
              <a:t>，左边拍手</a:t>
            </a:r>
            <a:r>
              <a:rPr lang="en-US" altLang="zh-CN" sz="2800"/>
              <a:t>3</a:t>
            </a:r>
            <a:r>
              <a:rPr lang="zh-CN" altLang="en-US" sz="2800"/>
              <a:t>下，右边拍</a:t>
            </a:r>
            <a:r>
              <a:rPr lang="en-US" altLang="zh-CN" sz="2800"/>
              <a:t>2</a:t>
            </a:r>
            <a:r>
              <a:rPr lang="zh-CN" altLang="en-US" sz="2800"/>
              <a:t>手下，转动脖子</a:t>
            </a:r>
            <a:r>
              <a:rPr lang="en-US" altLang="zh-CN" sz="2800"/>
              <a:t>5</a:t>
            </a:r>
            <a:r>
              <a:rPr lang="zh-CN" altLang="en-US" sz="2800"/>
              <a:t>次。</a:t>
            </a:r>
            <a:endParaRPr lang="zh-CN" altLang="en-US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3554" name="图片 15" descr="58d327fb5a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0" y="4001691"/>
            <a:ext cx="701279" cy="7012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14" descr="礼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81" y="2175272"/>
            <a:ext cx="1890713" cy="1109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>
          <a:xfrm>
            <a:off x="2811066" y="1756172"/>
            <a:ext cx="3613547" cy="3600450"/>
          </a:xfrm>
          <a:custGeom>
            <a:avLst/>
            <a:gdLst>
              <a:gd name="connsiteX0" fmla="*/ 0 w 7587"/>
              <a:gd name="connsiteY0" fmla="*/ 7528 h 7561"/>
              <a:gd name="connsiteX1" fmla="*/ 7536 w 7587"/>
              <a:gd name="connsiteY1" fmla="*/ 7225 h 7561"/>
              <a:gd name="connsiteX2" fmla="*/ 2567 w 7587"/>
              <a:gd name="connsiteY2" fmla="*/ 5262 h 7561"/>
              <a:gd name="connsiteX3" fmla="*/ 7075 w 7587"/>
              <a:gd name="connsiteY3" fmla="*/ 3368 h 7561"/>
              <a:gd name="connsiteX4" fmla="*/ 451 w 7587"/>
              <a:gd name="connsiteY4" fmla="*/ 2237 h 7561"/>
              <a:gd name="connsiteX5" fmla="*/ 5336 w 7587"/>
              <a:gd name="connsiteY5" fmla="*/ 0 h 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8" h="7561">
                <a:moveTo>
                  <a:pt x="0" y="7528"/>
                </a:moveTo>
                <a:cubicBezTo>
                  <a:pt x="1568" y="7565"/>
                  <a:pt x="6896" y="7652"/>
                  <a:pt x="7536" y="7225"/>
                </a:cubicBezTo>
                <a:cubicBezTo>
                  <a:pt x="8176" y="6798"/>
                  <a:pt x="2659" y="6033"/>
                  <a:pt x="2567" y="5262"/>
                </a:cubicBezTo>
                <a:cubicBezTo>
                  <a:pt x="2474" y="4491"/>
                  <a:pt x="7648" y="3944"/>
                  <a:pt x="7075" y="3368"/>
                </a:cubicBezTo>
                <a:cubicBezTo>
                  <a:pt x="6503" y="2792"/>
                  <a:pt x="799" y="2911"/>
                  <a:pt x="451" y="2237"/>
                </a:cubicBezTo>
                <a:cubicBezTo>
                  <a:pt x="103" y="1563"/>
                  <a:pt x="4227" y="425"/>
                  <a:pt x="5336" y="0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" name="圆角矩形 1"/>
          <p:cNvSpPr/>
          <p:nvPr/>
        </p:nvSpPr>
        <p:spPr>
          <a:xfrm>
            <a:off x="524351" y="995363"/>
            <a:ext cx="8206740" cy="483155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pic>
        <p:nvPicPr>
          <p:cNvPr id="23558" name="图片 2" descr="5c75992b791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644" y="2982516"/>
            <a:ext cx="1515666" cy="892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图片 3" descr="5c7590fa51b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594" y="4188619"/>
            <a:ext cx="1335881" cy="1664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4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19" y="789385"/>
            <a:ext cx="2382441" cy="1588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图片 5" descr="5c755441733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216" y="3552825"/>
            <a:ext cx="1671638" cy="10977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图片 6" descr="1957de767f1ccb3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129" y="1273969"/>
            <a:ext cx="1799034" cy="2397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图片 8"/>
          <p:cNvPicPr>
            <a:picLocks noChangeAspect="1"/>
          </p:cNvPicPr>
          <p:nvPr/>
        </p:nvPicPr>
        <p:blipFill>
          <a:blip r:embed="rId8"/>
          <a:srcRect l="13016" t="19981" r="15546" b="25259"/>
          <a:stretch>
            <a:fillRect/>
          </a:stretch>
        </p:blipFill>
        <p:spPr>
          <a:xfrm>
            <a:off x="1691879" y="4831556"/>
            <a:ext cx="1176338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4613" y="4482704"/>
            <a:ext cx="652463" cy="6917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图片 9" descr="20170508074523_aMtrN.thumb.224_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0266" y="995363"/>
            <a:ext cx="2041922" cy="117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图片 7" descr="13947492_092943007393_2"/>
          <p:cNvPicPr>
            <a:picLocks noChangeAspect="1"/>
          </p:cNvPicPr>
          <p:nvPr/>
        </p:nvPicPr>
        <p:blipFill>
          <a:blip r:embed="rId11"/>
          <a:srcRect t="14285" r="4230" b="17473"/>
          <a:stretch>
            <a:fillRect/>
          </a:stretch>
        </p:blipFill>
        <p:spPr>
          <a:xfrm>
            <a:off x="1288256" y="3864769"/>
            <a:ext cx="1408510" cy="973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图片 17" descr="b4a3da1a9bf0ee728b169a846fe815423f4ec7c78bce-i0aLSB_fw6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6544" y="1497806"/>
            <a:ext cx="909638" cy="7965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08 0.011019 L -0.342240 -0.1318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" y="-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猪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5"/>
          <p:cNvPicPr>
            <a:picLocks noChangeAspect="1"/>
          </p:cNvPicPr>
          <p:nvPr/>
        </p:nvPicPr>
        <p:blipFill>
          <a:blip r:embed="rId1"/>
          <a:srcRect l="24219" t="41562" r="43893" b="24417"/>
          <a:stretch>
            <a:fillRect/>
          </a:stretch>
        </p:blipFill>
        <p:spPr>
          <a:xfrm>
            <a:off x="900113" y="188913"/>
            <a:ext cx="7561262" cy="504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8"/>
          <p:cNvPicPr>
            <a:picLocks noChangeAspect="1"/>
          </p:cNvPicPr>
          <p:nvPr/>
        </p:nvPicPr>
        <p:blipFill>
          <a:blip r:embed="rId2"/>
          <a:srcRect l="15938" t="52333" r="65157" b="39166"/>
          <a:stretch>
            <a:fillRect/>
          </a:stretch>
        </p:blipFill>
        <p:spPr>
          <a:xfrm>
            <a:off x="3203575" y="5445125"/>
            <a:ext cx="2305050" cy="64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5" name="Text Box 9"/>
          <p:cNvSpPr txBox="1"/>
          <p:nvPr/>
        </p:nvSpPr>
        <p:spPr>
          <a:xfrm>
            <a:off x="4643438" y="5513388"/>
            <a:ext cx="7207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chemeClr val="accent2"/>
                </a:solidFill>
              </a:rPr>
              <a:t>3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4"/>
          <p:cNvPicPr>
            <a:picLocks noChangeAspect="1"/>
          </p:cNvPicPr>
          <p:nvPr/>
        </p:nvPicPr>
        <p:blipFill>
          <a:blip r:embed="rId1"/>
          <a:srcRect l="24210" t="41570" r="44492" b="24374"/>
          <a:stretch>
            <a:fillRect/>
          </a:stretch>
        </p:blipFill>
        <p:spPr>
          <a:xfrm>
            <a:off x="323850" y="906463"/>
            <a:ext cx="3778250" cy="252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2"/>
          <a:srcRect l="41341" t="52917" r="38582" b="38583"/>
          <a:stretch>
            <a:fillRect/>
          </a:stretch>
        </p:blipFill>
        <p:spPr>
          <a:xfrm>
            <a:off x="1187450" y="4221163"/>
            <a:ext cx="2447925" cy="64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Text Box 6"/>
          <p:cNvSpPr txBox="1"/>
          <p:nvPr/>
        </p:nvSpPr>
        <p:spPr>
          <a:xfrm>
            <a:off x="1485900" y="4267200"/>
            <a:ext cx="7207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chemeClr val="accent2"/>
                </a:solidFill>
              </a:rPr>
              <a:t>3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sp>
        <p:nvSpPr>
          <p:cNvPr id="30727" name="Text Box 7"/>
          <p:cNvSpPr txBox="1"/>
          <p:nvPr/>
        </p:nvSpPr>
        <p:spPr>
          <a:xfrm>
            <a:off x="2998788" y="4267200"/>
            <a:ext cx="7207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18438" name="Picture 22"/>
          <p:cNvPicPr>
            <a:picLocks noChangeAspect="1"/>
          </p:cNvPicPr>
          <p:nvPr/>
        </p:nvPicPr>
        <p:blipFill>
          <a:blip r:embed="rId3"/>
          <a:srcRect l="24210" t="41570" r="45053" b="25366"/>
          <a:stretch>
            <a:fillRect/>
          </a:stretch>
        </p:blipFill>
        <p:spPr>
          <a:xfrm>
            <a:off x="4787900" y="908050"/>
            <a:ext cx="3895725" cy="249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9"/>
          <p:cNvPicPr>
            <a:picLocks noChangeAspect="1"/>
          </p:cNvPicPr>
          <p:nvPr/>
        </p:nvPicPr>
        <p:blipFill>
          <a:blip r:embed="rId2"/>
          <a:srcRect l="69388" t="52937" r="10222" b="39500"/>
          <a:stretch>
            <a:fillRect/>
          </a:stretch>
        </p:blipFill>
        <p:spPr>
          <a:xfrm>
            <a:off x="5508625" y="4216400"/>
            <a:ext cx="2486025" cy="57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3" name="Text Box 19"/>
          <p:cNvSpPr txBox="1"/>
          <p:nvPr/>
        </p:nvSpPr>
        <p:spPr>
          <a:xfrm>
            <a:off x="5735638" y="4267200"/>
            <a:ext cx="7207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1284" name="Text Box 20"/>
          <p:cNvSpPr txBox="1"/>
          <p:nvPr/>
        </p:nvSpPr>
        <p:spPr>
          <a:xfrm>
            <a:off x="6588125" y="4256088"/>
            <a:ext cx="7207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chemeClr val="accent2"/>
                </a:solidFill>
              </a:rPr>
              <a:t>1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sp>
        <p:nvSpPr>
          <p:cNvPr id="11285" name="Text Box 21"/>
          <p:cNvSpPr txBox="1"/>
          <p:nvPr/>
        </p:nvSpPr>
        <p:spPr>
          <a:xfrm>
            <a:off x="7451725" y="4275138"/>
            <a:ext cx="7207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00B050"/>
                </a:solidFill>
              </a:rPr>
              <a:t>5</a:t>
            </a:r>
            <a:endParaRPr lang="en-US" altLang="zh-CN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11283" grpId="0"/>
      <p:bldP spid="11284" grpId="0"/>
      <p:bldP spid="112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Text Box 4"/>
          <p:cNvSpPr txBox="1"/>
          <p:nvPr/>
        </p:nvSpPr>
        <p:spPr>
          <a:xfrm>
            <a:off x="2632075" y="692150"/>
            <a:ext cx="2952750" cy="4832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4400" b="1" dirty="0"/>
              <a:t>2 + 1 = 3</a:t>
            </a:r>
            <a:endParaRPr lang="en-US" altLang="zh-CN" sz="4400" b="1" dirty="0"/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zh-CN" sz="4400" b="1" dirty="0"/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4400" b="1" dirty="0"/>
              <a:t>3 + 1 = 4</a:t>
            </a:r>
            <a:endParaRPr lang="en-US" altLang="zh-CN" sz="4400" b="1" dirty="0"/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zh-CN" sz="4400" b="1" dirty="0"/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4400" b="1" dirty="0"/>
              <a:t>4 + 1 = 5</a:t>
            </a:r>
            <a:endParaRPr lang="en-US" altLang="zh-CN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7433" y="692150"/>
            <a:ext cx="13684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rgbClr val="FF0000"/>
                </a:solidFill>
              </a:rPr>
              <a:t>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7750" y="2692400"/>
            <a:ext cx="13684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rgbClr val="FF0000"/>
                </a:solidFill>
              </a:rPr>
              <a:t>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925" y="4706938"/>
            <a:ext cx="13684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rgbClr val="FF0000"/>
                </a:solidFill>
              </a:rPr>
              <a:t>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6" name="图片 14" descr="礼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5238" y="2172891"/>
            <a:ext cx="1889522" cy="1109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>
          <a:xfrm>
            <a:off x="2811066" y="1756172"/>
            <a:ext cx="3613547" cy="3600450"/>
          </a:xfrm>
          <a:custGeom>
            <a:avLst/>
            <a:gdLst>
              <a:gd name="connsiteX0" fmla="*/ 0 w 7587"/>
              <a:gd name="connsiteY0" fmla="*/ 7528 h 7561"/>
              <a:gd name="connsiteX1" fmla="*/ 7536 w 7587"/>
              <a:gd name="connsiteY1" fmla="*/ 7225 h 7561"/>
              <a:gd name="connsiteX2" fmla="*/ 2567 w 7587"/>
              <a:gd name="connsiteY2" fmla="*/ 5262 h 7561"/>
              <a:gd name="connsiteX3" fmla="*/ 7075 w 7587"/>
              <a:gd name="connsiteY3" fmla="*/ 3368 h 7561"/>
              <a:gd name="connsiteX4" fmla="*/ 451 w 7587"/>
              <a:gd name="connsiteY4" fmla="*/ 2237 h 7561"/>
              <a:gd name="connsiteX5" fmla="*/ 5336 w 7587"/>
              <a:gd name="connsiteY5" fmla="*/ 0 h 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8" h="7561">
                <a:moveTo>
                  <a:pt x="0" y="7528"/>
                </a:moveTo>
                <a:cubicBezTo>
                  <a:pt x="1568" y="7565"/>
                  <a:pt x="6896" y="7652"/>
                  <a:pt x="7536" y="7225"/>
                </a:cubicBezTo>
                <a:cubicBezTo>
                  <a:pt x="8176" y="6798"/>
                  <a:pt x="2659" y="6033"/>
                  <a:pt x="2567" y="5262"/>
                </a:cubicBezTo>
                <a:cubicBezTo>
                  <a:pt x="2474" y="4491"/>
                  <a:pt x="7648" y="3944"/>
                  <a:pt x="7075" y="3368"/>
                </a:cubicBezTo>
                <a:cubicBezTo>
                  <a:pt x="6503" y="2792"/>
                  <a:pt x="799" y="2911"/>
                  <a:pt x="451" y="2237"/>
                </a:cubicBezTo>
                <a:cubicBezTo>
                  <a:pt x="103" y="1563"/>
                  <a:pt x="4227" y="425"/>
                  <a:pt x="5336" y="0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" name="圆角矩形 1"/>
          <p:cNvSpPr/>
          <p:nvPr/>
        </p:nvSpPr>
        <p:spPr>
          <a:xfrm>
            <a:off x="456724" y="995363"/>
            <a:ext cx="8148161" cy="483155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pic>
        <p:nvPicPr>
          <p:cNvPr id="26629" name="图片 2" descr="5c75992b791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644" y="2982516"/>
            <a:ext cx="1515666" cy="892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3" descr="5c7590fa51b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94" y="4188619"/>
            <a:ext cx="1335881" cy="1664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419" y="789385"/>
            <a:ext cx="2382441" cy="1588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5" descr="5c755441733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216" y="3552825"/>
            <a:ext cx="1671638" cy="10977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6" descr="1957de767f1ccb3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16" y="1262063"/>
            <a:ext cx="1799034" cy="2397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4" name="图片 8"/>
          <p:cNvPicPr>
            <a:picLocks noChangeAspect="1"/>
          </p:cNvPicPr>
          <p:nvPr/>
        </p:nvPicPr>
        <p:blipFill>
          <a:blip r:embed="rId7"/>
          <a:srcRect l="13016" t="19981" r="15546" b="25259"/>
          <a:stretch>
            <a:fillRect/>
          </a:stretch>
        </p:blipFill>
        <p:spPr>
          <a:xfrm>
            <a:off x="1691879" y="4831556"/>
            <a:ext cx="1176338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994" y="3552825"/>
            <a:ext cx="651272" cy="691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6" name="图片 7" descr="20170508074523_aMtrN.thumb.224_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0266" y="995363"/>
            <a:ext cx="2041922" cy="117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图片 9" descr="棕榈树-31694791"/>
          <p:cNvPicPr>
            <a:picLocks noChangeAspect="1"/>
          </p:cNvPicPr>
          <p:nvPr/>
        </p:nvPicPr>
        <p:blipFill>
          <a:blip r:embed="rId10"/>
          <a:srcRect r="4828" b="7913"/>
          <a:stretch>
            <a:fillRect/>
          </a:stretch>
        </p:blipFill>
        <p:spPr>
          <a:xfrm>
            <a:off x="6149579" y="1443038"/>
            <a:ext cx="132516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图片 10" descr="13947492_092943007393_2"/>
          <p:cNvPicPr>
            <a:picLocks noChangeAspect="1"/>
          </p:cNvPicPr>
          <p:nvPr/>
        </p:nvPicPr>
        <p:blipFill>
          <a:blip r:embed="rId11"/>
          <a:srcRect t="14285" r="4230" b="17473"/>
          <a:stretch>
            <a:fillRect/>
          </a:stretch>
        </p:blipFill>
        <p:spPr>
          <a:xfrm>
            <a:off x="1459706" y="3552825"/>
            <a:ext cx="1408510" cy="9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图片 12" descr="58d327fb5a0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956" y="3875485"/>
            <a:ext cx="700088" cy="7012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图片 13" descr="b4a3da1a9bf0ee728b169a846fe815423f4ec7c78bce-i0aLSB_fw6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7994" y="1184672"/>
            <a:ext cx="909638" cy="7965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18 0.012461 C 0.092970 -0.006328 0.242871 -0.062758 0.292822 -0.081548 C 0.342775 -0.100337 0.297809 -0.083414 0.292822 -0.0815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-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uangDuangDu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988820"/>
            <a:ext cx="1945005" cy="341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u=1500435490,4237966373&amp;fm=51&amp;gp=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916113"/>
            <a:ext cx="24066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2"/>
          <p:cNvGrpSpPr/>
          <p:nvPr/>
        </p:nvGrpSpPr>
        <p:grpSpPr bwMode="auto">
          <a:xfrm>
            <a:off x="3059113" y="2781300"/>
            <a:ext cx="3024187" cy="2952750"/>
            <a:chOff x="1927" y="1752"/>
            <a:chExt cx="1905" cy="1860"/>
          </a:xfrm>
        </p:grpSpPr>
        <p:pic>
          <p:nvPicPr>
            <p:cNvPr id="7" name="Picture 33" descr="u=639566302,225972483&amp;fm=51&amp;gp=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752"/>
              <a:ext cx="190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1" name="Text Box 34"/>
            <p:cNvSpPr txBox="1">
              <a:spLocks noChangeArrowheads="1"/>
            </p:cNvSpPr>
            <p:nvPr/>
          </p:nvSpPr>
          <p:spPr bwMode="auto">
            <a:xfrm>
              <a:off x="2562" y="2568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solidFill>
                    <a:schemeClr val="tx1"/>
                  </a:solidFill>
                </a:rPr>
                <a:t>1+1</a:t>
              </a:r>
              <a:endParaRPr lang="en-US" altLang="zh-CN" sz="4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44"/>
          <p:cNvGrpSpPr/>
          <p:nvPr/>
        </p:nvGrpSpPr>
        <p:grpSpPr bwMode="auto">
          <a:xfrm>
            <a:off x="3061018" y="2780665"/>
            <a:ext cx="3024187" cy="2952750"/>
            <a:chOff x="1927" y="1752"/>
            <a:chExt cx="1905" cy="1860"/>
          </a:xfrm>
        </p:grpSpPr>
        <p:pic>
          <p:nvPicPr>
            <p:cNvPr id="32782" name="Picture 45" descr="u=639566302,225972483&amp;fm=51&amp;gp=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752"/>
              <a:ext cx="190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Text Box 46"/>
            <p:cNvSpPr txBox="1">
              <a:spLocks noChangeArrowheads="1"/>
            </p:cNvSpPr>
            <p:nvPr/>
          </p:nvSpPr>
          <p:spPr bwMode="auto">
            <a:xfrm>
              <a:off x="2562" y="2568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/>
                <a:t>1+□</a:t>
              </a:r>
              <a:endParaRPr lang="en-US" altLang="zh-CN" sz="4000" b="1"/>
            </a:p>
          </p:txBody>
        </p:sp>
      </p:grpSp>
      <p:grpSp>
        <p:nvGrpSpPr>
          <p:cNvPr id="13" name="Group 38"/>
          <p:cNvGrpSpPr/>
          <p:nvPr/>
        </p:nvGrpSpPr>
        <p:grpSpPr bwMode="auto">
          <a:xfrm>
            <a:off x="3060065" y="2708910"/>
            <a:ext cx="3024187" cy="2952750"/>
            <a:chOff x="1972" y="1772"/>
            <a:chExt cx="1905" cy="1860"/>
          </a:xfrm>
        </p:grpSpPr>
        <p:pic>
          <p:nvPicPr>
            <p:cNvPr id="32786" name="Picture 39" descr="u=639566302,225972483&amp;fm=51&amp;gp=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" y="1772"/>
              <a:ext cx="190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Text Box 40"/>
            <p:cNvSpPr txBox="1">
              <a:spLocks noChangeArrowheads="1"/>
            </p:cNvSpPr>
            <p:nvPr/>
          </p:nvSpPr>
          <p:spPr bwMode="auto">
            <a:xfrm>
              <a:off x="2562" y="2568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solidFill>
                    <a:schemeClr val="tx1"/>
                  </a:solidFill>
                </a:rPr>
                <a:t>4+1</a:t>
              </a:r>
              <a:endParaRPr lang="en-US" altLang="zh-CN" sz="4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35"/>
          <p:cNvGrpSpPr/>
          <p:nvPr/>
        </p:nvGrpSpPr>
        <p:grpSpPr bwMode="auto">
          <a:xfrm>
            <a:off x="3059431" y="2760980"/>
            <a:ext cx="3024187" cy="2952750"/>
            <a:chOff x="1918" y="1654"/>
            <a:chExt cx="1905" cy="1860"/>
          </a:xfrm>
        </p:grpSpPr>
        <p:pic>
          <p:nvPicPr>
            <p:cNvPr id="15" name="Picture 36" descr="u=639566302,225972483&amp;fm=51&amp;gp=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" y="1654"/>
              <a:ext cx="190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2553" y="2574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solidFill>
                    <a:schemeClr val="tx1"/>
                  </a:solidFill>
                </a:rPr>
                <a:t>3+2</a:t>
              </a:r>
              <a:endParaRPr lang="en-US" altLang="zh-CN" sz="4000" b="1">
                <a:solidFill>
                  <a:schemeClr val="tx1"/>
                </a:solidFill>
              </a:endParaRPr>
            </a:p>
          </p:txBody>
        </p:sp>
      </p:grp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251143" y="5444808"/>
            <a:ext cx="287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得数大于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6084888" y="5516563"/>
            <a:ext cx="2808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得数小于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Group 41"/>
          <p:cNvGrpSpPr/>
          <p:nvPr/>
        </p:nvGrpSpPr>
        <p:grpSpPr bwMode="auto">
          <a:xfrm>
            <a:off x="3059113" y="2708910"/>
            <a:ext cx="3024187" cy="2952750"/>
            <a:chOff x="1927" y="1752"/>
            <a:chExt cx="1905" cy="1860"/>
          </a:xfrm>
        </p:grpSpPr>
        <p:pic>
          <p:nvPicPr>
            <p:cNvPr id="18" name="Picture 42" descr="u=639566302,225972483&amp;fm=51&amp;gp=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752"/>
              <a:ext cx="190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43"/>
            <p:cNvSpPr txBox="1">
              <a:spLocks noChangeArrowheads="1"/>
            </p:cNvSpPr>
            <p:nvPr/>
          </p:nvSpPr>
          <p:spPr bwMode="auto">
            <a:xfrm>
              <a:off x="2562" y="2568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solidFill>
                    <a:schemeClr val="tx1"/>
                  </a:solidFill>
                </a:rPr>
                <a:t>2+2</a:t>
              </a:r>
              <a:endParaRPr lang="en-US" altLang="zh-CN" sz="40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6.56799E-7 C 0.01302 -0.01249 0.02395 -0.02451 0.03819 -0.03284 C 0.04965 -0.03955 0.06267 -0.04371 0.07395 -0.05111 C 0.07864 -0.05412 0.08298 -0.0592 0.08767 -0.06198 C 0.1 -0.06915 0.11441 -0.06961 0.12725 -0.07123 C 0.13003 -0.07169 0.13281 -0.07192 0.13559 -0.07285 C 0.13889 -0.07377 0.14184 -0.07609 0.14514 -0.07655 C 0.15382 -0.07794 0.1625 -0.07771 0.17118 -0.0784 C 0.19548 -0.07169 0.21909 -0.06383 0.24375 -0.06013 C 0.24514 -0.05897 0.24635 -0.05712 0.24791 -0.05643 C 0.25 -0.05527 0.25295 -0.05666 0.25468 -0.05458 C 0.25659 -0.0525 0.25607 -0.0481 0.25746 -0.04556 C 0.25885 -0.04325 0.26093 -0.04186 0.26284 -0.04001 C 0.2658 -0.03723 0.27257 -0.03284 0.27257 -0.03284 " pathEditMode="relative" ptsTypes="fffffffffffff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00833E-6 C -0.0132 -0.01503 -0.01147 -0.01411 -0.03004 -0.01827 C -0.04706 -0.0333 -0.06199 -0.01642 -0.07813 -0.01457 C -0.08768 -0.01341 -0.09723 -0.01341 -0.10678 -0.01272 C -0.13386 -0.01388 -0.1507 -0.01411 -0.17535 -0.01087 C -0.19393 0.01388 -0.16407 -0.02706 -0.18212 0.00185 C -0.18959 0.01388 -0.21129 0.01041 -0.21772 0.01087 C -0.22466 0.01341 -0.23022 0.01711 -0.23699 0.02012 C -0.24497 0.03076 -0.25087 0.03955 -0.25747 0.05111 C -0.26129 0.05759 -0.26841 0.07123 -0.26841 0.07123 C -0.26997 0.07724 -0.26841 0.07655 -0.27119 0.07655 " pathEditMode="relative" ptsTypes="ffffffffff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0259E-6 C -0.00087 -0.01064 0.00017 -0.01573 -0.00417 -0.02382 C -0.01129 -0.03723 -0.04184 -0.04093 -0.05209 -0.04209 C -0.11476 -0.04093 -0.17223 -0.03654 -0.23421 -0.03469 C -0.25087 -0.0296 -0.26702 -0.02382 -0.28351 -0.01827 C -0.33525 0.07331 -0.27952 -0.02868 -0.3165 0.04741 C -0.33577 0.08719 -0.32778 0.06129 -0.33421 0.08395 C -0.33334 0.0858 -0.33195 0.08719 -0.3316 0.08927 C -0.33143 0.09112 -0.33282 0.09482 -0.33282 0.09482 " pathEditMode="relative" ptsTypes="ffffffffA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图片 14" descr="礼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5238" y="2172891"/>
            <a:ext cx="1889522" cy="1109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>
          <a:xfrm>
            <a:off x="2811066" y="1756172"/>
            <a:ext cx="3613547" cy="3600450"/>
          </a:xfrm>
          <a:custGeom>
            <a:avLst/>
            <a:gdLst>
              <a:gd name="connsiteX0" fmla="*/ 0 w 7587"/>
              <a:gd name="connsiteY0" fmla="*/ 7528 h 7561"/>
              <a:gd name="connsiteX1" fmla="*/ 7536 w 7587"/>
              <a:gd name="connsiteY1" fmla="*/ 7225 h 7561"/>
              <a:gd name="connsiteX2" fmla="*/ 2567 w 7587"/>
              <a:gd name="connsiteY2" fmla="*/ 5262 h 7561"/>
              <a:gd name="connsiteX3" fmla="*/ 7075 w 7587"/>
              <a:gd name="connsiteY3" fmla="*/ 3368 h 7561"/>
              <a:gd name="connsiteX4" fmla="*/ 451 w 7587"/>
              <a:gd name="connsiteY4" fmla="*/ 2237 h 7561"/>
              <a:gd name="connsiteX5" fmla="*/ 5336 w 7587"/>
              <a:gd name="connsiteY5" fmla="*/ 0 h 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8" h="7561">
                <a:moveTo>
                  <a:pt x="0" y="7528"/>
                </a:moveTo>
                <a:cubicBezTo>
                  <a:pt x="1568" y="7565"/>
                  <a:pt x="6896" y="7652"/>
                  <a:pt x="7536" y="7225"/>
                </a:cubicBezTo>
                <a:cubicBezTo>
                  <a:pt x="8176" y="6798"/>
                  <a:pt x="2659" y="6033"/>
                  <a:pt x="2567" y="5262"/>
                </a:cubicBezTo>
                <a:cubicBezTo>
                  <a:pt x="2474" y="4491"/>
                  <a:pt x="7648" y="3944"/>
                  <a:pt x="7075" y="3368"/>
                </a:cubicBezTo>
                <a:cubicBezTo>
                  <a:pt x="6503" y="2792"/>
                  <a:pt x="799" y="2911"/>
                  <a:pt x="451" y="2237"/>
                </a:cubicBezTo>
                <a:cubicBezTo>
                  <a:pt x="103" y="1563"/>
                  <a:pt x="4227" y="425"/>
                  <a:pt x="5336" y="0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pic>
        <p:nvPicPr>
          <p:cNvPr id="29701" name="图片 2" descr="5c75992b791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644" y="2982516"/>
            <a:ext cx="1515666" cy="892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图片 3" descr="5c7590fa51b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94" y="4188619"/>
            <a:ext cx="1335881" cy="1664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图片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419" y="789385"/>
            <a:ext cx="2382441" cy="1588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图片 5" descr="5c755441733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216" y="3552825"/>
            <a:ext cx="1671638" cy="10977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图片 6" descr="1957de767f1ccb3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16" y="1262063"/>
            <a:ext cx="1799034" cy="2397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图片 8"/>
          <p:cNvPicPr>
            <a:picLocks noChangeAspect="1"/>
          </p:cNvPicPr>
          <p:nvPr/>
        </p:nvPicPr>
        <p:blipFill>
          <a:blip r:embed="rId7"/>
          <a:srcRect l="13016" t="19981" r="15546" b="25259"/>
          <a:stretch>
            <a:fillRect/>
          </a:stretch>
        </p:blipFill>
        <p:spPr>
          <a:xfrm>
            <a:off x="1691879" y="4831556"/>
            <a:ext cx="1176338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841" y="2713435"/>
            <a:ext cx="651272" cy="6917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8" name="图片 7" descr="20170508074523_aMtrN.thumb.224_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0266" y="995363"/>
            <a:ext cx="2041922" cy="117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图片 9" descr="棕榈树-31694791"/>
          <p:cNvPicPr>
            <a:picLocks noChangeAspect="1"/>
          </p:cNvPicPr>
          <p:nvPr/>
        </p:nvPicPr>
        <p:blipFill>
          <a:blip r:embed="rId10"/>
          <a:srcRect r="4828" b="7913"/>
          <a:stretch>
            <a:fillRect/>
          </a:stretch>
        </p:blipFill>
        <p:spPr>
          <a:xfrm>
            <a:off x="6281738" y="1262063"/>
            <a:ext cx="13239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0" name="图片 10" descr="13947492_092943007393_2"/>
          <p:cNvPicPr>
            <a:picLocks noChangeAspect="1"/>
          </p:cNvPicPr>
          <p:nvPr/>
        </p:nvPicPr>
        <p:blipFill>
          <a:blip r:embed="rId11"/>
          <a:srcRect t="14285" r="4230" b="17473"/>
          <a:stretch>
            <a:fillRect/>
          </a:stretch>
        </p:blipFill>
        <p:spPr>
          <a:xfrm>
            <a:off x="1459706" y="3552825"/>
            <a:ext cx="1408510" cy="9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图片 12" descr="58d327fb5a0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956" y="3875485"/>
            <a:ext cx="700088" cy="7012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2" name="图片 13" descr="b4a3da1a9bf0ee728b169a846fe815423f4ec7c78bce-i0aLSB_fw6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7994" y="1184672"/>
            <a:ext cx="909638" cy="7965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2"/>
          <p:cNvSpPr/>
          <p:nvPr/>
        </p:nvSpPr>
        <p:spPr>
          <a:xfrm>
            <a:off x="456724" y="995363"/>
            <a:ext cx="8148161" cy="483155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972 -0.003902 C -0.071211 -0.003070 -0.168170 -0.026952 -0.234427 -0.035507 C -0.300684 -0.044121 -0.354648 -0.069904 -0.384745 -0.078460 C -0.414786 -0.087014 -0.387721 -0.079291 -0.384745 -0.078460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" y="-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oho~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/>
          <p:nvPr/>
        </p:nvSpPr>
        <p:spPr>
          <a:xfrm>
            <a:off x="1403350" y="836930"/>
            <a:ext cx="36906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dirty="0">
                <a:solidFill>
                  <a:srgbClr val="0000FF"/>
                </a:solidFill>
              </a:rPr>
              <a:t>算一算，写一写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r="75346"/>
          <a:stretch>
            <a:fillRect/>
          </a:stretch>
        </p:blipFill>
        <p:spPr bwMode="auto">
          <a:xfrm>
            <a:off x="327025" y="2309818"/>
            <a:ext cx="217328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38078" r="38426"/>
          <a:stretch>
            <a:fillRect/>
          </a:stretch>
        </p:blipFill>
        <p:spPr bwMode="auto">
          <a:xfrm>
            <a:off x="3357563" y="2309818"/>
            <a:ext cx="2071687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76505"/>
          <a:stretch>
            <a:fillRect/>
          </a:stretch>
        </p:blipFill>
        <p:spPr bwMode="auto">
          <a:xfrm>
            <a:off x="6443980" y="2309818"/>
            <a:ext cx="207168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r="62051"/>
          <a:stretch>
            <a:fillRect/>
          </a:stretch>
        </p:blipFill>
        <p:spPr bwMode="auto">
          <a:xfrm>
            <a:off x="330518" y="2311405"/>
            <a:ext cx="20732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 l="62810"/>
          <a:stretch>
            <a:fillRect/>
          </a:stretch>
        </p:blipFill>
        <p:spPr bwMode="auto">
          <a:xfrm>
            <a:off x="3383598" y="2311405"/>
            <a:ext cx="20304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75098" t="16730"/>
          <a:stretch>
            <a:fillRect/>
          </a:stretch>
        </p:blipFill>
        <p:spPr bwMode="auto">
          <a:xfrm>
            <a:off x="6356985" y="2335535"/>
            <a:ext cx="22272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9938" name="图片 14" descr="礼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9538" y="2172891"/>
            <a:ext cx="1889522" cy="110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12" descr="b4a3da1a9bf0ee728b169a846fe815423f4ec7c78bce-i0aLSB_fw6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376363"/>
            <a:ext cx="909638" cy="7965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>
          <a:xfrm>
            <a:off x="2811066" y="1756172"/>
            <a:ext cx="3613547" cy="3600450"/>
          </a:xfrm>
          <a:custGeom>
            <a:avLst/>
            <a:gdLst>
              <a:gd name="connsiteX0" fmla="*/ 0 w 7587"/>
              <a:gd name="connsiteY0" fmla="*/ 7528 h 7561"/>
              <a:gd name="connsiteX1" fmla="*/ 7536 w 7587"/>
              <a:gd name="connsiteY1" fmla="*/ 7225 h 7561"/>
              <a:gd name="connsiteX2" fmla="*/ 2567 w 7587"/>
              <a:gd name="connsiteY2" fmla="*/ 5262 h 7561"/>
              <a:gd name="connsiteX3" fmla="*/ 7075 w 7587"/>
              <a:gd name="connsiteY3" fmla="*/ 3368 h 7561"/>
              <a:gd name="connsiteX4" fmla="*/ 451 w 7587"/>
              <a:gd name="connsiteY4" fmla="*/ 2237 h 7561"/>
              <a:gd name="connsiteX5" fmla="*/ 5336 w 7587"/>
              <a:gd name="connsiteY5" fmla="*/ 0 h 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8" h="7561">
                <a:moveTo>
                  <a:pt x="0" y="7528"/>
                </a:moveTo>
                <a:cubicBezTo>
                  <a:pt x="1568" y="7565"/>
                  <a:pt x="6896" y="7652"/>
                  <a:pt x="7536" y="7225"/>
                </a:cubicBezTo>
                <a:cubicBezTo>
                  <a:pt x="8176" y="6798"/>
                  <a:pt x="2659" y="6033"/>
                  <a:pt x="2567" y="5262"/>
                </a:cubicBezTo>
                <a:cubicBezTo>
                  <a:pt x="2474" y="4491"/>
                  <a:pt x="7648" y="3944"/>
                  <a:pt x="7075" y="3368"/>
                </a:cubicBezTo>
                <a:cubicBezTo>
                  <a:pt x="6503" y="2792"/>
                  <a:pt x="799" y="2911"/>
                  <a:pt x="451" y="2237"/>
                </a:cubicBezTo>
                <a:cubicBezTo>
                  <a:pt x="103" y="1563"/>
                  <a:pt x="4227" y="425"/>
                  <a:pt x="5336" y="0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pic>
        <p:nvPicPr>
          <p:cNvPr id="39942" name="图片 2" descr="5c75992b791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644" y="2982516"/>
            <a:ext cx="1515666" cy="892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" descr="5c7590fa51b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594" y="4188619"/>
            <a:ext cx="1335881" cy="1664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4" name="图片 4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19" y="789385"/>
            <a:ext cx="2382441" cy="1588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5" name="图片 5" descr="5c755441733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216" y="3552825"/>
            <a:ext cx="1671638" cy="10977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6" name="图片 6" descr="1957de767f1ccb3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816" y="1287066"/>
            <a:ext cx="1799034" cy="23967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7" name="图片 8"/>
          <p:cNvPicPr>
            <a:picLocks noChangeAspect="1"/>
          </p:cNvPicPr>
          <p:nvPr/>
        </p:nvPicPr>
        <p:blipFill>
          <a:blip r:embed="rId8"/>
          <a:srcRect l="13016" t="19981" r="15546" b="25259"/>
          <a:stretch>
            <a:fillRect/>
          </a:stretch>
        </p:blipFill>
        <p:spPr>
          <a:xfrm>
            <a:off x="1691879" y="4831556"/>
            <a:ext cx="1176338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1281" y="2041922"/>
            <a:ext cx="652463" cy="6929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9" name="图片 7" descr="棕榈树-31694791"/>
          <p:cNvPicPr>
            <a:picLocks noChangeAspect="1"/>
          </p:cNvPicPr>
          <p:nvPr/>
        </p:nvPicPr>
        <p:blipFill>
          <a:blip r:embed="rId10"/>
          <a:srcRect r="4828" b="7913"/>
          <a:stretch>
            <a:fillRect/>
          </a:stretch>
        </p:blipFill>
        <p:spPr>
          <a:xfrm>
            <a:off x="6269831" y="1756172"/>
            <a:ext cx="13239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0" name="图片 9" descr="13947492_092943007393_2"/>
          <p:cNvPicPr>
            <a:picLocks noChangeAspect="1"/>
          </p:cNvPicPr>
          <p:nvPr/>
        </p:nvPicPr>
        <p:blipFill>
          <a:blip r:embed="rId11"/>
          <a:srcRect t="14285" r="4230" b="17473"/>
          <a:stretch>
            <a:fillRect/>
          </a:stretch>
        </p:blipFill>
        <p:spPr>
          <a:xfrm>
            <a:off x="1459706" y="3552825"/>
            <a:ext cx="1408510" cy="9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1" name="图片 10" descr="58d327fb5a0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956" y="3875485"/>
            <a:ext cx="700088" cy="7012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2"/>
          <p:cNvSpPr/>
          <p:nvPr/>
        </p:nvSpPr>
        <p:spPr>
          <a:xfrm>
            <a:off x="456724" y="995363"/>
            <a:ext cx="8148161" cy="483155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61 0.005278 C 0.092238 -0.014259 0.197681 -0.076759 0.253684 -0.090185 C 0.309686 -0.103796 0.325125 -0.118704 0.337125 -0.11120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胜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矩形 3"/>
          <p:cNvSpPr/>
          <p:nvPr/>
        </p:nvSpPr>
        <p:spPr>
          <a:xfrm>
            <a:off x="0" y="2348865"/>
            <a:ext cx="91509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8000" b="1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得数是</a:t>
            </a:r>
            <a:r>
              <a:rPr lang="en-US" altLang="zh-CN" sz="8000" b="1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8000" b="1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以内的加法</a:t>
            </a:r>
            <a:endParaRPr lang="zh-CN" altLang="en-US" sz="8000" dirty="0">
              <a:solidFill>
                <a:srgbClr val="00B0F0"/>
              </a:solidFill>
            </a:endParaRPr>
          </a:p>
        </p:txBody>
      </p:sp>
      <p:sp>
        <p:nvSpPr>
          <p:cNvPr id="9219" name="矩形 3"/>
          <p:cNvSpPr/>
          <p:nvPr/>
        </p:nvSpPr>
        <p:spPr>
          <a:xfrm>
            <a:off x="4356100" y="5589588"/>
            <a:ext cx="4572000" cy="779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</a:t>
            </a:r>
            <a:endParaRPr lang="zh-CN" altLang="en-US" sz="1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                        </a:t>
            </a:r>
            <a:endParaRPr lang="zh-CN" altLang="en-US" sz="1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" y="1124585"/>
            <a:ext cx="5661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cs typeface="宋体" panose="02010600030101010101" pitchFamily="2" charset="-122"/>
              </a:rPr>
              <a:t>苏教版数学</a:t>
            </a:r>
            <a:r>
              <a:rPr lang="en-US" altLang="zh-CN" sz="320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3200">
                <a:latin typeface="宋体" panose="02010600030101010101" pitchFamily="2" charset="-122"/>
                <a:cs typeface="宋体" panose="02010600030101010101" pitchFamily="2" charset="-122"/>
              </a:rPr>
              <a:t>一年级上册</a:t>
            </a:r>
            <a:endParaRPr lang="zh-CN" altLang="en-US"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timg1PJSHFZ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44000" cy="6699885"/>
          </a:xfrm>
          <a:prstGeom prst="rect">
            <a:avLst/>
          </a:prstGeom>
        </p:spPr>
      </p:pic>
      <p:pic>
        <p:nvPicPr>
          <p:cNvPr id="39951" name="图片 10" descr="58d327fb5a0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19095" y="1063625"/>
            <a:ext cx="394716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PA_文本框 6"/>
          <p:cNvSpPr txBox="1"/>
          <p:nvPr>
            <p:custDataLst>
              <p:tags r:id="rId4"/>
            </p:custDataLst>
          </p:nvPr>
        </p:nvSpPr>
        <p:spPr>
          <a:xfrm>
            <a:off x="1929924" y="3792197"/>
            <a:ext cx="5925503" cy="24435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3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5873" y="908452"/>
            <a:ext cx="4116070" cy="437515"/>
          </a:xfrm>
          <a:prstGeom prst="rect">
            <a:avLst/>
          </a:prstGeom>
          <a:noFill/>
          <a:effectLst>
            <a:softEdge rad="0"/>
          </a:effectLst>
        </p:spPr>
        <p:txBody>
          <a:bodyPr wrap="none" lIns="68580" tIns="34290" rIns="68580" bIns="34290" rtlCol="0">
            <a:spAutoFit/>
          </a:bodyPr>
          <a:p>
            <a:r>
              <a:rPr lang="zh-CN" altLang="zh-CN" sz="2400" b="1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这节课我们一起学习了新知识</a:t>
            </a:r>
            <a:endParaRPr lang="zh-CN" altLang="zh-CN" sz="2400" b="1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8116" y="118586"/>
            <a:ext cx="571024" cy="761524"/>
          </a:xfrm>
          <a:prstGeom prst="rect">
            <a:avLst/>
          </a:prstGeom>
        </p:spPr>
      </p:pic>
      <p:sp>
        <p:nvSpPr>
          <p:cNvPr id="12" name="文本框 14"/>
          <p:cNvSpPr txBox="1"/>
          <p:nvPr/>
        </p:nvSpPr>
        <p:spPr>
          <a:xfrm>
            <a:off x="827460" y="188625"/>
            <a:ext cx="1847212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课堂小结</a:t>
            </a:r>
            <a:endParaRPr lang="zh-CN" altLang="en-US" sz="3200" b="1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03800" y="824230"/>
            <a:ext cx="1826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加法</a:t>
            </a:r>
            <a:endParaRPr lang="zh-CN" altLang="en-US" sz="2800" b="1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9160" y="1484630"/>
            <a:ext cx="7673340" cy="3893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我们</a:t>
            </a:r>
            <a:r>
              <a:rPr lang="zh-CN" altLang="en-US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是怎样学习加法的</a:t>
            </a:r>
            <a:r>
              <a:rPr lang="zh-CN" altLang="en-US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呢？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</a:t>
            </a:r>
            <a:r>
              <a:rPr lang="en-US" altLang="zh-CN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   </a:t>
            </a:r>
            <a:r>
              <a:rPr lang="zh-CN" altLang="en-US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从看图说三句话小故事</a:t>
            </a:r>
            <a:endParaRPr lang="zh-CN" altLang="en-US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</a:t>
            </a:r>
            <a:r>
              <a:rPr lang="en-US" altLang="zh-CN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   </a:t>
            </a:r>
            <a:endParaRPr lang="en-US" altLang="zh-CN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en-US" altLang="zh-CN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          </a:t>
            </a:r>
            <a:r>
              <a:rPr lang="zh-CN" altLang="en-US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列出算式</a:t>
            </a:r>
            <a:endParaRPr lang="en-US" altLang="zh-CN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endParaRPr lang="en-US" altLang="zh-CN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en-US" altLang="zh-CN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         </a:t>
            </a:r>
            <a:r>
              <a:rPr lang="zh-CN" altLang="en-US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图形来表示</a:t>
            </a:r>
            <a:endParaRPr lang="zh-CN" altLang="en-US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endParaRPr lang="en-US" altLang="zh-CN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en-US" altLang="zh-CN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          </a:t>
            </a:r>
            <a:r>
              <a:rPr lang="zh-CN" altLang="en-US" sz="28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练习巩固</a:t>
            </a:r>
            <a:endParaRPr lang="zh-CN" altLang="en-US" sz="2800" b="1"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4284345" y="2708910"/>
            <a:ext cx="75565" cy="360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4284345" y="3644900"/>
            <a:ext cx="75565" cy="360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4284345" y="4431665"/>
            <a:ext cx="75565" cy="360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91640" y="5516245"/>
            <a:ext cx="6471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方法是</a:t>
            </a:r>
            <a:r>
              <a:rPr lang="zh-CN" altLang="en-US" b="1"/>
              <a:t>：</a:t>
            </a:r>
            <a:r>
              <a:rPr lang="zh-CN" altLang="en-US" sz="2800" b="1">
                <a:solidFill>
                  <a:schemeClr val="tx1"/>
                </a:solidFill>
              </a:rPr>
              <a:t>几和几</a:t>
            </a:r>
            <a:r>
              <a:rPr lang="zh-CN" altLang="en-US" sz="2800" b="1">
                <a:solidFill>
                  <a:srgbClr val="C00000"/>
                </a:solidFill>
              </a:rPr>
              <a:t>合成</a:t>
            </a:r>
            <a:r>
              <a:rPr lang="zh-CN" altLang="en-US" sz="2800" b="1">
                <a:solidFill>
                  <a:schemeClr val="tx1"/>
                </a:solidFill>
              </a:rPr>
              <a:t>几</a:t>
            </a:r>
            <a:r>
              <a:rPr lang="zh-CN" altLang="en-US" sz="2400" b="1">
                <a:solidFill>
                  <a:schemeClr val="tx1"/>
                </a:solidFill>
              </a:rPr>
              <a:t>。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0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333375"/>
            <a:ext cx="2087563" cy="604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WordArt 3"/>
          <p:cNvSpPr/>
          <p:nvPr/>
        </p:nvSpPr>
        <p:spPr>
          <a:xfrm>
            <a:off x="2844800" y="1701800"/>
            <a:ext cx="4167188" cy="234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prstShdw prst="shdw11" dir="16200000">
                    <a:srgbClr val="C0C0C0">
                      <a:alpha val="79999"/>
                    </a:srgbClr>
                  </a:prst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谢谢指导！</a:t>
            </a:r>
            <a:endParaRPr lang="zh-CN" altLang="en-US" sz="36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prstShdw prst="shdw11" dir="16200000">
                  <a:srgbClr val="C0C0C0">
                    <a:alpha val="79999"/>
                  </a:srgbClr>
                </a:prst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 descr="1066642_153317048_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865" y="665480"/>
            <a:ext cx="1038225" cy="1517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AutoShape 5"/>
          <p:cNvSpPr/>
          <p:nvPr/>
        </p:nvSpPr>
        <p:spPr>
          <a:xfrm>
            <a:off x="2066925" y="274955"/>
            <a:ext cx="3673475" cy="1438275"/>
          </a:xfrm>
          <a:prstGeom prst="wedgeRoundRectCallout">
            <a:avLst>
              <a:gd name="adj1" fmla="val -67510"/>
              <a:gd name="adj2" fmla="val -7733"/>
              <a:gd name="adj3" fmla="val 16667"/>
            </a:avLst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7172" name="WordArt 6"/>
          <p:cNvSpPr>
            <a:spLocks noTextEdit="1"/>
          </p:cNvSpPr>
          <p:nvPr/>
        </p:nvSpPr>
        <p:spPr>
          <a:xfrm>
            <a:off x="2355215" y="274955"/>
            <a:ext cx="3097530" cy="125984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/>
            <a:r>
              <a:rPr lang="zh-CN" altLang="en-US" sz="28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8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快问快答</a:t>
            </a:r>
            <a:endParaRPr lang="zh-CN" altLang="en-US" sz="28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8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1551305" y="199009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3+2 =</a:t>
            </a:r>
            <a:endParaRPr lang="en-US" altLang="zh-CN" sz="5400" dirty="0"/>
          </a:p>
        </p:txBody>
      </p:sp>
      <p:sp>
        <p:nvSpPr>
          <p:cNvPr id="9" name="Text Box 8"/>
          <p:cNvSpPr txBox="1"/>
          <p:nvPr/>
        </p:nvSpPr>
        <p:spPr>
          <a:xfrm>
            <a:off x="1551305" y="291211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2+1 =</a:t>
            </a:r>
            <a:endParaRPr lang="en-US" altLang="zh-CN" sz="5400" dirty="0"/>
          </a:p>
        </p:txBody>
      </p:sp>
      <p:sp>
        <p:nvSpPr>
          <p:cNvPr id="10" name="Text Box 8"/>
          <p:cNvSpPr txBox="1"/>
          <p:nvPr/>
        </p:nvSpPr>
        <p:spPr>
          <a:xfrm>
            <a:off x="1551305" y="395986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1+3 =</a:t>
            </a:r>
            <a:endParaRPr lang="en-US" altLang="zh-CN" sz="5400" dirty="0"/>
          </a:p>
        </p:txBody>
      </p:sp>
      <p:sp>
        <p:nvSpPr>
          <p:cNvPr id="11" name="Text Box 8"/>
          <p:cNvSpPr txBox="1"/>
          <p:nvPr/>
        </p:nvSpPr>
        <p:spPr>
          <a:xfrm>
            <a:off x="4587875" y="199771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2+2 =</a:t>
            </a:r>
            <a:endParaRPr lang="en-US" altLang="zh-CN" sz="5400" dirty="0"/>
          </a:p>
        </p:txBody>
      </p:sp>
      <p:sp>
        <p:nvSpPr>
          <p:cNvPr id="13" name="Text Box 8"/>
          <p:cNvSpPr txBox="1"/>
          <p:nvPr/>
        </p:nvSpPr>
        <p:spPr>
          <a:xfrm>
            <a:off x="4587875" y="297180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4+1 =</a:t>
            </a:r>
            <a:endParaRPr lang="en-US" altLang="zh-CN" sz="5400" dirty="0"/>
          </a:p>
        </p:txBody>
      </p:sp>
      <p:sp>
        <p:nvSpPr>
          <p:cNvPr id="14" name="Text Box 8"/>
          <p:cNvSpPr txBox="1"/>
          <p:nvPr/>
        </p:nvSpPr>
        <p:spPr>
          <a:xfrm>
            <a:off x="4587875" y="4058920"/>
            <a:ext cx="36718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1+1 =</a:t>
            </a:r>
            <a:endParaRPr lang="en-US" altLang="zh-CN" sz="5400" dirty="0"/>
          </a:p>
        </p:txBody>
      </p:sp>
      <p:sp>
        <p:nvSpPr>
          <p:cNvPr id="15" name="Text Box 13"/>
          <p:cNvSpPr txBox="1"/>
          <p:nvPr/>
        </p:nvSpPr>
        <p:spPr>
          <a:xfrm>
            <a:off x="3623310" y="1990090"/>
            <a:ext cx="5619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5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3623310" y="2816860"/>
            <a:ext cx="5619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3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17" name="Text Box 13"/>
          <p:cNvSpPr txBox="1"/>
          <p:nvPr/>
        </p:nvSpPr>
        <p:spPr>
          <a:xfrm>
            <a:off x="3446780" y="4058920"/>
            <a:ext cx="561975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4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18" name="Text Box 13"/>
          <p:cNvSpPr txBox="1"/>
          <p:nvPr/>
        </p:nvSpPr>
        <p:spPr>
          <a:xfrm>
            <a:off x="6523990" y="2057400"/>
            <a:ext cx="561975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4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19" name="Text Box 13"/>
          <p:cNvSpPr txBox="1"/>
          <p:nvPr/>
        </p:nvSpPr>
        <p:spPr>
          <a:xfrm>
            <a:off x="6523990" y="2919730"/>
            <a:ext cx="5619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5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20" name="Text Box 13"/>
          <p:cNvSpPr txBox="1"/>
          <p:nvPr/>
        </p:nvSpPr>
        <p:spPr>
          <a:xfrm>
            <a:off x="6523990" y="4066540"/>
            <a:ext cx="5619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2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5" descr="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1373" y="2781300"/>
            <a:ext cx="8350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6" descr="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438" y="2708275"/>
            <a:ext cx="8350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7" descr="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5820" y="2708275"/>
            <a:ext cx="8350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Text Box 9"/>
          <p:cNvSpPr txBox="1"/>
          <p:nvPr/>
        </p:nvSpPr>
        <p:spPr>
          <a:xfrm>
            <a:off x="3563938" y="3213100"/>
            <a:ext cx="431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3</a:t>
            </a:r>
            <a:endParaRPr lang="en-US" altLang="zh-CN" sz="1800" dirty="0">
              <a:solidFill>
                <a:srgbClr val="0000FF"/>
              </a:solidFill>
            </a:endParaRPr>
          </a:p>
        </p:txBody>
      </p:sp>
      <p:sp>
        <p:nvSpPr>
          <p:cNvPr id="20486" name="Text Box 10"/>
          <p:cNvSpPr txBox="1"/>
          <p:nvPr/>
        </p:nvSpPr>
        <p:spPr>
          <a:xfrm>
            <a:off x="4859338" y="3141663"/>
            <a:ext cx="3603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4</a:t>
            </a:r>
            <a:endParaRPr lang="en-US" altLang="zh-CN" sz="1800" dirty="0">
              <a:solidFill>
                <a:srgbClr val="0000FF"/>
              </a:solidFill>
            </a:endParaRPr>
          </a:p>
        </p:txBody>
      </p:sp>
      <p:sp>
        <p:nvSpPr>
          <p:cNvPr id="20487" name="Text Box 11"/>
          <p:cNvSpPr txBox="1"/>
          <p:nvPr/>
        </p:nvSpPr>
        <p:spPr>
          <a:xfrm>
            <a:off x="6156325" y="3213100"/>
            <a:ext cx="431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5</a:t>
            </a:r>
            <a:endParaRPr lang="en-US" altLang="zh-CN" sz="1800" dirty="0">
              <a:solidFill>
                <a:srgbClr val="0000FF"/>
              </a:solidFill>
            </a:endParaRPr>
          </a:p>
        </p:txBody>
      </p:sp>
      <p:sp>
        <p:nvSpPr>
          <p:cNvPr id="20488" name="Rectangle 12"/>
          <p:cNvSpPr/>
          <p:nvPr/>
        </p:nvSpPr>
        <p:spPr>
          <a:xfrm>
            <a:off x="468313" y="1125538"/>
            <a:ext cx="1368425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CC00CC"/>
              </a:solidFill>
            </a:endParaRPr>
          </a:p>
        </p:txBody>
      </p:sp>
      <p:sp>
        <p:nvSpPr>
          <p:cNvPr id="20489" name="Text Box 13"/>
          <p:cNvSpPr txBox="1"/>
          <p:nvPr/>
        </p:nvSpPr>
        <p:spPr>
          <a:xfrm>
            <a:off x="755650" y="1052830"/>
            <a:ext cx="12242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2+1</a:t>
            </a:r>
            <a:endParaRPr lang="en-US" altLang="zh-CN" sz="3600" dirty="0"/>
          </a:p>
        </p:txBody>
      </p:sp>
      <p:sp>
        <p:nvSpPr>
          <p:cNvPr id="20490" name="Rectangle 15"/>
          <p:cNvSpPr/>
          <p:nvPr/>
        </p:nvSpPr>
        <p:spPr>
          <a:xfrm>
            <a:off x="395288" y="5300663"/>
            <a:ext cx="1439862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1" name="Rectangle 16"/>
          <p:cNvSpPr/>
          <p:nvPr/>
        </p:nvSpPr>
        <p:spPr>
          <a:xfrm>
            <a:off x="2843213" y="5300663"/>
            <a:ext cx="1439862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2" name="Rectangle 17"/>
          <p:cNvSpPr/>
          <p:nvPr/>
        </p:nvSpPr>
        <p:spPr>
          <a:xfrm>
            <a:off x="5076825" y="5300663"/>
            <a:ext cx="1439863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3" name="Rectangle 18"/>
          <p:cNvSpPr/>
          <p:nvPr/>
        </p:nvSpPr>
        <p:spPr>
          <a:xfrm>
            <a:off x="7092950" y="5300663"/>
            <a:ext cx="1439863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4" name="Rectangle 19"/>
          <p:cNvSpPr/>
          <p:nvPr/>
        </p:nvSpPr>
        <p:spPr>
          <a:xfrm>
            <a:off x="7235825" y="2924175"/>
            <a:ext cx="1439863" cy="576263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5" name="Rectangle 20"/>
          <p:cNvSpPr/>
          <p:nvPr/>
        </p:nvSpPr>
        <p:spPr>
          <a:xfrm>
            <a:off x="7092950" y="981075"/>
            <a:ext cx="1439863" cy="576263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6" name="Rectangle 21"/>
          <p:cNvSpPr/>
          <p:nvPr/>
        </p:nvSpPr>
        <p:spPr>
          <a:xfrm>
            <a:off x="5219700" y="1052513"/>
            <a:ext cx="1439863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7" name="Rectangle 22"/>
          <p:cNvSpPr/>
          <p:nvPr/>
        </p:nvSpPr>
        <p:spPr>
          <a:xfrm>
            <a:off x="3059113" y="1052513"/>
            <a:ext cx="1439862" cy="576262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498" name="Text Box 23"/>
          <p:cNvSpPr txBox="1"/>
          <p:nvPr/>
        </p:nvSpPr>
        <p:spPr>
          <a:xfrm>
            <a:off x="3132138" y="1052513"/>
            <a:ext cx="12239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2+2</a:t>
            </a:r>
            <a:endParaRPr lang="en-US" altLang="zh-CN" sz="3600" dirty="0"/>
          </a:p>
        </p:txBody>
      </p:sp>
      <p:sp>
        <p:nvSpPr>
          <p:cNvPr id="20499" name="Text Box 24"/>
          <p:cNvSpPr txBox="1"/>
          <p:nvPr/>
        </p:nvSpPr>
        <p:spPr>
          <a:xfrm>
            <a:off x="5292725" y="1052513"/>
            <a:ext cx="115252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1+3</a:t>
            </a:r>
            <a:endParaRPr lang="en-US" altLang="zh-CN" sz="3600" dirty="0"/>
          </a:p>
        </p:txBody>
      </p:sp>
      <p:sp>
        <p:nvSpPr>
          <p:cNvPr id="20500" name="Text Box 25"/>
          <p:cNvSpPr txBox="1"/>
          <p:nvPr/>
        </p:nvSpPr>
        <p:spPr>
          <a:xfrm>
            <a:off x="7164388" y="981075"/>
            <a:ext cx="12969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3+2</a:t>
            </a:r>
            <a:endParaRPr lang="en-US" altLang="zh-CN" sz="3600" dirty="0"/>
          </a:p>
        </p:txBody>
      </p:sp>
      <p:sp>
        <p:nvSpPr>
          <p:cNvPr id="20501" name="Text Box 27"/>
          <p:cNvSpPr txBox="1"/>
          <p:nvPr/>
        </p:nvSpPr>
        <p:spPr>
          <a:xfrm>
            <a:off x="468313" y="5300663"/>
            <a:ext cx="12239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1+2</a:t>
            </a:r>
            <a:endParaRPr lang="en-US" altLang="zh-CN" sz="3600" dirty="0"/>
          </a:p>
        </p:txBody>
      </p:sp>
      <p:sp>
        <p:nvSpPr>
          <p:cNvPr id="20502" name="Text Box 28"/>
          <p:cNvSpPr txBox="1"/>
          <p:nvPr/>
        </p:nvSpPr>
        <p:spPr>
          <a:xfrm>
            <a:off x="2987675" y="5300663"/>
            <a:ext cx="115252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3+1</a:t>
            </a:r>
            <a:endParaRPr lang="en-US" altLang="zh-CN" sz="3600" dirty="0"/>
          </a:p>
        </p:txBody>
      </p:sp>
      <p:sp>
        <p:nvSpPr>
          <p:cNvPr id="20503" name="Text Box 29"/>
          <p:cNvSpPr txBox="1"/>
          <p:nvPr/>
        </p:nvSpPr>
        <p:spPr>
          <a:xfrm>
            <a:off x="5148263" y="5300663"/>
            <a:ext cx="12239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4+1</a:t>
            </a:r>
            <a:endParaRPr lang="en-US" altLang="zh-CN" sz="3600" dirty="0"/>
          </a:p>
        </p:txBody>
      </p:sp>
      <p:sp>
        <p:nvSpPr>
          <p:cNvPr id="20504" name="Text Box 30"/>
          <p:cNvSpPr txBox="1"/>
          <p:nvPr/>
        </p:nvSpPr>
        <p:spPr>
          <a:xfrm>
            <a:off x="7308850" y="2924175"/>
            <a:ext cx="12239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 1+4</a:t>
            </a:r>
            <a:endParaRPr lang="en-US" altLang="zh-CN" sz="3600" dirty="0"/>
          </a:p>
        </p:txBody>
      </p:sp>
      <p:sp>
        <p:nvSpPr>
          <p:cNvPr id="20505" name="Text Box 31"/>
          <p:cNvSpPr txBox="1"/>
          <p:nvPr/>
        </p:nvSpPr>
        <p:spPr>
          <a:xfrm>
            <a:off x="7235825" y="5300663"/>
            <a:ext cx="12239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2+3</a:t>
            </a:r>
            <a:endParaRPr lang="en-US" altLang="zh-CN" sz="3600" dirty="0"/>
          </a:p>
        </p:txBody>
      </p:sp>
      <p:sp>
        <p:nvSpPr>
          <p:cNvPr id="7200" name="Line 32"/>
          <p:cNvSpPr/>
          <p:nvPr/>
        </p:nvSpPr>
        <p:spPr>
          <a:xfrm>
            <a:off x="1835150" y="1700213"/>
            <a:ext cx="1584325" cy="12239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1" name="Line 33"/>
          <p:cNvSpPr/>
          <p:nvPr/>
        </p:nvSpPr>
        <p:spPr>
          <a:xfrm>
            <a:off x="4500563" y="1628775"/>
            <a:ext cx="647700" cy="12239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508" name="Line 34"/>
          <p:cNvSpPr/>
          <p:nvPr/>
        </p:nvSpPr>
        <p:spPr>
          <a:xfrm>
            <a:off x="5292725" y="1628775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3" name="Line 35"/>
          <p:cNvSpPr/>
          <p:nvPr/>
        </p:nvSpPr>
        <p:spPr>
          <a:xfrm flipH="1">
            <a:off x="5219700" y="1628775"/>
            <a:ext cx="1152525" cy="11525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4" name="Line 36"/>
          <p:cNvSpPr/>
          <p:nvPr/>
        </p:nvSpPr>
        <p:spPr>
          <a:xfrm flipH="1">
            <a:off x="6372225" y="1557338"/>
            <a:ext cx="1152525" cy="1295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511" name="Line 37"/>
          <p:cNvSpPr/>
          <p:nvPr/>
        </p:nvSpPr>
        <p:spPr>
          <a:xfrm>
            <a:off x="1763713" y="3500438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6" name="Line 38"/>
          <p:cNvSpPr/>
          <p:nvPr/>
        </p:nvSpPr>
        <p:spPr>
          <a:xfrm flipH="1">
            <a:off x="6516688" y="3284538"/>
            <a:ext cx="719137" cy="1444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7" name="Line 39"/>
          <p:cNvSpPr/>
          <p:nvPr/>
        </p:nvSpPr>
        <p:spPr>
          <a:xfrm flipH="1" flipV="1">
            <a:off x="6372225" y="3789363"/>
            <a:ext cx="720725" cy="14398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8" name="Line 40"/>
          <p:cNvSpPr/>
          <p:nvPr/>
        </p:nvSpPr>
        <p:spPr>
          <a:xfrm flipV="1">
            <a:off x="5651500" y="3644900"/>
            <a:ext cx="649288" cy="15843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09" name="Line 41"/>
          <p:cNvSpPr/>
          <p:nvPr/>
        </p:nvSpPr>
        <p:spPr>
          <a:xfrm flipV="1">
            <a:off x="4284663" y="3500438"/>
            <a:ext cx="719137" cy="180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210" name="Line 42"/>
          <p:cNvSpPr/>
          <p:nvPr/>
        </p:nvSpPr>
        <p:spPr>
          <a:xfrm flipV="1">
            <a:off x="1908175" y="3644900"/>
            <a:ext cx="1727200" cy="15843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文本框 1"/>
          <p:cNvSpPr txBox="1"/>
          <p:nvPr/>
        </p:nvSpPr>
        <p:spPr>
          <a:xfrm>
            <a:off x="4427855" y="1052830"/>
            <a:ext cx="7207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dirty="0"/>
              <a:t>=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8" name="Group 95"/>
          <p:cNvGrpSpPr/>
          <p:nvPr/>
        </p:nvGrpSpPr>
        <p:grpSpPr>
          <a:xfrm>
            <a:off x="971550" y="981075"/>
            <a:ext cx="1165225" cy="1741488"/>
            <a:chOff x="0" y="0"/>
            <a:chExt cx="734" cy="1097"/>
          </a:xfrm>
        </p:grpSpPr>
        <p:grpSp>
          <p:nvGrpSpPr>
            <p:cNvPr id="8235" name="Group 28"/>
            <p:cNvGrpSpPr/>
            <p:nvPr/>
          </p:nvGrpSpPr>
          <p:grpSpPr>
            <a:xfrm>
              <a:off x="364" y="431"/>
              <a:ext cx="370" cy="613"/>
              <a:chOff x="0" y="0"/>
              <a:chExt cx="471" cy="670"/>
            </a:xfrm>
          </p:grpSpPr>
          <p:sp>
            <p:nvSpPr>
              <p:cNvPr id="8239" name="Line 10"/>
              <p:cNvSpPr/>
              <p:nvPr/>
            </p:nvSpPr>
            <p:spPr>
              <a:xfrm>
                <a:off x="0" y="0"/>
                <a:ext cx="311" cy="288"/>
              </a:xfrm>
              <a:prstGeom prst="line">
                <a:avLst/>
              </a:prstGeom>
              <a:ln w="381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40" name="Rectangle 12"/>
              <p:cNvSpPr/>
              <p:nvPr/>
            </p:nvSpPr>
            <p:spPr>
              <a:xfrm>
                <a:off x="131" y="324"/>
                <a:ext cx="340" cy="346"/>
              </a:xfrm>
              <a:prstGeom prst="rect">
                <a:avLst/>
              </a:prstGeom>
              <a:solidFill>
                <a:schemeClr val="bg1"/>
              </a:solidFill>
              <a:ln w="190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90000" tIns="46800" rIns="90000" bIns="46800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36" name="Text Box 8"/>
            <p:cNvSpPr txBox="1"/>
            <p:nvPr/>
          </p:nvSpPr>
          <p:spPr>
            <a:xfrm>
              <a:off x="215" y="0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37" name="Line 9"/>
            <p:cNvSpPr/>
            <p:nvPr/>
          </p:nvSpPr>
          <p:spPr>
            <a:xfrm flipH="1">
              <a:off x="121" y="443"/>
              <a:ext cx="230" cy="28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38" name="Text Box 25"/>
            <p:cNvSpPr txBox="1"/>
            <p:nvPr/>
          </p:nvSpPr>
          <p:spPr>
            <a:xfrm>
              <a:off x="0" y="693"/>
              <a:ext cx="32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600" b="1" dirty="0">
                  <a:solidFill>
                    <a:srgbClr val="000000"/>
                  </a:solidFill>
                </a:rPr>
                <a:t>3</a:t>
              </a:r>
              <a:endParaRPr lang="en-US" altLang="zh-CN" sz="3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105" name="Text Box 26"/>
          <p:cNvSpPr txBox="1"/>
          <p:nvPr/>
        </p:nvSpPr>
        <p:spPr>
          <a:xfrm>
            <a:off x="1763713" y="2060575"/>
            <a:ext cx="3952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2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grpSp>
        <p:nvGrpSpPr>
          <p:cNvPr id="4106" name="Group 96"/>
          <p:cNvGrpSpPr/>
          <p:nvPr/>
        </p:nvGrpSpPr>
        <p:grpSpPr>
          <a:xfrm>
            <a:off x="3635375" y="908050"/>
            <a:ext cx="1165225" cy="1741488"/>
            <a:chOff x="0" y="0"/>
            <a:chExt cx="734" cy="1097"/>
          </a:xfrm>
        </p:grpSpPr>
        <p:grpSp>
          <p:nvGrpSpPr>
            <p:cNvPr id="8229" name="Group 51"/>
            <p:cNvGrpSpPr/>
            <p:nvPr/>
          </p:nvGrpSpPr>
          <p:grpSpPr>
            <a:xfrm>
              <a:off x="364" y="431"/>
              <a:ext cx="370" cy="613"/>
              <a:chOff x="0" y="0"/>
              <a:chExt cx="471" cy="670"/>
            </a:xfrm>
          </p:grpSpPr>
          <p:sp>
            <p:nvSpPr>
              <p:cNvPr id="8233" name="Line 52"/>
              <p:cNvSpPr/>
              <p:nvPr/>
            </p:nvSpPr>
            <p:spPr>
              <a:xfrm>
                <a:off x="0" y="0"/>
                <a:ext cx="311" cy="288"/>
              </a:xfrm>
              <a:prstGeom prst="line">
                <a:avLst/>
              </a:prstGeom>
              <a:ln w="381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34" name="Rectangle 53"/>
              <p:cNvSpPr/>
              <p:nvPr/>
            </p:nvSpPr>
            <p:spPr>
              <a:xfrm>
                <a:off x="131" y="324"/>
                <a:ext cx="340" cy="346"/>
              </a:xfrm>
              <a:prstGeom prst="rect">
                <a:avLst/>
              </a:prstGeom>
              <a:solidFill>
                <a:schemeClr val="bg1"/>
              </a:solidFill>
              <a:ln w="190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90000" tIns="46800" rIns="90000" bIns="46800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30" name="Text Box 55"/>
            <p:cNvSpPr txBox="1"/>
            <p:nvPr/>
          </p:nvSpPr>
          <p:spPr>
            <a:xfrm>
              <a:off x="215" y="0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31" name="Line 56"/>
            <p:cNvSpPr/>
            <p:nvPr/>
          </p:nvSpPr>
          <p:spPr>
            <a:xfrm flipH="1">
              <a:off x="121" y="443"/>
              <a:ext cx="230" cy="28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32" name="Text Box 57"/>
            <p:cNvSpPr txBox="1"/>
            <p:nvPr/>
          </p:nvSpPr>
          <p:spPr>
            <a:xfrm>
              <a:off x="0" y="693"/>
              <a:ext cx="32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600" b="1" dirty="0">
                  <a:solidFill>
                    <a:srgbClr val="000000"/>
                  </a:solidFill>
                </a:rPr>
                <a:t>2</a:t>
              </a:r>
              <a:endParaRPr lang="en-US" altLang="zh-CN" sz="3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113" name="Text Box 58"/>
          <p:cNvSpPr txBox="1"/>
          <p:nvPr/>
        </p:nvSpPr>
        <p:spPr>
          <a:xfrm>
            <a:off x="4356100" y="1989138"/>
            <a:ext cx="395288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2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grpSp>
        <p:nvGrpSpPr>
          <p:cNvPr id="4114" name="Group 97"/>
          <p:cNvGrpSpPr/>
          <p:nvPr/>
        </p:nvGrpSpPr>
        <p:grpSpPr>
          <a:xfrm>
            <a:off x="6443663" y="908050"/>
            <a:ext cx="1165225" cy="1741488"/>
            <a:chOff x="0" y="0"/>
            <a:chExt cx="734" cy="1097"/>
          </a:xfrm>
        </p:grpSpPr>
        <p:grpSp>
          <p:nvGrpSpPr>
            <p:cNvPr id="8223" name="Group 60"/>
            <p:cNvGrpSpPr/>
            <p:nvPr/>
          </p:nvGrpSpPr>
          <p:grpSpPr>
            <a:xfrm>
              <a:off x="364" y="431"/>
              <a:ext cx="370" cy="613"/>
              <a:chOff x="0" y="0"/>
              <a:chExt cx="471" cy="670"/>
            </a:xfrm>
          </p:grpSpPr>
          <p:sp>
            <p:nvSpPr>
              <p:cNvPr id="8227" name="Line 61"/>
              <p:cNvSpPr/>
              <p:nvPr/>
            </p:nvSpPr>
            <p:spPr>
              <a:xfrm>
                <a:off x="0" y="0"/>
                <a:ext cx="311" cy="288"/>
              </a:xfrm>
              <a:prstGeom prst="line">
                <a:avLst/>
              </a:prstGeom>
              <a:ln w="381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28" name="Rectangle 62"/>
              <p:cNvSpPr/>
              <p:nvPr/>
            </p:nvSpPr>
            <p:spPr>
              <a:xfrm>
                <a:off x="131" y="324"/>
                <a:ext cx="340" cy="346"/>
              </a:xfrm>
              <a:prstGeom prst="rect">
                <a:avLst/>
              </a:prstGeom>
              <a:solidFill>
                <a:schemeClr val="bg1"/>
              </a:solidFill>
              <a:ln w="190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90000" tIns="46800" rIns="90000" bIns="46800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24" name="Text Box 64"/>
            <p:cNvSpPr txBox="1"/>
            <p:nvPr/>
          </p:nvSpPr>
          <p:spPr>
            <a:xfrm>
              <a:off x="215" y="0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25" name="Line 65"/>
            <p:cNvSpPr/>
            <p:nvPr/>
          </p:nvSpPr>
          <p:spPr>
            <a:xfrm flipH="1">
              <a:off x="121" y="443"/>
              <a:ext cx="230" cy="28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26" name="Text Box 66"/>
            <p:cNvSpPr txBox="1"/>
            <p:nvPr/>
          </p:nvSpPr>
          <p:spPr>
            <a:xfrm>
              <a:off x="0" y="693"/>
              <a:ext cx="32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600" b="1" dirty="0">
                  <a:solidFill>
                    <a:srgbClr val="000000"/>
                  </a:solidFill>
                </a:rPr>
                <a:t>1</a:t>
              </a:r>
              <a:endParaRPr lang="en-US" altLang="zh-CN" sz="3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121" name="Text Box 67"/>
          <p:cNvSpPr txBox="1"/>
          <p:nvPr/>
        </p:nvSpPr>
        <p:spPr>
          <a:xfrm>
            <a:off x="7164388" y="1989138"/>
            <a:ext cx="3952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4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grpSp>
        <p:nvGrpSpPr>
          <p:cNvPr id="4122" name="Group 100"/>
          <p:cNvGrpSpPr/>
          <p:nvPr/>
        </p:nvGrpSpPr>
        <p:grpSpPr>
          <a:xfrm>
            <a:off x="971550" y="3357563"/>
            <a:ext cx="1527175" cy="1752600"/>
            <a:chOff x="0" y="0"/>
            <a:chExt cx="962" cy="1104"/>
          </a:xfrm>
        </p:grpSpPr>
        <p:sp>
          <p:nvSpPr>
            <p:cNvPr id="8218" name="Line 70"/>
            <p:cNvSpPr/>
            <p:nvPr/>
          </p:nvSpPr>
          <p:spPr>
            <a:xfrm rot="10800000">
              <a:off x="127" y="409"/>
              <a:ext cx="244" cy="263"/>
            </a:xfrm>
            <a:prstGeom prst="line">
              <a:avLst/>
            </a:prstGeom>
            <a:ln w="38100" cap="flat" cmpd="sng">
              <a:solidFill>
                <a:srgbClr val="FF66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9" name="Rectangle 71"/>
            <p:cNvSpPr/>
            <p:nvPr/>
          </p:nvSpPr>
          <p:spPr>
            <a:xfrm rot="10800000">
              <a:off x="0" y="59"/>
              <a:ext cx="267" cy="317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lIns="90000" tIns="46800" rIns="90000" bIns="46800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8220" name="Text Box 73"/>
            <p:cNvSpPr txBox="1"/>
            <p:nvPr/>
          </p:nvSpPr>
          <p:spPr>
            <a:xfrm>
              <a:off x="227" y="624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21" name="Line 74"/>
            <p:cNvSpPr/>
            <p:nvPr/>
          </p:nvSpPr>
          <p:spPr>
            <a:xfrm rot="-10800000" flipH="1">
              <a:off x="385" y="381"/>
              <a:ext cx="230" cy="28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22" name="Text Box 75"/>
            <p:cNvSpPr txBox="1"/>
            <p:nvPr/>
          </p:nvSpPr>
          <p:spPr>
            <a:xfrm>
              <a:off x="500" y="0"/>
              <a:ext cx="46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600" b="1" dirty="0">
                  <a:solidFill>
                    <a:srgbClr val="000000"/>
                  </a:solidFill>
                </a:rPr>
                <a:t>3</a:t>
              </a:r>
              <a:endParaRPr lang="en-US" altLang="zh-CN" sz="3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128" name="Group 103"/>
          <p:cNvGrpSpPr/>
          <p:nvPr/>
        </p:nvGrpSpPr>
        <p:grpSpPr>
          <a:xfrm>
            <a:off x="6443663" y="3357563"/>
            <a:ext cx="1147762" cy="1624012"/>
            <a:chOff x="0" y="0"/>
            <a:chExt cx="723" cy="1023"/>
          </a:xfrm>
        </p:grpSpPr>
        <p:sp>
          <p:nvSpPr>
            <p:cNvPr id="8212" name="Text Box 82"/>
            <p:cNvSpPr txBox="1"/>
            <p:nvPr/>
          </p:nvSpPr>
          <p:spPr>
            <a:xfrm>
              <a:off x="226" y="543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8213" name="Group 102"/>
            <p:cNvGrpSpPr/>
            <p:nvPr/>
          </p:nvGrpSpPr>
          <p:grpSpPr>
            <a:xfrm>
              <a:off x="0" y="0"/>
              <a:ext cx="723" cy="655"/>
              <a:chOff x="0" y="0"/>
              <a:chExt cx="723" cy="655"/>
            </a:xfrm>
          </p:grpSpPr>
          <p:sp>
            <p:nvSpPr>
              <p:cNvPr id="8214" name="Line 79"/>
              <p:cNvSpPr/>
              <p:nvPr/>
            </p:nvSpPr>
            <p:spPr>
              <a:xfrm rot="10800000">
                <a:off x="127" y="392"/>
                <a:ext cx="244" cy="263"/>
              </a:xfrm>
              <a:prstGeom prst="line">
                <a:avLst/>
              </a:prstGeom>
              <a:ln w="381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15" name="Rectangle 80"/>
              <p:cNvSpPr/>
              <p:nvPr/>
            </p:nvSpPr>
            <p:spPr>
              <a:xfrm rot="10800000">
                <a:off x="0" y="42"/>
                <a:ext cx="267" cy="317"/>
              </a:xfrm>
              <a:prstGeom prst="rect">
                <a:avLst/>
              </a:prstGeom>
              <a:solidFill>
                <a:schemeClr val="bg1"/>
              </a:solidFill>
              <a:ln w="190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wrap="none" lIns="90000" tIns="46800" rIns="90000" bIns="46800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6" name="Line 83"/>
              <p:cNvSpPr/>
              <p:nvPr/>
            </p:nvSpPr>
            <p:spPr>
              <a:xfrm rot="-10800000" flipH="1">
                <a:off x="384" y="364"/>
                <a:ext cx="230" cy="28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17" name="Text Box 85"/>
              <p:cNvSpPr txBox="1"/>
              <p:nvPr/>
            </p:nvSpPr>
            <p:spPr>
              <a:xfrm>
                <a:off x="474" y="0"/>
                <a:ext cx="249" cy="4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zh-CN" sz="3600" b="1" dirty="0">
                    <a:solidFill>
                      <a:srgbClr val="000000"/>
                    </a:solidFill>
                  </a:rPr>
                  <a:t>2</a:t>
                </a:r>
                <a:endParaRPr lang="en-US" altLang="zh-CN" sz="36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135" name="Group 101"/>
          <p:cNvGrpSpPr/>
          <p:nvPr/>
        </p:nvGrpSpPr>
        <p:grpSpPr>
          <a:xfrm>
            <a:off x="3563938" y="3429000"/>
            <a:ext cx="1203325" cy="1654175"/>
            <a:chOff x="0" y="0"/>
            <a:chExt cx="758" cy="1042"/>
          </a:xfrm>
        </p:grpSpPr>
        <p:sp>
          <p:nvSpPr>
            <p:cNvPr id="8207" name="Line 88"/>
            <p:cNvSpPr/>
            <p:nvPr/>
          </p:nvSpPr>
          <p:spPr>
            <a:xfrm rot="10800000">
              <a:off x="154" y="371"/>
              <a:ext cx="244" cy="263"/>
            </a:xfrm>
            <a:prstGeom prst="line">
              <a:avLst/>
            </a:prstGeom>
            <a:ln w="38100" cap="flat" cmpd="sng">
              <a:solidFill>
                <a:srgbClr val="FF66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08" name="Rectangle 89"/>
            <p:cNvSpPr/>
            <p:nvPr/>
          </p:nvSpPr>
          <p:spPr>
            <a:xfrm>
              <a:off x="491" y="13"/>
              <a:ext cx="267" cy="317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000" tIns="46800" rIns="90000" bIns="46800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209" name="Text Box 91"/>
            <p:cNvSpPr txBox="1"/>
            <p:nvPr/>
          </p:nvSpPr>
          <p:spPr>
            <a:xfrm>
              <a:off x="253" y="562"/>
              <a:ext cx="293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en-US" altLang="zh-CN" sz="4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10" name="Line 92"/>
            <p:cNvSpPr/>
            <p:nvPr/>
          </p:nvSpPr>
          <p:spPr>
            <a:xfrm rot="-10800000" flipH="1">
              <a:off x="411" y="343"/>
              <a:ext cx="230" cy="28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1" name="Text Box 93"/>
            <p:cNvSpPr txBox="1"/>
            <p:nvPr/>
          </p:nvSpPr>
          <p:spPr>
            <a:xfrm>
              <a:off x="0" y="0"/>
              <a:ext cx="32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600" b="1" dirty="0">
                  <a:solidFill>
                    <a:srgbClr val="000000"/>
                  </a:solidFill>
                </a:rPr>
                <a:t>2</a:t>
              </a:r>
              <a:endParaRPr lang="en-US" altLang="zh-CN" sz="3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141" name="Text Box 94"/>
          <p:cNvSpPr txBox="1"/>
          <p:nvPr/>
        </p:nvSpPr>
        <p:spPr>
          <a:xfrm>
            <a:off x="4356100" y="3357563"/>
            <a:ext cx="395288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1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sp>
        <p:nvSpPr>
          <p:cNvPr id="4142" name="Text Box 99"/>
          <p:cNvSpPr txBox="1"/>
          <p:nvPr/>
        </p:nvSpPr>
        <p:spPr>
          <a:xfrm>
            <a:off x="971550" y="3429000"/>
            <a:ext cx="431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1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sp>
        <p:nvSpPr>
          <p:cNvPr id="4143" name="Text Box 84"/>
          <p:cNvSpPr txBox="1"/>
          <p:nvPr/>
        </p:nvSpPr>
        <p:spPr>
          <a:xfrm>
            <a:off x="6443663" y="3284538"/>
            <a:ext cx="5095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rgbClr val="6600FF"/>
                </a:solidFill>
              </a:rPr>
              <a:t>3</a:t>
            </a:r>
            <a:endParaRPr lang="en-US" altLang="zh-CN" sz="3600" b="1" dirty="0">
              <a:solidFill>
                <a:srgbClr val="6600FF"/>
              </a:solidFill>
            </a:endParaRPr>
          </a:p>
        </p:txBody>
      </p:sp>
      <p:pic>
        <p:nvPicPr>
          <p:cNvPr id="8206" name="Picture 49" descr="图片1zzz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333375"/>
            <a:ext cx="1584325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30" y="51435"/>
            <a:ext cx="1614170" cy="1614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13" grpId="0"/>
      <p:bldP spid="4121" grpId="0"/>
      <p:bldP spid="4141" grpId="0"/>
      <p:bldP spid="4142" grpId="0"/>
      <p:bldP spid="41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9" name="文本框 6148"/>
          <p:cNvSpPr txBox="1"/>
          <p:nvPr/>
        </p:nvSpPr>
        <p:spPr>
          <a:xfrm>
            <a:off x="3348038" y="4508500"/>
            <a:ext cx="47513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600" dirty="0"/>
              <a:t>3 </a:t>
            </a:r>
            <a:r>
              <a:rPr lang="en-US" altLang="zh-CN" sz="3600" dirty="0">
                <a:solidFill>
                  <a:srgbClr val="FF0000"/>
                </a:solidFill>
              </a:rPr>
              <a:t>+</a:t>
            </a:r>
            <a:r>
              <a:rPr lang="en-US" altLang="zh-CN" sz="3600" dirty="0"/>
              <a:t> 2 = 5</a:t>
            </a:r>
            <a:endParaRPr lang="en-US" altLang="zh-CN" sz="3600" dirty="0"/>
          </a:p>
        </p:txBody>
      </p:sp>
      <p:sp>
        <p:nvSpPr>
          <p:cNvPr id="6150" name="文本框 6149"/>
          <p:cNvSpPr txBox="1"/>
          <p:nvPr/>
        </p:nvSpPr>
        <p:spPr>
          <a:xfrm>
            <a:off x="3563938" y="5516563"/>
            <a:ext cx="10080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加号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151" name="直接连接符 6150"/>
          <p:cNvSpPr/>
          <p:nvPr/>
        </p:nvSpPr>
        <p:spPr>
          <a:xfrm>
            <a:off x="3952875" y="5013325"/>
            <a:ext cx="0" cy="576263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2" name="文本框 6151"/>
          <p:cNvSpPr txBox="1"/>
          <p:nvPr/>
        </p:nvSpPr>
        <p:spPr>
          <a:xfrm>
            <a:off x="2916238" y="6021388"/>
            <a:ext cx="467995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读作：</a:t>
            </a:r>
            <a:r>
              <a:rPr lang="en-US" altLang="zh-CN" sz="2800" b="1" dirty="0"/>
              <a:t>3</a:t>
            </a:r>
            <a:r>
              <a:rPr lang="zh-CN" altLang="en-US" sz="2800" b="1" dirty="0"/>
              <a:t>加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等于</a:t>
            </a:r>
            <a:r>
              <a:rPr lang="en-US" altLang="zh-CN" sz="2800" b="1" dirty="0"/>
              <a:t>5</a:t>
            </a:r>
            <a:endParaRPr lang="en-US" altLang="zh-CN" sz="2800" b="1" dirty="0"/>
          </a:p>
        </p:txBody>
      </p:sp>
      <p:pic>
        <p:nvPicPr>
          <p:cNvPr id="102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1998" y="4653280"/>
            <a:ext cx="777875" cy="909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0"/>
          <p:cNvGrpSpPr/>
          <p:nvPr/>
        </p:nvGrpSpPr>
        <p:grpSpPr>
          <a:xfrm>
            <a:off x="2019935" y="3747135"/>
            <a:ext cx="5732780" cy="802005"/>
            <a:chOff x="1668125" y="2857502"/>
            <a:chExt cx="4877469" cy="1000132"/>
          </a:xfrm>
        </p:grpSpPr>
        <p:sp>
          <p:nvSpPr>
            <p:cNvPr id="9" name="云形标注 8"/>
            <p:cNvSpPr/>
            <p:nvPr/>
          </p:nvSpPr>
          <p:spPr>
            <a:xfrm>
              <a:off x="1784330" y="2857502"/>
              <a:ext cx="4645058" cy="1000132"/>
            </a:xfrm>
            <a:prstGeom prst="cloudCallout">
              <a:avLst>
                <a:gd name="adj1" fmla="val 38872"/>
                <a:gd name="adj2" fmla="val 78419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endParaRPr>
            </a:p>
          </p:txBody>
        </p:sp>
        <p:sp>
          <p:nvSpPr>
            <p:cNvPr id="3084" name="TextBox 9"/>
            <p:cNvSpPr txBox="1"/>
            <p:nvPr/>
          </p:nvSpPr>
          <p:spPr>
            <a:xfrm>
              <a:off x="1668125" y="3072133"/>
              <a:ext cx="4877469" cy="574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2400" dirty="0">
                  <a:latin typeface="Arial" panose="020B0604020202020204" pitchFamily="34" charset="0"/>
                  <a:ea typeface="楷体_GB2312" pitchFamily="49" charset="-122"/>
                </a:rPr>
                <a:t>3</a:t>
              </a:r>
              <a:r>
                <a:rPr lang="zh-CN" altLang="en-US" sz="2400" b="1" dirty="0">
                  <a:latin typeface="楷体_GB2312" pitchFamily="49" charset="-122"/>
                  <a:ea typeface="楷体_GB2312" pitchFamily="49" charset="-122"/>
                </a:rPr>
                <a:t>人和</a:t>
              </a:r>
              <a:r>
                <a:rPr lang="en-US" altLang="zh-CN" sz="2400" dirty="0">
                  <a:latin typeface="Arial" panose="020B0604020202020204" pitchFamily="34" charset="0"/>
                  <a:ea typeface="楷体_GB2312" pitchFamily="49" charset="-122"/>
                </a:rPr>
                <a:t>2</a:t>
              </a:r>
              <a:r>
                <a:rPr lang="zh-CN" altLang="en-US" sz="2400" b="1" dirty="0">
                  <a:latin typeface="楷体_GB2312" pitchFamily="49" charset="-122"/>
                  <a:ea typeface="楷体_GB2312" pitchFamily="49" charset="-122"/>
                </a:rPr>
                <a:t>人合起来是</a:t>
              </a:r>
              <a:r>
                <a:rPr lang="en-US" altLang="zh-CN" sz="2400" dirty="0">
                  <a:latin typeface="Arial" panose="020B0604020202020204" pitchFamily="34" charset="0"/>
                  <a:ea typeface="楷体_GB2312" pitchFamily="49" charset="-122"/>
                </a:rPr>
                <a:t>5</a:t>
              </a:r>
              <a:r>
                <a:rPr lang="zh-CN" altLang="en-US" sz="2400" b="1" dirty="0">
                  <a:latin typeface="楷体_GB2312" pitchFamily="49" charset="-122"/>
                  <a:ea typeface="楷体_GB2312" pitchFamily="49" charset="-122"/>
                </a:rPr>
                <a:t>人。</a:t>
              </a:r>
              <a:endParaRPr lang="zh-CN" altLang="en-US" sz="2400" b="1" dirty="0"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pic>
        <p:nvPicPr>
          <p:cNvPr id="3075" name="Picture 1" descr="C:\Documents and Settings\Administrator\Application Data\Tencent\Users\79825119\QQ\WinTemp\RichOle\KQ03W2A`84Q8ZN{COJ]09X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548640"/>
            <a:ext cx="6877050" cy="310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000"/>
                                        <p:tgtEl>
                                          <p:spTgt spid="614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000"/>
                                        <p:tgtEl>
                                          <p:spTgt spid="614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000"/>
                                        <p:tgtEl>
                                          <p:spTgt spid="614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5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15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 Box 8"/>
          <p:cNvSpPr txBox="1"/>
          <p:nvPr/>
        </p:nvSpPr>
        <p:spPr>
          <a:xfrm>
            <a:off x="3348355" y="5542598"/>
            <a:ext cx="2447925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0066FF"/>
                </a:solidFill>
              </a:rPr>
              <a:t>1+2=</a:t>
            </a:r>
            <a:endParaRPr lang="en-US" altLang="zh-CN" sz="5400" dirty="0">
              <a:solidFill>
                <a:srgbClr val="0066FF"/>
              </a:solidFill>
            </a:endParaRPr>
          </a:p>
        </p:txBody>
      </p:sp>
      <p:sp>
        <p:nvSpPr>
          <p:cNvPr id="9" name="Text Box 9"/>
          <p:cNvSpPr txBox="1"/>
          <p:nvPr/>
        </p:nvSpPr>
        <p:spPr>
          <a:xfrm>
            <a:off x="5132705" y="5542915"/>
            <a:ext cx="5340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</a:rPr>
              <a:t>3</a:t>
            </a:r>
            <a:endParaRPr lang="en-US" altLang="zh-CN" sz="5400" dirty="0">
              <a:solidFill>
                <a:srgbClr val="FF3300"/>
              </a:solidFill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5076190" y="5661025"/>
            <a:ext cx="647700" cy="647065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pic>
        <p:nvPicPr>
          <p:cNvPr id="4099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120650"/>
            <a:ext cx="2487295" cy="75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0" name="Picture 1" descr="C:\Documents and Settings\Administrator\Application Data\Tencent\Users\79825119\QQ\WinTemp\RichOle\H`$_H[8MV5X_35PQD[R(8V0.png"/>
          <p:cNvPicPr>
            <a:picLocks noChangeAspect="1" noChangeArrowheads="1"/>
          </p:cNvPicPr>
          <p:nvPr/>
        </p:nvPicPr>
        <p:blipFill>
          <a:blip r:embed="rId2"/>
          <a:srcRect r="46523"/>
          <a:stretch>
            <a:fillRect/>
          </a:stretch>
        </p:blipFill>
        <p:spPr bwMode="auto">
          <a:xfrm>
            <a:off x="971550" y="1000125"/>
            <a:ext cx="3883025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" name="Picture 1" descr="C:\Documents and Settings\Administrator\Application Data\Tencent\Users\79825119\QQ\WinTemp\RichOle\H`$_H[8MV5X_35PQD[R(8V0.png"/>
          <p:cNvPicPr>
            <a:picLocks noChangeAspect="1" noChangeArrowheads="1"/>
          </p:cNvPicPr>
          <p:nvPr/>
        </p:nvPicPr>
        <p:blipFill>
          <a:blip r:embed="rId2"/>
          <a:srcRect l="53477"/>
          <a:stretch>
            <a:fillRect/>
          </a:stretch>
        </p:blipFill>
        <p:spPr bwMode="auto">
          <a:xfrm>
            <a:off x="4854575" y="1000125"/>
            <a:ext cx="3375660" cy="237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828040" y="3429000"/>
            <a:ext cx="7767320" cy="2061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活动要求：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1.说一说：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和同桌讲一个三句话的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小故事。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2.写一写：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把你的算式写下来，并读一读。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3.比一比：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同桌比一比谁写的好。</a:t>
            </a:r>
            <a:endParaRPr lang="zh-CN" altLang="en-US" sz="32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1" name="AutoShape 5"/>
          <p:cNvSpPr/>
          <p:nvPr/>
        </p:nvSpPr>
        <p:spPr>
          <a:xfrm>
            <a:off x="4749165" y="769938"/>
            <a:ext cx="3673475" cy="2087562"/>
          </a:xfrm>
          <a:prstGeom prst="wedgeRoundRectCallout">
            <a:avLst>
              <a:gd name="adj1" fmla="val -80406"/>
              <a:gd name="adj2" fmla="val 54441"/>
              <a:gd name="adj3" fmla="val 16667"/>
            </a:avLst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7172" name="WordArt 6"/>
          <p:cNvSpPr>
            <a:spLocks noTextEdit="1"/>
          </p:cNvSpPr>
          <p:nvPr/>
        </p:nvSpPr>
        <p:spPr>
          <a:xfrm>
            <a:off x="5037455" y="949008"/>
            <a:ext cx="3097213" cy="1728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8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一起来闯关吧！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8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8040" t="2304" r="6587" b="3687"/>
          <a:stretch>
            <a:fillRect/>
          </a:stretch>
        </p:blipFill>
        <p:spPr>
          <a:xfrm flipH="1">
            <a:off x="179705" y="1988820"/>
            <a:ext cx="3684905" cy="3522345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任意多边形 11"/>
          <p:cNvSpPr/>
          <p:nvPr/>
        </p:nvSpPr>
        <p:spPr>
          <a:xfrm>
            <a:off x="2308860" y="1397000"/>
            <a:ext cx="5057140" cy="3959860"/>
          </a:xfrm>
          <a:custGeom>
            <a:avLst/>
            <a:gdLst>
              <a:gd name="connsiteX0" fmla="*/ 0 w 7587"/>
              <a:gd name="connsiteY0" fmla="*/ 7528 h 7561"/>
              <a:gd name="connsiteX1" fmla="*/ 7536 w 7587"/>
              <a:gd name="connsiteY1" fmla="*/ 7225 h 7561"/>
              <a:gd name="connsiteX2" fmla="*/ 2567 w 7587"/>
              <a:gd name="connsiteY2" fmla="*/ 5262 h 7561"/>
              <a:gd name="connsiteX3" fmla="*/ 7075 w 7587"/>
              <a:gd name="connsiteY3" fmla="*/ 3368 h 7561"/>
              <a:gd name="connsiteX4" fmla="*/ 451 w 7587"/>
              <a:gd name="connsiteY4" fmla="*/ 2237 h 7561"/>
              <a:gd name="connsiteX5" fmla="*/ 5336 w 7587"/>
              <a:gd name="connsiteY5" fmla="*/ 0 h 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8" h="7561">
                <a:moveTo>
                  <a:pt x="0" y="7528"/>
                </a:moveTo>
                <a:cubicBezTo>
                  <a:pt x="1568" y="7565"/>
                  <a:pt x="6896" y="7652"/>
                  <a:pt x="7536" y="7225"/>
                </a:cubicBezTo>
                <a:cubicBezTo>
                  <a:pt x="8176" y="6798"/>
                  <a:pt x="2659" y="6033"/>
                  <a:pt x="2567" y="5262"/>
                </a:cubicBezTo>
                <a:cubicBezTo>
                  <a:pt x="2474" y="4491"/>
                  <a:pt x="7648" y="3944"/>
                  <a:pt x="7075" y="3368"/>
                </a:cubicBezTo>
                <a:cubicBezTo>
                  <a:pt x="6503" y="2792"/>
                  <a:pt x="799" y="2911"/>
                  <a:pt x="451" y="2237"/>
                </a:cubicBezTo>
                <a:cubicBezTo>
                  <a:pt x="103" y="1563"/>
                  <a:pt x="4227" y="425"/>
                  <a:pt x="5336" y="0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pic>
        <p:nvPicPr>
          <p:cNvPr id="21509" name="图片 2" descr="5c75992b791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626360"/>
            <a:ext cx="2120900" cy="1249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3" descr="5c7590fa51b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3524250"/>
            <a:ext cx="1869440" cy="2328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图片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05435"/>
            <a:ext cx="3333750" cy="222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图片 5" descr="5c755441733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3138170"/>
            <a:ext cx="2340610" cy="153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图片 6" descr="1957de767f1ccb3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355" y="520700"/>
            <a:ext cx="2517140" cy="3354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图片 8"/>
          <p:cNvPicPr>
            <a:picLocks noChangeAspect="1"/>
          </p:cNvPicPr>
          <p:nvPr/>
        </p:nvPicPr>
        <p:blipFill>
          <a:blip r:embed="rId7"/>
          <a:srcRect l="13016" t="19981" r="15546" b="25259"/>
          <a:stretch>
            <a:fillRect/>
          </a:stretch>
        </p:blipFill>
        <p:spPr>
          <a:xfrm>
            <a:off x="1083945" y="4576445"/>
            <a:ext cx="1646555" cy="121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610" y="4398010"/>
            <a:ext cx="911225" cy="969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6" name="图片 12" descr="20170508074523_aMtrN.thumb.224_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8680" y="-254000"/>
            <a:ext cx="2857500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9" name="图片 15" descr="58d327fb5a0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615" y="81280"/>
            <a:ext cx="981075" cy="9810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直接连接符 20"/>
          <p:cNvCxnSpPr/>
          <p:nvPr/>
        </p:nvCxnSpPr>
        <p:spPr>
          <a:xfrm>
            <a:off x="103505" y="6768465"/>
            <a:ext cx="8609965" cy="22860"/>
          </a:xfrm>
          <a:prstGeom prst="line">
            <a:avLst/>
          </a:prstGeom>
          <a:ln>
            <a:solidFill>
              <a:srgbClr val="7CC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99 0.008514 L 0.063118 0.008514 L 0.074632 0.008514 L 0.083598 0.008514 L 0.090018 0.008514 L 0.101582 0.008514 L 0.113096 0.008514 L 0.125935 0.008514 L 0.141321 0.008514 L 0.155433 0.008514 L 0.170818 0.008514 L 0.184930 0.008514 L 0.199042 0.008514 L 0.209333 0.008514 L 0.215702 0.008514 L 0.222121 0.008514 L 0.231138 0.008514 L 0.241379 0.008514 L 0.247798 0.008514 L 0.258038 0.008514 L 0.269603 0.008514 L 0.282441 0.008514 L 0.292682 0.008514 L 0.305520 0.008514 L 0.318307 0.008514 L 0.329873 0.008514 L 0.337566 0.008514 L 0.345258 0.008514 L 0.352950 0.008514 L 0.358097 0.008514 L 0.363242 0.008514 L 0.372208 0.007953 L 0.378627 0.007953 L 0.390141 0.007393 L 0.396561 0.007393 L 0.401707 0.006833 L 0.406851 0.006833 L 0.414544 0.006833 L 0.423510 0.006250 L 0.432478 0.005690 L 0.440170 0.004569 L 0.445316 0.004569 L 0.451736 0.004009 L 0.461975 0.004009 L 0.467121 0.003448 L 0.473540 0.003448 L 0.481233 0.002866 L 0.488926 0.002866 L 0.495345 0.002866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-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超级玛丽快死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04323" y="2294096"/>
            <a:ext cx="152733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">
                <a:latin typeface="Comic Sans MS" panose="030F0702030302020204" charset="0"/>
                <a:cs typeface="Comic Sans MS" panose="030F0702030302020204" charset="0"/>
              </a:rPr>
              <a:t>Mission 1</a:t>
            </a:r>
            <a:endParaRPr lang="en-US" altLang="zh-CN" sz="1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3314" name="Picture 21"/>
          <p:cNvPicPr>
            <a:picLocks noChangeAspect="1"/>
          </p:cNvPicPr>
          <p:nvPr/>
        </p:nvPicPr>
        <p:blipFill>
          <a:blip r:embed="rId2"/>
          <a:srcRect l="8855" t="23625" r="50989" b="46146"/>
          <a:stretch>
            <a:fillRect/>
          </a:stretch>
        </p:blipFill>
        <p:spPr>
          <a:xfrm>
            <a:off x="220980" y="583565"/>
            <a:ext cx="4115435" cy="193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/>
          <p:nvPr/>
        </p:nvSpPr>
        <p:spPr>
          <a:xfrm>
            <a:off x="432435" y="2765425"/>
            <a:ext cx="3671888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3+1 =</a:t>
            </a:r>
            <a:endParaRPr lang="en-US" altLang="zh-CN" sz="5400" dirty="0"/>
          </a:p>
        </p:txBody>
      </p:sp>
      <p:pic>
        <p:nvPicPr>
          <p:cNvPr id="14357" name="Picture 21" descr="H[S%LPI)O6VAQF8LY}{HO7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584835"/>
            <a:ext cx="2303463" cy="193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8" name="Picture 22" descr="5Y1DDR)AN$A$0WGV1}UY8{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13" y="584518"/>
            <a:ext cx="2087562" cy="195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4"/>
          <p:cNvSpPr/>
          <p:nvPr/>
        </p:nvSpPr>
        <p:spPr>
          <a:xfrm>
            <a:off x="2419350" y="2934653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endParaRPr lang="zh-CN" altLang="en-US" sz="5400" dirty="0"/>
          </a:p>
        </p:txBody>
      </p:sp>
      <p:sp>
        <p:nvSpPr>
          <p:cNvPr id="7" name="Text Box 9"/>
          <p:cNvSpPr txBox="1"/>
          <p:nvPr/>
        </p:nvSpPr>
        <p:spPr>
          <a:xfrm>
            <a:off x="4565650" y="2772410"/>
            <a:ext cx="40024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0066FF"/>
                </a:solidFill>
              </a:rPr>
              <a:t>  +    = </a:t>
            </a:r>
            <a:endParaRPr lang="en-US" altLang="zh-CN" sz="5400" dirty="0">
              <a:solidFill>
                <a:srgbClr val="FF0000"/>
              </a:solidFill>
            </a:endParaRPr>
          </a:p>
        </p:txBody>
      </p:sp>
      <p:sp>
        <p:nvSpPr>
          <p:cNvPr id="8" name="Rectangle 15"/>
          <p:cNvSpPr/>
          <p:nvPr/>
        </p:nvSpPr>
        <p:spPr>
          <a:xfrm>
            <a:off x="4448810" y="2938463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9" name="Rectangle 15"/>
          <p:cNvSpPr/>
          <p:nvPr/>
        </p:nvSpPr>
        <p:spPr>
          <a:xfrm>
            <a:off x="5429250" y="2943225"/>
            <a:ext cx="576580" cy="571500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" name="Rectangle 15"/>
          <p:cNvSpPr/>
          <p:nvPr/>
        </p:nvSpPr>
        <p:spPr>
          <a:xfrm>
            <a:off x="6665595" y="2943225"/>
            <a:ext cx="576580" cy="580390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zh-CN" sz="54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340" y="3988435"/>
            <a:ext cx="7767320" cy="2061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活动要求：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1.说一说：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同桌用三句话说一说图意。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2.写一写：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把你的算式写下来，并读一读。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3.比一比：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同桌比一比谁写的好。</a:t>
            </a:r>
            <a:endParaRPr lang="zh-CN" altLang="en-US" sz="32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2419350" y="2942908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  <a:sym typeface="+mn-ea"/>
              </a:rPr>
              <a:t>4</a:t>
            </a:r>
            <a:endParaRPr lang="zh-CN" altLang="en-US" sz="5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565650" y="2757805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29250" y="2757805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65595" y="2772410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4</a:t>
            </a:r>
            <a:endParaRPr lang="en-US" altLang="zh-CN" sz="5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 bldLvl="0" animBg="1"/>
      <p:bldP spid="16" grpId="1" animBg="1"/>
      <p:bldP spid="7" grpId="1"/>
      <p:bldP spid="8" grpId="1" animBg="1"/>
      <p:bldP spid="9" grpId="1" animBg="1"/>
      <p:bldP spid="10" grpId="1" animBg="1"/>
      <p:bldP spid="7" grpId="2"/>
      <p:bldP spid="8" grpId="2" bldLvl="0" animBg="1"/>
      <p:bldP spid="9" grpId="2" bldLvl="0" animBg="1"/>
      <p:bldP spid="10" grpId="2" bldLvl="0" animBg="1"/>
      <p:bldP spid="2" grpId="0"/>
      <p:bldP spid="3" grpId="0" bldLvl="0" animBg="1"/>
      <p:bldP spid="3" grpId="1" animBg="1"/>
      <p:bldP spid="22" grpId="0"/>
      <p:bldP spid="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04323" y="2294096"/>
            <a:ext cx="152733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">
                <a:latin typeface="Comic Sans MS" panose="030F0702030302020204" charset="0"/>
                <a:cs typeface="Comic Sans MS" panose="030F0702030302020204" charset="0"/>
              </a:rPr>
              <a:t>Mission 1</a:t>
            </a:r>
            <a:endParaRPr lang="en-US" altLang="zh-CN" sz="1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539115" y="2132965"/>
            <a:ext cx="3671888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5400" dirty="0"/>
              <a:t>3+1 =</a:t>
            </a:r>
            <a:endParaRPr lang="en-US" altLang="zh-CN" sz="5400" dirty="0"/>
          </a:p>
        </p:txBody>
      </p:sp>
      <p:sp>
        <p:nvSpPr>
          <p:cNvPr id="16" name="Rectangle 14"/>
          <p:cNvSpPr/>
          <p:nvPr/>
        </p:nvSpPr>
        <p:spPr>
          <a:xfrm>
            <a:off x="2419350" y="2362518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endParaRPr lang="zh-CN" altLang="en-US" sz="5400" dirty="0"/>
          </a:p>
        </p:txBody>
      </p:sp>
      <p:sp>
        <p:nvSpPr>
          <p:cNvPr id="7" name="Text Box 9"/>
          <p:cNvSpPr txBox="1"/>
          <p:nvPr/>
        </p:nvSpPr>
        <p:spPr>
          <a:xfrm>
            <a:off x="4860290" y="2133600"/>
            <a:ext cx="40024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0066FF"/>
                </a:solidFill>
              </a:rPr>
              <a:t>  +    = </a:t>
            </a:r>
            <a:endParaRPr lang="en-US" altLang="zh-CN" sz="5400" dirty="0">
              <a:solidFill>
                <a:srgbClr val="FF0000"/>
              </a:solidFill>
            </a:endParaRPr>
          </a:p>
        </p:txBody>
      </p:sp>
      <p:sp>
        <p:nvSpPr>
          <p:cNvPr id="8" name="Rectangle 15"/>
          <p:cNvSpPr/>
          <p:nvPr/>
        </p:nvSpPr>
        <p:spPr>
          <a:xfrm>
            <a:off x="4558665" y="2306003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9" name="Rectangle 15"/>
          <p:cNvSpPr/>
          <p:nvPr/>
        </p:nvSpPr>
        <p:spPr>
          <a:xfrm>
            <a:off x="5795645" y="2306320"/>
            <a:ext cx="576580" cy="571500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" name="Rectangle 15"/>
          <p:cNvSpPr/>
          <p:nvPr/>
        </p:nvSpPr>
        <p:spPr>
          <a:xfrm>
            <a:off x="7019925" y="2306320"/>
            <a:ext cx="576580" cy="580390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zh-CN" sz="5400" dirty="0">
              <a:solidFill>
                <a:srgbClr val="FF0000"/>
              </a:solidFill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2419350" y="2348548"/>
            <a:ext cx="576263" cy="576262"/>
          </a:xfrm>
          <a:prstGeom prst="rect">
            <a:avLst/>
          </a:prstGeom>
          <a:noFill/>
          <a:ln w="28575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FF3300"/>
                </a:solidFill>
                <a:sym typeface="+mn-ea"/>
              </a:rPr>
              <a:t>4</a:t>
            </a:r>
            <a:endParaRPr lang="zh-CN" altLang="en-US" sz="5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565650" y="2132965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8035" y="2133600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19925" y="2133600"/>
            <a:ext cx="33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4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1595" y="692785"/>
            <a:ext cx="1932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编故事</a:t>
            </a:r>
            <a:endParaRPr lang="zh-CN" altLang="en-US" sz="3200"/>
          </a:p>
        </p:txBody>
      </p:sp>
      <p:pic>
        <p:nvPicPr>
          <p:cNvPr id="207" name="Picture 2" descr="C:\Users\user\Desktop\课件专用人物图\课件专用人物图\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280" y="260985"/>
            <a:ext cx="1555115" cy="1242695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688340" y="3356610"/>
            <a:ext cx="8063865" cy="2061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活动要求：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想一想：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根据算式编一个三句话的小故事。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2.说一说：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和同桌讲讲你的小故事。</a:t>
            </a:r>
            <a:endParaRPr lang="zh-CN" altLang="en-US" sz="3200" b="1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3.比一比：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同桌比一比谁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说的好。</a:t>
            </a:r>
            <a:endParaRPr lang="zh-CN" altLang="en-US" sz="32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6" grpId="1" animBg="1"/>
      <p:bldP spid="7" grpId="1"/>
      <p:bldP spid="8" grpId="1" animBg="1"/>
      <p:bldP spid="9" grpId="1" animBg="1"/>
      <p:bldP spid="10" grpId="1" animBg="1"/>
      <p:bldP spid="3" grpId="1" animBg="1"/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73240fb-0a7f-4a4d-95e1-a57aa16d7546}"/>
  <p:tag name="KSO_WM_UNIT_TYPE" val="i"/>
</p:tagLst>
</file>

<file path=ppt/tags/tag11.xml><?xml version="1.0" encoding="utf-8"?>
<p:tagLst xmlns:p="http://schemas.openxmlformats.org/presentationml/2006/main">
  <p:tag name="COMMONDATA" val="eyJoZGlkIjoiYzAwN2E4NTBhYWY5NWY1YTgwMDMwNmJjYjI5Nzg1NTQifQ=="/>
  <p:tag name="KSO_WPP_MARK_KEY" val="c6d215fa-3aaa-4425-bf0a-12f86e63130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DECORATE_SHAPE_ID" val="2"/>
</p:tagLst>
</file>

<file path=ppt/tags/tag8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39951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PLACING_PICTURE_USER_VIEWPORT" val="{&quot;height&quot;:786,&quot;width&quot;:8098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WPS 演示</Application>
  <PresentationFormat>全屏显示(4:3)</PresentationFormat>
  <Paragraphs>224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24</vt:i4>
      </vt:variant>
    </vt:vector>
  </HeadingPairs>
  <TitlesOfParts>
    <vt:vector size="49" baseType="lpstr">
      <vt:lpstr>Arial</vt:lpstr>
      <vt:lpstr>宋体</vt:lpstr>
      <vt:lpstr>Wingdings</vt:lpstr>
      <vt:lpstr>Calibri</vt:lpstr>
      <vt:lpstr>华文新魏</vt:lpstr>
      <vt:lpstr>黑体</vt:lpstr>
      <vt:lpstr>楷体_GB2312</vt:lpstr>
      <vt:lpstr>新宋体</vt:lpstr>
      <vt:lpstr>楷体</vt:lpstr>
      <vt:lpstr>汉仪字研卡通简</vt:lpstr>
      <vt:lpstr>Comic Sans MS</vt:lpstr>
      <vt:lpstr>微软雅黑</vt:lpstr>
      <vt:lpstr>Arial Unicode MS</vt:lpstr>
      <vt:lpstr>等线</vt:lpstr>
      <vt:lpstr>等线 Light</vt:lpstr>
      <vt:lpstr>幼圆</vt:lpstr>
      <vt:lpstr>默认设计模板</vt:lpstr>
      <vt:lpstr>1_默认设计模板</vt:lpstr>
      <vt:lpstr>2_默认设计模板</vt:lpstr>
      <vt:lpstr>3_默认设计模板</vt:lpstr>
      <vt:lpstr>4_默认设计模板</vt:lpstr>
      <vt:lpstr>Office 主题</vt:lpstr>
      <vt:lpstr>5_默认设计模板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 User</dc:creator>
  <cp:lastModifiedBy>  Pluto</cp:lastModifiedBy>
  <cp:revision>147</cp:revision>
  <dcterms:created xsi:type="dcterms:W3CDTF">2022-10-10T12:57:00Z</dcterms:created>
  <dcterms:modified xsi:type="dcterms:W3CDTF">2022-10-28T05:39:14Z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1943BD937BC84521901AE4DFECB4ECAE</vt:lpwstr>
  </property>
</Properties>
</file>