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929" r:id="rId3"/>
    <p:sldId id="257" r:id="rId4"/>
    <p:sldId id="902" r:id="rId5"/>
    <p:sldId id="293" r:id="rId6"/>
    <p:sldId id="301" r:id="rId7"/>
    <p:sldId id="857" r:id="rId8"/>
    <p:sldId id="303" r:id="rId9"/>
    <p:sldId id="304" r:id="rId10"/>
    <p:sldId id="864" r:id="rId11"/>
    <p:sldId id="955" r:id="rId12"/>
    <p:sldId id="386" r:id="rId13"/>
    <p:sldId id="858" r:id="rId15"/>
    <p:sldId id="859" r:id="rId16"/>
    <p:sldId id="314" r:id="rId17"/>
    <p:sldId id="315" r:id="rId18"/>
    <p:sldId id="320" r:id="rId19"/>
    <p:sldId id="326" r:id="rId20"/>
    <p:sldId id="862" r:id="rId21"/>
    <p:sldId id="964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35"/>
    <a:srgbClr val="FF5800"/>
    <a:srgbClr val="40B8E2"/>
    <a:srgbClr val="56D0C4"/>
    <a:srgbClr val="40B7E3"/>
    <a:srgbClr val="8C3029"/>
    <a:srgbClr val="666666"/>
    <a:srgbClr val="FF8040"/>
    <a:srgbClr val="FFC0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95899" autoAdjust="0"/>
  </p:normalViewPr>
  <p:slideViewPr>
    <p:cSldViewPr snapToGrid="0" showGuides="1">
      <p:cViewPr varScale="1">
        <p:scale>
          <a:sx n="90" d="100"/>
          <a:sy n="90" d="100"/>
        </p:scale>
        <p:origin x="120" y="276"/>
      </p:cViewPr>
      <p:guideLst>
        <p:guide pos="416"/>
        <p:guide pos="7294"/>
        <p:guide orient="horz" pos="640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-6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EAF4-3C9D-4698-99CD-018C54F4B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6A502-B8B0-419B-94AF-BD4AA48D7B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图；</a:t>
            </a:r>
            <a:r>
              <a:rPr lang="en-US" altLang="zh-CN" dirty="0"/>
              <a:t>4</a:t>
            </a:r>
            <a:r>
              <a:rPr lang="zh-CN" altLang="en-US" dirty="0"/>
              <a:t>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92AF-8EB6-400C-8006-9C68484E2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图；</a:t>
            </a:r>
            <a:r>
              <a:rPr lang="en-US" altLang="zh-CN" dirty="0"/>
              <a:t>4</a:t>
            </a:r>
            <a:r>
              <a:rPr lang="zh-CN" altLang="en-US" dirty="0"/>
              <a:t>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92AF-8EB6-400C-8006-9C68484E2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图；</a:t>
            </a:r>
            <a:r>
              <a:rPr lang="en-US" altLang="zh-CN" dirty="0"/>
              <a:t>4</a:t>
            </a:r>
            <a:r>
              <a:rPr lang="zh-CN" altLang="en-US" dirty="0"/>
              <a:t>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92AF-8EB6-400C-8006-9C68484E2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slide" Target="../slides/slide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ection header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应用程序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59" y="1668958"/>
            <a:ext cx="5440742" cy="1325563"/>
          </a:xfrm>
        </p:spPr>
        <p:txBody>
          <a:bodyPr>
            <a:normAutofit/>
          </a:bodyPr>
          <a:lstStyle>
            <a:lvl1pPr algn="ctr">
              <a:defRPr lang="zh-CN" altLang="en-US" sz="5400" kern="1200" dirty="0">
                <a:solidFill>
                  <a:schemeClr val="bg1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单击标题</a:t>
            </a:r>
            <a:endParaRPr lang="zh-CN" altLang="en-US" dirty="0"/>
          </a:p>
        </p:txBody>
      </p:sp>
      <p:sp>
        <p:nvSpPr>
          <p:cNvPr id="5" name="椭圆 4"/>
          <p:cNvSpPr/>
          <p:nvPr userDrawn="1"/>
        </p:nvSpPr>
        <p:spPr>
          <a:xfrm>
            <a:off x="741680" y="61288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20128" y="61288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741680" y="58494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020128" y="58494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351280" y="61288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629728" y="61288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351280" y="58494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629728" y="58494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741680" y="55700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1020128" y="55700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741680" y="52906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1020128" y="52906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1351280" y="55700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1629728" y="55700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>
            <a:off x="1351280" y="52906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1629728" y="5290624"/>
            <a:ext cx="115570" cy="11557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40851"/>
            <a:ext cx="5440363" cy="15271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zh-CN" altLang="en-US" dirty="0"/>
              <a:t>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模块标题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用户界面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344413" y="1711750"/>
            <a:ext cx="6102500" cy="1325563"/>
          </a:xfrm>
        </p:spPr>
        <p:txBody>
          <a:bodyPr>
            <a:normAutofit/>
          </a:bodyPr>
          <a:lstStyle>
            <a:lvl1pPr algn="ctr">
              <a:defRPr lang="zh-CN" altLang="en-US" sz="5400" kern="1200" dirty="0">
                <a:solidFill>
                  <a:srgbClr val="143EB5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模块内容代码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63862" y="285056"/>
            <a:ext cx="10064274" cy="1325563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143EB5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585686" y="2098823"/>
            <a:ext cx="7020628" cy="3540996"/>
            <a:chOff x="2585686" y="2098823"/>
            <a:chExt cx="7020628" cy="3540996"/>
          </a:xfrm>
        </p:grpSpPr>
        <p:sp>
          <p:nvSpPr>
            <p:cNvPr id="9" name="矩形: 圆顶角 8"/>
            <p:cNvSpPr/>
            <p:nvPr/>
          </p:nvSpPr>
          <p:spPr>
            <a:xfrm rot="10800000">
              <a:off x="2585686" y="2499026"/>
              <a:ext cx="7020628" cy="3140793"/>
            </a:xfrm>
            <a:prstGeom prst="round2SameRect">
              <a:avLst>
                <a:gd name="adj1" fmla="val 3073"/>
                <a:gd name="adj2" fmla="val 0"/>
              </a:avLst>
            </a:prstGeom>
            <a:solidFill>
              <a:srgbClr val="F4F4F4"/>
            </a:soli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顶角 9"/>
            <p:cNvSpPr/>
            <p:nvPr/>
          </p:nvSpPr>
          <p:spPr>
            <a:xfrm>
              <a:off x="2585686" y="2098823"/>
              <a:ext cx="7020628" cy="400201"/>
            </a:xfrm>
            <a:prstGeom prst="round2SameRect">
              <a:avLst>
                <a:gd name="adj1" fmla="val 35091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797791" y="2220448"/>
              <a:ext cx="156949" cy="156949"/>
            </a:xfrm>
            <a:prstGeom prst="ellipse">
              <a:avLst/>
            </a:prstGeom>
            <a:solidFill>
              <a:srgbClr val="F7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8370" y="2220448"/>
              <a:ext cx="156949" cy="156949"/>
            </a:xfrm>
            <a:prstGeom prst="ellipse">
              <a:avLst/>
            </a:prstGeom>
            <a:solidFill>
              <a:srgbClr val="FF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378949" y="2220448"/>
              <a:ext cx="156949" cy="156949"/>
            </a:xfrm>
            <a:prstGeom prst="ellipse">
              <a:avLst/>
            </a:prstGeom>
            <a:solidFill>
              <a:srgbClr val="49F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模块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063862" y="285055"/>
            <a:ext cx="10064274" cy="1325563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143EB5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模块标题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1499280" y="1711749"/>
            <a:ext cx="10515600" cy="1325563"/>
          </a:xfrm>
        </p:spPr>
        <p:txBody>
          <a:bodyPr>
            <a:normAutofit/>
          </a:bodyPr>
          <a:lstStyle>
            <a:lvl1pPr algn="ctr">
              <a:defRPr lang="zh-CN" altLang="en-US" sz="5400" kern="1200" dirty="0">
                <a:solidFill>
                  <a:schemeClr val="bg1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模块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用户界面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063862" y="616448"/>
            <a:ext cx="10064274" cy="662781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chemeClr val="bg1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课程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" name="图片 6" descr="图片 6"/>
          <p:cNvPicPr>
            <a:picLocks noChangeAspect="1"/>
          </p:cNvPicPr>
          <p:nvPr/>
        </p:nvPicPr>
        <p:blipFill>
          <a:blip r:embed="rId2"/>
          <a:srcRect t="9091" r="17840"/>
          <a:stretch>
            <a:fillRect/>
          </a:stretch>
        </p:blipFill>
        <p:spPr>
          <a:xfrm>
            <a:off x="3523488" y="9"/>
            <a:ext cx="8668512" cy="68579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" name="Rectangle 22"/>
          <p:cNvSpPr/>
          <p:nvPr/>
        </p:nvSpPr>
        <p:spPr>
          <a:xfrm>
            <a:off x="0" y="272143"/>
            <a:ext cx="975660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9000"/>
                </a:srgbClr>
              </a:gs>
              <a:gs pos="5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77980" y="1122362"/>
            <a:ext cx="4023361" cy="3204136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nsolas" panose="020B0609020204030204"/>
              </a:defRPr>
            </a:lvl1pPr>
          </a:lstStyle>
          <a:p>
            <a:r>
              <a:rPr dirty="0"/>
              <a:t>标题文本</a:t>
            </a:r>
            <a:endParaRPr dirty="0"/>
          </a:p>
        </p:txBody>
      </p:sp>
      <p:sp>
        <p:nvSpPr>
          <p:cNvPr id="27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7979" y="4872921"/>
            <a:ext cx="4023361" cy="120814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/>
              </a:defRPr>
            </a:lvl1pPr>
            <a:lvl2pPr marL="647700" indent="-190500"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/>
              </a:defRPr>
            </a:lvl2pPr>
            <a:lvl3pPr marL="1143000" indent="-228600"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/>
              </a:defRPr>
            </a:lvl3pPr>
            <a:lvl4pPr marL="1625600" indent="-254000"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/>
              </a:defRPr>
            </a:lvl4pPr>
            <a:lvl5pPr marL="2082800" indent="-254000">
              <a:def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Verdana" panose="020B0604030504040204"/>
              </a:defRPr>
            </a:lvl5pPr>
          </a:lstStyle>
          <a:p>
            <a:r>
              <a:rPr dirty="0"/>
              <a:t>正文级别 1</a:t>
            </a:r>
            <a:endParaRPr dirty="0"/>
          </a:p>
          <a:p>
            <a:pPr lvl="1"/>
            <a:r>
              <a:rPr dirty="0"/>
              <a:t>正文级别 2</a:t>
            </a:r>
            <a:endParaRPr dirty="0"/>
          </a:p>
          <a:p>
            <a:pPr lvl="2"/>
            <a:r>
              <a:rPr dirty="0"/>
              <a:t>正文级别 3</a:t>
            </a:r>
            <a:endParaRPr dirty="0"/>
          </a:p>
          <a:p>
            <a:pPr lvl="3"/>
            <a:r>
              <a:rPr dirty="0"/>
              <a:t>正文级别 4</a:t>
            </a:r>
            <a:endParaRPr dirty="0"/>
          </a:p>
          <a:p>
            <a:pPr lvl="4"/>
            <a:r>
              <a:rPr dirty="0"/>
              <a:t>正文级别 5</a:t>
            </a:r>
            <a:endParaRPr dirty="0"/>
          </a:p>
        </p:txBody>
      </p:sp>
      <p:sp>
        <p:nvSpPr>
          <p:cNvPr id="28" name="Rectangle 24"/>
          <p:cNvSpPr/>
          <p:nvPr/>
        </p:nvSpPr>
        <p:spPr>
          <a:xfrm rot="5400000">
            <a:off x="759921" y="346790"/>
            <a:ext cx="146305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pPr>
          </a:p>
        </p:txBody>
      </p:sp>
      <p:sp>
        <p:nvSpPr>
          <p:cNvPr id="29" name="Rectangle 26"/>
          <p:cNvSpPr/>
          <p:nvPr/>
        </p:nvSpPr>
        <p:spPr>
          <a:xfrm>
            <a:off x="481028" y="4546920"/>
            <a:ext cx="3977642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 panose="020F0502020204030204"/>
              </a:defRPr>
            </a:pPr>
          </a:p>
        </p:txBody>
      </p:sp>
      <p:sp>
        <p:nvSpPr>
          <p:cNvPr id="30" name="矩形 12"/>
          <p:cNvSpPr/>
          <p:nvPr/>
        </p:nvSpPr>
        <p:spPr>
          <a:xfrm>
            <a:off x="481029" y="625682"/>
            <a:ext cx="704089" cy="14630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标题和内容 拷贝">
    <p:bg>
      <p:bgPr>
        <a:solidFill>
          <a:srgbClr val="234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024" y="404664"/>
            <a:ext cx="1456375" cy="5200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8" name="图片 2" descr="图片 2"/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2489343" y="404664"/>
            <a:ext cx="9321670" cy="60816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DDB6-18CF-4DD7-9B81-6B90BDF65C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D4E-2A75-4604-9EA9-B4582553BC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8C2-A4F0-4138-9C93-9A64B6CDE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0B1D-53CD-4954-B0D5-706640F0F4BC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文本框 44"/>
          <p:cNvSpPr txBox="1"/>
          <p:nvPr userDrawn="1"/>
        </p:nvSpPr>
        <p:spPr>
          <a:xfrm>
            <a:off x="1665102" y="3004958"/>
            <a:ext cx="8861795" cy="707886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just">
              <a:defRPr sz="4000" b="1">
                <a:solidFill>
                  <a:srgbClr val="2347B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dirty="0" err="1">
                <a:gradFill flip="none" rotWithShape="1">
                  <a:gsLst>
                    <a:gs pos="100000">
                      <a:srgbClr val="7AFFB8"/>
                    </a:gs>
                    <a:gs pos="0">
                      <a:srgbClr val="7AFFFF"/>
                    </a:gs>
                  </a:gsLst>
                  <a:lin ang="18900000" scaled="1"/>
                  <a:tileRect/>
                </a:gradFill>
                <a:effectLst>
                  <a:outerShdw blurRad="63500" dist="12700" dir="5400000" algn="t" rotWithShape="0">
                    <a:prstClr val="black">
                      <a:alpha val="20000"/>
                    </a:prstClr>
                  </a:outerShdw>
                </a:effectLst>
              </a:rPr>
              <a:t>走进人工智能时代，从商汤教育开始</a:t>
            </a:r>
            <a:r>
              <a:rPr dirty="0">
                <a:gradFill flip="none" rotWithShape="1">
                  <a:gsLst>
                    <a:gs pos="100000">
                      <a:srgbClr val="7AFFB8"/>
                    </a:gs>
                    <a:gs pos="0">
                      <a:srgbClr val="7AFFFF"/>
                    </a:gs>
                  </a:gsLst>
                  <a:lin ang="18900000" scaled="1"/>
                  <a:tileRect/>
                </a:gradFill>
                <a:effectLst>
                  <a:outerShdw blurRad="63500" dist="12700" dir="5400000" algn="t" rotWithShape="0">
                    <a:prstClr val="black">
                      <a:alpha val="20000"/>
                    </a:prstClr>
                  </a:outerShdw>
                </a:effectLst>
              </a:rPr>
              <a:t>！</a:t>
            </a:r>
            <a:endParaRPr dirty="0">
              <a:gradFill flip="none" rotWithShape="1">
                <a:gsLst>
                  <a:gs pos="100000">
                    <a:srgbClr val="7AFFB8"/>
                  </a:gs>
                  <a:gs pos="0">
                    <a:srgbClr val="7AFFFF"/>
                  </a:gs>
                </a:gsLst>
                <a:lin ang="18900000" scaled="1"/>
                <a:tileRect/>
              </a:gradFill>
              <a:effectLst>
                <a:outerShdw blurRad="63500" dist="12700" dir="5400000" algn="t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背景图案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70;p25">
            <a:hlinkClick r:id="rId4" action="ppaction://hlinksldjump"/>
          </p:cNvPr>
          <p:cNvSpPr/>
          <p:nvPr userDrawn="1"/>
        </p:nvSpPr>
        <p:spPr>
          <a:xfrm>
            <a:off x="2375263" y="3734693"/>
            <a:ext cx="2040800" cy="6543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AB75C"/>
              </a:gs>
              <a:gs pos="100000">
                <a:srgbClr val="FEE0AA"/>
              </a:gs>
            </a:gsLst>
            <a:lin ang="16200000" scaled="1"/>
            <a:tileRect/>
          </a:gradFill>
          <a:ln w="1905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63500" dist="12700" dir="5400000" algn="t" rotWithShape="0">
              <a:prstClr val="black">
                <a:alpha val="2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4413" y="1711750"/>
            <a:ext cx="6102500" cy="1325563"/>
          </a:xfrm>
        </p:spPr>
        <p:txBody>
          <a:bodyPr>
            <a:normAutofit/>
          </a:bodyPr>
          <a:lstStyle>
            <a:lvl1pPr algn="ctr">
              <a:defRPr lang="zh-CN" altLang="en-US" sz="5400" kern="1200" dirty="0">
                <a:solidFill>
                  <a:srgbClr val="572D1F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单击标题样式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54300" y="3834172"/>
            <a:ext cx="1482725" cy="455436"/>
          </a:xfrm>
        </p:spPr>
        <p:txBody>
          <a:bodyPr/>
          <a:lstStyle>
            <a:lvl1pPr algn="ctr">
              <a:defRPr b="1">
                <a:solidFill>
                  <a:srgbClr val="8C3029"/>
                </a:solidFill>
              </a:defRPr>
            </a:lvl1pPr>
            <a:lvl5pPr>
              <a:defRPr/>
            </a:lvl5pPr>
          </a:lstStyle>
          <a:p>
            <a:pPr lvl="0"/>
            <a:r>
              <a:rPr lang="zh-CN" altLang="en-US" dirty="0"/>
              <a:t>章节数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漏斗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862" y="616448"/>
            <a:ext cx="10515600" cy="662781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572D1F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228850"/>
            <a:ext cx="9385300" cy="21224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名词解释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正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漏斗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862" y="616448"/>
            <a:ext cx="10515600" cy="662781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572D1F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矩形: 圆角 3"/>
          <p:cNvSpPr/>
          <p:nvPr userDrawn="1"/>
        </p:nvSpPr>
        <p:spPr>
          <a:xfrm>
            <a:off x="1063863" y="1989138"/>
            <a:ext cx="4872703" cy="4135891"/>
          </a:xfrm>
          <a:prstGeom prst="roundRect">
            <a:avLst>
              <a:gd name="adj" fmla="val 3849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6321662" y="1989138"/>
            <a:ext cx="4872703" cy="4135891"/>
          </a:xfrm>
          <a:prstGeom prst="roundRect">
            <a:avLst>
              <a:gd name="adj" fmla="val 3849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正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漏斗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862" y="616448"/>
            <a:ext cx="10515600" cy="662781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572D1F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矩形: 圆角 3"/>
          <p:cNvSpPr/>
          <p:nvPr userDrawn="1"/>
        </p:nvSpPr>
        <p:spPr>
          <a:xfrm>
            <a:off x="1063863" y="1989138"/>
            <a:ext cx="4872703" cy="1893545"/>
          </a:xfrm>
          <a:prstGeom prst="roundRect">
            <a:avLst>
              <a:gd name="adj" fmla="val 981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1063863" y="4155562"/>
            <a:ext cx="4872703" cy="1893545"/>
          </a:xfrm>
          <a:prstGeom prst="roundRect">
            <a:avLst>
              <a:gd name="adj" fmla="val 981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矩形: 圆角 6"/>
          <p:cNvSpPr/>
          <p:nvPr userDrawn="1"/>
        </p:nvSpPr>
        <p:spPr>
          <a:xfrm>
            <a:off x="6255436" y="1989138"/>
            <a:ext cx="4872703" cy="1893545"/>
          </a:xfrm>
          <a:prstGeom prst="roundRect">
            <a:avLst>
              <a:gd name="adj" fmla="val 981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55436" y="4155562"/>
            <a:ext cx="4872703" cy="1893545"/>
          </a:xfrm>
          <a:prstGeom prst="roundRect">
            <a:avLst>
              <a:gd name="adj" fmla="val 981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384263" y="2534220"/>
            <a:ext cx="94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rgbClr val="FF58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4800">
              <a:solidFill>
                <a:srgbClr val="FF58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2476500" y="2288525"/>
            <a:ext cx="3122613" cy="1322387"/>
          </a:xfrm>
        </p:spPr>
        <p:txBody>
          <a:bodyPr anchor="ctr"/>
          <a:lstStyle>
            <a:lvl1pPr algn="l">
              <a:lnSpc>
                <a:spcPct val="12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384263" y="4741358"/>
            <a:ext cx="94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rgbClr val="FF58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4800">
              <a:solidFill>
                <a:srgbClr val="FF58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476500" y="4495663"/>
            <a:ext cx="3122613" cy="1322387"/>
          </a:xfrm>
        </p:spPr>
        <p:txBody>
          <a:bodyPr anchor="ctr"/>
          <a:lstStyle>
            <a:lvl1pPr algn="l">
              <a:lnSpc>
                <a:spcPct val="12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592887" y="2534220"/>
            <a:ext cx="94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rgbClr val="FF58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4800">
              <a:solidFill>
                <a:srgbClr val="FF58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7685124" y="2288525"/>
            <a:ext cx="3122613" cy="1322387"/>
          </a:xfrm>
        </p:spPr>
        <p:txBody>
          <a:bodyPr anchor="ctr"/>
          <a:lstStyle>
            <a:lvl1pPr algn="l">
              <a:lnSpc>
                <a:spcPct val="12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6592887" y="4715668"/>
            <a:ext cx="94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rgbClr val="FF58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04</a:t>
            </a:r>
            <a:endParaRPr lang="zh-CN" altLang="en-US" sz="4800">
              <a:solidFill>
                <a:srgbClr val="FF58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7685124" y="4469973"/>
            <a:ext cx="3122613" cy="1322387"/>
          </a:xfrm>
        </p:spPr>
        <p:txBody>
          <a:bodyPr anchor="ctr"/>
          <a:lstStyle>
            <a:lvl1pPr algn="l">
              <a:lnSpc>
                <a:spcPct val="12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正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漏斗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863" y="697309"/>
            <a:ext cx="10064274" cy="662781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572D1F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矩形: 圆角 3"/>
          <p:cNvSpPr/>
          <p:nvPr userDrawn="1"/>
        </p:nvSpPr>
        <p:spPr>
          <a:xfrm>
            <a:off x="1063863" y="1989138"/>
            <a:ext cx="2993787" cy="3988752"/>
          </a:xfrm>
          <a:prstGeom prst="roundRect">
            <a:avLst>
              <a:gd name="adj" fmla="val 981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4599106" y="1989138"/>
            <a:ext cx="2993787" cy="3988752"/>
          </a:xfrm>
          <a:prstGeom prst="roundRect">
            <a:avLst>
              <a:gd name="adj" fmla="val 981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矩形: 圆角 6"/>
          <p:cNvSpPr/>
          <p:nvPr userDrawn="1"/>
        </p:nvSpPr>
        <p:spPr>
          <a:xfrm>
            <a:off x="8134349" y="1989138"/>
            <a:ext cx="2993787" cy="3988752"/>
          </a:xfrm>
          <a:prstGeom prst="roundRect">
            <a:avLst>
              <a:gd name="adj" fmla="val 981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257300" y="2239963"/>
            <a:ext cx="2593975" cy="2343150"/>
          </a:xfrm>
        </p:spPr>
        <p:txBody>
          <a:bodyPr/>
          <a:lstStyle>
            <a:lvl1pPr marL="0" indent="0" algn="ctr">
              <a:buNone/>
              <a:defRPr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799011" y="2239963"/>
            <a:ext cx="2593975" cy="2343150"/>
          </a:xfrm>
        </p:spPr>
        <p:txBody>
          <a:bodyPr/>
          <a:lstStyle>
            <a:lvl1pPr marL="0" indent="0" algn="ctr">
              <a:buNone/>
              <a:defRPr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8334254" y="2239963"/>
            <a:ext cx="2593975" cy="2343150"/>
          </a:xfrm>
        </p:spPr>
        <p:txBody>
          <a:bodyPr/>
          <a:lstStyle>
            <a:lvl1pPr marL="0" indent="0" algn="ctr">
              <a:buNone/>
              <a:defRPr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00" y="4863194"/>
            <a:ext cx="2593975" cy="739775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666666"/>
                </a:solidFill>
              </a:defRPr>
            </a:lvl1pPr>
          </a:lstStyle>
          <a:p>
            <a:pPr lvl="0"/>
            <a:r>
              <a:rPr lang="zh-CN" altLang="en-US" dirty="0"/>
              <a:t>单击此处编辑母版</a:t>
            </a:r>
            <a:endParaRPr lang="zh-CN" altLang="en-US" dirty="0"/>
          </a:p>
        </p:txBody>
      </p:sp>
      <p:sp>
        <p:nvSpPr>
          <p:cNvPr id="14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99012" y="4863194"/>
            <a:ext cx="2593975" cy="739775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666666"/>
                </a:solidFill>
              </a:defRPr>
            </a:lvl1pPr>
          </a:lstStyle>
          <a:p>
            <a:pPr lvl="0"/>
            <a:r>
              <a:rPr lang="zh-CN" altLang="en-US" dirty="0"/>
              <a:t>单击此处编辑母版</a:t>
            </a:r>
            <a:endParaRPr lang="zh-CN" altLang="en-US" dirty="0"/>
          </a:p>
        </p:txBody>
      </p:sp>
      <p:sp>
        <p:nvSpPr>
          <p:cNvPr id="15" name="文本占位符 12"/>
          <p:cNvSpPr>
            <a:spLocks noGrp="1"/>
          </p:cNvSpPr>
          <p:nvPr>
            <p:ph type="body" sz="quarter" idx="15" hasCustomPrompt="1"/>
          </p:nvPr>
        </p:nvSpPr>
        <p:spPr>
          <a:xfrm>
            <a:off x="8334253" y="4863194"/>
            <a:ext cx="2593975" cy="739775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rgbClr val="666666"/>
                </a:solidFill>
              </a:defRPr>
            </a:lvl1pPr>
          </a:lstStyle>
          <a:p>
            <a:pPr lvl="0"/>
            <a:r>
              <a:rPr lang="zh-CN" altLang="en-US" dirty="0"/>
              <a:t>单击此处编辑母版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正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漏斗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862" y="616448"/>
            <a:ext cx="10515600" cy="662781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572D1F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矩形: 圆角 3"/>
          <p:cNvSpPr/>
          <p:nvPr userDrawn="1"/>
        </p:nvSpPr>
        <p:spPr>
          <a:xfrm>
            <a:off x="4674623" y="2271942"/>
            <a:ext cx="2842754" cy="3308726"/>
          </a:xfrm>
          <a:prstGeom prst="roundRect">
            <a:avLst>
              <a:gd name="adj" fmla="val 7608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8185607" y="2271942"/>
            <a:ext cx="2842754" cy="3308726"/>
          </a:xfrm>
          <a:prstGeom prst="roundRect">
            <a:avLst>
              <a:gd name="adj" fmla="val 7608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5433720" y="2601746"/>
            <a:ext cx="1324559" cy="1324559"/>
          </a:xfrm>
          <a:prstGeom prst="ellipse">
            <a:avLst/>
          </a:prstGeom>
          <a:gradFill flip="none" rotWithShape="1">
            <a:gsLst>
              <a:gs pos="0">
                <a:srgbClr val="FF8243"/>
              </a:gs>
              <a:gs pos="100000">
                <a:srgbClr val="FF5800"/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8944704" y="2601746"/>
            <a:ext cx="1324559" cy="1324559"/>
          </a:xfrm>
          <a:prstGeom prst="ellipse">
            <a:avLst/>
          </a:prstGeom>
          <a:gradFill flip="none" rotWithShape="1">
            <a:gsLst>
              <a:gs pos="0">
                <a:srgbClr val="FF8243"/>
              </a:gs>
              <a:gs pos="100000">
                <a:srgbClr val="FF5800"/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1129986" y="2271942"/>
            <a:ext cx="2842754" cy="3308726"/>
          </a:xfrm>
          <a:prstGeom prst="roundRect">
            <a:avLst>
              <a:gd name="adj" fmla="val 7608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889084" y="2601746"/>
            <a:ext cx="1324559" cy="1324559"/>
          </a:xfrm>
          <a:prstGeom prst="ellipse">
            <a:avLst/>
          </a:prstGeom>
          <a:gradFill flip="none" rotWithShape="1">
            <a:gsLst>
              <a:gs pos="0">
                <a:srgbClr val="FF8243"/>
              </a:gs>
              <a:gs pos="100000">
                <a:srgbClr val="FF5800"/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11551" y="3993536"/>
            <a:ext cx="2079625" cy="525146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>
              <a:spcAft>
                <a:spcPts val="0"/>
              </a:spcAft>
              <a:defRPr lang="zh-CN" altLang="en-US" sz="2400" b="0" i="0" u="none" strike="noStrike" cap="none" dirty="0">
                <a:solidFill>
                  <a:schemeClr val="dk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Muli"/>
              </a:defRPr>
            </a:lvl1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Muli"/>
              <a:buNone/>
            </a:pPr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65488" y="4551032"/>
            <a:ext cx="2571750" cy="367986"/>
          </a:xfr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20000"/>
              </a:lnSpc>
              <a:buNone/>
              <a:defRPr lang="zh-CN" altLang="en-US" sz="16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2pPr>
            <a:lvl3pPr marL="6858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3pPr>
            <a:lvl4pPr marL="11430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4pPr>
            <a:lvl5pPr marL="16002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5pPr>
          </a:lstStyle>
          <a:p>
            <a:pPr marL="0" lvl="0" algn="ctr"/>
            <a:r>
              <a:rPr lang="zh-CN" altLang="en-US" dirty="0"/>
              <a:t>标题内容</a:t>
            </a:r>
            <a:endParaRPr lang="zh-CN" altLang="en-US" dirty="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5056187" y="3993536"/>
            <a:ext cx="2079625" cy="525146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>
              <a:spcAft>
                <a:spcPts val="0"/>
              </a:spcAft>
              <a:defRPr lang="zh-CN" altLang="en-US" sz="2400" b="0" i="0" u="none" strike="noStrike" cap="none" dirty="0">
                <a:solidFill>
                  <a:schemeClr val="dk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Muli"/>
              </a:defRPr>
            </a:lvl1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Muli"/>
              <a:buNone/>
            </a:pPr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5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4" y="4551032"/>
            <a:ext cx="2571750" cy="367986"/>
          </a:xfr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20000"/>
              </a:lnSpc>
              <a:buNone/>
              <a:defRPr lang="zh-CN" altLang="en-US" sz="16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2pPr>
            <a:lvl3pPr marL="6858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3pPr>
            <a:lvl4pPr marL="11430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4pPr>
            <a:lvl5pPr marL="16002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5pPr>
          </a:lstStyle>
          <a:p>
            <a:pPr marL="0" lvl="0" algn="ctr"/>
            <a:r>
              <a:rPr lang="zh-CN" altLang="en-US" dirty="0"/>
              <a:t>标题内容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577964" y="4004966"/>
            <a:ext cx="2079625" cy="525146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>
              <a:spcAft>
                <a:spcPts val="0"/>
              </a:spcAft>
              <a:defRPr lang="zh-CN" altLang="en-US" sz="2400" b="0" i="0" u="none" strike="noStrike" cap="none" dirty="0">
                <a:solidFill>
                  <a:schemeClr val="dk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Muli"/>
              </a:defRPr>
            </a:lvl1pPr>
          </a:lstStyle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Muli"/>
              <a:buNone/>
            </a:pPr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7" name="文本占位符 12"/>
          <p:cNvSpPr>
            <a:spLocks noGrp="1"/>
          </p:cNvSpPr>
          <p:nvPr>
            <p:ph type="body" sz="quarter" idx="15" hasCustomPrompt="1"/>
          </p:nvPr>
        </p:nvSpPr>
        <p:spPr>
          <a:xfrm>
            <a:off x="8331901" y="4562462"/>
            <a:ext cx="2571750" cy="367986"/>
          </a:xfr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20000"/>
              </a:lnSpc>
              <a:buNone/>
              <a:defRPr lang="zh-CN" altLang="en-US" sz="16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2pPr>
            <a:lvl3pPr marL="6858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3pPr>
            <a:lvl4pPr marL="11430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4pPr>
            <a:lvl5pPr marL="1600200" indent="0">
              <a:buNone/>
              <a:defRPr lang="zh-CN" altLang="en-US" sz="1600" kern="12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5pPr>
          </a:lstStyle>
          <a:p>
            <a:pPr marL="0" lvl="0" algn="ctr"/>
            <a:r>
              <a:rPr lang="zh-CN" altLang="en-US" dirty="0"/>
              <a:t>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漏斗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862" y="616448"/>
            <a:ext cx="10515600" cy="662781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572D1F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椭圆 3"/>
          <p:cNvSpPr/>
          <p:nvPr userDrawn="1"/>
        </p:nvSpPr>
        <p:spPr>
          <a:xfrm>
            <a:off x="1803904" y="2326894"/>
            <a:ext cx="1932536" cy="1932536"/>
          </a:xfrm>
          <a:prstGeom prst="ellipse">
            <a:avLst/>
          </a:prstGeom>
          <a:gradFill flip="none" rotWithShape="1">
            <a:gsLst>
              <a:gs pos="0">
                <a:srgbClr val="FF8243">
                  <a:alpha val="40000"/>
                </a:srgbClr>
              </a:gs>
              <a:gs pos="100000">
                <a:srgbClr val="FF5800">
                  <a:alpha val="40000"/>
                </a:srgbClr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2014522" y="2537512"/>
            <a:ext cx="1511300" cy="1511300"/>
          </a:xfrm>
          <a:prstGeom prst="ellipse">
            <a:avLst/>
          </a:prstGeom>
          <a:gradFill flip="none" rotWithShape="1">
            <a:gsLst>
              <a:gs pos="0">
                <a:srgbClr val="FF8243"/>
              </a:gs>
              <a:gs pos="100000">
                <a:srgbClr val="FF5800"/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5129732" y="2326894"/>
            <a:ext cx="1932536" cy="1932536"/>
          </a:xfrm>
          <a:prstGeom prst="ellipse">
            <a:avLst/>
          </a:prstGeom>
          <a:gradFill flip="none" rotWithShape="1">
            <a:gsLst>
              <a:gs pos="0">
                <a:srgbClr val="FF8243">
                  <a:alpha val="40000"/>
                </a:srgbClr>
              </a:gs>
              <a:gs pos="100000">
                <a:srgbClr val="FF5800">
                  <a:alpha val="40000"/>
                </a:srgbClr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5340350" y="2537512"/>
            <a:ext cx="1511300" cy="1511300"/>
          </a:xfrm>
          <a:prstGeom prst="ellipse">
            <a:avLst/>
          </a:prstGeom>
          <a:gradFill flip="none" rotWithShape="1">
            <a:gsLst>
              <a:gs pos="0">
                <a:srgbClr val="FF8243"/>
              </a:gs>
              <a:gs pos="100000">
                <a:srgbClr val="FF5800"/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8450248" y="2326894"/>
            <a:ext cx="1932536" cy="1932536"/>
          </a:xfrm>
          <a:prstGeom prst="ellipse">
            <a:avLst/>
          </a:prstGeom>
          <a:gradFill flip="none" rotWithShape="1">
            <a:gsLst>
              <a:gs pos="0">
                <a:srgbClr val="FF8243">
                  <a:alpha val="40000"/>
                </a:srgbClr>
              </a:gs>
              <a:gs pos="100000">
                <a:srgbClr val="FF5800">
                  <a:alpha val="40000"/>
                </a:srgbClr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8660866" y="2537512"/>
            <a:ext cx="1511300" cy="1511300"/>
          </a:xfrm>
          <a:prstGeom prst="ellipse">
            <a:avLst/>
          </a:prstGeom>
          <a:gradFill flip="none" rotWithShape="1">
            <a:gsLst>
              <a:gs pos="0">
                <a:srgbClr val="FF8243"/>
              </a:gs>
              <a:gs pos="100000">
                <a:srgbClr val="FF5800"/>
              </a:gs>
            </a:gsLst>
            <a:lin ang="5400000" scaled="1"/>
            <a:tileRect/>
          </a:gra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4621213"/>
            <a:ext cx="2794000" cy="424732"/>
          </a:xfrm>
          <a:noFill/>
          <a:effectLst>
            <a:outerShdw blurRad="63500" dist="12700" dir="5400000" algn="t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输入标题</a:t>
            </a:r>
            <a:endParaRPr lang="zh-CN" altLang="en-US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0" y="4621213"/>
            <a:ext cx="2794000" cy="424732"/>
          </a:xfrm>
          <a:noFill/>
          <a:effectLst>
            <a:outerShdw blurRad="63500" dist="12700" dir="5400000" algn="t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输入标题</a:t>
            </a:r>
            <a:endParaRPr lang="zh-CN" altLang="en-US" dirty="0"/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8019516" y="4621213"/>
            <a:ext cx="2794000" cy="424732"/>
          </a:xfrm>
          <a:noFill/>
          <a:effectLst>
            <a:outerShdw blurRad="63500" dist="12700" dir="5400000" algn="t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输入标题</a:t>
            </a:r>
            <a:endParaRPr lang="zh-CN" altLang="en-US" dirty="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79538" y="5195362"/>
            <a:ext cx="2794000" cy="341632"/>
          </a:xfrm>
          <a:noFill/>
          <a:effectLst>
            <a:outerShdw blurRad="63500" dist="12700" dir="5400000" algn="t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8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输入内容</a:t>
            </a:r>
            <a:endParaRPr lang="zh-CN" altLang="en-US" dirty="0"/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9000" y="5195362"/>
            <a:ext cx="2794000" cy="341632"/>
          </a:xfrm>
          <a:noFill/>
          <a:effectLst>
            <a:outerShdw blurRad="63500" dist="12700" dir="5400000" algn="t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8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输入内容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8019516" y="5195362"/>
            <a:ext cx="2794000" cy="341632"/>
          </a:xfrm>
          <a:noFill/>
          <a:effectLst>
            <a:outerShdw blurRad="63500" dist="12700" dir="5400000" algn="t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800" dirty="0" smtClean="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输入内容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漏斗图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862" y="616448"/>
            <a:ext cx="10515600" cy="662781"/>
          </a:xfrm>
        </p:spPr>
        <p:txBody>
          <a:bodyPr>
            <a:normAutofit/>
          </a:bodyPr>
          <a:lstStyle>
            <a:lvl1pPr>
              <a:defRPr lang="zh-CN" altLang="en-US" sz="2800" kern="1200" dirty="0">
                <a:solidFill>
                  <a:srgbClr val="572D1F"/>
                </a:solidFill>
                <a:effectLst>
                  <a:outerShdw blurRad="63500" dist="12700" dir="5400000" sx="101000" sy="101000" algn="t" rotWithShape="0">
                    <a:prstClr val="black">
                      <a:alpha val="20000"/>
                    </a:prst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矩形: 圆角 3"/>
          <p:cNvSpPr/>
          <p:nvPr userDrawn="1"/>
        </p:nvSpPr>
        <p:spPr>
          <a:xfrm>
            <a:off x="1163638" y="1985187"/>
            <a:ext cx="9864725" cy="807898"/>
          </a:xfrm>
          <a:prstGeom prst="roundRect">
            <a:avLst>
              <a:gd name="adj" fmla="val 20429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1163638" y="2979682"/>
            <a:ext cx="9864725" cy="3166594"/>
          </a:xfrm>
          <a:prstGeom prst="roundRect">
            <a:avLst>
              <a:gd name="adj" fmla="val 7914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228850"/>
            <a:ext cx="9385300" cy="4349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名词解释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1393826" y="3246438"/>
            <a:ext cx="9385300" cy="2662237"/>
          </a:xfrm>
        </p:spPr>
        <p:txBody>
          <a:bodyPr/>
          <a:lstStyle>
            <a:lvl1pPr marL="0" indent="0">
              <a:buClr>
                <a:srgbClr val="FF8040"/>
              </a:buClr>
              <a:buFont typeface="Wingdings" panose="05000000000000000000" pitchFamily="2" charset="2"/>
              <a:buNone/>
              <a:defRPr sz="20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360045" indent="-342900">
              <a:buClr>
                <a:srgbClr val="FF8040"/>
              </a:buClr>
              <a:buSzPct val="50000"/>
              <a:buFont typeface="Wingdings" panose="05000000000000000000" pitchFamily="2" charset="2"/>
              <a:buChar char="l"/>
              <a:defRPr sz="1800">
                <a:solidFill>
                  <a:srgbClr val="666666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2pPr>
            <a:lvl3pPr marL="914400" indent="0">
              <a:buClr>
                <a:srgbClr val="FF8040"/>
              </a:buClr>
              <a:buFontTx/>
              <a:buNone/>
              <a:defRPr/>
            </a:lvl3pPr>
            <a:lvl4pPr marL="1371600" indent="0">
              <a:buClr>
                <a:srgbClr val="FF8040"/>
              </a:buClr>
              <a:buFontTx/>
              <a:buNone/>
              <a:defRPr/>
            </a:lvl4pPr>
            <a:lvl5pPr marL="1828800" indent="0">
              <a:buClr>
                <a:srgbClr val="FF8040"/>
              </a:buClr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B81828C2-A4F0-4138-9C93-9A64B6CDE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32350B1D-53CD-4954-B0D5-706640F0F4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7.xml"/><Relationship Id="rId5" Type="http://schemas.microsoft.com/office/2007/relationships/hdphoto" Target="../media/image24.wdp"/><Relationship Id="rId4" Type="http://schemas.openxmlformats.org/officeDocument/2006/relationships/image" Target="../media/image23.png"/><Relationship Id="rId3" Type="http://schemas.openxmlformats.org/officeDocument/2006/relationships/tags" Target="../tags/tag6.xml"/><Relationship Id="rId2" Type="http://schemas.openxmlformats.org/officeDocument/2006/relationships/image" Target="../media/image22.png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4460" y="1370965"/>
            <a:ext cx="760730" cy="4227830"/>
          </a:xfrm>
        </p:spPr>
        <p:txBody>
          <a:bodyPr>
            <a:normAutofit fontScale="90000"/>
          </a:bodyPr>
          <a:p>
            <a:r>
              <a:rPr altLang="zh-CN"/>
              <a:t>无人驾驶汽车</a:t>
            </a:r>
            <a:endParaRPr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850" y="396875"/>
            <a:ext cx="8115300" cy="4600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24238" y="3798570"/>
            <a:ext cx="224980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动起来</a:t>
            </a:r>
            <a:endParaRPr lang="zh-CN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98908" y="3798570"/>
            <a:ext cx="224980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认识路</a:t>
            </a:r>
            <a:endParaRPr lang="zh-CN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953" y="3798570"/>
            <a:ext cx="24784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守交规</a:t>
            </a:r>
            <a:endParaRPr lang="zh-CN" alt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副标题" hidden="1"/>
          <p:cNvSpPr txBox="1"/>
          <p:nvPr>
            <p:custDataLst>
              <p:tags r:id="rId1"/>
            </p:custDataLst>
          </p:nvPr>
        </p:nvSpPr>
        <p:spPr>
          <a:xfrm>
            <a:off x="673100" y="952500"/>
            <a:ext cx="2489220" cy="441964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</p:spPr>
        <p:txBody>
          <a:bodyPr wrap="square" lIns="101600" tIns="38100" rIns="76200" bIns="38100" rtlCol="0" anchor="t" anchorCtr="0">
            <a:no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这是一个副标题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 hidden="1"/>
          <p:cNvSpPr txBox="1"/>
          <p:nvPr>
            <p:custDataLst>
              <p:tags r:id="rId2"/>
            </p:custDataLst>
          </p:nvPr>
        </p:nvSpPr>
        <p:spPr>
          <a:xfrm>
            <a:off x="673100" y="2158122"/>
            <a:ext cx="2513509" cy="446276"/>
          </a:xfrm>
          <a:prstGeom prst="rect">
            <a:avLst/>
          </a:prstGeom>
          <a:noFill/>
        </p:spPr>
        <p:txBody>
          <a:bodyPr wrap="none" lIns="101600" tIns="38100" rIns="76200" bIns="38100" rtlCol="0">
            <a:spAutoFit/>
          </a:bodyPr>
          <a:lstStyle/>
          <a:p>
            <a:r>
              <a:rPr lang="zh-CN" altLang="en-US" sz="2400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这是一个副标题</a:t>
            </a:r>
            <a:endParaRPr lang="zh-CN" altLang="en-US" sz="2400" spc="200" dirty="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右转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5486" y="1847089"/>
            <a:ext cx="9385300" cy="2122488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cs typeface="+mn-ea"/>
                <a:sym typeface="思源黑体 CN Normal" panose="020B0400000000000000" pitchFamily="34" charset="-122"/>
              </a:rPr>
              <a:t>右转：左轮牵引力 </a:t>
            </a:r>
            <a:r>
              <a:rPr lang="en-US" altLang="zh-CN" sz="2400" dirty="0">
                <a:cs typeface="+mn-ea"/>
                <a:sym typeface="思源黑体 CN Normal" panose="020B0400000000000000" pitchFamily="34" charset="-122"/>
              </a:rPr>
              <a:t>&gt; </a:t>
            </a:r>
            <a:r>
              <a:rPr lang="zh-CN" altLang="en-US" sz="2400" dirty="0">
                <a:cs typeface="+mn-ea"/>
                <a:sym typeface="思源黑体 CN Normal" panose="020B0400000000000000" pitchFamily="34" charset="-122"/>
              </a:rPr>
              <a:t>右轮牵引力</a:t>
            </a:r>
            <a:endParaRPr lang="zh-CN" altLang="en-US" sz="2400" dirty="0">
              <a:cs typeface="+mn-ea"/>
              <a:sym typeface="思源黑体 CN Normal" panose="020B0400000000000000" pitchFamily="34" charset="-122"/>
            </a:endParaRPr>
          </a:p>
          <a:p>
            <a:endParaRPr lang="zh-CN" altLang="en-US" sz="2400" dirty="0"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63638" y="2703756"/>
            <a:ext cx="6021662" cy="2430722"/>
            <a:chOff x="2585685" y="2098823"/>
            <a:chExt cx="7020629" cy="2833968"/>
          </a:xfrm>
        </p:grpSpPr>
        <p:sp>
          <p:nvSpPr>
            <p:cNvPr id="24" name="矩形: 圆顶角 23"/>
            <p:cNvSpPr/>
            <p:nvPr/>
          </p:nvSpPr>
          <p:spPr>
            <a:xfrm rot="10800000">
              <a:off x="2585685" y="2499026"/>
              <a:ext cx="7020628" cy="2433765"/>
            </a:xfrm>
            <a:prstGeom prst="round2SameRect">
              <a:avLst>
                <a:gd name="adj1" fmla="val 3073"/>
                <a:gd name="adj2" fmla="val 0"/>
              </a:avLst>
            </a:prstGeom>
            <a:solidFill>
              <a:srgbClr val="F4F4F4"/>
            </a:soli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矩形: 圆顶角 27"/>
            <p:cNvSpPr/>
            <p:nvPr/>
          </p:nvSpPr>
          <p:spPr>
            <a:xfrm>
              <a:off x="2585686" y="2098823"/>
              <a:ext cx="7020628" cy="400201"/>
            </a:xfrm>
            <a:prstGeom prst="round2SameRect">
              <a:avLst>
                <a:gd name="adj1" fmla="val 35091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797791" y="2220448"/>
              <a:ext cx="156949" cy="156949"/>
            </a:xfrm>
            <a:prstGeom prst="ellipse">
              <a:avLst/>
            </a:prstGeom>
            <a:solidFill>
              <a:srgbClr val="F7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88370" y="2220448"/>
              <a:ext cx="156949" cy="156949"/>
            </a:xfrm>
            <a:prstGeom prst="ellipse">
              <a:avLst/>
            </a:prstGeom>
            <a:solidFill>
              <a:srgbClr val="FF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378949" y="2220448"/>
              <a:ext cx="156949" cy="156949"/>
            </a:xfrm>
            <a:prstGeom prst="ellipse">
              <a:avLst/>
            </a:prstGeom>
            <a:solidFill>
              <a:srgbClr val="49F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2" name="go(左轮牵引力, 右轮牵引力, 运行时间)"/>
          <p:cNvSpPr txBox="1"/>
          <p:nvPr/>
        </p:nvSpPr>
        <p:spPr>
          <a:xfrm>
            <a:off x="2000447" y="3609214"/>
            <a:ext cx="4398959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rPr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</a:t>
            </a:r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左轮牵引力</a:t>
            </a:r>
            <a:r>
              <a:rPr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, </a:t>
            </a:r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右轮牵引力</a:t>
            </a:r>
            <a:r>
              <a:rPr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, </a:t>
            </a:r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运行时间</a:t>
            </a:r>
            <a:r>
              <a:rPr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)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3" name="函数名"/>
          <p:cNvSpPr txBox="1"/>
          <p:nvPr/>
        </p:nvSpPr>
        <p:spPr>
          <a:xfrm>
            <a:off x="1773956" y="4335962"/>
            <a:ext cx="861772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函数名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4" name="线条"/>
          <p:cNvSpPr/>
          <p:nvPr/>
        </p:nvSpPr>
        <p:spPr>
          <a:xfrm>
            <a:off x="2522487" y="4113109"/>
            <a:ext cx="2492714" cy="0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5" name="单位为百分比"/>
          <p:cNvSpPr txBox="1"/>
          <p:nvPr/>
        </p:nvSpPr>
        <p:spPr>
          <a:xfrm>
            <a:off x="2944654" y="4335962"/>
            <a:ext cx="1631214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单位为百分比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6" name="线条"/>
          <p:cNvSpPr/>
          <p:nvPr/>
        </p:nvSpPr>
        <p:spPr>
          <a:xfrm>
            <a:off x="5233070" y="4113109"/>
            <a:ext cx="1128500" cy="0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7" name="单位为秒"/>
          <p:cNvSpPr txBox="1"/>
          <p:nvPr/>
        </p:nvSpPr>
        <p:spPr>
          <a:xfrm>
            <a:off x="5233070" y="4329346"/>
            <a:ext cx="1118253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单位为秒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8" name="线条"/>
          <p:cNvSpPr/>
          <p:nvPr/>
        </p:nvSpPr>
        <p:spPr>
          <a:xfrm>
            <a:off x="1956712" y="4114092"/>
            <a:ext cx="431157" cy="0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左转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4294967295"/>
          </p:nvPr>
        </p:nvSpPr>
        <p:spPr>
          <a:xfrm>
            <a:off x="838200" y="1932332"/>
            <a:ext cx="10515600" cy="92507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zh-CN" altLang="en-US" sz="2400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         左右轮牵引力相同，运动时间不同，运行效果不同</a:t>
            </a:r>
            <a:endParaRPr lang="zh-CN" altLang="en-US" sz="2400" b="1" dirty="0">
              <a:solidFill>
                <a:srgbClr val="FF5800"/>
              </a:solidFill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go(20, 80, 2)"/>
          <p:cNvSpPr txBox="1"/>
          <p:nvPr/>
        </p:nvSpPr>
        <p:spPr>
          <a:xfrm>
            <a:off x="7625047" y="5483886"/>
            <a:ext cx="227076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is-IS" altLang="zh-CN" sz="2000" dirty="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  go(20, 80, 2)  </a:t>
            </a:r>
            <a:endParaRPr lang="is-IS" altLang="zh-CN" sz="2000" dirty="0">
              <a:latin typeface="黑体" panose="02010609060101010101" charset="-122"/>
              <a:ea typeface="黑体" panose="02010609060101010101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7" name="go(20, 80, 1)"/>
          <p:cNvSpPr txBox="1"/>
          <p:nvPr/>
        </p:nvSpPr>
        <p:spPr>
          <a:xfrm>
            <a:off x="2546572" y="5483887"/>
            <a:ext cx="227076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is-IS" altLang="zh-CN" sz="200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  go</a:t>
            </a:r>
            <a:r>
              <a:rPr lang="is-IS" altLang="zh-CN" sz="2000" dirty="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(20, 80, </a:t>
            </a:r>
            <a:r>
              <a:rPr lang="is-IS" altLang="zh-CN" sz="200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1)  </a:t>
            </a:r>
            <a:endParaRPr lang="is-IS" altLang="zh-CN" sz="2000" dirty="0">
              <a:latin typeface="黑体" panose="02010609060101010101" charset="-122"/>
              <a:ea typeface="黑体" panose="02010609060101010101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8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692" y="3264708"/>
            <a:ext cx="1878262" cy="1800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98" y="3264708"/>
            <a:ext cx="1882800" cy="180435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左转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4294967295"/>
          </p:nvPr>
        </p:nvSpPr>
        <p:spPr>
          <a:xfrm>
            <a:off x="838200" y="1932332"/>
            <a:ext cx="10515600" cy="925077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400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         左右轮牵引力差值越大，转向角度越大</a:t>
            </a:r>
            <a:endParaRPr lang="zh-CN" altLang="en-US" sz="2400" b="1" dirty="0">
              <a:solidFill>
                <a:srgbClr val="FF5800"/>
              </a:solidFill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go(20, 80, 2)"/>
          <p:cNvSpPr txBox="1"/>
          <p:nvPr/>
        </p:nvSpPr>
        <p:spPr>
          <a:xfrm>
            <a:off x="7623549" y="5464775"/>
            <a:ext cx="227076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is-IS" altLang="zh-CN" sz="2000" dirty="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  go(20, 80, 2)  </a:t>
            </a:r>
            <a:endParaRPr lang="is-IS" altLang="zh-CN" sz="2000" dirty="0">
              <a:latin typeface="黑体" panose="02010609060101010101" charset="-122"/>
              <a:ea typeface="黑体" panose="02010609060101010101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7" name="go(20, 80, 1)"/>
          <p:cNvSpPr txBox="1"/>
          <p:nvPr/>
        </p:nvSpPr>
        <p:spPr>
          <a:xfrm>
            <a:off x="2546572" y="5464777"/>
            <a:ext cx="239903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is-IS" altLang="zh-CN" sz="2000" dirty="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  go(-20, 80, 2)  </a:t>
            </a:r>
            <a:endParaRPr lang="is-IS" altLang="zh-CN" sz="2000" dirty="0">
              <a:latin typeface="黑体" panose="02010609060101010101" charset="-122"/>
              <a:ea typeface="黑体" panose="02010609060101010101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8" name="PA-图片 矩形 3"/>
          <p:cNvSpPr/>
          <p:nvPr>
            <p:custDataLst>
              <p:tags r:id="rId1"/>
            </p:custDataLst>
          </p:nvPr>
        </p:nvSpPr>
        <p:spPr>
          <a:xfrm>
            <a:off x="7790400" y="3265200"/>
            <a:ext cx="1882800" cy="1800000"/>
          </a:xfrm>
          <a:prstGeom prst="rect">
            <a:avLst/>
          </a:prstGeom>
          <a:blipFill>
            <a:blip r:embed="rId2"/>
            <a:stretch>
              <a:fillRect l="-856" r="-8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9" name="PA-图片 Picture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30987"/>
          <a:stretch>
            <a:fillRect/>
          </a:stretch>
        </p:blipFill>
        <p:spPr>
          <a:xfrm>
            <a:off x="2714400" y="3264708"/>
            <a:ext cx="1881448" cy="1800000"/>
          </a:xfrm>
          <a:prstGeom prst="rect">
            <a:avLst/>
          </a:prstGeom>
          <a:noFill/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左转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4294967295"/>
          </p:nvPr>
        </p:nvSpPr>
        <p:spPr>
          <a:xfrm>
            <a:off x="838200" y="1932332"/>
            <a:ext cx="10515600" cy="925077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400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         左右轮牵引力的差值和运行时间对智能车转向都有影响</a:t>
            </a:r>
            <a:endParaRPr lang="zh-CN" altLang="en-US" sz="2400" b="1" dirty="0">
              <a:solidFill>
                <a:srgbClr val="FF5800"/>
              </a:solidFill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go(20, 80, 2)"/>
          <p:cNvSpPr txBox="1"/>
          <p:nvPr/>
        </p:nvSpPr>
        <p:spPr>
          <a:xfrm>
            <a:off x="7320254" y="5468491"/>
            <a:ext cx="278384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  go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(-20, 100, 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1.5)  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7" name="go(20, 80, 1)"/>
          <p:cNvSpPr txBox="1"/>
          <p:nvPr/>
        </p:nvSpPr>
        <p:spPr>
          <a:xfrm>
            <a:off x="2489665" y="5464775"/>
            <a:ext cx="239903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  go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(-40, 80, 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+mn-ea"/>
                <a:sym typeface="思源黑体 CN Normal" panose="020B0400000000000000" pitchFamily="34" charset="-122"/>
              </a:rPr>
              <a:t>2)  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0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400" y="3260358"/>
            <a:ext cx="1882800" cy="18043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400" y="3260358"/>
            <a:ext cx="1882800" cy="180435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规律总结</a:t>
            </a:r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627" name="当左右轮牵引力相等时，智能车会直行：前进或后退…"/>
          <p:cNvSpPr txBox="1"/>
          <p:nvPr/>
        </p:nvSpPr>
        <p:spPr>
          <a:xfrm>
            <a:off x="1163638" y="1965129"/>
            <a:ext cx="6234397" cy="2352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marL="240665" indent="-240665">
              <a:lnSpc>
                <a:spcPct val="150000"/>
              </a:lnSpc>
              <a:buSzPct val="100000"/>
              <a:buChar char="•"/>
              <a:defRPr sz="2400"/>
            </a:pPr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当左右轮牵引力相等时，智能车会直行：前进或后退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marL="240665" indent="-240665">
              <a:lnSpc>
                <a:spcPct val="150000"/>
              </a:lnSpc>
              <a:buSzPct val="100000"/>
              <a:buChar char="•"/>
              <a:defRPr sz="2400"/>
            </a:pPr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当左右轮牵引力不相等时，智能车会转向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marL="621665" lvl="1" indent="-240665">
              <a:lnSpc>
                <a:spcPct val="150000"/>
              </a:lnSpc>
              <a:buSzPct val="100000"/>
              <a:buFontTx/>
              <a:buChar char="•"/>
              <a:defRPr sz="2400"/>
            </a:pPr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左转</a:t>
            </a:r>
            <a:r>
              <a:rPr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：</a:t>
            </a:r>
            <a:r>
              <a:rPr lang="zh-CN" altLang="en-US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右轮牵引力 </a:t>
            </a:r>
            <a:r>
              <a:rPr lang="en-US" altLang="zh-CN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&gt; </a:t>
            </a:r>
            <a:r>
              <a:rPr lang="zh-CN" altLang="en-US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左轮牵引力</a:t>
            </a:r>
            <a:endParaRPr sz="2000" dirty="0">
              <a:solidFill>
                <a:srgbClr val="FF26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marL="621665" lvl="1" indent="-240665">
              <a:lnSpc>
                <a:spcPct val="150000"/>
              </a:lnSpc>
              <a:buSzPct val="100000"/>
              <a:buFontTx/>
              <a:buChar char="•"/>
              <a:defRPr sz="2400"/>
            </a:pPr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右转</a:t>
            </a:r>
            <a:r>
              <a:rPr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：</a:t>
            </a:r>
            <a:r>
              <a:rPr lang="zh-CN" altLang="en-US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左轮牵引力 </a:t>
            </a:r>
            <a:r>
              <a:rPr lang="en-US" altLang="zh-CN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&gt; </a:t>
            </a:r>
            <a:r>
              <a:rPr lang="zh-CN" altLang="en-US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右轮牵引力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marL="621665" lvl="1" indent="-240665">
              <a:lnSpc>
                <a:spcPct val="150000"/>
              </a:lnSpc>
              <a:buSzPct val="100000"/>
              <a:buFontTx/>
              <a:buChar char="•"/>
              <a:defRPr sz="2400"/>
            </a:pPr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原地转</a:t>
            </a:r>
            <a:r>
              <a:rPr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：</a:t>
            </a:r>
            <a:r>
              <a:rPr lang="zh-CN" altLang="en-US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两个轮牵引力相反（互为相反数）</a:t>
            </a:r>
            <a:endParaRPr lang="zh-CN" altLang="en-US" sz="2000" dirty="0">
              <a:solidFill>
                <a:srgbClr val="FF26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628" name="go(80, 20, 1)"/>
          <p:cNvSpPr txBox="1"/>
          <p:nvPr/>
        </p:nvSpPr>
        <p:spPr>
          <a:xfrm>
            <a:off x="8097140" y="3456181"/>
            <a:ext cx="209017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s-IS" altLang="zh-CN" sz="20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</a:t>
            </a:r>
            <a:r>
              <a:rPr lang="en-US" altLang="is-IS" sz="20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-2</a:t>
            </a:r>
            <a:r>
              <a:rPr lang="is-IS" altLang="zh-CN" sz="20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0,</a:t>
            </a:r>
            <a:r>
              <a:rPr lang="en-US" altLang="is-IS" sz="20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-8</a:t>
            </a:r>
            <a:r>
              <a:rPr lang="is-IS" altLang="zh-CN" sz="20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0, 1) </a:t>
            </a:r>
            <a:endParaRPr lang="is-IS" altLang="zh-CN" sz="200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629" name="go(-40, 80, 2)"/>
          <p:cNvSpPr txBox="1"/>
          <p:nvPr/>
        </p:nvSpPr>
        <p:spPr>
          <a:xfrm>
            <a:off x="8096801" y="2910088"/>
            <a:ext cx="209017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go(-80,-40, 2)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630" name="go(60, -60, 1)"/>
          <p:cNvSpPr txBox="1"/>
          <p:nvPr/>
        </p:nvSpPr>
        <p:spPr>
          <a:xfrm>
            <a:off x="8097140" y="4317933"/>
            <a:ext cx="209017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go(-60, 60, 1)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" name="go(-40, 80, 2)"/>
          <p:cNvSpPr txBox="1"/>
          <p:nvPr/>
        </p:nvSpPr>
        <p:spPr>
          <a:xfrm>
            <a:off x="5817870" y="2942590"/>
            <a:ext cx="208915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go(40,80,2)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" name="go(80, 20, 1)"/>
          <p:cNvSpPr txBox="1"/>
          <p:nvPr/>
        </p:nvSpPr>
        <p:spPr>
          <a:xfrm>
            <a:off x="5817490" y="3456181"/>
            <a:ext cx="2090170" cy="39878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s-IS" altLang="zh-CN" sz="20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go(80,20,1) </a:t>
            </a:r>
            <a:endParaRPr lang="is-IS" altLang="zh-CN" sz="200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" name="go(60, -60, 1)"/>
          <p:cNvSpPr txBox="1"/>
          <p:nvPr/>
        </p:nvSpPr>
        <p:spPr>
          <a:xfrm>
            <a:off x="5816855" y="4317933"/>
            <a:ext cx="2090170" cy="400110"/>
          </a:xfrm>
          <a:prstGeom prst="rect">
            <a:avLst/>
          </a:prstGeom>
          <a:solidFill>
            <a:srgbClr val="2347B2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go(60, -60, 1)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倒车入库</a:t>
            </a:r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1257300" y="5100938"/>
            <a:ext cx="2593975" cy="739775"/>
          </a:xfrm>
        </p:spPr>
        <p:txBody>
          <a:bodyPr/>
          <a:lstStyle/>
          <a:p>
            <a:r>
              <a:rPr lang="zh-CN" altLang="en-US">
                <a:cs typeface="+mn-ea"/>
                <a:sym typeface="思源黑体 CN Normal" panose="020B0400000000000000" pitchFamily="34" charset="-122"/>
              </a:rPr>
              <a:t>起始位置</a:t>
            </a:r>
            <a:endParaRPr lang="zh-CN" altLang="en-US"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4799012" y="5100938"/>
            <a:ext cx="2593975" cy="739775"/>
          </a:xfrm>
        </p:spPr>
        <p:txBody>
          <a:bodyPr/>
          <a:lstStyle/>
          <a:p>
            <a:r>
              <a:rPr lang="en-US" altLang="zh-CN">
                <a:cs typeface="+mn-ea"/>
                <a:sym typeface="思源黑体 CN Normal" panose="020B0400000000000000" pitchFamily="34" charset="-122"/>
              </a:rPr>
              <a:t>1</a:t>
            </a:r>
            <a:r>
              <a:rPr lang="zh-CN" altLang="en-US">
                <a:cs typeface="+mn-ea"/>
                <a:sym typeface="思源黑体 CN Normal" panose="020B0400000000000000" pitchFamily="34" charset="-122"/>
              </a:rPr>
              <a:t>号车库</a:t>
            </a:r>
            <a:endParaRPr lang="zh-CN" altLang="en-US"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8334253" y="5100938"/>
            <a:ext cx="2593975" cy="739775"/>
          </a:xfrm>
        </p:spPr>
        <p:txBody>
          <a:bodyPr/>
          <a:lstStyle/>
          <a:p>
            <a:r>
              <a:rPr lang="en-US" altLang="zh-CN">
                <a:cs typeface="+mn-ea"/>
                <a:sym typeface="思源黑体 CN Normal" panose="020B0400000000000000" pitchFamily="34" charset="-122"/>
              </a:rPr>
              <a:t>2</a:t>
            </a:r>
            <a:r>
              <a:rPr lang="zh-CN" altLang="en-US">
                <a:cs typeface="+mn-ea"/>
                <a:sym typeface="思源黑体 CN Normal" panose="020B0400000000000000" pitchFamily="34" charset="-122"/>
              </a:rPr>
              <a:t>号车库</a:t>
            </a:r>
            <a:endParaRPr lang="zh-CN" altLang="en-US"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/>
          <a:srcRect t="3838" b="3838"/>
          <a:stretch>
            <a:fillRect/>
          </a:stretch>
        </p:blipFill>
        <p:spPr>
          <a:xfrm>
            <a:off x="4799011" y="2477707"/>
            <a:ext cx="2593975" cy="2343150"/>
          </a:xfr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579" b="4579"/>
          <a:stretch>
            <a:fillRect/>
          </a:stretch>
        </p:blipFill>
        <p:spPr>
          <a:xfrm>
            <a:off x="1257300" y="2477707"/>
            <a:ext cx="2593975" cy="2343150"/>
          </a:xfrm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4670" b="4670"/>
          <a:stretch>
            <a:fillRect/>
          </a:stretch>
        </p:blipFill>
        <p:spPr>
          <a:xfrm>
            <a:off x="8334254" y="2477707"/>
            <a:ext cx="2593975" cy="23431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75743" y="2558244"/>
            <a:ext cx="7020628" cy="2044903"/>
            <a:chOff x="2585686" y="2098823"/>
            <a:chExt cx="7020628" cy="2044903"/>
          </a:xfrm>
        </p:grpSpPr>
        <p:sp>
          <p:nvSpPr>
            <p:cNvPr id="9" name="矩形: 圆顶角 8"/>
            <p:cNvSpPr/>
            <p:nvPr/>
          </p:nvSpPr>
          <p:spPr>
            <a:xfrm rot="10800000">
              <a:off x="2585686" y="2499026"/>
              <a:ext cx="7020628" cy="1644700"/>
            </a:xfrm>
            <a:prstGeom prst="round2SameRect">
              <a:avLst>
                <a:gd name="adj1" fmla="val 3073"/>
                <a:gd name="adj2" fmla="val 0"/>
              </a:avLst>
            </a:prstGeom>
            <a:solidFill>
              <a:srgbClr val="F4F4F4"/>
            </a:soli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0" name="矩形: 圆顶角 9"/>
            <p:cNvSpPr/>
            <p:nvPr/>
          </p:nvSpPr>
          <p:spPr>
            <a:xfrm>
              <a:off x="2585686" y="2098823"/>
              <a:ext cx="7020628" cy="400201"/>
            </a:xfrm>
            <a:prstGeom prst="round2SameRect">
              <a:avLst>
                <a:gd name="adj1" fmla="val 35091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97791" y="2220448"/>
              <a:ext cx="156949" cy="156949"/>
            </a:xfrm>
            <a:prstGeom prst="ellipse">
              <a:avLst/>
            </a:prstGeom>
            <a:solidFill>
              <a:srgbClr val="F7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88370" y="2220448"/>
              <a:ext cx="156949" cy="156949"/>
            </a:xfrm>
            <a:prstGeom prst="ellipse">
              <a:avLst/>
            </a:prstGeom>
            <a:solidFill>
              <a:srgbClr val="FF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378949" y="2220448"/>
              <a:ext cx="156949" cy="156949"/>
            </a:xfrm>
            <a:prstGeom prst="ellipse">
              <a:avLst/>
            </a:prstGeom>
            <a:solidFill>
              <a:srgbClr val="49F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722" name="使用go()指令实现倒车入库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练一练：实验</a:t>
            </a:r>
            <a:r>
              <a:rPr lang="en-US" altLang="zh-CN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1.2  </a:t>
            </a:r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倒车入库</a:t>
            </a:r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723" name="拿1、2、3中任意一个库为例，在实验平台中演示效果"/>
          <p:cNvSpPr txBox="1"/>
          <p:nvPr/>
        </p:nvSpPr>
        <p:spPr>
          <a:xfrm>
            <a:off x="1375742" y="3380640"/>
            <a:ext cx="7946057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/>
            </a:lvl1pPr>
          </a:lstStyle>
          <a:p>
            <a:pPr lvl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使用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go()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指令控制智能车进入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1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、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2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、</a:t>
            </a:r>
            <a:r>
              <a:rPr lang="en-US" altLang="zh-CN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3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号任意一个库中</a:t>
            </a:r>
            <a:endParaRPr lang="zh-CN" altLang="en-US"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2618" y="2558244"/>
            <a:ext cx="2113639" cy="2044903"/>
          </a:xfrm>
          <a:prstGeom prst="rect">
            <a:avLst/>
          </a:prstGeom>
        </p:spPr>
      </p:pic>
      <p:pic>
        <p:nvPicPr>
          <p:cNvPr id="16" name="什么.png" descr="什么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333" y="5045730"/>
            <a:ext cx="2040978" cy="203125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" name="引文气泡"/>
          <p:cNvSpPr/>
          <p:nvPr/>
        </p:nvSpPr>
        <p:spPr>
          <a:xfrm flipH="1">
            <a:off x="6287659" y="4472535"/>
            <a:ext cx="3674399" cy="1921535"/>
          </a:xfrm>
          <a:prstGeom prst="wedgeEllipseCallout">
            <a:avLst>
              <a:gd name="adj1" fmla="val -54817"/>
              <a:gd name="adj2" fmla="val 51392"/>
            </a:avLst>
          </a:prstGeom>
          <a:solidFill>
            <a:srgbClr val="FFFFFF"/>
          </a:solidFill>
          <a:ln w="152400">
            <a:solidFill>
              <a:srgbClr val="2347B2"/>
            </a:solidFill>
            <a:miter/>
          </a:ln>
        </p:spPr>
        <p:txBody>
          <a:bodyPr lIns="45719" rIns="45719" anchor="ctr"/>
          <a:lstStyle/>
          <a:p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提示：…"/>
          <p:cNvSpPr txBox="1"/>
          <p:nvPr/>
        </p:nvSpPr>
        <p:spPr>
          <a:xfrm>
            <a:off x="6624814" y="4899300"/>
            <a:ext cx="2939264" cy="92333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>
              <a:defRPr b="1"/>
            </a:pPr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注意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algn="ctr">
              <a:defRPr b="1"/>
            </a:pPr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智能车左右轮牵引力的</a:t>
            </a:r>
            <a:r>
              <a:rPr lang="zh-CN" altLang="en-US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差值</a:t>
            </a:r>
            <a:endParaRPr lang="zh-CN" altLang="en-US" dirty="0">
              <a:solidFill>
                <a:srgbClr val="FF26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algn="ctr">
              <a:defRPr b="1"/>
            </a:pPr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和</a:t>
            </a:r>
            <a:r>
              <a:rPr lang="zh-CN" altLang="en-US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运行时间</a:t>
            </a:r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都很关键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课程总结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课程总结</a:t>
            </a:r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思源黑体 CN Normal" panose="020B0400000000000000" pitchFamily="34" charset="-122"/>
              </a:rPr>
              <a:t>指令：控制计算机执行的命令</a:t>
            </a:r>
            <a:endParaRPr lang="zh-CN" altLang="en-US" dirty="0"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393825" y="3246438"/>
            <a:ext cx="9385300" cy="2662237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go(</a:t>
            </a:r>
            <a:r>
              <a:rPr lang="zh-CN" altLang="en-US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左轮牵引力</a:t>
            </a:r>
            <a:r>
              <a:rPr lang="en-US" altLang="zh-CN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, </a:t>
            </a:r>
            <a:r>
              <a:rPr lang="zh-CN" altLang="en-US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右轮牵引力</a:t>
            </a:r>
            <a:r>
              <a:rPr lang="en-US" altLang="zh-CN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, </a:t>
            </a:r>
            <a:r>
              <a:rPr lang="zh-CN" altLang="en-US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运行时间</a:t>
            </a:r>
            <a:r>
              <a:rPr lang="en-US" altLang="zh-CN" b="1" dirty="0">
                <a:solidFill>
                  <a:srgbClr val="FF5800"/>
                </a:solidFill>
                <a:cs typeface="+mn-ea"/>
                <a:sym typeface="思源黑体 CN Normal" panose="020B0400000000000000" pitchFamily="34" charset="-122"/>
              </a:rPr>
              <a:t>)</a:t>
            </a:r>
            <a:endParaRPr lang="en-US" altLang="zh-CN" b="1" dirty="0">
              <a:solidFill>
                <a:srgbClr val="FF5800"/>
              </a:solidFill>
              <a:cs typeface="+mn-ea"/>
              <a:sym typeface="思源黑体 CN Normal" panose="020B0400000000000000" pitchFamily="34" charset="-122"/>
            </a:endParaRPr>
          </a:p>
          <a:p>
            <a:endParaRPr lang="en-US" altLang="zh-CN" dirty="0">
              <a:cs typeface="+mn-ea"/>
              <a:sym typeface="思源黑体 CN Normal" panose="020B0400000000000000" pitchFamily="34" charset="-122"/>
            </a:endParaRPr>
          </a:p>
          <a:p>
            <a:r>
              <a:rPr lang="zh-CN" altLang="en-US" dirty="0">
                <a:cs typeface="+mn-ea"/>
                <a:sym typeface="思源黑体 CN Normal" panose="020B0400000000000000" pitchFamily="34" charset="-122"/>
              </a:rPr>
              <a:t>当左右轮牵引力相等时，智能车保持直线行驶</a:t>
            </a:r>
            <a:endParaRPr lang="en-US" altLang="zh-CN" dirty="0">
              <a:cs typeface="+mn-ea"/>
              <a:sym typeface="思源黑体 CN Normal" panose="020B0400000000000000" pitchFamily="34" charset="-122"/>
            </a:endParaRPr>
          </a:p>
          <a:p>
            <a:r>
              <a:rPr lang="zh-CN" altLang="en-US" dirty="0">
                <a:cs typeface="+mn-ea"/>
                <a:sym typeface="思源黑体 CN Normal" panose="020B0400000000000000" pitchFamily="34" charset="-122"/>
              </a:rPr>
              <a:t>如果牵引力在 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思源黑体 CN Normal" panose="020B0400000000000000" pitchFamily="34" charset="-122"/>
              </a:rPr>
              <a:t>0-100</a:t>
            </a:r>
            <a:r>
              <a:rPr lang="en-US" altLang="zh-CN" dirty="0">
                <a:cs typeface="+mn-ea"/>
                <a:sym typeface="思源黑体 CN Normal" panose="020B0400000000000000" pitchFamily="34" charset="-122"/>
              </a:rPr>
              <a:t>  </a:t>
            </a:r>
            <a:r>
              <a:rPr lang="zh-CN" altLang="en-US" dirty="0">
                <a:cs typeface="+mn-ea"/>
                <a:sym typeface="思源黑体 CN Normal" panose="020B0400000000000000" pitchFamily="34" charset="-122"/>
              </a:rPr>
              <a:t>之间，智能车前进</a:t>
            </a:r>
            <a:endParaRPr lang="zh-CN" altLang="en-US" dirty="0">
              <a:cs typeface="+mn-ea"/>
              <a:sym typeface="思源黑体 CN Normal" panose="020B0400000000000000" pitchFamily="34" charset="-122"/>
            </a:endParaRPr>
          </a:p>
          <a:p>
            <a:r>
              <a:rPr lang="zh-CN" altLang="en-US" dirty="0">
                <a:cs typeface="+mn-ea"/>
                <a:sym typeface="思源黑体 CN Normal" panose="020B0400000000000000" pitchFamily="34" charset="-122"/>
              </a:rPr>
              <a:t>如果牵引力在 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思源黑体 CN Normal" panose="020B0400000000000000" pitchFamily="34" charset="-122"/>
              </a:rPr>
              <a:t>-100-0 </a:t>
            </a:r>
            <a:r>
              <a:rPr lang="zh-CN" altLang="en-US" dirty="0">
                <a:cs typeface="+mn-ea"/>
                <a:sym typeface="思源黑体 CN Normal" panose="020B0400000000000000" pitchFamily="34" charset="-122"/>
              </a:rPr>
              <a:t>之间，智能车后退</a:t>
            </a:r>
            <a:endParaRPr lang="en-US" altLang="zh-CN" dirty="0"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99816" y="3429000"/>
            <a:ext cx="6268184" cy="2578431"/>
            <a:chOff x="2585686" y="2098823"/>
            <a:chExt cx="7020628" cy="2887950"/>
          </a:xfrm>
        </p:grpSpPr>
        <p:sp>
          <p:nvSpPr>
            <p:cNvPr id="8" name="矩形: 圆顶角 7"/>
            <p:cNvSpPr/>
            <p:nvPr/>
          </p:nvSpPr>
          <p:spPr>
            <a:xfrm rot="10800000">
              <a:off x="2585686" y="2499025"/>
              <a:ext cx="7020628" cy="2487748"/>
            </a:xfrm>
            <a:prstGeom prst="round2SameRect">
              <a:avLst>
                <a:gd name="adj1" fmla="val 3073"/>
                <a:gd name="adj2" fmla="val 0"/>
              </a:avLst>
            </a:prstGeom>
            <a:solidFill>
              <a:srgbClr val="F4F4F4"/>
            </a:soli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9" name="矩形: 圆顶角 8"/>
            <p:cNvSpPr/>
            <p:nvPr/>
          </p:nvSpPr>
          <p:spPr>
            <a:xfrm>
              <a:off x="2585686" y="2098823"/>
              <a:ext cx="7020628" cy="400201"/>
            </a:xfrm>
            <a:prstGeom prst="round2SameRect">
              <a:avLst>
                <a:gd name="adj1" fmla="val 35091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97791" y="2220448"/>
              <a:ext cx="156949" cy="156949"/>
            </a:xfrm>
            <a:prstGeom prst="ellipse">
              <a:avLst/>
            </a:prstGeom>
            <a:solidFill>
              <a:srgbClr val="F7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88370" y="2220448"/>
              <a:ext cx="156949" cy="156949"/>
            </a:xfrm>
            <a:prstGeom prst="ellipse">
              <a:avLst/>
            </a:prstGeom>
            <a:solidFill>
              <a:srgbClr val="FF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378949" y="2220448"/>
              <a:ext cx="156949" cy="156949"/>
            </a:xfrm>
            <a:prstGeom prst="ellipse">
              <a:avLst/>
            </a:prstGeom>
            <a:solidFill>
              <a:srgbClr val="49F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772" name="课程总结"/>
          <p:cNvSpPr txBox="1">
            <a:spLocks noGrp="1"/>
          </p:cNvSpPr>
          <p:nvPr>
            <p:ph type="title"/>
          </p:nvPr>
        </p:nvSpPr>
        <p:spPr>
          <a:xfrm>
            <a:off x="1063862" y="616448"/>
            <a:ext cx="10515600" cy="662781"/>
          </a:xfrm>
        </p:spPr>
        <p:txBody>
          <a:bodyPr/>
          <a:lstStyle/>
          <a:p>
            <a:r>
              <a:rPr lang="zh-CN" altLang="en-US" dirty="0">
                <a:sym typeface="思源黑体 CN Normal" panose="020B0400000000000000" pitchFamily="34" charset="-122"/>
              </a:rPr>
              <a:t>课程总结</a:t>
            </a:r>
            <a:endParaRPr lang="zh-CN" altLang="en-US" dirty="0">
              <a:sym typeface="思源黑体 CN Normal" panose="020B0400000000000000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93825" y="2228850"/>
            <a:ext cx="9385300" cy="2122488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sym typeface="思源黑体 CN Normal" panose="020B0400000000000000" pitchFamily="34" charset="-122"/>
              </a:rPr>
              <a:t>指令：控制计算机执行的命令</a:t>
            </a:r>
            <a:endParaRPr lang="zh-CN" altLang="en-US" dirty="0">
              <a:solidFill>
                <a:srgbClr val="FF0000"/>
              </a:solidFill>
              <a:sym typeface="思源黑体 CN Normal" panose="020B0400000000000000" pitchFamily="34" charset="-122"/>
            </a:endParaRPr>
          </a:p>
          <a:p>
            <a:endParaRPr lang="zh-CN" altLang="en-US" dirty="0">
              <a:sym typeface="思源黑体 CN Normal" panose="020B0400000000000000" pitchFamily="34" charset="-122"/>
            </a:endParaRPr>
          </a:p>
        </p:txBody>
      </p:sp>
      <p:sp>
        <p:nvSpPr>
          <p:cNvPr id="773" name="变量：用来存储计算机中的数据…"/>
          <p:cNvSpPr txBox="1"/>
          <p:nvPr/>
        </p:nvSpPr>
        <p:spPr>
          <a:xfrm>
            <a:off x="1524000" y="2364207"/>
            <a:ext cx="92396" cy="4247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8624" y="4296706"/>
            <a:ext cx="5414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>
                <a:solidFill>
                  <a:srgbClr val="000000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当左右轮牵引力不相等时，智能车会转向</a:t>
            </a:r>
            <a:endParaRPr lang="zh-CN" altLang="en-US" b="0">
              <a:solidFill>
                <a:srgbClr val="000000"/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r>
              <a:rPr lang="zh-CN" altLang="en-US" b="0">
                <a:solidFill>
                  <a:srgbClr val="000000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左转：右轮牵引力 </a:t>
            </a:r>
            <a:r>
              <a:rPr lang="en-US" altLang="zh-CN" b="0">
                <a:solidFill>
                  <a:srgbClr val="000000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&gt; </a:t>
            </a:r>
            <a:r>
              <a:rPr lang="zh-CN" altLang="en-US" b="0">
                <a:solidFill>
                  <a:srgbClr val="000000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左轮牵引力</a:t>
            </a:r>
            <a:endParaRPr lang="zh-CN" altLang="en-US" b="0">
              <a:solidFill>
                <a:srgbClr val="000000"/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r>
              <a:rPr lang="zh-CN" altLang="en-US" b="0">
                <a:solidFill>
                  <a:srgbClr val="000000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右转：左轮牵引力 </a:t>
            </a:r>
            <a:r>
              <a:rPr lang="en-US" altLang="zh-CN" b="0">
                <a:solidFill>
                  <a:srgbClr val="000000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&gt; </a:t>
            </a:r>
            <a:r>
              <a:rPr lang="zh-CN" altLang="en-US" b="0">
                <a:solidFill>
                  <a:srgbClr val="000000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右轮牵引力</a:t>
            </a:r>
            <a:endParaRPr lang="zh-CN" altLang="en-US" b="0">
              <a:solidFill>
                <a:srgbClr val="000000"/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r>
              <a:rPr lang="zh-CN" altLang="en-US" b="0">
                <a:solidFill>
                  <a:srgbClr val="000000"/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原地转：两个轮牵引力相反（互为相反数）</a:t>
            </a:r>
            <a:endParaRPr lang="zh-CN" altLang="en-US" b="0">
              <a:solidFill>
                <a:srgbClr val="000000"/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4460" y="1370965"/>
            <a:ext cx="760730" cy="4227830"/>
          </a:xfrm>
        </p:spPr>
        <p:txBody>
          <a:bodyPr>
            <a:normAutofit fontScale="90000"/>
          </a:bodyPr>
          <a:p>
            <a:r>
              <a:rPr altLang="zh-CN"/>
              <a:t>无人驾驶汽车</a:t>
            </a:r>
            <a:endParaRPr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850" y="396875"/>
            <a:ext cx="8115300" cy="4600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24238" y="3798570"/>
            <a:ext cx="224980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动起来</a:t>
            </a:r>
            <a:endParaRPr lang="zh-CN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98908" y="3798570"/>
            <a:ext cx="224980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认识路</a:t>
            </a:r>
            <a:endParaRPr lang="zh-CN" alt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953" y="3798570"/>
            <a:ext cx="24784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守交规</a:t>
            </a:r>
            <a:endParaRPr lang="zh-CN" alt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413" y="1711750"/>
            <a:ext cx="711302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8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智能车的基本控制</a:t>
            </a:r>
            <a:r>
              <a:rPr lang="en-US" altLang="zh-CN" sz="48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—</a:t>
            </a:r>
            <a:r>
              <a:rPr lang="zh-CN" altLang="en-US" sz="48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指令</a:t>
            </a:r>
            <a:endParaRPr lang="zh-CN" altLang="en-US" sz="4800" b="1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2654300" y="3820688"/>
            <a:ext cx="1482725" cy="460036"/>
          </a:xfrm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cs typeface="+mn-ea"/>
                <a:sym typeface="思源黑体 CN Normal" panose="020B0400000000000000" pitchFamily="34" charset="-122"/>
              </a:rPr>
              <a:t>第一节</a:t>
            </a:r>
            <a:endParaRPr lang="zh-CN" altLang="en-US" dirty="0"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图形化编程：控制计算机执行的命令</a:t>
            </a:r>
            <a:endParaRPr lang="zh-CN" altLang="en-US" sz="28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436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4752" y="2461953"/>
            <a:ext cx="2613400" cy="24221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0433" t="26035" r="12159" b="45941"/>
          <a:stretch>
            <a:fillRect/>
          </a:stretch>
        </p:blipFill>
        <p:spPr>
          <a:xfrm>
            <a:off x="1494790" y="2175510"/>
            <a:ext cx="5208905" cy="2994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524000" y="2461953"/>
            <a:ext cx="6021662" cy="2430722"/>
            <a:chOff x="2585685" y="2098823"/>
            <a:chExt cx="7020629" cy="2833968"/>
          </a:xfrm>
        </p:grpSpPr>
        <p:sp>
          <p:nvSpPr>
            <p:cNvPr id="17" name="矩形: 圆顶角 16"/>
            <p:cNvSpPr/>
            <p:nvPr/>
          </p:nvSpPr>
          <p:spPr>
            <a:xfrm rot="10800000">
              <a:off x="2585685" y="2499026"/>
              <a:ext cx="7020628" cy="2433765"/>
            </a:xfrm>
            <a:prstGeom prst="round2SameRect">
              <a:avLst>
                <a:gd name="adj1" fmla="val 3073"/>
                <a:gd name="adj2" fmla="val 0"/>
              </a:avLst>
            </a:prstGeom>
            <a:solidFill>
              <a:srgbClr val="F4F4F4"/>
            </a:soli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矩形: 圆顶角 17"/>
            <p:cNvSpPr/>
            <p:nvPr/>
          </p:nvSpPr>
          <p:spPr>
            <a:xfrm>
              <a:off x="2585686" y="2098823"/>
              <a:ext cx="7020628" cy="400201"/>
            </a:xfrm>
            <a:prstGeom prst="round2SameRect">
              <a:avLst>
                <a:gd name="adj1" fmla="val 35091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797791" y="2220448"/>
              <a:ext cx="156949" cy="156949"/>
            </a:xfrm>
            <a:prstGeom prst="ellipse">
              <a:avLst/>
            </a:prstGeom>
            <a:solidFill>
              <a:srgbClr val="F7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088370" y="2220448"/>
              <a:ext cx="156949" cy="156949"/>
            </a:xfrm>
            <a:prstGeom prst="ellipse">
              <a:avLst/>
            </a:prstGeom>
            <a:solidFill>
              <a:srgbClr val="FF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378949" y="2220448"/>
              <a:ext cx="156949" cy="156949"/>
            </a:xfrm>
            <a:prstGeom prst="ellipse">
              <a:avLst/>
            </a:prstGeom>
            <a:solidFill>
              <a:srgbClr val="49F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434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python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指令：控制计算机执行的命令</a:t>
            </a:r>
            <a:endParaRPr lang="zh-CN" altLang="en-US" sz="28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436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4752" y="2461953"/>
            <a:ext cx="2613400" cy="24221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7" name="go(左轮牵引力, 右轮牵引力, 运行时间)"/>
          <p:cNvSpPr txBox="1"/>
          <p:nvPr/>
        </p:nvSpPr>
        <p:spPr>
          <a:xfrm>
            <a:off x="2203874" y="3472815"/>
            <a:ext cx="4204970" cy="3683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rPr sz="18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go(</a:t>
            </a:r>
            <a:r>
              <a:rPr sz="18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左轮牵引力</a:t>
            </a:r>
            <a:r>
              <a:rPr sz="18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, </a:t>
            </a:r>
            <a:r>
              <a:rPr sz="18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右轮牵引力</a:t>
            </a:r>
            <a:r>
              <a:rPr sz="18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, </a:t>
            </a:r>
            <a:r>
              <a:rPr sz="18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运行时间</a:t>
            </a:r>
            <a:r>
              <a:rPr sz="18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)</a:t>
            </a:r>
            <a:endParaRPr sz="18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3" name="函数名"/>
          <p:cNvSpPr txBox="1"/>
          <p:nvPr/>
        </p:nvSpPr>
        <p:spPr>
          <a:xfrm>
            <a:off x="1955158" y="4155748"/>
            <a:ext cx="861772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函数名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4" name="线条"/>
          <p:cNvSpPr/>
          <p:nvPr/>
        </p:nvSpPr>
        <p:spPr>
          <a:xfrm flipV="1">
            <a:off x="2703689" y="3932894"/>
            <a:ext cx="2630850" cy="1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5" name="单位为百分比"/>
          <p:cNvSpPr txBox="1"/>
          <p:nvPr/>
        </p:nvSpPr>
        <p:spPr>
          <a:xfrm>
            <a:off x="3262542" y="4155747"/>
            <a:ext cx="1631214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单位为百分比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6" name="线条"/>
          <p:cNvSpPr/>
          <p:nvPr/>
        </p:nvSpPr>
        <p:spPr>
          <a:xfrm>
            <a:off x="5429995" y="3932894"/>
            <a:ext cx="1128500" cy="0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7" name="单位为秒"/>
          <p:cNvSpPr txBox="1"/>
          <p:nvPr/>
        </p:nvSpPr>
        <p:spPr>
          <a:xfrm>
            <a:off x="5429995" y="4148624"/>
            <a:ext cx="1118253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单位为秒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8" name="线条"/>
          <p:cNvSpPr/>
          <p:nvPr/>
        </p:nvSpPr>
        <p:spPr>
          <a:xfrm>
            <a:off x="2137914" y="3933878"/>
            <a:ext cx="431157" cy="0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标题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规律总结</a:t>
            </a:r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30232" y="2091903"/>
            <a:ext cx="6337300" cy="127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当左右轮牵引力相等时，智能车保持直线行驶</a:t>
            </a:r>
            <a:endParaRPr lang="en-US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marL="621665" lvl="1" indent="-240665">
              <a:lnSpc>
                <a:spcPct val="150000"/>
              </a:lnSpc>
              <a:buSzPct val="100000"/>
              <a:buChar char="•"/>
              <a:defRPr sz="2400"/>
            </a:pP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如果牵引力在 </a:t>
            </a:r>
            <a:r>
              <a:rPr lang="en-US" altLang="zh-CN" sz="2000" u="sng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0 – 100 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之间，智能车</a:t>
            </a:r>
            <a:r>
              <a:rPr lang="zh-CN" altLang="en-US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前进</a:t>
            </a:r>
            <a:endParaRPr lang="zh-CN" altLang="en-US" sz="2000" dirty="0">
              <a:solidFill>
                <a:srgbClr val="FF26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marL="621665" lvl="1" indent="-240665">
              <a:lnSpc>
                <a:spcPct val="150000"/>
              </a:lnSpc>
              <a:buSzPct val="100000"/>
              <a:buChar char="•"/>
              <a:defRPr sz="2400"/>
            </a:pP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如果牵引力在 </a:t>
            </a:r>
            <a:r>
              <a:rPr lang="en-US" altLang="zh-CN" sz="2000" u="sng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-100 - 0</a:t>
            </a:r>
            <a:r>
              <a:rPr lang="zh-CN" altLang="en-US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 </a:t>
            </a:r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之间，智能车</a:t>
            </a:r>
            <a:r>
              <a:rPr lang="zh-CN" altLang="en-US" sz="2000" dirty="0">
                <a:solidFill>
                  <a:srgbClr val="FF26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后退</a:t>
            </a:r>
            <a:endParaRPr lang="zh-CN" altLang="en-US" sz="2000" dirty="0">
              <a:solidFill>
                <a:srgbClr val="FF26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30231" y="3643053"/>
            <a:ext cx="6021663" cy="1805247"/>
            <a:chOff x="2585684" y="2098823"/>
            <a:chExt cx="7020630" cy="2104729"/>
          </a:xfrm>
        </p:grpSpPr>
        <p:sp>
          <p:nvSpPr>
            <p:cNvPr id="14" name="矩形: 圆顶角 13"/>
            <p:cNvSpPr/>
            <p:nvPr/>
          </p:nvSpPr>
          <p:spPr>
            <a:xfrm rot="10800000">
              <a:off x="2585684" y="2499026"/>
              <a:ext cx="7020628" cy="1704526"/>
            </a:xfrm>
            <a:prstGeom prst="round2SameRect">
              <a:avLst>
                <a:gd name="adj1" fmla="val 3073"/>
                <a:gd name="adj2" fmla="val 0"/>
              </a:avLst>
            </a:prstGeom>
            <a:solidFill>
              <a:srgbClr val="F4F4F4"/>
            </a:soli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矩形: 圆顶角 14"/>
            <p:cNvSpPr/>
            <p:nvPr/>
          </p:nvSpPr>
          <p:spPr>
            <a:xfrm>
              <a:off x="2585686" y="2098823"/>
              <a:ext cx="7020628" cy="400201"/>
            </a:xfrm>
            <a:prstGeom prst="round2SameRect">
              <a:avLst>
                <a:gd name="adj1" fmla="val 35091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dist="12700" dir="5400000" sx="101000" sy="101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97791" y="2220448"/>
              <a:ext cx="156949" cy="156949"/>
            </a:xfrm>
            <a:prstGeom prst="ellipse">
              <a:avLst/>
            </a:prstGeom>
            <a:solidFill>
              <a:srgbClr val="F76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088370" y="2220448"/>
              <a:ext cx="156949" cy="156949"/>
            </a:xfrm>
            <a:prstGeom prst="ellipse">
              <a:avLst/>
            </a:prstGeom>
            <a:solidFill>
              <a:srgbClr val="FFE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378949" y="2220448"/>
              <a:ext cx="156949" cy="156949"/>
            </a:xfrm>
            <a:prstGeom prst="ellipse">
              <a:avLst/>
            </a:prstGeom>
            <a:solidFill>
              <a:srgbClr val="49F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0" name="go(左轮牵引力, 右轮牵引力, 运行时间)"/>
          <p:cNvSpPr txBox="1"/>
          <p:nvPr/>
        </p:nvSpPr>
        <p:spPr>
          <a:xfrm>
            <a:off x="1917181" y="4219489"/>
            <a:ext cx="4319270" cy="3683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rPr 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思源黑体 CN Normal" panose="020B0400000000000000" pitchFamily="34" charset="-122"/>
              </a:rPr>
              <a:t> </a:t>
            </a:r>
            <a:r>
              <a:rPr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思源黑体 CN Normal" panose="020B0400000000000000" pitchFamily="34" charset="-122"/>
              </a:rPr>
              <a:t>go(</a:t>
            </a:r>
            <a:r>
              <a:rPr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思源黑体 CN Normal" panose="020B0400000000000000" pitchFamily="34" charset="-122"/>
              </a:rPr>
              <a:t>左轮牵引力</a:t>
            </a:r>
            <a:r>
              <a:rPr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思源黑体 CN Normal" panose="020B0400000000000000" pitchFamily="34" charset="-122"/>
              </a:rPr>
              <a:t>, </a:t>
            </a:r>
            <a:r>
              <a:rPr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思源黑体 CN Normal" panose="020B0400000000000000" pitchFamily="34" charset="-122"/>
              </a:rPr>
              <a:t>右轮牵引力</a:t>
            </a:r>
            <a:r>
              <a:rPr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思源黑体 CN Normal" panose="020B0400000000000000" pitchFamily="34" charset="-122"/>
              </a:rPr>
              <a:t>, </a:t>
            </a:r>
            <a:r>
              <a:rPr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思源黑体 CN Normal" panose="020B0400000000000000" pitchFamily="34" charset="-122"/>
              </a:rPr>
              <a:t>运行时间</a:t>
            </a:r>
            <a:r>
              <a:rPr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思源黑体 CN Normal" panose="020B0400000000000000" pitchFamily="34" charset="-122"/>
              </a:rPr>
              <a:t>)</a:t>
            </a:r>
            <a:endParaRPr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函数名"/>
          <p:cNvSpPr txBox="1"/>
          <p:nvPr/>
        </p:nvSpPr>
        <p:spPr>
          <a:xfrm>
            <a:off x="1788998" y="4852571"/>
            <a:ext cx="861772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函数名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2" name="线条"/>
          <p:cNvSpPr/>
          <p:nvPr/>
        </p:nvSpPr>
        <p:spPr>
          <a:xfrm>
            <a:off x="2483036" y="4684014"/>
            <a:ext cx="2492714" cy="0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3" name="单位为百分比"/>
          <p:cNvSpPr txBox="1"/>
          <p:nvPr/>
        </p:nvSpPr>
        <p:spPr>
          <a:xfrm>
            <a:off x="2909537" y="4852571"/>
            <a:ext cx="1631214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单位为百分比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4" name="线条"/>
          <p:cNvSpPr/>
          <p:nvPr/>
        </p:nvSpPr>
        <p:spPr>
          <a:xfrm>
            <a:off x="5193162" y="4684014"/>
            <a:ext cx="1128500" cy="0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5" name="单位为秒"/>
          <p:cNvSpPr txBox="1"/>
          <p:nvPr/>
        </p:nvSpPr>
        <p:spPr>
          <a:xfrm>
            <a:off x="5170383" y="4852571"/>
            <a:ext cx="1118253" cy="4001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2600"/>
                </a:solidFill>
              </a:defRPr>
            </a:lvl1pPr>
          </a:lstStyle>
          <a:p>
            <a:r>
              <a:rPr sz="2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单位为秒</a:t>
            </a:r>
            <a:endParaRPr sz="20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6" name="线条"/>
          <p:cNvSpPr/>
          <p:nvPr/>
        </p:nvSpPr>
        <p:spPr>
          <a:xfrm>
            <a:off x="1917261" y="4684997"/>
            <a:ext cx="431157" cy="0"/>
          </a:xfrm>
          <a:prstGeom prst="line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思考与讨论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3862" y="2159000"/>
            <a:ext cx="6337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为什么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120%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的牵引力会报错？</a:t>
            </a:r>
            <a:endParaRPr lang="zh-CN" altLang="en-US" sz="24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6" name="Traceback (most recent call last): File &quot;/data/coursepool/4ebd71c5-d7c1-4995-850b-3b0d56145a64/miniCar/API.py&quot;, line 9, in go raise Exception(&quot;Invalid power range!&quot;) Exception: Invalid power range!"/>
          <p:cNvSpPr txBox="1"/>
          <p:nvPr/>
        </p:nvSpPr>
        <p:spPr>
          <a:xfrm>
            <a:off x="1163638" y="2794216"/>
            <a:ext cx="5720416" cy="17266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 defTabSz="457200">
              <a:lnSpc>
                <a:spcPts val="4500"/>
              </a:lnSpc>
              <a:defRPr sz="2400">
                <a:solidFill>
                  <a:srgbClr val="F56C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Traceback (most recent call last): File "/data/</a:t>
            </a:r>
            <a:r>
              <a:rPr sz="14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coursepool</a:t>
            </a:r>
            <a:r>
              <a:rPr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/4ebd71c5-d7c1-4995-850b-3b0d56145a64/</a:t>
            </a:r>
            <a:r>
              <a:rPr sz="14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miniCar</a:t>
            </a:r>
            <a:r>
              <a:rPr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/API.py", line 9, in go raise Exception("Invalid power range!") Exception: Invalid power range!</a:t>
            </a:r>
            <a:endParaRPr sz="14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7" name="引文气泡"/>
          <p:cNvSpPr/>
          <p:nvPr/>
        </p:nvSpPr>
        <p:spPr>
          <a:xfrm flipH="1">
            <a:off x="7316087" y="3199740"/>
            <a:ext cx="3172527" cy="1921535"/>
          </a:xfrm>
          <a:prstGeom prst="wedgeEllipseCallout">
            <a:avLst>
              <a:gd name="adj1" fmla="val -48810"/>
              <a:gd name="adj2" fmla="val 42367"/>
            </a:avLst>
          </a:prstGeom>
          <a:solidFill>
            <a:srgbClr val="FFFFFF"/>
          </a:solidFill>
          <a:ln w="152400">
            <a:solidFill>
              <a:srgbClr val="2347B2"/>
            </a:solidFill>
            <a:miter/>
          </a:ln>
        </p:spPr>
        <p:txBody>
          <a:bodyPr lIns="45719" rIns="45719" anchor="ctr"/>
          <a:lstStyle/>
          <a:p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8" name="提示：…"/>
          <p:cNvSpPr txBox="1"/>
          <p:nvPr/>
        </p:nvSpPr>
        <p:spPr>
          <a:xfrm>
            <a:off x="7532104" y="3825703"/>
            <a:ext cx="2740492" cy="66960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941100"/>
                </a:solidFill>
              </a:defRPr>
            </a:pPr>
            <a:r>
              <a: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注意</a:t>
            </a:r>
            <a:r>
              <a:rPr sz="1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：</a:t>
            </a:r>
            <a:endParaRPr 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  <a:defRPr b="1">
                <a:solidFill>
                  <a:srgbClr val="941100"/>
                </a:solidFill>
              </a:defRPr>
            </a:pPr>
            <a:r>
              <a: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智能车的最大牵引力为</a:t>
            </a:r>
            <a:r>
              <a:rPr lang="en-US" altLang="zh-CN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100%</a:t>
            </a:r>
            <a:endParaRPr sz="16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0" name="图片 9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14" y="4795700"/>
            <a:ext cx="832644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转向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转向</a:t>
            </a:r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543" name="111.gif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475" y="2150176"/>
            <a:ext cx="4446070" cy="29640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4" name="小车.png" descr="小车.png"/>
          <p:cNvPicPr>
            <a:picLocks noChangeAspect="1"/>
          </p:cNvPicPr>
          <p:nvPr/>
        </p:nvPicPr>
        <p:blipFill>
          <a:blip r:embed="rId2"/>
          <a:srcRect t="20653"/>
          <a:stretch>
            <a:fillRect/>
          </a:stretch>
        </p:blipFill>
        <p:spPr>
          <a:xfrm>
            <a:off x="7966704" y="2150369"/>
            <a:ext cx="1556381" cy="296385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5" name="方向盘控制转向"/>
          <p:cNvSpPr txBox="1"/>
          <p:nvPr/>
        </p:nvSpPr>
        <p:spPr>
          <a:xfrm>
            <a:off x="2426637" y="5359042"/>
            <a:ext cx="2302872" cy="4616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 b="1"/>
            </a:lvl1pPr>
          </a:lstStyle>
          <a:p>
            <a:r>
              <a:rPr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方向盘控制转向</a:t>
            </a:r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546" name="速度差控制转向"/>
          <p:cNvSpPr txBox="1"/>
          <p:nvPr/>
        </p:nvSpPr>
        <p:spPr>
          <a:xfrm>
            <a:off x="7593459" y="5359042"/>
            <a:ext cx="2302872" cy="4616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 b="1"/>
            </a:lvl1pPr>
          </a:lstStyle>
          <a:p>
            <a:r>
              <a:rPr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速度差控制转向</a:t>
            </a:r>
            <a:endParaRPr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课堂游戏：两人三足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两人三足</a:t>
            </a:r>
            <a:endParaRPr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549" name="图像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b="7435"/>
          <a:stretch>
            <a:fillRect/>
          </a:stretch>
        </p:blipFill>
        <p:spPr>
          <a:xfrm>
            <a:off x="1524000" y="2422020"/>
            <a:ext cx="3784791" cy="2928360"/>
          </a:xfrm>
          <a:prstGeom prst="rect">
            <a:avLst/>
          </a:prstGeom>
        </p:spPr>
      </p:pic>
      <p:sp>
        <p:nvSpPr>
          <p:cNvPr id="550" name="找至少两名同学参与游戏…"/>
          <p:cNvSpPr txBox="1"/>
          <p:nvPr/>
        </p:nvSpPr>
        <p:spPr>
          <a:xfrm>
            <a:off x="6095999" y="3070592"/>
            <a:ext cx="4932363" cy="13220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 b="1"/>
            </a:pPr>
            <a:endParaRPr sz="200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>
              <a:defRPr sz="2400" b="1"/>
            </a:pPr>
            <a:r>
              <a:rPr sz="20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将他们的一条腿按图示绑在一起</a:t>
            </a:r>
            <a:endParaRPr sz="200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>
              <a:defRPr sz="2400" b="1"/>
            </a:pPr>
            <a:endParaRPr lang="en-US" sz="200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  <a:p>
            <a:pPr>
              <a:defRPr sz="2400" b="1"/>
            </a:pPr>
            <a:r>
              <a:rPr sz="200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分别完成左转、右转的指令</a:t>
            </a:r>
            <a:endParaRPr sz="200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网站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图形用户界面, 网站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59584" r="45782" b="39166"/>
          <a:stretch>
            <a:fillRect/>
          </a:stretch>
        </p:blipFill>
        <p:spPr>
          <a:xfrm>
            <a:off x="1419224" y="4067174"/>
            <a:ext cx="5248275" cy="857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LIBID_SMARTLAYOUT" val="556310"/>
</p:tagLst>
</file>

<file path=ppt/tags/tag2.xml><?xml version="1.0" encoding="utf-8"?>
<p:tagLst xmlns:p="http://schemas.openxmlformats.org/presentationml/2006/main">
  <p:tag name="RESOURCELIBID_SMARTLAYOUT" val="556310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SMARTLAYOUT_SLIDE" val="1|6|FillSolid|#FFFFFF|False|True|"/>
  <p:tag name="RESOURCELIBID_SMARTLAYOUT" val="556310"/>
</p:tagLst>
</file>

<file path=ppt/tags/tag4.xml><?xml version="1.0" encoding="utf-8"?>
<p:tagLst xmlns:p="http://schemas.openxmlformats.org/presentationml/2006/main">
  <p:tag name="SMARTLAYOUT_SLIDE" val="2|4|NoFill|#FFFFFF|False|True|"/>
  <p:tag name="RESOURCELIBID_SMARTLAYOUT" val="556102"/>
</p:tagLst>
</file>

<file path=ppt/tags/tag5.xml><?xml version="1.0" encoding="utf-8"?>
<p:tagLst xmlns:p="http://schemas.openxmlformats.org/presentationml/2006/main">
  <p:tag name="SMARTLAYOUT_SHAPETYPE" val="Picture"/>
  <p:tag name="SMARTLAYOUT_SHAPEPICTURE" val="1|KeepOriginal|False|False|PictureBox|None|b10af8f230074a21bdcaeceea856483c.png"/>
  <p:tag name="PA" val="v5.2.11"/>
  <p:tag name="RESOURCELIBID_SMARTLAYOUT" val="556108"/>
</p:tagLst>
</file>

<file path=ppt/tags/tag6.xml><?xml version="1.0" encoding="utf-8"?>
<p:tagLst xmlns:p="http://schemas.openxmlformats.org/presentationml/2006/main">
  <p:tag name="SMARTLAYOUT_SHAPETYPE" val="Picture"/>
  <p:tag name="SMARTLAYOUT_SHAPEPICTURE" val="0|KeepOriginal|False|False|PictureBox|None|cbdcae9a70ed4b49b42a4ff2e2dd0603.png"/>
  <p:tag name="PA" val="v5.2.11"/>
  <p:tag name="RESOURCELIBID_SMARTLAYOUT" val="556108"/>
</p:tagLst>
</file>

<file path=ppt/tags/tag7.xml><?xml version="1.0" encoding="utf-8"?>
<p:tagLst xmlns:p="http://schemas.openxmlformats.org/presentationml/2006/main">
  <p:tag name="SMARTLAYOUT_SLIDE" val="2|4|NoFill|#FFFFFF|False|True|"/>
  <p:tag name="RESOURCELIBID_SMARTLAYOUT" val="556102"/>
</p:tagLst>
</file>

<file path=ppt/tags/tag8.xml><?xml version="1.0" encoding="utf-8"?>
<p:tagLst xmlns:p="http://schemas.openxmlformats.org/presentationml/2006/main">
  <p:tag name="SMARTLAYOUT_SLIDE" val="2|4|NoFill|#FFFFFF|False|True|"/>
  <p:tag name="RESOURCELIBID_SMARTLAYOUT" val="556102"/>
</p:tagLst>
</file>

<file path=ppt/tags/tag9.xml><?xml version="1.0" encoding="utf-8"?>
<p:tagLst xmlns:p="http://schemas.openxmlformats.org/presentationml/2006/main">
  <p:tag name="KSO_WPP_MARK_KEY" val="ca3015e6-1eea-4b42-ba6c-cfd186eab919"/>
  <p:tag name="COMMONDATA" val="eyJoZGlkIjoiOWRjMGNiMzlhOTFkNzc5NzkyOTJkMTVkYTNlNTU3NT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xy3eia5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WPS 演示</Application>
  <PresentationFormat>宽屏</PresentationFormat>
  <Paragraphs>164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思源黑体 CN Normal</vt:lpstr>
      <vt:lpstr>黑体</vt:lpstr>
      <vt:lpstr>思源黑体 CN Medium</vt:lpstr>
      <vt:lpstr>Muli</vt:lpstr>
      <vt:lpstr>Segoe Print</vt:lpstr>
      <vt:lpstr>微软雅黑</vt:lpstr>
      <vt:lpstr>Consolas</vt:lpstr>
      <vt:lpstr>Verdana</vt:lpstr>
      <vt:lpstr>Calibri</vt:lpstr>
      <vt:lpstr>Helvetica</vt:lpstr>
      <vt:lpstr>Arial Unicode MS</vt:lpstr>
      <vt:lpstr>等线</vt:lpstr>
      <vt:lpstr>Office 主题​​</vt:lpstr>
      <vt:lpstr>无人驾驶汽车</vt:lpstr>
      <vt:lpstr>智能车的基本控制—指令</vt:lpstr>
      <vt:lpstr>图形化编程：控制计算机执行的命令</vt:lpstr>
      <vt:lpstr>python指令：控制计算机执行的命令</vt:lpstr>
      <vt:lpstr>规律总结</vt:lpstr>
      <vt:lpstr>思考与讨论</vt:lpstr>
      <vt:lpstr>转向</vt:lpstr>
      <vt:lpstr>两人三足</vt:lpstr>
      <vt:lpstr>PowerPoint 演示文稿</vt:lpstr>
      <vt:lpstr>右转</vt:lpstr>
      <vt:lpstr>左转</vt:lpstr>
      <vt:lpstr>左转</vt:lpstr>
      <vt:lpstr>左转</vt:lpstr>
      <vt:lpstr>规律总结</vt:lpstr>
      <vt:lpstr>倒车入库</vt:lpstr>
      <vt:lpstr>练一练：实验1.2  倒车入库</vt:lpstr>
      <vt:lpstr>课程总结</vt:lpstr>
      <vt:lpstr>课程总结</vt:lpstr>
      <vt:lpstr>无人驾驶汽车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赵贵铭</dc:creator>
  <cp:lastModifiedBy>青海绿岛</cp:lastModifiedBy>
  <cp:revision>176</cp:revision>
  <dcterms:created xsi:type="dcterms:W3CDTF">2021-05-21T02:07:00Z</dcterms:created>
  <dcterms:modified xsi:type="dcterms:W3CDTF">2022-10-19T10:22:17Z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0x010100C09087D16C9E1A4090F832AB1E8FF08A</vt:lpwstr>
  </property>
  <property fmtid="{D5CDD505-2E9C-101B-9397-08002B2CF9AE}" pid="3" name="KSOProductBuildVer">
    <vt:lpwstr>2052-11.1.0.12598</vt:lpwstr>
  </property>
  <property fmtid="{D5CDD505-2E9C-101B-9397-08002B2CF9AE}" pid="4" name="ICV">
    <vt:lpwstr>37F7BF18E7B340CAB9A675196726FD47</vt:lpwstr>
  </property>
</Properties>
</file>