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98" r:id="rId8"/>
    <p:sldId id="299" r:id="rId9"/>
    <p:sldId id="300" r:id="rId10"/>
    <p:sldId id="263" r:id="rId11"/>
    <p:sldId id="308" r:id="rId12"/>
    <p:sldId id="302" r:id="rId13"/>
    <p:sldId id="264" r:id="rId14"/>
    <p:sldId id="262" r:id="rId15"/>
    <p:sldId id="303" r:id="rId16"/>
    <p:sldId id="309" r:id="rId17"/>
    <p:sldId id="306" r:id="rId18"/>
    <p:sldId id="265" r:id="rId19"/>
    <p:sldId id="266" r:id="rId20"/>
    <p:sldId id="267" r:id="rId21"/>
    <p:sldId id="307" r:id="rId22"/>
  </p:sldIdLst>
  <p:sldSz cx="11911013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546F7A"/>
    <a:srgbClr val="536D7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42" autoAdjust="0"/>
    <p:restoredTop sz="94660"/>
  </p:normalViewPr>
  <p:slideViewPr>
    <p:cSldViewPr>
      <p:cViewPr varScale="1">
        <p:scale>
          <a:sx n="105" d="100"/>
          <a:sy n="105" d="100"/>
        </p:scale>
        <p:origin x="-942" y="-12"/>
      </p:cViewPr>
      <p:guideLst>
        <p:guide orient="horz" pos="2160"/>
        <p:guide pos="37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EF36B-B3F7-4A4B-AEA8-A1BA8FFF8FFD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774AB-5F9A-4342-95E0-13A559F28CF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74AB-5F9A-4342-95E0-13A559F28CF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93326" y="2130426"/>
            <a:ext cx="1012436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86652" y="3886200"/>
            <a:ext cx="833770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249290" y="274639"/>
            <a:ext cx="3490589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75458" y="274639"/>
            <a:ext cx="102753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0888" y="4406901"/>
            <a:ext cx="1012436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0888" y="2906713"/>
            <a:ext cx="1012436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75457" y="1600201"/>
            <a:ext cx="68819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855893" y="1600201"/>
            <a:ext cx="688398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551" y="274638"/>
            <a:ext cx="1071991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5551" y="1535113"/>
            <a:ext cx="52627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5551" y="2174875"/>
            <a:ext cx="52627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50630" y="1535113"/>
            <a:ext cx="52648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50630" y="2174875"/>
            <a:ext cx="52648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551" y="273050"/>
            <a:ext cx="391864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56875" y="273051"/>
            <a:ext cx="665858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5551" y="1435101"/>
            <a:ext cx="391864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4642" y="4800600"/>
            <a:ext cx="714660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34642" y="612775"/>
            <a:ext cx="714660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34642" y="5367338"/>
            <a:ext cx="714660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95551" y="274638"/>
            <a:ext cx="10719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5551" y="1600201"/>
            <a:ext cx="107199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95551" y="6356351"/>
            <a:ext cx="2779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23C64-F52D-49C9-878B-0D5928336219}" type="datetimeFigureOut">
              <a:rPr lang="zh-CN" altLang="en-US" smtClean="0"/>
              <a:pPr/>
              <a:t>2022-10-25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69596" y="6356351"/>
            <a:ext cx="3771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36226" y="6356351"/>
            <a:ext cx="2779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455D8-84FF-4413-90BC-2C94C2A6166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1.png"/><Relationship Id="rId5" Type="http://schemas.openxmlformats.org/officeDocument/2006/relationships/image" Target="../media/image34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34.png"/><Relationship Id="rId10" Type="http://schemas.openxmlformats.org/officeDocument/2006/relationships/image" Target="../media/image65.png"/><Relationship Id="rId4" Type="http://schemas.openxmlformats.org/officeDocument/2006/relationships/image" Target="../media/image33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71.png"/><Relationship Id="rId5" Type="http://schemas.openxmlformats.org/officeDocument/2006/relationships/image" Target="../media/image33.png"/><Relationship Id="rId10" Type="http://schemas.openxmlformats.org/officeDocument/2006/relationships/image" Target="../media/image70.png"/><Relationship Id="rId4" Type="http://schemas.openxmlformats.org/officeDocument/2006/relationships/image" Target="../media/image32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75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7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0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53.png"/><Relationship Id="rId5" Type="http://schemas.openxmlformats.org/officeDocument/2006/relationships/image" Target="../media/image34.png"/><Relationship Id="rId10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9"/>
            <a:ext cx="11911301" cy="68578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2" y="2583500"/>
            <a:ext cx="11944596" cy="30777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483"/>
          <a:stretch>
            <a:fillRect/>
          </a:stretch>
        </p:blipFill>
        <p:spPr>
          <a:xfrm>
            <a:off x="0" y="5578812"/>
            <a:ext cx="11944596" cy="1306572"/>
          </a:xfrm>
          <a:prstGeom prst="rect">
            <a:avLst/>
          </a:prstGeom>
          <a:solidFill>
            <a:srgbClr val="54AB39"/>
          </a:solidFill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00" y="3215792"/>
            <a:ext cx="4071247" cy="29075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5085184"/>
            <a:ext cx="2734501" cy="18298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23" y="5261345"/>
            <a:ext cx="1676486" cy="8155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45" y="5020967"/>
            <a:ext cx="2745270" cy="18370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7" y="-179530"/>
            <a:ext cx="10058400" cy="11979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50" y="1862548"/>
            <a:ext cx="609978" cy="1007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97" y="3212976"/>
            <a:ext cx="2978170" cy="25673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96218" y="1528916"/>
            <a:ext cx="93185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rgbClr val="0070C0"/>
                </a:solidFill>
                <a:cs typeface="+mn-ea"/>
                <a:sym typeface="+mn-lt"/>
              </a:rPr>
              <a:t>小学生交通安全知识讲座</a:t>
            </a:r>
            <a:endParaRPr lang="zh-CN" altLang="en-US" sz="6600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957" y="675133"/>
            <a:ext cx="4899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cs typeface="+mn-ea"/>
                <a:sym typeface="+mn-lt"/>
              </a:rPr>
              <a:t>关爱生命 安全出行</a:t>
            </a:r>
          </a:p>
        </p:txBody>
      </p:sp>
      <p:pic>
        <p:nvPicPr>
          <p:cNvPr id="2" name="纯音乐 - 轻快音乐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81398" y="-1251520"/>
            <a:ext cx="609600" cy="60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98" y="4724291"/>
            <a:ext cx="2617599" cy="19035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12300" y="6429396"/>
            <a:ext cx="5178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 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常州市新北区魏村中心小学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301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801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301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0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94" y="3632653"/>
            <a:ext cx="2983742" cy="20142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12" y="553754"/>
            <a:ext cx="2736304" cy="56777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" y="5670052"/>
            <a:ext cx="11911014" cy="1187948"/>
          </a:xfrm>
          <a:prstGeom prst="rect">
            <a:avLst/>
          </a:prstGeom>
          <a:solidFill>
            <a:srgbClr val="546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5661248"/>
            <a:ext cx="10058400" cy="118133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1" y="5521478"/>
            <a:ext cx="11911014" cy="177080"/>
            <a:chOff x="-1" y="5521478"/>
            <a:chExt cx="11911014" cy="177080"/>
          </a:xfrm>
        </p:grpSpPr>
        <p:sp>
          <p:nvSpPr>
            <p:cNvPr id="16" name="矩形 15"/>
            <p:cNvSpPr/>
            <p:nvPr/>
          </p:nvSpPr>
          <p:spPr>
            <a:xfrm>
              <a:off x="-1" y="5550173"/>
              <a:ext cx="11911014" cy="1483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1" y="5521478"/>
              <a:ext cx="1191101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72" y="0"/>
            <a:ext cx="5533641" cy="19886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279470"/>
            <a:ext cx="3369459" cy="8923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123" y="3587262"/>
            <a:ext cx="2983742" cy="20142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616"/>
            <a:ext cx="12192000" cy="158607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045" y="4058616"/>
            <a:ext cx="4443985" cy="27500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2" y="3828470"/>
            <a:ext cx="4443985" cy="275006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126170" y="2163814"/>
            <a:ext cx="483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不能穿越、攀登、跨越道路隔离栏。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125E-6 2.59259E-6 L -1.27213 2.5925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4.84473E-6 -1.11111E-6 L 1.53126 -1.11111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5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1026" name="Picture 2" descr="C:\Users\Administrator\Desktop\16474-NQP8ID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42" y="3660758"/>
            <a:ext cx="10012017" cy="203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12" y="553754"/>
            <a:ext cx="2736304" cy="56777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" y="5670052"/>
            <a:ext cx="11911014" cy="1187948"/>
          </a:xfrm>
          <a:prstGeom prst="rect">
            <a:avLst/>
          </a:prstGeom>
          <a:solidFill>
            <a:srgbClr val="546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5661248"/>
            <a:ext cx="10058400" cy="118133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1" y="5521478"/>
            <a:ext cx="11911014" cy="177080"/>
            <a:chOff x="-1" y="5521478"/>
            <a:chExt cx="11911014" cy="177080"/>
          </a:xfrm>
        </p:grpSpPr>
        <p:sp>
          <p:nvSpPr>
            <p:cNvPr id="16" name="矩形 15"/>
            <p:cNvSpPr/>
            <p:nvPr/>
          </p:nvSpPr>
          <p:spPr>
            <a:xfrm>
              <a:off x="-1" y="5550173"/>
              <a:ext cx="11911014" cy="1483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1" y="5521478"/>
              <a:ext cx="1191101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84" t="5138" r="29141" b="6103"/>
          <a:stretch>
            <a:fillRect/>
          </a:stretch>
        </p:blipFill>
        <p:spPr>
          <a:xfrm>
            <a:off x="367345" y="2420888"/>
            <a:ext cx="1368153" cy="341328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72" y="0"/>
            <a:ext cx="5533641" cy="19886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279470"/>
            <a:ext cx="3369459" cy="8923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50595" y="2484772"/>
            <a:ext cx="4211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0070C0"/>
                </a:solidFill>
                <a:cs typeface="+mn-ea"/>
                <a:sym typeface="+mn-lt"/>
              </a:rPr>
              <a:t>骑车安全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90325" y="1558914"/>
            <a:ext cx="331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0070C0"/>
                </a:solidFill>
                <a:cs typeface="+mn-ea"/>
                <a:sym typeface="+mn-lt"/>
              </a:rPr>
              <a:t>第二章节</a:t>
            </a:r>
          </a:p>
        </p:txBody>
      </p:sp>
      <p:pic>
        <p:nvPicPr>
          <p:cNvPr id="12" name="图片 11" descr="C:\Users\Administrator\Desktop\1\dfsn.pngdfs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94235" y="1850944"/>
            <a:ext cx="1790700" cy="4233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27" y="3936030"/>
            <a:ext cx="3914908" cy="2619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15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65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5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4" grpId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051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8284"/>
          <a:stretch>
            <a:fillRect/>
          </a:stretch>
        </p:blipFill>
        <p:spPr bwMode="auto">
          <a:xfrm>
            <a:off x="561915" y="944988"/>
            <a:ext cx="11514271" cy="5923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126" y="5085184"/>
            <a:ext cx="2902173" cy="17830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8550" y="26064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骑车安全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38" y="944988"/>
            <a:ext cx="1070648" cy="8850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126" y="386549"/>
            <a:ext cx="1298872" cy="84701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62" y="762202"/>
            <a:ext cx="2553789" cy="676352"/>
          </a:xfrm>
          <a:prstGeom prst="rect">
            <a:avLst/>
          </a:prstGeom>
        </p:spPr>
      </p:pic>
      <p:pic>
        <p:nvPicPr>
          <p:cNvPr id="13" name="Picture 3" descr="F:\53a93f52ed66e [转换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31" y="955837"/>
            <a:ext cx="2826892" cy="1648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7"/>
          <p:cNvSpPr txBox="1"/>
          <p:nvPr/>
        </p:nvSpPr>
        <p:spPr>
          <a:xfrm>
            <a:off x="4573290" y="1665110"/>
            <a:ext cx="279809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n w="22225">
                  <a:solidFill>
                    <a:schemeClr val="bg1"/>
                  </a:solidFill>
                </a:ln>
                <a:solidFill>
                  <a:srgbClr val="048676"/>
                </a:solidFill>
                <a:cs typeface="+mn-ea"/>
                <a:sym typeface="+mn-lt"/>
              </a:rPr>
              <a:t>汽车安全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438343" y="895051"/>
            <a:ext cx="987683" cy="933364"/>
            <a:chOff x="8368824" y="1874940"/>
            <a:chExt cx="1321237" cy="122012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824" y="1874940"/>
              <a:ext cx="1321237" cy="122012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8615295" y="2125974"/>
              <a:ext cx="979057" cy="724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9453" y="2933979"/>
            <a:ext cx="696789" cy="710061"/>
            <a:chOff x="641160" y="3787227"/>
            <a:chExt cx="696789" cy="710061"/>
          </a:xfrm>
        </p:grpSpPr>
        <p:pic>
          <p:nvPicPr>
            <p:cNvPr id="20" name="绿色旗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3787227"/>
              <a:ext cx="696789" cy="710061"/>
            </a:xfrm>
            <a:prstGeom prst="rect">
              <a:avLst/>
            </a:prstGeom>
          </p:spPr>
        </p:pic>
        <p:sp>
          <p:nvSpPr>
            <p:cNvPr id="23" name="1"/>
            <p:cNvSpPr txBox="1"/>
            <p:nvPr/>
          </p:nvSpPr>
          <p:spPr>
            <a:xfrm>
              <a:off x="754627" y="3873417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9453" y="3900038"/>
            <a:ext cx="696789" cy="710061"/>
            <a:chOff x="641160" y="4842854"/>
            <a:chExt cx="696789" cy="710061"/>
          </a:xfrm>
        </p:grpSpPr>
        <p:pic>
          <p:nvPicPr>
            <p:cNvPr id="26" name="橘色旗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4842854"/>
              <a:ext cx="696789" cy="710061"/>
            </a:xfrm>
            <a:prstGeom prst="rect">
              <a:avLst/>
            </a:prstGeom>
          </p:spPr>
        </p:pic>
        <p:sp>
          <p:nvSpPr>
            <p:cNvPr id="27" name="1"/>
            <p:cNvSpPr txBox="1"/>
            <p:nvPr/>
          </p:nvSpPr>
          <p:spPr>
            <a:xfrm>
              <a:off x="740772" y="4960420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39453" y="4884166"/>
            <a:ext cx="696789" cy="710061"/>
            <a:chOff x="641160" y="5898481"/>
            <a:chExt cx="696789" cy="710061"/>
          </a:xfrm>
        </p:grpSpPr>
        <p:pic>
          <p:nvPicPr>
            <p:cNvPr id="29" name="黄色旗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5898481"/>
              <a:ext cx="696789" cy="710061"/>
            </a:xfrm>
            <a:prstGeom prst="rect">
              <a:avLst/>
            </a:prstGeom>
          </p:spPr>
        </p:pic>
        <p:sp>
          <p:nvSpPr>
            <p:cNvPr id="31" name="1"/>
            <p:cNvSpPr txBox="1"/>
            <p:nvPr/>
          </p:nvSpPr>
          <p:spPr>
            <a:xfrm>
              <a:off x="756383" y="5991901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285836" y="2941841"/>
            <a:ext cx="405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未满</a:t>
            </a:r>
            <a:r>
              <a:rPr lang="en-US" altLang="zh-CN" sz="2000" dirty="0">
                <a:solidFill>
                  <a:srgbClr val="724502"/>
                </a:solidFill>
                <a:cs typeface="+mn-ea"/>
                <a:sym typeface="+mn-lt"/>
              </a:rPr>
              <a:t>12</a:t>
            </a:r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岁的儿童独自骑车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285836" y="3919199"/>
            <a:ext cx="483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骑车横冲直闯、争到强行，与机动车抢道、逆向骑车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285836" y="4838383"/>
            <a:ext cx="5495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在路口闯信号灯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5934601" y="4832316"/>
            <a:ext cx="696789" cy="710061"/>
            <a:chOff x="641160" y="3787227"/>
            <a:chExt cx="696789" cy="710061"/>
          </a:xfrm>
        </p:grpSpPr>
        <p:pic>
          <p:nvPicPr>
            <p:cNvPr id="39" name="绿色旗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3787227"/>
              <a:ext cx="696789" cy="710061"/>
            </a:xfrm>
            <a:prstGeom prst="rect">
              <a:avLst/>
            </a:prstGeom>
          </p:spPr>
        </p:pic>
        <p:sp>
          <p:nvSpPr>
            <p:cNvPr id="40" name="1"/>
            <p:cNvSpPr txBox="1"/>
            <p:nvPr/>
          </p:nvSpPr>
          <p:spPr>
            <a:xfrm>
              <a:off x="754627" y="3873417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6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34601" y="3900038"/>
            <a:ext cx="696789" cy="710061"/>
            <a:chOff x="641160" y="4842854"/>
            <a:chExt cx="696789" cy="710061"/>
          </a:xfrm>
        </p:grpSpPr>
        <p:pic>
          <p:nvPicPr>
            <p:cNvPr id="42" name="橘色旗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4842854"/>
              <a:ext cx="696789" cy="710061"/>
            </a:xfrm>
            <a:prstGeom prst="rect">
              <a:avLst/>
            </a:prstGeom>
          </p:spPr>
        </p:pic>
        <p:sp>
          <p:nvSpPr>
            <p:cNvPr id="43" name="1"/>
            <p:cNvSpPr txBox="1"/>
            <p:nvPr/>
          </p:nvSpPr>
          <p:spPr>
            <a:xfrm>
              <a:off x="740772" y="4960420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5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934601" y="2941841"/>
            <a:ext cx="696789" cy="710061"/>
            <a:chOff x="641160" y="5898481"/>
            <a:chExt cx="696789" cy="710061"/>
          </a:xfrm>
        </p:grpSpPr>
        <p:pic>
          <p:nvPicPr>
            <p:cNvPr id="45" name="黄色旗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5898481"/>
              <a:ext cx="696789" cy="710061"/>
            </a:xfrm>
            <a:prstGeom prst="rect">
              <a:avLst/>
            </a:prstGeom>
          </p:spPr>
        </p:pic>
        <p:sp>
          <p:nvSpPr>
            <p:cNvPr id="46" name="1"/>
            <p:cNvSpPr txBox="1"/>
            <p:nvPr/>
          </p:nvSpPr>
          <p:spPr>
            <a:xfrm>
              <a:off x="756383" y="5991901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6780984" y="2938130"/>
            <a:ext cx="464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不能在人行道、机动车道骑车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6780984" y="3919199"/>
            <a:ext cx="4830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转弯不减速，不打手势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6780984" y="4842978"/>
            <a:ext cx="497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骑车双手离把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35" grpId="0"/>
      <p:bldP spid="36" grpId="0"/>
      <p:bldP spid="37" grpId="0"/>
      <p:bldP spid="47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43254" y="33676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骑车安全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85" y="906670"/>
            <a:ext cx="3369459" cy="89237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993150" y="3861048"/>
            <a:ext cx="226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禁止非机动车通行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083165" y="3861048"/>
            <a:ext cx="2325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禁止骑自行车上坡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233031" y="3861048"/>
            <a:ext cx="227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禁止骑自行车下坡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61" y="1958644"/>
            <a:ext cx="1816069" cy="1823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63" y="1950900"/>
            <a:ext cx="1812196" cy="18315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92" y="1950900"/>
            <a:ext cx="1816068" cy="18315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087" y="2420888"/>
            <a:ext cx="7318252" cy="5226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74" y="4588643"/>
            <a:ext cx="1832470" cy="18324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80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31940" y="30029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骑车安全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0" y="1515999"/>
            <a:ext cx="2659677" cy="70439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" y="5670052"/>
            <a:ext cx="11911014" cy="1187948"/>
          </a:xfrm>
          <a:prstGeom prst="rect">
            <a:avLst/>
          </a:prstGeom>
          <a:solidFill>
            <a:srgbClr val="546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5661248"/>
            <a:ext cx="10058400" cy="1181336"/>
          </a:xfrm>
          <a:prstGeom prst="rect">
            <a:avLst/>
          </a:prstGeom>
        </p:spPr>
      </p:pic>
      <p:pic>
        <p:nvPicPr>
          <p:cNvPr id="8" name="图片 7" descr="C:\Users\Administrator\Desktop\1\dtne.pngdtne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1030" y="2309982"/>
            <a:ext cx="2367280" cy="42477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52" y="808482"/>
            <a:ext cx="3765674" cy="2986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2131" y="1489039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未满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12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岁的儿童不能独自骑车。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62" y="2568308"/>
            <a:ext cx="5332207" cy="38081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37" y="865674"/>
            <a:ext cx="7746056" cy="39479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" y="4679374"/>
            <a:ext cx="11911300" cy="218890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31940" y="30029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骑车安全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726" y="2196054"/>
            <a:ext cx="2809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骑车横冲直闯、争到强行，与机动车抢道、逆向骑车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0" y="1515999"/>
            <a:ext cx="2659677" cy="7043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61" y="1455522"/>
            <a:ext cx="4153389" cy="29662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99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99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1026" name="Picture 2" descr="C:\Users\Administrator\Desktop\16474-NQP8ID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42" y="3660758"/>
            <a:ext cx="10012017" cy="203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12" y="553754"/>
            <a:ext cx="2736304" cy="56777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" y="5670052"/>
            <a:ext cx="11911014" cy="1187948"/>
          </a:xfrm>
          <a:prstGeom prst="rect">
            <a:avLst/>
          </a:prstGeom>
          <a:solidFill>
            <a:srgbClr val="546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5661248"/>
            <a:ext cx="10058400" cy="118133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1" y="5521478"/>
            <a:ext cx="11911014" cy="177080"/>
            <a:chOff x="-1" y="5521478"/>
            <a:chExt cx="11911014" cy="177080"/>
          </a:xfrm>
        </p:grpSpPr>
        <p:sp>
          <p:nvSpPr>
            <p:cNvPr id="16" name="矩形 15"/>
            <p:cNvSpPr/>
            <p:nvPr/>
          </p:nvSpPr>
          <p:spPr>
            <a:xfrm>
              <a:off x="-1" y="5550173"/>
              <a:ext cx="11911014" cy="1483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1" y="5521478"/>
              <a:ext cx="1191101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84" t="5138" r="29141" b="6103"/>
          <a:stretch>
            <a:fillRect/>
          </a:stretch>
        </p:blipFill>
        <p:spPr>
          <a:xfrm>
            <a:off x="367345" y="2420888"/>
            <a:ext cx="1368153" cy="341328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72" y="0"/>
            <a:ext cx="5533641" cy="19886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279470"/>
            <a:ext cx="3369459" cy="8923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50595" y="2484772"/>
            <a:ext cx="4211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0070C0"/>
                </a:solidFill>
                <a:cs typeface="+mn-ea"/>
                <a:sym typeface="+mn-lt"/>
              </a:rPr>
              <a:t>乘车安全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90325" y="1558914"/>
            <a:ext cx="331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0070C0"/>
                </a:solidFill>
                <a:cs typeface="+mn-ea"/>
                <a:sym typeface="+mn-lt"/>
              </a:rPr>
              <a:t>第三章节</a:t>
            </a:r>
          </a:p>
        </p:txBody>
      </p:sp>
      <p:pic>
        <p:nvPicPr>
          <p:cNvPr id="12" name="图片 11" descr="C:\Users\Administrator\Desktop\1\dfsn.pngdfs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94235" y="1850944"/>
            <a:ext cx="1790700" cy="4233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27" y="3936030"/>
            <a:ext cx="3914908" cy="2619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15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65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5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4" grpId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051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8284"/>
          <a:stretch>
            <a:fillRect/>
          </a:stretch>
        </p:blipFill>
        <p:spPr bwMode="auto">
          <a:xfrm>
            <a:off x="561915" y="944988"/>
            <a:ext cx="11514271" cy="5923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126" y="5085184"/>
            <a:ext cx="2902173" cy="17830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8550" y="26064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乘车安全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38" y="944988"/>
            <a:ext cx="1070648" cy="8850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126" y="386549"/>
            <a:ext cx="1298872" cy="84701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62" y="762202"/>
            <a:ext cx="2553789" cy="676352"/>
          </a:xfrm>
          <a:prstGeom prst="rect">
            <a:avLst/>
          </a:prstGeom>
        </p:spPr>
      </p:pic>
      <p:pic>
        <p:nvPicPr>
          <p:cNvPr id="13" name="Picture 3" descr="F:\53a93f52ed66e [转换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31" y="955837"/>
            <a:ext cx="2826892" cy="1648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7"/>
          <p:cNvSpPr txBox="1"/>
          <p:nvPr/>
        </p:nvSpPr>
        <p:spPr>
          <a:xfrm>
            <a:off x="4573290" y="1665110"/>
            <a:ext cx="279809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n w="22225">
                  <a:solidFill>
                    <a:schemeClr val="bg1"/>
                  </a:solidFill>
                </a:ln>
                <a:solidFill>
                  <a:srgbClr val="048676"/>
                </a:solidFill>
                <a:cs typeface="+mn-ea"/>
                <a:sym typeface="+mn-lt"/>
              </a:rPr>
              <a:t>乘车安全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438343" y="895051"/>
            <a:ext cx="987683" cy="933364"/>
            <a:chOff x="8368824" y="1874940"/>
            <a:chExt cx="1321237" cy="122012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824" y="1874940"/>
              <a:ext cx="1321237" cy="122012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8698560" y="2111970"/>
              <a:ext cx="979057" cy="724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3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156795" y="2712724"/>
            <a:ext cx="696789" cy="710061"/>
            <a:chOff x="641160" y="3787227"/>
            <a:chExt cx="696789" cy="710061"/>
          </a:xfrm>
        </p:grpSpPr>
        <p:pic>
          <p:nvPicPr>
            <p:cNvPr id="51" name="绿色旗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3787227"/>
              <a:ext cx="696789" cy="710061"/>
            </a:xfrm>
            <a:prstGeom prst="rect">
              <a:avLst/>
            </a:prstGeom>
          </p:spPr>
        </p:pic>
        <p:sp>
          <p:nvSpPr>
            <p:cNvPr id="52" name="1"/>
            <p:cNvSpPr txBox="1"/>
            <p:nvPr/>
          </p:nvSpPr>
          <p:spPr>
            <a:xfrm>
              <a:off x="754627" y="3873417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156795" y="4627812"/>
            <a:ext cx="696789" cy="710061"/>
            <a:chOff x="641160" y="4842854"/>
            <a:chExt cx="696789" cy="710061"/>
          </a:xfrm>
        </p:grpSpPr>
        <p:pic>
          <p:nvPicPr>
            <p:cNvPr id="54" name="橘色旗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4842854"/>
              <a:ext cx="696789" cy="710061"/>
            </a:xfrm>
            <a:prstGeom prst="rect">
              <a:avLst/>
            </a:prstGeom>
          </p:spPr>
        </p:pic>
        <p:sp>
          <p:nvSpPr>
            <p:cNvPr id="55" name="1"/>
            <p:cNvSpPr txBox="1"/>
            <p:nvPr/>
          </p:nvSpPr>
          <p:spPr>
            <a:xfrm>
              <a:off x="740772" y="4960420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944271" y="3425153"/>
            <a:ext cx="696789" cy="710061"/>
            <a:chOff x="641160" y="5898481"/>
            <a:chExt cx="696789" cy="710061"/>
          </a:xfrm>
        </p:grpSpPr>
        <p:pic>
          <p:nvPicPr>
            <p:cNvPr id="57" name="黄色旗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5898481"/>
              <a:ext cx="696789" cy="710061"/>
            </a:xfrm>
            <a:prstGeom prst="rect">
              <a:avLst/>
            </a:prstGeom>
          </p:spPr>
        </p:pic>
        <p:sp>
          <p:nvSpPr>
            <p:cNvPr id="58" name="1"/>
            <p:cNvSpPr txBox="1"/>
            <p:nvPr/>
          </p:nvSpPr>
          <p:spPr>
            <a:xfrm>
              <a:off x="756383" y="5991901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3003178" y="2720586"/>
            <a:ext cx="405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汽车的惯性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3003178" y="4627812"/>
            <a:ext cx="4830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机动车在行驶中要坐稳扶牢。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6790654" y="3379370"/>
            <a:ext cx="3701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乘车须在站台或指定地点依次候车，待车辆停稳后先下后上。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59" grpId="0"/>
      <p:bldP spid="60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126" y="5085184"/>
            <a:ext cx="2902173" cy="17830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98629" y="41138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乘车安全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4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-19396"/>
          <a:stretch>
            <a:fillRect/>
          </a:stretch>
        </p:blipFill>
        <p:spPr bwMode="auto">
          <a:xfrm>
            <a:off x="1529664" y="1457236"/>
            <a:ext cx="9248191" cy="6951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09" y="1044352"/>
            <a:ext cx="3369459" cy="892376"/>
          </a:xfrm>
          <a:prstGeom prst="rect">
            <a:avLst/>
          </a:prstGeom>
        </p:spPr>
      </p:pic>
      <p:pic>
        <p:nvPicPr>
          <p:cNvPr id="13" name="图片 12" descr="图片包含 文字&#10;&#10;已生成高可信度的说明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63" y="2774038"/>
            <a:ext cx="1742536" cy="153564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53" y="2753507"/>
            <a:ext cx="1751162" cy="1751162"/>
          </a:xfrm>
          <a:prstGeom prst="rect">
            <a:avLst/>
          </a:prstGeom>
        </p:spPr>
      </p:pic>
      <p:pic>
        <p:nvPicPr>
          <p:cNvPr id="16" name="图片 15" descr="图片包含 标牌, 户外, 剪贴画, 街道&#10;&#10;已生成极高可信度的说明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54" y="2774038"/>
            <a:ext cx="1832398" cy="1832398"/>
          </a:xfrm>
          <a:prstGeom prst="rect">
            <a:avLst/>
          </a:prstGeom>
        </p:spPr>
      </p:pic>
      <p:pic>
        <p:nvPicPr>
          <p:cNvPr id="18" name="图片 17" descr="图片包含 标牌&#10;&#10;已生成极高可信度的说明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60" y="2627190"/>
            <a:ext cx="1971061" cy="197106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278364" y="4459701"/>
            <a:ext cx="226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注意安全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783267" y="4606436"/>
            <a:ext cx="226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禁止通行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481064" y="4694252"/>
            <a:ext cx="226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禁止停车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57405" y="4629494"/>
            <a:ext cx="226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禁止鸣笛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126" y="5085184"/>
            <a:ext cx="2902173" cy="17830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15871" y="26953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乘车安全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3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-19396"/>
          <a:stretch>
            <a:fillRect/>
          </a:stretch>
        </p:blipFill>
        <p:spPr bwMode="auto">
          <a:xfrm>
            <a:off x="5264258" y="2564904"/>
            <a:ext cx="6418705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70595" y="3296305"/>
            <a:ext cx="48229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 检测结果表明，当汽车以每小时</a:t>
            </a:r>
            <a:r>
              <a:rPr lang="en-US" altLang="zh-CN" sz="2000" dirty="0">
                <a:solidFill>
                  <a:srgbClr val="724502"/>
                </a:solidFill>
                <a:cs typeface="+mn-ea"/>
                <a:sym typeface="+mn-lt"/>
              </a:rPr>
              <a:t>40</a:t>
            </a:r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公里的速度行驶行进时，从司机发现情况急刹车到制动有效，车会向前继续行驶</a:t>
            </a:r>
            <a:r>
              <a:rPr lang="en-US" altLang="zh-CN" sz="2000" dirty="0">
                <a:solidFill>
                  <a:srgbClr val="724502"/>
                </a:solidFill>
                <a:cs typeface="+mn-ea"/>
                <a:sym typeface="+mn-lt"/>
              </a:rPr>
              <a:t>18.82</a:t>
            </a:r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米远，才能停住。而在雨、雪天气，由于路面较滑，会向前继续行驶达</a:t>
            </a:r>
            <a:r>
              <a:rPr lang="en-US" altLang="zh-CN" sz="2000" dirty="0">
                <a:solidFill>
                  <a:srgbClr val="724502"/>
                </a:solidFill>
                <a:cs typeface="+mn-ea"/>
                <a:sym typeface="+mn-lt"/>
              </a:rPr>
              <a:t>24</a:t>
            </a:r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米！ </a:t>
            </a:r>
            <a:endParaRPr lang="zh-CN" altLang="en-US" b="1" dirty="0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62" y="1403602"/>
            <a:ext cx="3369459" cy="892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501" y="1923352"/>
            <a:ext cx="6418705" cy="45840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99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3400" y="2194542"/>
            <a:ext cx="12398956" cy="4139683"/>
            <a:chOff x="-3400" y="2194542"/>
            <a:chExt cx="12398956" cy="4139683"/>
          </a:xfrm>
        </p:grpSpPr>
        <p:grpSp>
          <p:nvGrpSpPr>
            <p:cNvPr id="18" name="组合 17"/>
            <p:cNvGrpSpPr/>
            <p:nvPr/>
          </p:nvGrpSpPr>
          <p:grpSpPr>
            <a:xfrm>
              <a:off x="-3400" y="2194542"/>
              <a:ext cx="12398956" cy="4139683"/>
              <a:chOff x="-3400" y="2194542"/>
              <a:chExt cx="12398956" cy="4139683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245851" y="2194542"/>
                <a:ext cx="5149705" cy="3677767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00" y="2194543"/>
                <a:ext cx="5149705" cy="3677767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1254" t="79741"/>
              <a:stretch>
                <a:fillRect/>
              </a:stretch>
            </p:blipFill>
            <p:spPr>
              <a:xfrm flipH="1">
                <a:off x="3900936" y="5130006"/>
                <a:ext cx="2381506" cy="1198660"/>
              </a:xfrm>
              <a:prstGeom prst="rect">
                <a:avLst/>
              </a:prstGeom>
            </p:spPr>
          </p:pic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69727" t="79741"/>
              <a:stretch>
                <a:fillRect/>
              </a:stretch>
            </p:blipFill>
            <p:spPr>
              <a:xfrm>
                <a:off x="6268365" y="5135565"/>
                <a:ext cx="2508013" cy="1198660"/>
              </a:xfrm>
              <a:prstGeom prst="rect">
                <a:avLst/>
              </a:prstGeom>
            </p:spPr>
          </p:pic>
        </p:grp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580" y="4352768"/>
              <a:ext cx="1678395" cy="1198660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258" y="4904165"/>
              <a:ext cx="745136" cy="53215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07" y="1983560"/>
            <a:ext cx="2920140" cy="220216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32" y="2086245"/>
            <a:ext cx="2920140" cy="22021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31" y="376384"/>
            <a:ext cx="3369459" cy="8923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8" y="661039"/>
            <a:ext cx="1070648" cy="88509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05" y="531619"/>
            <a:ext cx="1298872" cy="847011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5037855" y="985159"/>
            <a:ext cx="936104" cy="93610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189983" y="985159"/>
            <a:ext cx="936104" cy="93610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34489" y="1082073"/>
            <a:ext cx="651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 b="1" dirty="0">
                <a:solidFill>
                  <a:schemeClr val="bg1"/>
                </a:solidFill>
                <a:cs typeface="+mn-ea"/>
                <a:sym typeface="+mn-lt"/>
              </a:rPr>
              <a:t>目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6397" y="1082073"/>
            <a:ext cx="723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200" b="1" dirty="0">
                <a:solidFill>
                  <a:schemeClr val="bg1"/>
                </a:solidFill>
                <a:cs typeface="+mn-ea"/>
                <a:sym typeface="+mn-lt"/>
              </a:rPr>
              <a:t>录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318516"/>
            <a:ext cx="3369459" cy="8923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" y="2086245"/>
            <a:ext cx="2920140" cy="2202166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637193" y="2898685"/>
            <a:ext cx="183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24502"/>
                </a:solidFill>
                <a:cs typeface="+mn-ea"/>
                <a:sym typeface="+mn-lt"/>
              </a:rPr>
              <a:t>行走安全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431304" y="2877985"/>
            <a:ext cx="183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24502"/>
                </a:solidFill>
                <a:cs typeface="+mn-ea"/>
                <a:sym typeface="+mn-lt"/>
              </a:rPr>
              <a:t>骑车安全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8620165" y="2808981"/>
            <a:ext cx="183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24502"/>
                </a:solidFill>
                <a:cs typeface="+mn-ea"/>
                <a:sym typeface="+mn-lt"/>
              </a:rPr>
              <a:t>乘车安全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483"/>
          <a:stretch>
            <a:fillRect/>
          </a:stretch>
        </p:blipFill>
        <p:spPr>
          <a:xfrm>
            <a:off x="0" y="5578812"/>
            <a:ext cx="11944596" cy="1306572"/>
          </a:xfrm>
          <a:prstGeom prst="rect">
            <a:avLst/>
          </a:prstGeom>
          <a:solidFill>
            <a:srgbClr val="54AB39"/>
          </a:solidFill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1" y="4022021"/>
            <a:ext cx="3614492" cy="258136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10" y="4067182"/>
            <a:ext cx="3551255" cy="25362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940" flipH="1">
            <a:off x="3236420" y="4336820"/>
            <a:ext cx="4333815" cy="30950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2" grpId="0"/>
      <p:bldP spid="27" grpId="0"/>
      <p:bldP spid="35" grpId="0"/>
      <p:bldP spid="29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07034" y="260648"/>
            <a:ext cx="7114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汽车的惯性和我们中小学生必须知道的内容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3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-19396"/>
          <a:stretch>
            <a:fillRect/>
          </a:stretch>
        </p:blipFill>
        <p:spPr bwMode="auto">
          <a:xfrm>
            <a:off x="1183086" y="1052736"/>
            <a:ext cx="6167823" cy="4635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92183" y="1647962"/>
            <a:ext cx="4464496" cy="2017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ct val="50000"/>
              </a:spcBef>
            </a:pPr>
            <a:r>
              <a:rPr lang="zh-CN" altLang="en-US" sz="2000" dirty="0">
                <a:cs typeface="+mn-ea"/>
                <a:sym typeface="+mn-lt"/>
              </a:rPr>
              <a:t>学生们，懂得了汽车性能后，我们在横穿马路时，一定要 </a:t>
            </a:r>
            <a:r>
              <a:rPr lang="zh-CN" altLang="en-US" sz="2000" dirty="0">
                <a:solidFill>
                  <a:srgbClr val="FF0066"/>
                </a:solidFill>
                <a:cs typeface="+mn-ea"/>
                <a:sym typeface="+mn-lt"/>
              </a:rPr>
              <a:t>“</a:t>
            </a:r>
            <a:r>
              <a:rPr lang="zh-CN" altLang="en-US" sz="2000" dirty="0">
                <a:solidFill>
                  <a:srgbClr val="C00000"/>
                </a:solidFill>
                <a:cs typeface="+mn-ea"/>
                <a:sym typeface="+mn-lt"/>
              </a:rPr>
              <a:t>东瞧瞧、西望望” </a:t>
            </a:r>
            <a:r>
              <a:rPr lang="zh-CN" altLang="en-US" sz="2000" dirty="0">
                <a:cs typeface="+mn-ea"/>
                <a:sym typeface="+mn-lt"/>
              </a:rPr>
              <a:t>，始终做到 </a:t>
            </a:r>
            <a:r>
              <a:rPr lang="zh-CN" altLang="en-US" sz="2000" dirty="0">
                <a:solidFill>
                  <a:srgbClr val="C00000"/>
                </a:solidFill>
                <a:cs typeface="+mn-ea"/>
                <a:sym typeface="+mn-lt"/>
              </a:rPr>
              <a:t>“宁停三分、不抢一秒” </a:t>
            </a:r>
            <a:r>
              <a:rPr lang="zh-CN" altLang="en-US" sz="2000" dirty="0">
                <a:cs typeface="+mn-ea"/>
                <a:sym typeface="+mn-lt"/>
              </a:rPr>
              <a:t>，要知道，与疾驶的机动车赶时间就等于是在 “与死神共舞” 。</a:t>
            </a:r>
          </a:p>
        </p:txBody>
      </p:sp>
      <p:sp>
        <p:nvSpPr>
          <p:cNvPr id="12" name="矩形 11"/>
          <p:cNvSpPr/>
          <p:nvPr/>
        </p:nvSpPr>
        <p:spPr>
          <a:xfrm>
            <a:off x="1635026" y="5166642"/>
            <a:ext cx="10275986" cy="104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 descr="C:\Users\Administrator\Desktop\1\rh.pngrh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184" y="3967772"/>
            <a:ext cx="2298700" cy="288988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219202" y="5229200"/>
            <a:ext cx="4713685" cy="82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ct val="50000"/>
              </a:spcBef>
            </a:pPr>
            <a:r>
              <a:rPr lang="zh-CN" altLang="en-US" b="1" dirty="0">
                <a:solidFill>
                  <a:sysClr val="windowText" lastClr="000000"/>
                </a:solidFill>
                <a:cs typeface="+mn-ea"/>
                <a:sym typeface="+mn-lt"/>
              </a:rPr>
              <a:t> 乘车须在站台或指定地点依次候车，待车辆停稳后先下后上。 </a:t>
            </a:r>
            <a:endParaRPr lang="zh-CN" altLang="en-US" b="1" dirty="0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126" y="5085184"/>
            <a:ext cx="2902173" cy="17830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87" y="4077072"/>
            <a:ext cx="3369459" cy="8923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19" y="568967"/>
            <a:ext cx="4149080" cy="41490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1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1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60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2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438"/>
            <a:ext cx="11944596" cy="30777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6591"/>
            <a:ext cx="11944596" cy="2441409"/>
          </a:xfrm>
          <a:prstGeom prst="rect">
            <a:avLst/>
          </a:prstGeom>
          <a:solidFill>
            <a:srgbClr val="54AB39"/>
          </a:solidFill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58" y="3106133"/>
            <a:ext cx="4649519" cy="33205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35" y="4679167"/>
            <a:ext cx="3794309" cy="25390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6" y="4242654"/>
            <a:ext cx="2480867" cy="12069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102" y="3600607"/>
            <a:ext cx="2646827" cy="17711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4" y="303255"/>
            <a:ext cx="10058400" cy="11979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38" y="1233763"/>
            <a:ext cx="504056" cy="8327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25" y="2761737"/>
            <a:ext cx="2245661" cy="19358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56114" y="2060487"/>
            <a:ext cx="61093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200" b="1" dirty="0">
                <a:solidFill>
                  <a:srgbClr val="0070C0"/>
                </a:solidFill>
                <a:cs typeface="+mn-ea"/>
                <a:sym typeface="+mn-lt"/>
              </a:rPr>
              <a:t>小学生交通安全知识讲座</a:t>
            </a:r>
            <a:endParaRPr lang="zh-CN" altLang="en-US" sz="4200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2298" y="1269444"/>
            <a:ext cx="5019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cs typeface="+mn-ea"/>
                <a:sym typeface="+mn-lt"/>
              </a:rPr>
              <a:t>感谢您的观看再见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15" y="4303227"/>
            <a:ext cx="3404061" cy="2475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199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699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199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1026" name="Picture 2" descr="C:\Users\Administrator\Desktop\16474-NQP8ID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42" y="3660758"/>
            <a:ext cx="10012017" cy="203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12" y="553754"/>
            <a:ext cx="2736304" cy="56777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" y="5670052"/>
            <a:ext cx="11911014" cy="1187948"/>
          </a:xfrm>
          <a:prstGeom prst="rect">
            <a:avLst/>
          </a:prstGeom>
          <a:solidFill>
            <a:srgbClr val="546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5661248"/>
            <a:ext cx="10058400" cy="118133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1" y="5521478"/>
            <a:ext cx="11911014" cy="177080"/>
            <a:chOff x="-1" y="5521478"/>
            <a:chExt cx="11911014" cy="177080"/>
          </a:xfrm>
        </p:grpSpPr>
        <p:sp>
          <p:nvSpPr>
            <p:cNvPr id="16" name="矩形 15"/>
            <p:cNvSpPr/>
            <p:nvPr/>
          </p:nvSpPr>
          <p:spPr>
            <a:xfrm>
              <a:off x="-1" y="5550173"/>
              <a:ext cx="11911014" cy="1483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1" y="5521478"/>
              <a:ext cx="11911014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84" t="5138" r="29141" b="6103"/>
          <a:stretch>
            <a:fillRect/>
          </a:stretch>
        </p:blipFill>
        <p:spPr>
          <a:xfrm>
            <a:off x="367345" y="2420888"/>
            <a:ext cx="1368153" cy="341328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72" y="0"/>
            <a:ext cx="5533641" cy="19886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279470"/>
            <a:ext cx="3369459" cy="8923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50595" y="2484772"/>
            <a:ext cx="4211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0070C0"/>
                </a:solidFill>
                <a:cs typeface="+mn-ea"/>
                <a:sym typeface="+mn-lt"/>
              </a:rPr>
              <a:t>行走安全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90325" y="1558914"/>
            <a:ext cx="331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0070C0"/>
                </a:solidFill>
                <a:cs typeface="+mn-ea"/>
                <a:sym typeface="+mn-lt"/>
              </a:rPr>
              <a:t>第一章节</a:t>
            </a:r>
          </a:p>
        </p:txBody>
      </p:sp>
      <p:pic>
        <p:nvPicPr>
          <p:cNvPr id="12" name="图片 11" descr="C:\Users\Administrator\Desktop\1\dfsn.pngdfs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87385" y="2002790"/>
            <a:ext cx="1725930" cy="40817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27" y="3936030"/>
            <a:ext cx="3914908" cy="2619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15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65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5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4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051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8284"/>
          <a:stretch>
            <a:fillRect/>
          </a:stretch>
        </p:blipFill>
        <p:spPr bwMode="auto">
          <a:xfrm>
            <a:off x="561915" y="944988"/>
            <a:ext cx="11514271" cy="5923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126" y="5085184"/>
            <a:ext cx="2902173" cy="17830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8550" y="26064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行走安全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38" y="944988"/>
            <a:ext cx="1070648" cy="8850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126" y="386549"/>
            <a:ext cx="1298872" cy="84701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62" y="762202"/>
            <a:ext cx="2553789" cy="676352"/>
          </a:xfrm>
          <a:prstGeom prst="rect">
            <a:avLst/>
          </a:prstGeom>
        </p:spPr>
      </p:pic>
      <p:pic>
        <p:nvPicPr>
          <p:cNvPr id="13" name="Picture 3" descr="F:\53a93f52ed66e [转换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31" y="955837"/>
            <a:ext cx="2826892" cy="1648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7"/>
          <p:cNvSpPr txBox="1"/>
          <p:nvPr/>
        </p:nvSpPr>
        <p:spPr>
          <a:xfrm>
            <a:off x="4573290" y="1665110"/>
            <a:ext cx="279809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n w="22225">
                  <a:solidFill>
                    <a:schemeClr val="bg1"/>
                  </a:solidFill>
                </a:ln>
                <a:solidFill>
                  <a:srgbClr val="048676"/>
                </a:solidFill>
                <a:cs typeface="+mn-ea"/>
                <a:sym typeface="+mn-lt"/>
              </a:rPr>
              <a:t>行走安全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438343" y="895051"/>
            <a:ext cx="987683" cy="933364"/>
            <a:chOff x="8368824" y="1874940"/>
            <a:chExt cx="1321237" cy="122012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824" y="1874940"/>
              <a:ext cx="1321237" cy="122012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8698560" y="2111970"/>
              <a:ext cx="979057" cy="724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rgbClr val="FF898B"/>
                  </a:solidFill>
                  <a:cs typeface="+mn-ea"/>
                  <a:sym typeface="+mn-lt"/>
                </a:rPr>
                <a:t>01</a:t>
              </a:r>
              <a:endParaRPr lang="zh-CN" altLang="en-US" sz="3000" dirty="0">
                <a:solidFill>
                  <a:srgbClr val="FF898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9453" y="2933979"/>
            <a:ext cx="696789" cy="710061"/>
            <a:chOff x="641160" y="3787227"/>
            <a:chExt cx="696789" cy="710061"/>
          </a:xfrm>
        </p:grpSpPr>
        <p:pic>
          <p:nvPicPr>
            <p:cNvPr id="20" name="绿色旗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3787227"/>
              <a:ext cx="696789" cy="710061"/>
            </a:xfrm>
            <a:prstGeom prst="rect">
              <a:avLst/>
            </a:prstGeom>
          </p:spPr>
        </p:pic>
        <p:sp>
          <p:nvSpPr>
            <p:cNvPr id="23" name="1"/>
            <p:cNvSpPr txBox="1"/>
            <p:nvPr/>
          </p:nvSpPr>
          <p:spPr>
            <a:xfrm>
              <a:off x="754627" y="3873417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9453" y="3900038"/>
            <a:ext cx="696789" cy="710061"/>
            <a:chOff x="641160" y="4842854"/>
            <a:chExt cx="696789" cy="710061"/>
          </a:xfrm>
        </p:grpSpPr>
        <p:pic>
          <p:nvPicPr>
            <p:cNvPr id="26" name="橘色旗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4842854"/>
              <a:ext cx="696789" cy="710061"/>
            </a:xfrm>
            <a:prstGeom prst="rect">
              <a:avLst/>
            </a:prstGeom>
          </p:spPr>
        </p:pic>
        <p:sp>
          <p:nvSpPr>
            <p:cNvPr id="27" name="1"/>
            <p:cNvSpPr txBox="1"/>
            <p:nvPr/>
          </p:nvSpPr>
          <p:spPr>
            <a:xfrm>
              <a:off x="740772" y="4960420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39453" y="4884166"/>
            <a:ext cx="696789" cy="710061"/>
            <a:chOff x="641160" y="5898481"/>
            <a:chExt cx="696789" cy="710061"/>
          </a:xfrm>
        </p:grpSpPr>
        <p:pic>
          <p:nvPicPr>
            <p:cNvPr id="29" name="黄色旗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5898481"/>
              <a:ext cx="696789" cy="710061"/>
            </a:xfrm>
            <a:prstGeom prst="rect">
              <a:avLst/>
            </a:prstGeom>
          </p:spPr>
        </p:pic>
        <p:sp>
          <p:nvSpPr>
            <p:cNvPr id="31" name="1"/>
            <p:cNvSpPr txBox="1"/>
            <p:nvPr/>
          </p:nvSpPr>
          <p:spPr>
            <a:xfrm>
              <a:off x="756383" y="5991901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285836" y="2941841"/>
            <a:ext cx="405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走人行道，靠路右边走。没有人行道时靠路边行走。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285836" y="3919199"/>
            <a:ext cx="4830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走人行横道、天桥，不随意横穿马路。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285836" y="4838383"/>
            <a:ext cx="5495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注意道路和车辆信号，服从交通管理。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5934601" y="4832316"/>
            <a:ext cx="696789" cy="710061"/>
            <a:chOff x="641160" y="3787227"/>
            <a:chExt cx="696789" cy="710061"/>
          </a:xfrm>
        </p:grpSpPr>
        <p:pic>
          <p:nvPicPr>
            <p:cNvPr id="39" name="绿色旗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3787227"/>
              <a:ext cx="696789" cy="710061"/>
            </a:xfrm>
            <a:prstGeom prst="rect">
              <a:avLst/>
            </a:prstGeom>
          </p:spPr>
        </p:pic>
        <p:sp>
          <p:nvSpPr>
            <p:cNvPr id="40" name="1"/>
            <p:cNvSpPr txBox="1"/>
            <p:nvPr/>
          </p:nvSpPr>
          <p:spPr>
            <a:xfrm>
              <a:off x="754627" y="3873417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6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34601" y="3900038"/>
            <a:ext cx="696789" cy="710061"/>
            <a:chOff x="641160" y="4842854"/>
            <a:chExt cx="696789" cy="710061"/>
          </a:xfrm>
        </p:grpSpPr>
        <p:pic>
          <p:nvPicPr>
            <p:cNvPr id="42" name="橘色旗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4842854"/>
              <a:ext cx="696789" cy="710061"/>
            </a:xfrm>
            <a:prstGeom prst="rect">
              <a:avLst/>
            </a:prstGeom>
          </p:spPr>
        </p:pic>
        <p:sp>
          <p:nvSpPr>
            <p:cNvPr id="43" name="1"/>
            <p:cNvSpPr txBox="1"/>
            <p:nvPr/>
          </p:nvSpPr>
          <p:spPr>
            <a:xfrm>
              <a:off x="740772" y="4960420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5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934601" y="2941841"/>
            <a:ext cx="696789" cy="710061"/>
            <a:chOff x="641160" y="5898481"/>
            <a:chExt cx="696789" cy="710061"/>
          </a:xfrm>
        </p:grpSpPr>
        <p:pic>
          <p:nvPicPr>
            <p:cNvPr id="45" name="黄色旗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60" y="5898481"/>
              <a:ext cx="696789" cy="710061"/>
            </a:xfrm>
            <a:prstGeom prst="rect">
              <a:avLst/>
            </a:prstGeom>
          </p:spPr>
        </p:pic>
        <p:sp>
          <p:nvSpPr>
            <p:cNvPr id="46" name="1"/>
            <p:cNvSpPr txBox="1"/>
            <p:nvPr/>
          </p:nvSpPr>
          <p:spPr>
            <a:xfrm>
              <a:off x="756383" y="5991901"/>
              <a:ext cx="492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6780984" y="2938130"/>
            <a:ext cx="4648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不在车行道、桥梁、隧道上追逐、玩耍、打闹。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6780984" y="3919199"/>
            <a:ext cx="4830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不能穿越、攀登、跨越道路隔离栏。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6780984" y="4842978"/>
            <a:ext cx="497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不要在铁路导轨上行走、玩耍，横穿铁路轨道。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35" grpId="0"/>
      <p:bldP spid="36" grpId="0"/>
      <p:bldP spid="37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051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8284"/>
          <a:stretch>
            <a:fillRect/>
          </a:stretch>
        </p:blipFill>
        <p:spPr bwMode="auto">
          <a:xfrm>
            <a:off x="561915" y="944988"/>
            <a:ext cx="11514271" cy="5923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126" y="5085184"/>
            <a:ext cx="2902173" cy="17830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57505" y="31005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行走安全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38" y="944988"/>
            <a:ext cx="1070648" cy="8850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126" y="386549"/>
            <a:ext cx="1298872" cy="8470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15346" y="148478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学会认清交通标识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99" y="703903"/>
            <a:ext cx="2567020" cy="67985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88430" y="4692180"/>
            <a:ext cx="1777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禁止行人通行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08" y="2706868"/>
            <a:ext cx="1688278" cy="17064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88" y="2709116"/>
            <a:ext cx="1852012" cy="17137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02" y="2704620"/>
            <a:ext cx="1699194" cy="16991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598" y="2716984"/>
            <a:ext cx="1586400" cy="173921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079401" y="4692180"/>
            <a:ext cx="1777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注意行人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419206" y="4692180"/>
            <a:ext cx="1777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步行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626205" y="4692180"/>
            <a:ext cx="1777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人行天桥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800"/>
                            </p:stCondLst>
                            <p:childTnLst>
                              <p:par>
                                <p:cTn id="7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3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200"/>
                            </p:stCondLst>
                            <p:childTnLst>
                              <p:par>
                                <p:cTn id="9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3" grpId="0"/>
      <p:bldP spid="18" grpId="0"/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126" y="5085184"/>
            <a:ext cx="2902173" cy="17830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8550" y="260648"/>
            <a:ext cx="4960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道路交通安全法及其主要内容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3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-19396"/>
          <a:stretch>
            <a:fillRect/>
          </a:stretch>
        </p:blipFill>
        <p:spPr bwMode="auto">
          <a:xfrm>
            <a:off x="6747594" y="2276872"/>
            <a:ext cx="5259150" cy="395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8940" y="3019309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养成良好的习惯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走人行横道，靠路右边走</a:t>
            </a:r>
            <a:r>
              <a:rPr lang="zh-CN" altLang="en-US" sz="2000" dirty="0">
                <a:solidFill>
                  <a:srgbClr val="724502"/>
                </a:solidFill>
                <a:cs typeface="+mn-ea"/>
                <a:sym typeface="+mn-lt"/>
              </a:rPr>
              <a:t>，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没有人行道时靠路边行走。</a:t>
            </a:r>
          </a:p>
          <a:p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64" y="999892"/>
            <a:ext cx="3369459" cy="892376"/>
          </a:xfrm>
          <a:prstGeom prst="rect">
            <a:avLst/>
          </a:prstGeom>
        </p:spPr>
      </p:pic>
      <p:pic>
        <p:nvPicPr>
          <p:cNvPr id="3" name="图片 2" descr="ty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" y="1412240"/>
            <a:ext cx="6524625" cy="47910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49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49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9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8550" y="260648"/>
            <a:ext cx="4960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道路交通安全法及其主要内容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3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-19396"/>
          <a:stretch>
            <a:fillRect/>
          </a:stretch>
        </p:blipFill>
        <p:spPr bwMode="auto">
          <a:xfrm>
            <a:off x="713959" y="2089675"/>
            <a:ext cx="5259150" cy="395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64" y="999892"/>
            <a:ext cx="3369459" cy="89237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1" y="5670052"/>
            <a:ext cx="11911014" cy="1187948"/>
          </a:xfrm>
          <a:prstGeom prst="rect">
            <a:avLst/>
          </a:prstGeom>
          <a:solidFill>
            <a:srgbClr val="546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5661248"/>
            <a:ext cx="10058400" cy="11813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58" y="3106133"/>
            <a:ext cx="4649519" cy="3320549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1608550" y="262088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不随意横穿马路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08550" y="3338983"/>
            <a:ext cx="3472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走人行横道、天桥，不随意横穿马路。</a:t>
            </a:r>
          </a:p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15" y="4303227"/>
            <a:ext cx="3404061" cy="24754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50" y="2196480"/>
            <a:ext cx="2833062" cy="13154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49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49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49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49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49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149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149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149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149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8550" y="260648"/>
            <a:ext cx="4960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道路交通安全法及其主要内容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3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-19396"/>
          <a:stretch>
            <a:fillRect/>
          </a:stretch>
        </p:blipFill>
        <p:spPr bwMode="auto">
          <a:xfrm>
            <a:off x="2184503" y="1632666"/>
            <a:ext cx="5259150" cy="395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64" y="999892"/>
            <a:ext cx="3369459" cy="89237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1" y="5670052"/>
            <a:ext cx="11911014" cy="1187948"/>
          </a:xfrm>
          <a:prstGeom prst="rect">
            <a:avLst/>
          </a:prstGeom>
          <a:solidFill>
            <a:srgbClr val="546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5661248"/>
            <a:ext cx="10058400" cy="1181336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3079094" y="2163872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注意交通信号灯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79094" y="2881974"/>
            <a:ext cx="3472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注意道路和车辆信号，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服从交通管理。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82" y="3338983"/>
            <a:ext cx="4649519" cy="369841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27" y="2045550"/>
            <a:ext cx="4649519" cy="46495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49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49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49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49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49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649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149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"/>
            <a:ext cx="11911301" cy="68578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58" y="279812"/>
            <a:ext cx="1550822" cy="720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8550" y="260648"/>
            <a:ext cx="4960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cs typeface="+mn-ea"/>
                <a:sym typeface="+mn-lt"/>
              </a:rPr>
              <a:t>道路交通安全法及其主要内容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59" y="0"/>
            <a:ext cx="3330053" cy="1196752"/>
          </a:xfrm>
          <a:prstGeom prst="rect">
            <a:avLst/>
          </a:prstGeom>
        </p:spPr>
      </p:pic>
      <p:pic>
        <p:nvPicPr>
          <p:cNvPr id="13" name="Picture 3" descr="C:\Users\Administrator\Desktop\45896-O53NJN-0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-19396"/>
          <a:stretch>
            <a:fillRect/>
          </a:stretch>
        </p:blipFill>
        <p:spPr bwMode="auto">
          <a:xfrm>
            <a:off x="2324112" y="1452514"/>
            <a:ext cx="5259150" cy="395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64" y="999892"/>
            <a:ext cx="3369459" cy="89237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1" y="5670052"/>
            <a:ext cx="11911014" cy="1187948"/>
          </a:xfrm>
          <a:prstGeom prst="rect">
            <a:avLst/>
          </a:prstGeom>
          <a:solidFill>
            <a:srgbClr val="546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2" y="5661248"/>
            <a:ext cx="10058400" cy="1181336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3254771" y="205575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注意安全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54771" y="2773853"/>
            <a:ext cx="3472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不在车行道、桥梁、隧道上追逐、玩耍、打闹。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47" y="946134"/>
            <a:ext cx="3904810" cy="283062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86" y="3799375"/>
            <a:ext cx="3946540" cy="28185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58" y="3032102"/>
            <a:ext cx="5990896" cy="42785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49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49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49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49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49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49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649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149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熊猫"/>
  <p:tag name="COMMONDATA" val="eyJoZGlkIjoiMDQwNTcyMTA1OGNlZDgzOTVlNGMxYzc2ZTY1NDk1YzA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1k4ankh">
      <a:majorFont>
        <a:latin typeface="HappyZcool-2016"/>
        <a:ea typeface="HappyZcool-2016"/>
        <a:cs typeface=""/>
      </a:majorFont>
      <a:minorFont>
        <a:latin typeface="HappyZcool-2016"/>
        <a:ea typeface="HappyZcool-2016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547</Words>
  <Application>WPS 演示</Application>
  <PresentationFormat>自定义</PresentationFormat>
  <Paragraphs>114</Paragraphs>
  <Slides>21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6" baseType="lpstr">
      <vt:lpstr>Arial</vt:lpstr>
      <vt:lpstr>宋体</vt:lpstr>
      <vt:lpstr>HappyZcool-2016</vt:lpstr>
      <vt:lpstr>Calibri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</dc:title>
  <dc:creator>畅</dc:creator>
  <cp:lastModifiedBy>admin</cp:lastModifiedBy>
  <cp:revision>22</cp:revision>
  <dcterms:created xsi:type="dcterms:W3CDTF">2016-09-07T07:38:00Z</dcterms:created>
  <dcterms:modified xsi:type="dcterms:W3CDTF">2022-10-25T00:37:27Z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69DCB02678584CA5B287CA7A4B67A5A6</vt:lpwstr>
  </property>
  <property fmtid="{D5CDD505-2E9C-101B-9397-08002B2CF9AE}" pid="3" name="KSOProductBuildVer">
    <vt:lpwstr>2052-11.1.0.12313</vt:lpwstr>
  </property>
</Properties>
</file>