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sldIdLst>
    <p:sldId id="288" r:id="rId3"/>
    <p:sldId id="289" r:id="rId4"/>
    <p:sldId id="292" r:id="rId5"/>
    <p:sldId id="320" r:id="rId6"/>
    <p:sldId id="353" r:id="rId7"/>
    <p:sldId id="352" r:id="rId8"/>
    <p:sldId id="299" r:id="rId9"/>
    <p:sldId id="311" r:id="rId10"/>
    <p:sldId id="354" r:id="rId11"/>
    <p:sldId id="356" r:id="rId12"/>
    <p:sldId id="296" r:id="rId13"/>
    <p:sldId id="334" r:id="rId14"/>
    <p:sldId id="309" r:id="rId15"/>
    <p:sldId id="339" r:id="rId16"/>
    <p:sldId id="338" r:id="rId17"/>
    <p:sldId id="337" r:id="rId18"/>
    <p:sldId id="336" r:id="rId19"/>
    <p:sldId id="343" r:id="rId20"/>
    <p:sldId id="342" r:id="rId21"/>
    <p:sldId id="344" r:id="rId22"/>
    <p:sldId id="341" r:id="rId23"/>
    <p:sldId id="355" r:id="rId24"/>
    <p:sldId id="340" r:id="rId25"/>
    <p:sldId id="345" r:id="rId26"/>
    <p:sldId id="346" r:id="rId27"/>
    <p:sldId id="347" r:id="rId28"/>
    <p:sldId id="348" r:id="rId29"/>
    <p:sldId id="350" r:id="rId30"/>
    <p:sldId id="322" r:id="rId31"/>
    <p:sldId id="335" r:id="rId32"/>
    <p:sldId id="358" r:id="rId33"/>
    <p:sldId id="357" r:id="rId34"/>
    <p:sldId id="360" r:id="rId35"/>
    <p:sldId id="367" r:id="rId36"/>
    <p:sldId id="361" r:id="rId37"/>
    <p:sldId id="362" r:id="rId38"/>
    <p:sldId id="363" r:id="rId39"/>
    <p:sldId id="364" r:id="rId40"/>
    <p:sldId id="359" r:id="rId41"/>
    <p:sldId id="365" r:id="rId42"/>
    <p:sldId id="369" r:id="rId43"/>
    <p:sldId id="349" r:id="rId44"/>
    <p:sldId id="325"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0DFAD"/>
    <a:srgbClr val="0000FF"/>
    <a:srgbClr val="9ECDC5"/>
    <a:srgbClr val="CE6A82"/>
    <a:srgbClr val="FDCE78"/>
    <a:srgbClr val="FFECC1"/>
    <a:srgbClr val="F1C8C9"/>
    <a:srgbClr val="528667"/>
    <a:srgbClr val="71B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8" autoAdjust="0"/>
  </p:normalViewPr>
  <p:slideViewPr>
    <p:cSldViewPr snapToGrid="0">
      <p:cViewPr varScale="1">
        <p:scale>
          <a:sx n="91" d="100"/>
          <a:sy n="91" d="100"/>
        </p:scale>
        <p:origin x="80" y="-2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32E6A-DEFD-4D4A-B055-0ADE18BA4E5D}" type="datetimeFigureOut">
              <a:rPr lang="zh-CN" altLang="en-US" smtClean="0"/>
              <a:t>2022/10/19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4F74C-E9DB-4564-9B9D-DAC26B3E8A47}" type="slidenum">
              <a:rPr lang="zh-CN" altLang="en-US" smtClean="0"/>
              <a:t>‹#›</a:t>
            </a:fld>
            <a:endParaRPr lang="zh-CN" altLang="en-US"/>
          </a:p>
        </p:txBody>
      </p:sp>
    </p:spTree>
    <p:extLst>
      <p:ext uri="{BB962C8B-B14F-4D97-AF65-F5344CB8AC3E}">
        <p14:creationId xmlns:p14="http://schemas.microsoft.com/office/powerpoint/2010/main" val="152329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a:t>
            </a:fld>
            <a:endParaRPr lang="zh-CN" altLang="en-US"/>
          </a:p>
        </p:txBody>
      </p:sp>
    </p:spTree>
    <p:extLst>
      <p:ext uri="{BB962C8B-B14F-4D97-AF65-F5344CB8AC3E}">
        <p14:creationId xmlns:p14="http://schemas.microsoft.com/office/powerpoint/2010/main" val="107536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10</a:t>
            </a:fld>
            <a:endParaRPr lang="zh-CN" altLang="en-US"/>
          </a:p>
        </p:txBody>
      </p:sp>
    </p:spTree>
    <p:extLst>
      <p:ext uri="{BB962C8B-B14F-4D97-AF65-F5344CB8AC3E}">
        <p14:creationId xmlns:p14="http://schemas.microsoft.com/office/powerpoint/2010/main" val="379057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11</a:t>
            </a:fld>
            <a:endParaRPr lang="zh-CN" altLang="en-US"/>
          </a:p>
        </p:txBody>
      </p:sp>
    </p:spTree>
    <p:extLst>
      <p:ext uri="{BB962C8B-B14F-4D97-AF65-F5344CB8AC3E}">
        <p14:creationId xmlns:p14="http://schemas.microsoft.com/office/powerpoint/2010/main" val="208322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12</a:t>
            </a:fld>
            <a:endParaRPr lang="zh-CN" altLang="en-US"/>
          </a:p>
        </p:txBody>
      </p:sp>
    </p:spTree>
    <p:extLst>
      <p:ext uri="{BB962C8B-B14F-4D97-AF65-F5344CB8AC3E}">
        <p14:creationId xmlns:p14="http://schemas.microsoft.com/office/powerpoint/2010/main" val="2545328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13</a:t>
            </a:fld>
            <a:endParaRPr lang="zh-CN" altLang="en-US"/>
          </a:p>
        </p:txBody>
      </p:sp>
    </p:spTree>
    <p:extLst>
      <p:ext uri="{BB962C8B-B14F-4D97-AF65-F5344CB8AC3E}">
        <p14:creationId xmlns:p14="http://schemas.microsoft.com/office/powerpoint/2010/main" val="235275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14</a:t>
            </a:fld>
            <a:endParaRPr lang="zh-CN" altLang="en-US"/>
          </a:p>
        </p:txBody>
      </p:sp>
    </p:spTree>
    <p:extLst>
      <p:ext uri="{BB962C8B-B14F-4D97-AF65-F5344CB8AC3E}">
        <p14:creationId xmlns:p14="http://schemas.microsoft.com/office/powerpoint/2010/main" val="25202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15</a:t>
            </a:fld>
            <a:endParaRPr lang="zh-CN" altLang="en-US"/>
          </a:p>
        </p:txBody>
      </p:sp>
    </p:spTree>
    <p:extLst>
      <p:ext uri="{BB962C8B-B14F-4D97-AF65-F5344CB8AC3E}">
        <p14:creationId xmlns:p14="http://schemas.microsoft.com/office/powerpoint/2010/main" val="252859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16</a:t>
            </a:fld>
            <a:endParaRPr lang="zh-CN" altLang="en-US"/>
          </a:p>
        </p:txBody>
      </p:sp>
    </p:spTree>
    <p:extLst>
      <p:ext uri="{BB962C8B-B14F-4D97-AF65-F5344CB8AC3E}">
        <p14:creationId xmlns:p14="http://schemas.microsoft.com/office/powerpoint/2010/main" val="2560735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17</a:t>
            </a:fld>
            <a:endParaRPr lang="zh-CN" altLang="en-US"/>
          </a:p>
        </p:txBody>
      </p:sp>
    </p:spTree>
    <p:extLst>
      <p:ext uri="{BB962C8B-B14F-4D97-AF65-F5344CB8AC3E}">
        <p14:creationId xmlns:p14="http://schemas.microsoft.com/office/powerpoint/2010/main" val="161171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18</a:t>
            </a:fld>
            <a:endParaRPr lang="zh-CN" altLang="en-US"/>
          </a:p>
        </p:txBody>
      </p:sp>
    </p:spTree>
    <p:extLst>
      <p:ext uri="{BB962C8B-B14F-4D97-AF65-F5344CB8AC3E}">
        <p14:creationId xmlns:p14="http://schemas.microsoft.com/office/powerpoint/2010/main" val="245317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19</a:t>
            </a:fld>
            <a:endParaRPr lang="zh-CN" altLang="en-US"/>
          </a:p>
        </p:txBody>
      </p:sp>
    </p:spTree>
    <p:extLst>
      <p:ext uri="{BB962C8B-B14F-4D97-AF65-F5344CB8AC3E}">
        <p14:creationId xmlns:p14="http://schemas.microsoft.com/office/powerpoint/2010/main" val="86034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a:t>
            </a:fld>
            <a:endParaRPr lang="zh-CN" altLang="en-US"/>
          </a:p>
        </p:txBody>
      </p:sp>
    </p:spTree>
    <p:extLst>
      <p:ext uri="{BB962C8B-B14F-4D97-AF65-F5344CB8AC3E}">
        <p14:creationId xmlns:p14="http://schemas.microsoft.com/office/powerpoint/2010/main" val="99260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20</a:t>
            </a:fld>
            <a:endParaRPr lang="zh-CN" altLang="en-US"/>
          </a:p>
        </p:txBody>
      </p:sp>
    </p:spTree>
    <p:extLst>
      <p:ext uri="{BB962C8B-B14F-4D97-AF65-F5344CB8AC3E}">
        <p14:creationId xmlns:p14="http://schemas.microsoft.com/office/powerpoint/2010/main" val="315505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21</a:t>
            </a:fld>
            <a:endParaRPr lang="zh-CN" altLang="en-US"/>
          </a:p>
        </p:txBody>
      </p:sp>
    </p:spTree>
    <p:extLst>
      <p:ext uri="{BB962C8B-B14F-4D97-AF65-F5344CB8AC3E}">
        <p14:creationId xmlns:p14="http://schemas.microsoft.com/office/powerpoint/2010/main" val="233703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22</a:t>
            </a:fld>
            <a:endParaRPr lang="zh-CN" altLang="en-US"/>
          </a:p>
        </p:txBody>
      </p:sp>
    </p:spTree>
    <p:extLst>
      <p:ext uri="{BB962C8B-B14F-4D97-AF65-F5344CB8AC3E}">
        <p14:creationId xmlns:p14="http://schemas.microsoft.com/office/powerpoint/2010/main" val="776083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23</a:t>
            </a:fld>
            <a:endParaRPr lang="zh-CN" altLang="en-US"/>
          </a:p>
        </p:txBody>
      </p:sp>
    </p:spTree>
    <p:extLst>
      <p:ext uri="{BB962C8B-B14F-4D97-AF65-F5344CB8AC3E}">
        <p14:creationId xmlns:p14="http://schemas.microsoft.com/office/powerpoint/2010/main" val="395895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24</a:t>
            </a:fld>
            <a:endParaRPr lang="zh-CN" altLang="en-US"/>
          </a:p>
        </p:txBody>
      </p:sp>
    </p:spTree>
    <p:extLst>
      <p:ext uri="{BB962C8B-B14F-4D97-AF65-F5344CB8AC3E}">
        <p14:creationId xmlns:p14="http://schemas.microsoft.com/office/powerpoint/2010/main" val="1362898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25</a:t>
            </a:fld>
            <a:endParaRPr lang="zh-CN" altLang="en-US"/>
          </a:p>
        </p:txBody>
      </p:sp>
    </p:spTree>
    <p:extLst>
      <p:ext uri="{BB962C8B-B14F-4D97-AF65-F5344CB8AC3E}">
        <p14:creationId xmlns:p14="http://schemas.microsoft.com/office/powerpoint/2010/main" val="978429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26</a:t>
            </a:fld>
            <a:endParaRPr lang="zh-CN" altLang="en-US"/>
          </a:p>
        </p:txBody>
      </p:sp>
    </p:spTree>
    <p:extLst>
      <p:ext uri="{BB962C8B-B14F-4D97-AF65-F5344CB8AC3E}">
        <p14:creationId xmlns:p14="http://schemas.microsoft.com/office/powerpoint/2010/main" val="3743968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27</a:t>
            </a:fld>
            <a:endParaRPr lang="zh-CN" altLang="en-US"/>
          </a:p>
        </p:txBody>
      </p:sp>
    </p:spTree>
    <p:extLst>
      <p:ext uri="{BB962C8B-B14F-4D97-AF65-F5344CB8AC3E}">
        <p14:creationId xmlns:p14="http://schemas.microsoft.com/office/powerpoint/2010/main" val="1013192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28</a:t>
            </a:fld>
            <a:endParaRPr lang="zh-CN" altLang="en-US"/>
          </a:p>
        </p:txBody>
      </p:sp>
    </p:spTree>
    <p:extLst>
      <p:ext uri="{BB962C8B-B14F-4D97-AF65-F5344CB8AC3E}">
        <p14:creationId xmlns:p14="http://schemas.microsoft.com/office/powerpoint/2010/main" val="408593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29</a:t>
            </a:fld>
            <a:endParaRPr lang="zh-CN" altLang="en-US"/>
          </a:p>
        </p:txBody>
      </p:sp>
    </p:spTree>
    <p:extLst>
      <p:ext uri="{BB962C8B-B14F-4D97-AF65-F5344CB8AC3E}">
        <p14:creationId xmlns:p14="http://schemas.microsoft.com/office/powerpoint/2010/main" val="96015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a:t>
            </a:fld>
            <a:endParaRPr lang="zh-CN" altLang="en-US"/>
          </a:p>
        </p:txBody>
      </p:sp>
    </p:spTree>
    <p:extLst>
      <p:ext uri="{BB962C8B-B14F-4D97-AF65-F5344CB8AC3E}">
        <p14:creationId xmlns:p14="http://schemas.microsoft.com/office/powerpoint/2010/main" val="390393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30</a:t>
            </a:fld>
            <a:endParaRPr lang="zh-CN" altLang="en-US"/>
          </a:p>
        </p:txBody>
      </p:sp>
    </p:spTree>
    <p:extLst>
      <p:ext uri="{BB962C8B-B14F-4D97-AF65-F5344CB8AC3E}">
        <p14:creationId xmlns:p14="http://schemas.microsoft.com/office/powerpoint/2010/main" val="1159188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31</a:t>
            </a:fld>
            <a:endParaRPr lang="zh-CN" altLang="en-US"/>
          </a:p>
        </p:txBody>
      </p:sp>
    </p:spTree>
    <p:extLst>
      <p:ext uri="{BB962C8B-B14F-4D97-AF65-F5344CB8AC3E}">
        <p14:creationId xmlns:p14="http://schemas.microsoft.com/office/powerpoint/2010/main" val="2666224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32</a:t>
            </a:fld>
            <a:endParaRPr lang="zh-CN" altLang="en-US"/>
          </a:p>
        </p:txBody>
      </p:sp>
    </p:spTree>
    <p:extLst>
      <p:ext uri="{BB962C8B-B14F-4D97-AF65-F5344CB8AC3E}">
        <p14:creationId xmlns:p14="http://schemas.microsoft.com/office/powerpoint/2010/main" val="462630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33</a:t>
            </a:fld>
            <a:endParaRPr lang="zh-CN" altLang="en-US"/>
          </a:p>
        </p:txBody>
      </p:sp>
    </p:spTree>
    <p:extLst>
      <p:ext uri="{BB962C8B-B14F-4D97-AF65-F5344CB8AC3E}">
        <p14:creationId xmlns:p14="http://schemas.microsoft.com/office/powerpoint/2010/main" val="2785873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34</a:t>
            </a:fld>
            <a:endParaRPr lang="zh-CN" altLang="en-US"/>
          </a:p>
        </p:txBody>
      </p:sp>
    </p:spTree>
    <p:extLst>
      <p:ext uri="{BB962C8B-B14F-4D97-AF65-F5344CB8AC3E}">
        <p14:creationId xmlns:p14="http://schemas.microsoft.com/office/powerpoint/2010/main" val="1703500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35</a:t>
            </a:fld>
            <a:endParaRPr lang="zh-CN" altLang="en-US"/>
          </a:p>
        </p:txBody>
      </p:sp>
    </p:spTree>
    <p:extLst>
      <p:ext uri="{BB962C8B-B14F-4D97-AF65-F5344CB8AC3E}">
        <p14:creationId xmlns:p14="http://schemas.microsoft.com/office/powerpoint/2010/main" val="3036616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36</a:t>
            </a:fld>
            <a:endParaRPr lang="zh-CN" altLang="en-US"/>
          </a:p>
        </p:txBody>
      </p:sp>
    </p:spTree>
    <p:extLst>
      <p:ext uri="{BB962C8B-B14F-4D97-AF65-F5344CB8AC3E}">
        <p14:creationId xmlns:p14="http://schemas.microsoft.com/office/powerpoint/2010/main" val="95710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37</a:t>
            </a:fld>
            <a:endParaRPr lang="zh-CN" altLang="en-US"/>
          </a:p>
        </p:txBody>
      </p:sp>
    </p:spTree>
    <p:extLst>
      <p:ext uri="{BB962C8B-B14F-4D97-AF65-F5344CB8AC3E}">
        <p14:creationId xmlns:p14="http://schemas.microsoft.com/office/powerpoint/2010/main" val="2390886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38</a:t>
            </a:fld>
            <a:endParaRPr lang="zh-CN" altLang="en-US"/>
          </a:p>
        </p:txBody>
      </p:sp>
    </p:spTree>
    <p:extLst>
      <p:ext uri="{BB962C8B-B14F-4D97-AF65-F5344CB8AC3E}">
        <p14:creationId xmlns:p14="http://schemas.microsoft.com/office/powerpoint/2010/main" val="3989796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39</a:t>
            </a:fld>
            <a:endParaRPr lang="zh-CN" altLang="en-US"/>
          </a:p>
        </p:txBody>
      </p:sp>
    </p:spTree>
    <p:extLst>
      <p:ext uri="{BB962C8B-B14F-4D97-AF65-F5344CB8AC3E}">
        <p14:creationId xmlns:p14="http://schemas.microsoft.com/office/powerpoint/2010/main" val="352976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4</a:t>
            </a:fld>
            <a:endParaRPr lang="zh-CN" altLang="en-US"/>
          </a:p>
        </p:txBody>
      </p:sp>
    </p:spTree>
    <p:extLst>
      <p:ext uri="{BB962C8B-B14F-4D97-AF65-F5344CB8AC3E}">
        <p14:creationId xmlns:p14="http://schemas.microsoft.com/office/powerpoint/2010/main" val="3335081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40</a:t>
            </a:fld>
            <a:endParaRPr lang="zh-CN" altLang="en-US"/>
          </a:p>
        </p:txBody>
      </p:sp>
    </p:spTree>
    <p:extLst>
      <p:ext uri="{BB962C8B-B14F-4D97-AF65-F5344CB8AC3E}">
        <p14:creationId xmlns:p14="http://schemas.microsoft.com/office/powerpoint/2010/main" val="4277877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41</a:t>
            </a:fld>
            <a:endParaRPr lang="zh-CN" altLang="en-US"/>
          </a:p>
        </p:txBody>
      </p:sp>
    </p:spTree>
    <p:extLst>
      <p:ext uri="{BB962C8B-B14F-4D97-AF65-F5344CB8AC3E}">
        <p14:creationId xmlns:p14="http://schemas.microsoft.com/office/powerpoint/2010/main" val="294040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42</a:t>
            </a:fld>
            <a:endParaRPr lang="zh-CN" altLang="en-US"/>
          </a:p>
        </p:txBody>
      </p:sp>
    </p:spTree>
    <p:extLst>
      <p:ext uri="{BB962C8B-B14F-4D97-AF65-F5344CB8AC3E}">
        <p14:creationId xmlns:p14="http://schemas.microsoft.com/office/powerpoint/2010/main" val="4240557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43</a:t>
            </a:fld>
            <a:endParaRPr lang="zh-CN" altLang="en-US"/>
          </a:p>
        </p:txBody>
      </p:sp>
    </p:spTree>
    <p:extLst>
      <p:ext uri="{BB962C8B-B14F-4D97-AF65-F5344CB8AC3E}">
        <p14:creationId xmlns:p14="http://schemas.microsoft.com/office/powerpoint/2010/main" val="53265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5</a:t>
            </a:fld>
            <a:endParaRPr lang="zh-CN" altLang="en-US"/>
          </a:p>
        </p:txBody>
      </p:sp>
    </p:spTree>
    <p:extLst>
      <p:ext uri="{BB962C8B-B14F-4D97-AF65-F5344CB8AC3E}">
        <p14:creationId xmlns:p14="http://schemas.microsoft.com/office/powerpoint/2010/main" val="117052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6</a:t>
            </a:fld>
            <a:endParaRPr lang="zh-CN" altLang="en-US"/>
          </a:p>
        </p:txBody>
      </p:sp>
    </p:spTree>
    <p:extLst>
      <p:ext uri="{BB962C8B-B14F-4D97-AF65-F5344CB8AC3E}">
        <p14:creationId xmlns:p14="http://schemas.microsoft.com/office/powerpoint/2010/main" val="199089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7</a:t>
            </a:fld>
            <a:endParaRPr lang="zh-CN" altLang="en-US"/>
          </a:p>
        </p:txBody>
      </p:sp>
    </p:spTree>
    <p:extLst>
      <p:ext uri="{BB962C8B-B14F-4D97-AF65-F5344CB8AC3E}">
        <p14:creationId xmlns:p14="http://schemas.microsoft.com/office/powerpoint/2010/main" val="227766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8</a:t>
            </a:fld>
            <a:endParaRPr lang="zh-CN" altLang="en-US"/>
          </a:p>
        </p:txBody>
      </p:sp>
    </p:spTree>
    <p:extLst>
      <p:ext uri="{BB962C8B-B14F-4D97-AF65-F5344CB8AC3E}">
        <p14:creationId xmlns:p14="http://schemas.microsoft.com/office/powerpoint/2010/main" val="318123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9</a:t>
            </a:fld>
            <a:endParaRPr lang="zh-CN" altLang="en-US"/>
          </a:p>
        </p:txBody>
      </p:sp>
    </p:spTree>
    <p:extLst>
      <p:ext uri="{BB962C8B-B14F-4D97-AF65-F5344CB8AC3E}">
        <p14:creationId xmlns:p14="http://schemas.microsoft.com/office/powerpoint/2010/main" val="146220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4513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7690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81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4"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212755047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5442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9.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pic>
        <p:nvPicPr>
          <p:cNvPr id="32" name="图片 31">
            <a:extLst>
              <a:ext uri="{FF2B5EF4-FFF2-40B4-BE49-F238E27FC236}">
                <a16:creationId xmlns:a16="http://schemas.microsoft.com/office/drawing/2014/main" id="{891E985C-5232-4FF3-93CC-D36B10A87C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1126648" y="-2028110"/>
            <a:ext cx="1523236" cy="4616056"/>
          </a:xfrm>
          <a:prstGeom prst="rect">
            <a:avLst/>
          </a:prstGeom>
        </p:spPr>
      </p:pic>
      <p:sp>
        <p:nvSpPr>
          <p:cNvPr id="21" name="矩形 20"/>
          <p:cNvSpPr/>
          <p:nvPr/>
        </p:nvSpPr>
        <p:spPr>
          <a:xfrm>
            <a:off x="823115" y="662472"/>
            <a:ext cx="10618237" cy="5644877"/>
          </a:xfrm>
          <a:prstGeom prst="rect">
            <a:avLst/>
          </a:prstGeom>
          <a:solidFill>
            <a:schemeClr val="bg1"/>
          </a:solidFill>
          <a:ln>
            <a:noFill/>
          </a:ln>
          <a:effectLst>
            <a:outerShdw blurRad="635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             </a:t>
            </a:r>
            <a:endParaRPr lang="zh-CN" altLang="en-US" dirty="0">
              <a:solidFill>
                <a:schemeClr val="tx1">
                  <a:lumMod val="50000"/>
                  <a:lumOff val="50000"/>
                </a:schemeClr>
              </a:solidFill>
              <a:cs typeface="+mn-ea"/>
              <a:sym typeface="+mn-lt"/>
            </a:endParaRP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68771" y="-437801"/>
            <a:ext cx="4194170" cy="4255950"/>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84822">
            <a:off x="-1387115" y="3073522"/>
            <a:ext cx="5564561" cy="4749314"/>
          </a:xfrm>
          <a:prstGeom prst="rect">
            <a:avLst/>
          </a:prstGeom>
        </p:spPr>
      </p:pic>
      <p:sp>
        <p:nvSpPr>
          <p:cNvPr id="28" name="TextBox 4">
            <a:extLst>
              <a:ext uri="{FF2B5EF4-FFF2-40B4-BE49-F238E27FC236}">
                <a16:creationId xmlns:a16="http://schemas.microsoft.com/office/drawing/2014/main" id="{9D59EDAA-0CAF-40C8-B757-9EF652BE6CBD}"/>
              </a:ext>
            </a:extLst>
          </p:cNvPr>
          <p:cNvSpPr txBox="1"/>
          <p:nvPr/>
        </p:nvSpPr>
        <p:spPr>
          <a:xfrm>
            <a:off x="2766552" y="2575667"/>
            <a:ext cx="6596678" cy="769441"/>
          </a:xfrm>
          <a:prstGeom prst="rect">
            <a:avLst/>
          </a:prstGeom>
          <a:noFill/>
        </p:spPr>
        <p:txBody>
          <a:bodyPr wrap="none" rtlCol="0">
            <a:spAutoFit/>
          </a:bodyPr>
          <a:lstStyle/>
          <a:p>
            <a:pPr algn="ctr"/>
            <a:r>
              <a:rPr lang="zh-CN" altLang="en-US" sz="4400" spc="600" dirty="0">
                <a:solidFill>
                  <a:srgbClr val="528667"/>
                </a:solidFill>
                <a:cs typeface="+mn-ea"/>
                <a:sym typeface="+mn-lt"/>
              </a:rPr>
              <a:t>小学英语课程标准解读</a:t>
            </a:r>
            <a:endParaRPr lang="en-US" altLang="zh-CN" sz="4400" spc="600" dirty="0">
              <a:solidFill>
                <a:srgbClr val="528667"/>
              </a:solidFill>
              <a:cs typeface="+mn-ea"/>
              <a:sym typeface="+mn-lt"/>
            </a:endParaRPr>
          </a:p>
        </p:txBody>
      </p:sp>
      <p:pic>
        <p:nvPicPr>
          <p:cNvPr id="29" name="图片 28">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30" name="图片 29">
            <a:extLst>
              <a:ext uri="{FF2B5EF4-FFF2-40B4-BE49-F238E27FC236}">
                <a16:creationId xmlns:a16="http://schemas.microsoft.com/office/drawing/2014/main" id="{891E985C-5232-4FF3-93CC-D36B10A87C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187854" y="-1261408"/>
            <a:ext cx="1523236" cy="4616056"/>
          </a:xfrm>
          <a:prstGeom prst="rect">
            <a:avLst/>
          </a:prstGeom>
        </p:spPr>
      </p:pic>
      <p:sp>
        <p:nvSpPr>
          <p:cNvPr id="2" name="文本框 1">
            <a:extLst>
              <a:ext uri="{FF2B5EF4-FFF2-40B4-BE49-F238E27FC236}">
                <a16:creationId xmlns:a16="http://schemas.microsoft.com/office/drawing/2014/main" id="{C5955EE8-EF50-8BDF-AF33-B30C1A7E8F1D}"/>
              </a:ext>
            </a:extLst>
          </p:cNvPr>
          <p:cNvSpPr txBox="1"/>
          <p:nvPr/>
        </p:nvSpPr>
        <p:spPr>
          <a:xfrm>
            <a:off x="5671315" y="4209619"/>
            <a:ext cx="5594912" cy="369332"/>
          </a:xfrm>
          <a:prstGeom prst="rect">
            <a:avLst/>
          </a:prstGeom>
          <a:noFill/>
        </p:spPr>
        <p:txBody>
          <a:bodyPr wrap="square" rtlCol="0">
            <a:spAutoFit/>
          </a:bodyPr>
          <a:lstStyle/>
          <a:p>
            <a:r>
              <a:rPr lang="zh-CN" altLang="en-US" dirty="0"/>
              <a:t>常州市新北区圩塘中心小学    顾志荣 </a:t>
            </a:r>
          </a:p>
        </p:txBody>
      </p:sp>
    </p:spTree>
    <p:extLst>
      <p:ext uri="{BB962C8B-B14F-4D97-AF65-F5344CB8AC3E}">
        <p14:creationId xmlns:p14="http://schemas.microsoft.com/office/powerpoint/2010/main" val="266118435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2" name="组合 1">
            <a:extLst>
              <a:ext uri="{FF2B5EF4-FFF2-40B4-BE49-F238E27FC236}">
                <a16:creationId xmlns:a16="http://schemas.microsoft.com/office/drawing/2014/main" id="{6514531B-1802-453C-D153-A2380C5D9307}"/>
              </a:ext>
            </a:extLst>
          </p:cNvPr>
          <p:cNvGrpSpPr/>
          <p:nvPr/>
        </p:nvGrpSpPr>
        <p:grpSpPr>
          <a:xfrm>
            <a:off x="5814732" y="1165153"/>
            <a:ext cx="4466339" cy="4527694"/>
            <a:chOff x="4434532" y="1014177"/>
            <a:chExt cx="4466339" cy="4527694"/>
          </a:xfrm>
        </p:grpSpPr>
        <p:sp>
          <p:nvSpPr>
            <p:cNvPr id="3" name="任意多边形 13">
              <a:extLst>
                <a:ext uri="{FF2B5EF4-FFF2-40B4-BE49-F238E27FC236}">
                  <a16:creationId xmlns:a16="http://schemas.microsoft.com/office/drawing/2014/main" id="{813457CF-B8BF-F1F0-555B-1DEDD649B54B}"/>
                </a:ext>
              </a:extLst>
            </p:cNvPr>
            <p:cNvSpPr/>
            <p:nvPr/>
          </p:nvSpPr>
          <p:spPr>
            <a:xfrm>
              <a:off x="5839336" y="3340765"/>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7" name="六边形 6">
              <a:extLst>
                <a:ext uri="{FF2B5EF4-FFF2-40B4-BE49-F238E27FC236}">
                  <a16:creationId xmlns:a16="http://schemas.microsoft.com/office/drawing/2014/main" id="{FD6451DD-DAEE-60D1-4396-4FD2B0A5242A}"/>
                </a:ext>
              </a:extLst>
            </p:cNvPr>
            <p:cNvSpPr/>
            <p:nvPr/>
          </p:nvSpPr>
          <p:spPr>
            <a:xfrm>
              <a:off x="4434532" y="2579711"/>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 name="任意多边形 17">
              <a:extLst>
                <a:ext uri="{FF2B5EF4-FFF2-40B4-BE49-F238E27FC236}">
                  <a16:creationId xmlns:a16="http://schemas.microsoft.com/office/drawing/2014/main" id="{C4C498BD-22A5-7FFA-D7CA-06A989A437CF}"/>
                </a:ext>
              </a:extLst>
            </p:cNvPr>
            <p:cNvSpPr/>
            <p:nvPr/>
          </p:nvSpPr>
          <p:spPr>
            <a:xfrm>
              <a:off x="7239462" y="2562865"/>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9" name="六边形 8">
              <a:extLst>
                <a:ext uri="{FF2B5EF4-FFF2-40B4-BE49-F238E27FC236}">
                  <a16:creationId xmlns:a16="http://schemas.microsoft.com/office/drawing/2014/main" id="{3AF9B8B7-EA83-B251-32AB-33269A0B5EA4}"/>
                </a:ext>
              </a:extLst>
            </p:cNvPr>
            <p:cNvSpPr/>
            <p:nvPr/>
          </p:nvSpPr>
          <p:spPr>
            <a:xfrm>
              <a:off x="7257449" y="4124955"/>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1" name="任意多边形 21">
              <a:extLst>
                <a:ext uri="{FF2B5EF4-FFF2-40B4-BE49-F238E27FC236}">
                  <a16:creationId xmlns:a16="http://schemas.microsoft.com/office/drawing/2014/main" id="{CD318345-34D9-A918-2D08-44BB8A004F6B}"/>
                </a:ext>
              </a:extLst>
            </p:cNvPr>
            <p:cNvSpPr/>
            <p:nvPr/>
          </p:nvSpPr>
          <p:spPr>
            <a:xfrm>
              <a:off x="5839336" y="1788334"/>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12" name="六边形 11">
              <a:extLst>
                <a:ext uri="{FF2B5EF4-FFF2-40B4-BE49-F238E27FC236}">
                  <a16:creationId xmlns:a16="http://schemas.microsoft.com/office/drawing/2014/main" id="{B868ABC9-97A7-5B26-8025-3DE35C152C86}"/>
                </a:ext>
              </a:extLst>
            </p:cNvPr>
            <p:cNvSpPr/>
            <p:nvPr/>
          </p:nvSpPr>
          <p:spPr>
            <a:xfrm>
              <a:off x="7239462" y="1014177"/>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sp>
        <p:nvSpPr>
          <p:cNvPr id="13" name="文本框 53">
            <a:extLst>
              <a:ext uri="{FF2B5EF4-FFF2-40B4-BE49-F238E27FC236}">
                <a16:creationId xmlns:a16="http://schemas.microsoft.com/office/drawing/2014/main" id="{F8BD79DB-83E5-6BA7-F002-26CEC03DE160}"/>
              </a:ext>
            </a:extLst>
          </p:cNvPr>
          <p:cNvSpPr txBox="1">
            <a:spLocks noChangeArrowheads="1"/>
          </p:cNvSpPr>
          <p:nvPr/>
        </p:nvSpPr>
        <p:spPr bwMode="auto">
          <a:xfrm>
            <a:off x="7647567" y="2469456"/>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rgbClr val="528667"/>
                </a:solidFill>
                <a:latin typeface="+mn-lt"/>
                <a:ea typeface="+mn-ea"/>
                <a:cs typeface="+mn-ea"/>
                <a:sym typeface="+mn-lt"/>
              </a:rPr>
              <a:t>降低</a:t>
            </a:r>
          </a:p>
        </p:txBody>
      </p:sp>
      <p:sp>
        <p:nvSpPr>
          <p:cNvPr id="14" name="文本框 53">
            <a:extLst>
              <a:ext uri="{FF2B5EF4-FFF2-40B4-BE49-F238E27FC236}">
                <a16:creationId xmlns:a16="http://schemas.microsoft.com/office/drawing/2014/main" id="{21503A8A-DFEC-10DC-29B4-F626FE1B0558}"/>
              </a:ext>
            </a:extLst>
          </p:cNvPr>
          <p:cNvSpPr txBox="1">
            <a:spLocks noChangeArrowheads="1"/>
          </p:cNvSpPr>
          <p:nvPr/>
        </p:nvSpPr>
        <p:spPr bwMode="auto">
          <a:xfrm>
            <a:off x="9056404" y="164277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rgbClr val="528667"/>
                </a:solidFill>
                <a:latin typeface="+mn-lt"/>
                <a:ea typeface="+mn-ea"/>
                <a:cs typeface="+mn-ea"/>
                <a:sym typeface="+mn-lt"/>
              </a:rPr>
              <a:t>增加</a:t>
            </a:r>
          </a:p>
        </p:txBody>
      </p:sp>
      <p:sp>
        <p:nvSpPr>
          <p:cNvPr id="15" name="文本框 53">
            <a:extLst>
              <a:ext uri="{FF2B5EF4-FFF2-40B4-BE49-F238E27FC236}">
                <a16:creationId xmlns:a16="http://schemas.microsoft.com/office/drawing/2014/main" id="{8ABE1F2F-27C1-D89F-4401-66507F060E08}"/>
              </a:ext>
            </a:extLst>
          </p:cNvPr>
          <p:cNvSpPr txBox="1">
            <a:spLocks noChangeArrowheads="1"/>
          </p:cNvSpPr>
          <p:nvPr/>
        </p:nvSpPr>
        <p:spPr bwMode="auto">
          <a:xfrm>
            <a:off x="9056405" y="320831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rgbClr val="528667"/>
                </a:solidFill>
                <a:latin typeface="+mn-lt"/>
                <a:ea typeface="+mn-ea"/>
                <a:cs typeface="+mn-ea"/>
                <a:sym typeface="+mn-lt"/>
              </a:rPr>
              <a:t>整合</a:t>
            </a:r>
          </a:p>
        </p:txBody>
      </p:sp>
      <p:sp>
        <p:nvSpPr>
          <p:cNvPr id="16" name="文本框 53">
            <a:extLst>
              <a:ext uri="{FF2B5EF4-FFF2-40B4-BE49-F238E27FC236}">
                <a16:creationId xmlns:a16="http://schemas.microsoft.com/office/drawing/2014/main" id="{6CD5B2F4-EAE4-3CFE-9D16-7F3BAC941DBF}"/>
              </a:ext>
            </a:extLst>
          </p:cNvPr>
          <p:cNvSpPr txBox="1">
            <a:spLocks noChangeArrowheads="1"/>
          </p:cNvSpPr>
          <p:nvPr/>
        </p:nvSpPr>
        <p:spPr bwMode="auto">
          <a:xfrm>
            <a:off x="9115992" y="4753556"/>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rgbClr val="528667"/>
                </a:solidFill>
                <a:latin typeface="+mn-lt"/>
                <a:ea typeface="+mn-ea"/>
                <a:cs typeface="+mn-ea"/>
                <a:sym typeface="+mn-lt"/>
              </a:rPr>
              <a:t>细化</a:t>
            </a:r>
          </a:p>
        </p:txBody>
      </p:sp>
      <p:sp>
        <p:nvSpPr>
          <p:cNvPr id="17" name="文本框 53">
            <a:extLst>
              <a:ext uri="{FF2B5EF4-FFF2-40B4-BE49-F238E27FC236}">
                <a16:creationId xmlns:a16="http://schemas.microsoft.com/office/drawing/2014/main" id="{205D5178-8BB5-41BF-693E-7D1FE55D1F21}"/>
              </a:ext>
            </a:extLst>
          </p:cNvPr>
          <p:cNvSpPr txBox="1">
            <a:spLocks noChangeArrowheads="1"/>
          </p:cNvSpPr>
          <p:nvPr/>
        </p:nvSpPr>
        <p:spPr bwMode="auto">
          <a:xfrm>
            <a:off x="7656560" y="3969366"/>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rgbClr val="528667"/>
                </a:solidFill>
                <a:latin typeface="+mn-lt"/>
                <a:ea typeface="+mn-ea"/>
                <a:cs typeface="+mn-ea"/>
                <a:sym typeface="+mn-lt"/>
              </a:rPr>
              <a:t>删减</a:t>
            </a:r>
          </a:p>
        </p:txBody>
      </p:sp>
      <p:sp>
        <p:nvSpPr>
          <p:cNvPr id="18" name="文本框 53">
            <a:extLst>
              <a:ext uri="{FF2B5EF4-FFF2-40B4-BE49-F238E27FC236}">
                <a16:creationId xmlns:a16="http://schemas.microsoft.com/office/drawing/2014/main" id="{9E5A4390-299C-CCAF-DBE3-43BE5D6B2EFD}"/>
              </a:ext>
            </a:extLst>
          </p:cNvPr>
          <p:cNvSpPr txBox="1">
            <a:spLocks noChangeArrowheads="1"/>
          </p:cNvSpPr>
          <p:nvPr/>
        </p:nvSpPr>
        <p:spPr bwMode="auto">
          <a:xfrm>
            <a:off x="6216595" y="320831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rgbClr val="528667"/>
                </a:solidFill>
                <a:latin typeface="+mn-lt"/>
                <a:ea typeface="+mn-ea"/>
                <a:cs typeface="+mn-ea"/>
                <a:sym typeface="+mn-lt"/>
              </a:rPr>
              <a:t>提高</a:t>
            </a:r>
          </a:p>
        </p:txBody>
      </p:sp>
      <p:sp>
        <p:nvSpPr>
          <p:cNvPr id="19" name="任意多边形 34">
            <a:extLst>
              <a:ext uri="{FF2B5EF4-FFF2-40B4-BE49-F238E27FC236}">
                <a16:creationId xmlns:a16="http://schemas.microsoft.com/office/drawing/2014/main" id="{C6339757-6AAB-B6EB-60BE-E07A53C222CD}"/>
              </a:ext>
            </a:extLst>
          </p:cNvPr>
          <p:cNvSpPr/>
          <p:nvPr/>
        </p:nvSpPr>
        <p:spPr>
          <a:xfrm>
            <a:off x="6108038" y="4330175"/>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20" name="任意多边形 35">
            <a:extLst>
              <a:ext uri="{FF2B5EF4-FFF2-40B4-BE49-F238E27FC236}">
                <a16:creationId xmlns:a16="http://schemas.microsoft.com/office/drawing/2014/main" id="{88211448-E377-07B2-8B5A-F8E87167EC6D}"/>
              </a:ext>
            </a:extLst>
          </p:cNvPr>
          <p:cNvSpPr/>
          <p:nvPr/>
        </p:nvSpPr>
        <p:spPr>
          <a:xfrm>
            <a:off x="6763034" y="4703383"/>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21" name="任意多边形 36">
            <a:extLst>
              <a:ext uri="{FF2B5EF4-FFF2-40B4-BE49-F238E27FC236}">
                <a16:creationId xmlns:a16="http://schemas.microsoft.com/office/drawing/2014/main" id="{8616D114-C8CB-8759-ABF4-7D667310F81D}"/>
              </a:ext>
            </a:extLst>
          </p:cNvPr>
          <p:cNvSpPr/>
          <p:nvPr/>
        </p:nvSpPr>
        <p:spPr>
          <a:xfrm>
            <a:off x="6113726" y="4962618"/>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grpSp>
        <p:nvGrpSpPr>
          <p:cNvPr id="29" name="组合 28">
            <a:extLst>
              <a:ext uri="{FF2B5EF4-FFF2-40B4-BE49-F238E27FC236}">
                <a16:creationId xmlns:a16="http://schemas.microsoft.com/office/drawing/2014/main" id="{8C04763B-3458-61E1-801D-60B3007BFCFD}"/>
              </a:ext>
            </a:extLst>
          </p:cNvPr>
          <p:cNvGrpSpPr/>
          <p:nvPr/>
        </p:nvGrpSpPr>
        <p:grpSpPr>
          <a:xfrm>
            <a:off x="193179" y="325389"/>
            <a:ext cx="4282175" cy="967189"/>
            <a:chOff x="224513" y="140871"/>
            <a:chExt cx="4282175" cy="967189"/>
          </a:xfrm>
        </p:grpSpPr>
        <p:sp>
          <p:nvSpPr>
            <p:cNvPr id="30" name="任意多边形 29">
              <a:extLst>
                <a:ext uri="{FF2B5EF4-FFF2-40B4-BE49-F238E27FC236}">
                  <a16:creationId xmlns:a16="http://schemas.microsoft.com/office/drawing/2014/main" id="{FCC86EF2-2870-F6CD-418A-8A36BAC5F0EF}"/>
                </a:ext>
              </a:extLst>
            </p:cNvPr>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FA77A92E-1DAE-CC12-E89D-9A2419C226FA}"/>
                </a:ext>
              </a:extLst>
            </p:cNvPr>
            <p:cNvSpPr txBox="1"/>
            <p:nvPr/>
          </p:nvSpPr>
          <p:spPr>
            <a:xfrm>
              <a:off x="1134687" y="416597"/>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课程目标细化</a:t>
              </a:r>
            </a:p>
          </p:txBody>
        </p:sp>
        <p:pic>
          <p:nvPicPr>
            <p:cNvPr id="32" name="图片 31">
              <a:extLst>
                <a:ext uri="{FF2B5EF4-FFF2-40B4-BE49-F238E27FC236}">
                  <a16:creationId xmlns:a16="http://schemas.microsoft.com/office/drawing/2014/main" id="{425B847F-3AAB-BB9E-6B1D-70E8E0C7CF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33" name="组合 32">
              <a:extLst>
                <a:ext uri="{FF2B5EF4-FFF2-40B4-BE49-F238E27FC236}">
                  <a16:creationId xmlns:a16="http://schemas.microsoft.com/office/drawing/2014/main" id="{782B8D42-2EE0-E295-8D64-B63F510CF60C}"/>
                </a:ext>
              </a:extLst>
            </p:cNvPr>
            <p:cNvGrpSpPr/>
            <p:nvPr/>
          </p:nvGrpSpPr>
          <p:grpSpPr>
            <a:xfrm rot="335674">
              <a:off x="452539" y="140871"/>
              <a:ext cx="620482" cy="623305"/>
              <a:chOff x="2155121" y="1939693"/>
              <a:chExt cx="1174773" cy="1180119"/>
            </a:xfrm>
          </p:grpSpPr>
          <p:pic>
            <p:nvPicPr>
              <p:cNvPr id="34" name="图片 33">
                <a:extLst>
                  <a:ext uri="{FF2B5EF4-FFF2-40B4-BE49-F238E27FC236}">
                    <a16:creationId xmlns:a16="http://schemas.microsoft.com/office/drawing/2014/main" id="{43ABFBA4-5AD2-FC96-6D23-CBF0F6021F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35" name="图片 34">
                <a:extLst>
                  <a:ext uri="{FF2B5EF4-FFF2-40B4-BE49-F238E27FC236}">
                    <a16:creationId xmlns:a16="http://schemas.microsoft.com/office/drawing/2014/main" id="{3CB481ED-D97E-0F9C-6FF8-EC088A486B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pic>
        <p:nvPicPr>
          <p:cNvPr id="5" name="图片 4">
            <a:extLst>
              <a:ext uri="{FF2B5EF4-FFF2-40B4-BE49-F238E27FC236}">
                <a16:creationId xmlns:a16="http://schemas.microsoft.com/office/drawing/2014/main" id="{21260DA5-84CB-FC05-F113-63B58FE0D88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30000" contrast="10000"/>
                    </a14:imgEffect>
                  </a14:imgLayer>
                </a14:imgProps>
              </a:ext>
              <a:ext uri="{28A0092B-C50C-407E-A947-70E740481C1C}">
                <a14:useLocalDpi xmlns:a14="http://schemas.microsoft.com/office/drawing/2010/main" val="0"/>
              </a:ext>
            </a:extLst>
          </a:blip>
          <a:srcRect l="25258" t="18476" r="10540" b="14055"/>
          <a:stretch/>
        </p:blipFill>
        <p:spPr>
          <a:xfrm>
            <a:off x="601454" y="1793076"/>
            <a:ext cx="4804182" cy="3786485"/>
          </a:xfrm>
          <a:prstGeom prst="rect">
            <a:avLst/>
          </a:prstGeom>
          <a:ln>
            <a:noFill/>
          </a:ln>
          <a:effectLst>
            <a:softEdge rad="112500"/>
          </a:effectLst>
        </p:spPr>
      </p:pic>
    </p:spTree>
    <p:extLst>
      <p:ext uri="{BB962C8B-B14F-4D97-AF65-F5344CB8AC3E}">
        <p14:creationId xmlns:p14="http://schemas.microsoft.com/office/powerpoint/2010/main" val="21812814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7816431B-0D0D-8B8E-838D-E7A1449DBD4B}"/>
              </a:ext>
            </a:extLst>
          </p:cNvPr>
          <p:cNvGraphicFramePr>
            <a:graphicFrameLocks noGrp="1"/>
          </p:cNvGraphicFramePr>
          <p:nvPr>
            <p:extLst>
              <p:ext uri="{D42A27DB-BD31-4B8C-83A1-F6EECF244321}">
                <p14:modId xmlns:p14="http://schemas.microsoft.com/office/powerpoint/2010/main" val="3547543683"/>
              </p:ext>
            </p:extLst>
          </p:nvPr>
        </p:nvGraphicFramePr>
        <p:xfrm>
          <a:off x="463864" y="1155451"/>
          <a:ext cx="10698735" cy="5280015"/>
        </p:xfrm>
        <a:graphic>
          <a:graphicData uri="http://schemas.openxmlformats.org/drawingml/2006/table">
            <a:tbl>
              <a:tblPr firstRow="1" bandRow="1">
                <a:tableStyleId>{5940675A-B579-460E-94D1-54222C63F5DA}</a:tableStyleId>
              </a:tblPr>
              <a:tblGrid>
                <a:gridCol w="539313">
                  <a:extLst>
                    <a:ext uri="{9D8B030D-6E8A-4147-A177-3AD203B41FA5}">
                      <a16:colId xmlns:a16="http://schemas.microsoft.com/office/drawing/2014/main" val="2668933666"/>
                    </a:ext>
                  </a:extLst>
                </a:gridCol>
                <a:gridCol w="1415684">
                  <a:extLst>
                    <a:ext uri="{9D8B030D-6E8A-4147-A177-3AD203B41FA5}">
                      <a16:colId xmlns:a16="http://schemas.microsoft.com/office/drawing/2014/main" val="1045850619"/>
                    </a:ext>
                  </a:extLst>
                </a:gridCol>
                <a:gridCol w="3316114">
                  <a:extLst>
                    <a:ext uri="{9D8B030D-6E8A-4147-A177-3AD203B41FA5}">
                      <a16:colId xmlns:a16="http://schemas.microsoft.com/office/drawing/2014/main" val="407561693"/>
                    </a:ext>
                  </a:extLst>
                </a:gridCol>
                <a:gridCol w="5427624">
                  <a:extLst>
                    <a:ext uri="{9D8B030D-6E8A-4147-A177-3AD203B41FA5}">
                      <a16:colId xmlns:a16="http://schemas.microsoft.com/office/drawing/2014/main" val="785367966"/>
                    </a:ext>
                  </a:extLst>
                </a:gridCol>
              </a:tblGrid>
              <a:tr h="466178">
                <a:tc>
                  <a:txBody>
                    <a:bodyPr/>
                    <a:lstStyle/>
                    <a:p>
                      <a:endParaRPr lang="zh-CN" altLang="en-US" dirty="0"/>
                    </a:p>
                  </a:txBody>
                  <a:tcPr>
                    <a:solidFill>
                      <a:srgbClr val="D0DFAD"/>
                    </a:solidFill>
                  </a:tcPr>
                </a:tc>
                <a:tc>
                  <a:txBody>
                    <a:bodyPr/>
                    <a:lstStyle/>
                    <a:p>
                      <a:r>
                        <a:rPr lang="zh-CN" altLang="en-US" dirty="0"/>
                        <a:t>范畴</a:t>
                      </a:r>
                    </a:p>
                  </a:txBody>
                  <a:tcPr>
                    <a:solidFill>
                      <a:srgbClr val="D0DFAD"/>
                    </a:solidFill>
                  </a:tcPr>
                </a:tc>
                <a:tc>
                  <a:txBody>
                    <a:bodyPr/>
                    <a:lstStyle/>
                    <a:p>
                      <a:r>
                        <a:rPr lang="zh-CN" altLang="en-US" dirty="0"/>
                        <a:t>子主题内容（课标要求）</a:t>
                      </a:r>
                    </a:p>
                  </a:txBody>
                  <a:tcPr>
                    <a:solidFill>
                      <a:srgbClr val="D0DFAD"/>
                    </a:solidFill>
                  </a:tcPr>
                </a:tc>
                <a:tc>
                  <a:txBody>
                    <a:bodyPr/>
                    <a:lstStyle/>
                    <a:p>
                      <a:r>
                        <a:rPr lang="zh-CN" altLang="en-US" dirty="0"/>
                        <a:t>子主题内容（校本化要求）</a:t>
                      </a:r>
                    </a:p>
                  </a:txBody>
                  <a:tcPr>
                    <a:solidFill>
                      <a:srgbClr val="D0DFAD"/>
                    </a:solidFill>
                  </a:tcPr>
                </a:tc>
                <a:extLst>
                  <a:ext uri="{0D108BD9-81ED-4DB2-BD59-A6C34878D82A}">
                    <a16:rowId xmlns:a16="http://schemas.microsoft.com/office/drawing/2014/main" val="1944012354"/>
                  </a:ext>
                </a:extLst>
              </a:tr>
              <a:tr h="466178">
                <a:tc rowSpan="8">
                  <a:txBody>
                    <a:bodyPr/>
                    <a:lstStyle/>
                    <a:p>
                      <a:endParaRPr lang="en-US" altLang="zh-CN" dirty="0"/>
                    </a:p>
                    <a:p>
                      <a:endParaRPr lang="en-US" altLang="zh-CN" dirty="0"/>
                    </a:p>
                    <a:p>
                      <a:endParaRPr lang="en-US" altLang="zh-CN" dirty="0"/>
                    </a:p>
                    <a:p>
                      <a:endParaRPr lang="en-US" altLang="zh-CN" dirty="0"/>
                    </a:p>
                    <a:p>
                      <a:r>
                        <a:rPr lang="zh-CN" altLang="en-US" dirty="0"/>
                        <a:t>主</a:t>
                      </a:r>
                      <a:endParaRPr lang="en-US" altLang="zh-CN" dirty="0"/>
                    </a:p>
                    <a:p>
                      <a:endParaRPr lang="en-US" altLang="zh-CN" dirty="0"/>
                    </a:p>
                    <a:p>
                      <a:endParaRPr lang="en-US" altLang="zh-CN" dirty="0"/>
                    </a:p>
                    <a:p>
                      <a:endParaRPr lang="en-US" altLang="zh-CN" dirty="0"/>
                    </a:p>
                    <a:p>
                      <a:endParaRPr lang="en-US" altLang="zh-CN" dirty="0"/>
                    </a:p>
                    <a:p>
                      <a:r>
                        <a:rPr lang="zh-CN" altLang="en-US" dirty="0"/>
                        <a:t>题</a:t>
                      </a:r>
                    </a:p>
                  </a:txBody>
                  <a:tcPr>
                    <a:noFill/>
                  </a:tcPr>
                </a:tc>
                <a:tc rowSpan="3">
                  <a:txBody>
                    <a:bodyPr/>
                    <a:lstStyle/>
                    <a:p>
                      <a:endParaRPr lang="en-US" altLang="zh-CN" dirty="0"/>
                    </a:p>
                    <a:p>
                      <a:endParaRPr lang="en-US" altLang="zh-CN" dirty="0"/>
                    </a:p>
                    <a:p>
                      <a:r>
                        <a:rPr lang="zh-CN" altLang="en-US" dirty="0"/>
                        <a:t>人与自我</a:t>
                      </a:r>
                    </a:p>
                  </a:txBody>
                  <a:tcPr/>
                </a:tc>
                <a:tc rowSpan="3">
                  <a:txBody>
                    <a:bodyPr/>
                    <a:lstStyle/>
                    <a:p>
                      <a:pPr lvl="0"/>
                      <a:r>
                        <a:rPr lang="en-US" altLang="zh-CN" sz="1200" kern="0" dirty="0">
                          <a:solidFill>
                            <a:schemeClr val="tx1"/>
                          </a:solidFill>
                          <a:effectLst/>
                          <a:latin typeface="Times New Roman" panose="02020603050405020304" pitchFamily="18" charset="0"/>
                          <a:ea typeface="宋体" panose="02010600030101010101" pitchFamily="2" charset="-122"/>
                          <a:cs typeface="+mn-cs"/>
                        </a:rPr>
                        <a:t>1.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身边的事物与环境；</a:t>
                      </a:r>
                    </a:p>
                    <a:p>
                      <a:pPr lvl="0"/>
                      <a:r>
                        <a:rPr lang="en-US" altLang="zh-CN" sz="1200" kern="0" dirty="0">
                          <a:solidFill>
                            <a:schemeClr val="tx1"/>
                          </a:solidFill>
                          <a:effectLst/>
                          <a:latin typeface="Times New Roman" panose="02020603050405020304" pitchFamily="18" charset="0"/>
                          <a:ea typeface="宋体" panose="02010600030101010101" pitchFamily="2" charset="-122"/>
                          <a:cs typeface="+mn-cs"/>
                        </a:rPr>
                        <a:t>2.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时间管理；</a:t>
                      </a:r>
                    </a:p>
                    <a:p>
                      <a:r>
                        <a:rPr lang="en-US" altLang="zh-CN" sz="1200" kern="0" dirty="0">
                          <a:solidFill>
                            <a:schemeClr val="tx1"/>
                          </a:solidFill>
                          <a:effectLst/>
                          <a:latin typeface="Times New Roman" panose="02020603050405020304" pitchFamily="18" charset="0"/>
                          <a:ea typeface="宋体" panose="02010600030101010101" pitchFamily="2" charset="-122"/>
                          <a:cs typeface="+mn-cs"/>
                        </a:rPr>
                        <a:t>3.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生活自理与卫生习惯；</a:t>
                      </a:r>
                    </a:p>
                    <a:p>
                      <a:r>
                        <a:rPr lang="en-US" altLang="zh-CN" sz="1200" kern="0" dirty="0">
                          <a:solidFill>
                            <a:schemeClr val="tx1"/>
                          </a:solidFill>
                          <a:effectLst/>
                          <a:latin typeface="Times New Roman" panose="02020603050405020304" pitchFamily="18" charset="0"/>
                          <a:ea typeface="宋体" panose="02010600030101010101" pitchFamily="2" charset="-122"/>
                          <a:cs typeface="+mn-cs"/>
                        </a:rPr>
                        <a:t>4.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个人喜好与情感表达；</a:t>
                      </a:r>
                    </a:p>
                    <a:p>
                      <a:r>
                        <a:rPr lang="en-US" altLang="zh-CN" sz="1200" kern="0" dirty="0">
                          <a:solidFill>
                            <a:schemeClr val="tx1"/>
                          </a:solidFill>
                          <a:effectLst/>
                          <a:latin typeface="Times New Roman" panose="02020603050405020304" pitchFamily="18" charset="0"/>
                          <a:ea typeface="宋体" panose="02010600030101010101" pitchFamily="2" charset="-122"/>
                          <a:cs typeface="+mn-cs"/>
                        </a:rPr>
                        <a:t>5.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家庭与家庭生活；</a:t>
                      </a:r>
                    </a:p>
                    <a:p>
                      <a:r>
                        <a:rPr lang="en-US" altLang="zh-CN" sz="1200" kern="0" dirty="0">
                          <a:solidFill>
                            <a:schemeClr val="tx1"/>
                          </a:solidFill>
                          <a:effectLst/>
                          <a:latin typeface="Times New Roman" panose="02020603050405020304" pitchFamily="18" charset="0"/>
                          <a:ea typeface="宋体" panose="02010600030101010101" pitchFamily="2" charset="-122"/>
                          <a:cs typeface="+mn-cs"/>
                        </a:rPr>
                        <a:t>6.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学校、课程，学校生活与个人感受；</a:t>
                      </a:r>
                    </a:p>
                    <a:p>
                      <a:r>
                        <a:rPr lang="en-US" altLang="zh-CN" sz="1200" kern="0" dirty="0">
                          <a:solidFill>
                            <a:schemeClr val="tx1"/>
                          </a:solidFill>
                          <a:effectLst/>
                          <a:latin typeface="Times New Roman" panose="02020603050405020304" pitchFamily="18" charset="0"/>
                          <a:ea typeface="宋体" panose="02010600030101010101" pitchFamily="2" charset="-122"/>
                          <a:cs typeface="+mn-cs"/>
                        </a:rPr>
                        <a:t>7.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饮食与健康。</a:t>
                      </a:r>
                    </a:p>
                    <a:p>
                      <a:pPr algn="just">
                        <a:lnSpc>
                          <a:spcPct val="100000"/>
                        </a:lnSpc>
                      </a:pPr>
                      <a:endParaRPr lang="zh-CN" altLang="en-US"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生活与学习：</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家庭与家庭生活</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Unit4 My family</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：通过本单元的学习，学生能介绍自己的家人，建立热爱家庭的生活态度。</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808369433"/>
                  </a:ext>
                </a:extLst>
              </a:tr>
              <a:tr h="459792">
                <a:tc vMerge="1">
                  <a:txBody>
                    <a:bodyPr/>
                    <a:lstStyle/>
                    <a:p>
                      <a:endParaRPr lang="zh-CN" altLang="en-US"/>
                    </a:p>
                  </a:txBody>
                  <a:tcPr/>
                </a:tc>
                <a:tc vMerge="1">
                  <a:txBody>
                    <a:bodyPr/>
                    <a:lstStyle/>
                    <a:p>
                      <a:endParaRPr lang="zh-CN" altLang="en-US"/>
                    </a:p>
                  </a:txBody>
                  <a:tcPr/>
                </a:tc>
                <a:tc vMerge="1">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生活与学习：个人喜好与情感表达</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生活与学习：</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个人喜好与情感表达</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Unit5 Look at me</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！通过本单元的学习，学生能介绍自己的穿着，并能对他人进行正面的评价，形成正确的审美价值。</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95047552"/>
                  </a:ext>
                </a:extLst>
              </a:tr>
              <a:tr h="466178">
                <a:tc vMerge="1">
                  <a:txBody>
                    <a:bodyPr/>
                    <a:lstStyle/>
                    <a:p>
                      <a:endParaRPr lang="zh-CN" altLang="en-US"/>
                    </a:p>
                  </a:txBody>
                  <a:tcPr/>
                </a:tc>
                <a:tc vMerge="1">
                  <a:txBody>
                    <a:bodyPr/>
                    <a:lstStyle/>
                    <a:p>
                      <a:endParaRPr lang="zh-CN" altLang="en-US" dirty="0"/>
                    </a:p>
                  </a:txBody>
                  <a:tcPr/>
                </a:tc>
                <a:tc vMerge="1">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生活与学习：身边的事物与环境</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生活与学习：</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身边的事物</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Unit6 </a:t>
                      </a:r>
                      <a:r>
                        <a:rPr lang="en-US" sz="1200" kern="0" dirty="0" err="1">
                          <a:effectLst/>
                          <a:latin typeface="Times New Roman" panose="02020603050405020304" pitchFamily="18" charset="0"/>
                          <a:ea typeface="宋体" panose="02010600030101010101" pitchFamily="2" charset="-122"/>
                          <a:cs typeface="宋体" panose="02010600030101010101" pitchFamily="2" charset="-122"/>
                        </a:rPr>
                        <a:t>Colours</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：通过本单元的学习，学生能询问和描述物品的颜色，懂得欣赏生活中的丰富多彩。</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631823056"/>
                  </a:ext>
                </a:extLst>
              </a:tr>
              <a:tr h="689688">
                <a:tc vMerge="1">
                  <a:txBody>
                    <a:bodyPr/>
                    <a:lstStyle/>
                    <a:p>
                      <a:endParaRPr lang="zh-CN" altLang="en-US"/>
                    </a:p>
                  </a:txBody>
                  <a:tcPr/>
                </a:tc>
                <a:tc rowSpan="5">
                  <a:txBody>
                    <a:bodyPr/>
                    <a:lstStyle/>
                    <a:p>
                      <a:endParaRPr lang="en-US" altLang="zh-CN" dirty="0"/>
                    </a:p>
                    <a:p>
                      <a:endParaRPr lang="en-US" altLang="zh-CN" dirty="0"/>
                    </a:p>
                    <a:p>
                      <a:endParaRPr lang="en-US" altLang="zh-CN" dirty="0"/>
                    </a:p>
                    <a:p>
                      <a:endParaRPr lang="en-US" altLang="zh-CN" dirty="0"/>
                    </a:p>
                    <a:p>
                      <a:endParaRPr lang="en-US" altLang="zh-CN" dirty="0"/>
                    </a:p>
                    <a:p>
                      <a:r>
                        <a:rPr lang="zh-CN" altLang="en-US" dirty="0"/>
                        <a:t>人与社会</a:t>
                      </a:r>
                    </a:p>
                  </a:txBody>
                  <a:tcPr/>
                </a:tc>
                <a:tc rowSpan="5">
                  <a:txBody>
                    <a:bodyPr/>
                    <a:lstStyle/>
                    <a:p>
                      <a:pPr marL="0" lvl="0" indent="0" algn="l" defTabSz="914400" rtl="0" eaLnBrk="1" latinLnBrk="0" hangingPunct="1">
                        <a:lnSpc>
                          <a:spcPct val="150000"/>
                        </a:lnSpc>
                        <a:buFont typeface="+mj-lt"/>
                        <a:buNone/>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1.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班级与学校规则，规则意识；</a:t>
                      </a:r>
                    </a:p>
                    <a:p>
                      <a:pPr marL="0" lvl="0" indent="0" algn="l" defTabSz="914400" rtl="0" eaLnBrk="1" latinLnBrk="0" hangingPunct="1">
                        <a:lnSpc>
                          <a:spcPct val="150000"/>
                        </a:lnSpc>
                        <a:buFont typeface="+mj-lt"/>
                        <a:buNone/>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2.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团队活动与集体生活，参与意识与集体精神；</a:t>
                      </a:r>
                    </a:p>
                    <a:p>
                      <a:pPr marL="0" algn="l" defTabSz="914400" rtl="0" eaLnBrk="1" latinLnBrk="0" hangingPunct="1">
                        <a:lnSpc>
                          <a:spcPct val="150000"/>
                        </a:lnSpc>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3.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校园、社区环境与设施，爱护公共设施；</a:t>
                      </a:r>
                    </a:p>
                    <a:p>
                      <a:pPr marL="0" algn="l" defTabSz="914400" rtl="0" eaLnBrk="1" latinLnBrk="0" hangingPunct="1">
                        <a:lnSpc>
                          <a:spcPct val="150000"/>
                        </a:lnSpc>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4.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同伴交往，相互尊重，友好互助；</a:t>
                      </a:r>
                    </a:p>
                    <a:p>
                      <a:pPr marL="0" algn="l" defTabSz="914400" rtl="0" eaLnBrk="1" latinLnBrk="0" hangingPunct="1">
                        <a:lnSpc>
                          <a:spcPct val="150000"/>
                        </a:lnSpc>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5.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尊长爱幼，懂得感恩；</a:t>
                      </a:r>
                    </a:p>
                    <a:p>
                      <a:pPr marL="0" algn="l" defTabSz="914400" rtl="0" eaLnBrk="1" latinLnBrk="0" hangingPunct="1">
                        <a:lnSpc>
                          <a:spcPct val="150000"/>
                        </a:lnSpc>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6.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常见的体育运动项目，运动与健康；</a:t>
                      </a:r>
                    </a:p>
                    <a:p>
                      <a:pPr marL="0" algn="l" defTabSz="914400" rtl="0" eaLnBrk="1" latinLnBrk="0" hangingPunct="1">
                        <a:lnSpc>
                          <a:spcPct val="150000"/>
                        </a:lnSpc>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7.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交通法规，安全意识；</a:t>
                      </a:r>
                    </a:p>
                    <a:p>
                      <a:pPr marL="0" algn="l" defTabSz="914400" rtl="0" eaLnBrk="1" latinLnBrk="0" hangingPunct="1">
                        <a:lnSpc>
                          <a:spcPct val="150000"/>
                        </a:lnSpc>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8.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常见职业与人们的生活；</a:t>
                      </a:r>
                    </a:p>
                    <a:p>
                      <a:pPr marL="0" algn="l" defTabSz="914400" rtl="0" eaLnBrk="1" latinLnBrk="0" hangingPunct="1">
                        <a:lnSpc>
                          <a:spcPct val="150000"/>
                        </a:lnSpc>
                      </a:pPr>
                      <a:r>
                        <a:rPr lang="en-US" altLang="zh-CN" sz="1200" kern="0" dirty="0">
                          <a:solidFill>
                            <a:schemeClr val="tx1"/>
                          </a:solidFill>
                          <a:effectLst/>
                          <a:latin typeface="Times New Roman" panose="02020603050405020304" pitchFamily="18" charset="0"/>
                          <a:ea typeface="宋体" panose="02010600030101010101" pitchFamily="2" charset="-122"/>
                          <a:cs typeface="+mn-cs"/>
                        </a:rPr>
                        <a:t>9. </a:t>
                      </a:r>
                      <a:r>
                        <a:rPr lang="zh-CN" altLang="zh-CN" sz="1200" kern="0" dirty="0">
                          <a:solidFill>
                            <a:schemeClr val="tx1"/>
                          </a:solidFill>
                          <a:effectLst/>
                          <a:latin typeface="Times New Roman" panose="02020603050405020304" pitchFamily="18" charset="0"/>
                          <a:ea typeface="宋体" panose="02010600030101010101" pitchFamily="2" charset="-122"/>
                          <a:cs typeface="+mn-cs"/>
                        </a:rPr>
                        <a:t>常见节假日，文化体验。</a:t>
                      </a:r>
                    </a:p>
                    <a:p>
                      <a:pPr algn="just">
                        <a:lnSpc>
                          <a:spcPct val="100000"/>
                        </a:lnSpc>
                      </a:pPr>
                      <a:endParaRPr lang="zh-CN" altLang="en-US"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社会服务与人际沟通：</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同伴交往，相互尊重，友好互助</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Unit1 Hello</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！通过本单元的学习，学生能够使用正确的打招呼用语问候同学和老师</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，培养学生主动问候他人的意识，形成积极主动的生活态度。</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57396274"/>
                  </a:ext>
                </a:extLst>
              </a:tr>
              <a:tr h="744006">
                <a:tc vMerge="1">
                  <a:txBody>
                    <a:bodyPr/>
                    <a:lstStyle/>
                    <a:p>
                      <a:endParaRPr lang="zh-CN" altLang="en-US"/>
                    </a:p>
                  </a:txBody>
                  <a:tcPr/>
                </a:tc>
                <a:tc vMerge="1">
                  <a:txBody>
                    <a:bodyPr/>
                    <a:lstStyle/>
                    <a:p>
                      <a:r>
                        <a:rPr lang="zh-CN" altLang="en-US" dirty="0"/>
                        <a:t>人与社会</a:t>
                      </a:r>
                    </a:p>
                  </a:txBody>
                  <a:tcPr/>
                </a:tc>
                <a:tc vMerge="1">
                  <a:txBody>
                    <a:bodyPr/>
                    <a:lstStyle/>
                    <a:p>
                      <a:pPr algn="just">
                        <a:lnSpc>
                          <a:spcPct val="100000"/>
                        </a:lnSpc>
                      </a:pPr>
                      <a:r>
                        <a:rPr lang="zh-CN" sz="1200" kern="0">
                          <a:effectLst/>
                          <a:latin typeface="Times New Roman" panose="02020603050405020304" pitchFamily="18" charset="0"/>
                          <a:ea typeface="宋体" panose="02010600030101010101" pitchFamily="2" charset="-122"/>
                          <a:cs typeface="宋体" panose="02010600030101010101" pitchFamily="2" charset="-122"/>
                        </a:rPr>
                        <a:t>社会服务与人际沟通：同伴交往，相互尊重，友好互助</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社会服务与人际沟通：</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同伴交往，相互尊重，友好互助</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I</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m Liu Tao.</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通过本单元的学习，学生能向他人介绍自己并确认对方的身份，培养学生积极主动与人交往的态度和意识，养成主动沟通交流的能力和友好相处的习惯。</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590721009"/>
                  </a:ext>
                </a:extLst>
              </a:tr>
              <a:tr h="560587">
                <a:tc vMerge="1">
                  <a:txBody>
                    <a:bodyPr/>
                    <a:lstStyle/>
                    <a:p>
                      <a:endParaRPr lang="zh-CN" altLang="en-US"/>
                    </a:p>
                  </a:txBody>
                  <a:tcPr/>
                </a:tc>
                <a:tc vMerge="1">
                  <a:txBody>
                    <a:bodyPr/>
                    <a:lstStyle/>
                    <a:p>
                      <a:endParaRPr lang="zh-CN" altLang="en-US" dirty="0"/>
                    </a:p>
                  </a:txBody>
                  <a:tcPr/>
                </a:tc>
                <a:tc vMerge="1">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社会服务与人际沟通：同伴交往，相互尊重，友好互助</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社会服务与人际沟通：</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同伴交往，相互尊重，友好互助</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 Unit3 My friends: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通过本单元的学习，学生能礼貌告别并向他人介绍自己的朋友，分享自己的同伴。</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25503415"/>
                  </a:ext>
                </a:extLst>
              </a:tr>
              <a:tr h="689688">
                <a:tc vMerge="1">
                  <a:txBody>
                    <a:bodyPr/>
                    <a:lstStyle/>
                    <a:p>
                      <a:endParaRPr lang="zh-CN" altLang="en-US"/>
                    </a:p>
                  </a:txBody>
                  <a:tcPr/>
                </a:tc>
                <a:tc vMerge="1">
                  <a:txBody>
                    <a:bodyPr/>
                    <a:lstStyle/>
                    <a:p>
                      <a:endParaRPr lang="zh-CN" altLang="en-US"/>
                    </a:p>
                  </a:txBody>
                  <a:tcPr/>
                </a:tc>
                <a:tc vMerge="1">
                  <a:txBody>
                    <a:bodyPr/>
                    <a:lstStyle/>
                    <a:p>
                      <a:pPr algn="just">
                        <a:lnSpc>
                          <a:spcPct val="100000"/>
                        </a:lnSpc>
                      </a:pPr>
                      <a:r>
                        <a:rPr lang="zh-CN" sz="1200" kern="0">
                          <a:effectLst/>
                          <a:latin typeface="Times New Roman" panose="02020603050405020304" pitchFamily="18" charset="0"/>
                          <a:ea typeface="宋体" panose="02010600030101010101" pitchFamily="2" charset="-122"/>
                          <a:cs typeface="宋体" panose="02010600030101010101" pitchFamily="2" charset="-122"/>
                        </a:rPr>
                        <a:t>社会服务与人际沟通：班级活动与集体生活，参与意识与集体精神</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社会服务与人际沟通：</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班级活动与集体生活，参与意识与集体精神</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Unit7 Would you like a pie?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通过本单元的学习，学生能掌握欢迎朋友的礼节，学会如何分享食物，并表达自己的意见，培养学生主动参与集体活动的精神。</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403556168"/>
                  </a:ext>
                </a:extLst>
              </a:tr>
              <a:tr h="689688">
                <a:tc vMerge="1">
                  <a:txBody>
                    <a:bodyPr/>
                    <a:lstStyle/>
                    <a:p>
                      <a:endParaRPr lang="zh-CN" altLang="en-US" dirty="0"/>
                    </a:p>
                  </a:txBody>
                  <a:tcPr/>
                </a:tc>
                <a:tc vMerge="1">
                  <a:txBody>
                    <a:bodyPr/>
                    <a:lstStyle/>
                    <a:p>
                      <a:endParaRPr lang="zh-CN" altLang="en-US" dirty="0"/>
                    </a:p>
                  </a:txBody>
                  <a:tcPr/>
                </a:tc>
                <a:tc vMerge="1">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历史、社会与文化：常见节假日，文化体验</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0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历史、社会与文化：</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常见节假日，文化体验</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Unit8 Happy New Year</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！通过本单元的学习，学生能了解不同国家的节日文化，感受新年赠送礼物的习俗，尊重文化差异，培养学生的跨文化意识。</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858617735"/>
                  </a:ext>
                </a:extLst>
              </a:tr>
            </a:tbl>
          </a:graphicData>
        </a:graphic>
      </p:graphicFrame>
    </p:spTree>
    <p:extLst>
      <p:ext uri="{BB962C8B-B14F-4D97-AF65-F5344CB8AC3E}">
        <p14:creationId xmlns:p14="http://schemas.microsoft.com/office/powerpoint/2010/main" val="1269112835"/>
      </p:ext>
    </p:extLst>
  </p:cSld>
  <p:clrMapOvr>
    <a:masterClrMapping/>
  </p:clrMapOvr>
  <p:transition spd="slow" advTm="3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3" name="表格 6">
            <a:extLst>
              <a:ext uri="{FF2B5EF4-FFF2-40B4-BE49-F238E27FC236}">
                <a16:creationId xmlns:a16="http://schemas.microsoft.com/office/drawing/2014/main" id="{2D27B9F7-798B-7A1F-B5EE-97C7EDA81E25}"/>
              </a:ext>
            </a:extLst>
          </p:cNvPr>
          <p:cNvGraphicFramePr>
            <a:graphicFrameLocks noGrp="1"/>
          </p:cNvGraphicFramePr>
          <p:nvPr>
            <p:extLst>
              <p:ext uri="{D42A27DB-BD31-4B8C-83A1-F6EECF244321}">
                <p14:modId xmlns:p14="http://schemas.microsoft.com/office/powerpoint/2010/main" val="436181759"/>
              </p:ext>
            </p:extLst>
          </p:nvPr>
        </p:nvGraphicFramePr>
        <p:xfrm>
          <a:off x="290553" y="1351498"/>
          <a:ext cx="11610893" cy="3796567"/>
        </p:xfrm>
        <a:graphic>
          <a:graphicData uri="http://schemas.openxmlformats.org/drawingml/2006/table">
            <a:tbl>
              <a:tblPr firstRow="1" bandRow="1">
                <a:tableStyleId>{5940675A-B579-460E-94D1-54222C63F5DA}</a:tableStyleId>
              </a:tblPr>
              <a:tblGrid>
                <a:gridCol w="569398">
                  <a:extLst>
                    <a:ext uri="{9D8B030D-6E8A-4147-A177-3AD203B41FA5}">
                      <a16:colId xmlns:a16="http://schemas.microsoft.com/office/drawing/2014/main" val="889406252"/>
                    </a:ext>
                  </a:extLst>
                </a:gridCol>
                <a:gridCol w="541692">
                  <a:extLst>
                    <a:ext uri="{9D8B030D-6E8A-4147-A177-3AD203B41FA5}">
                      <a16:colId xmlns:a16="http://schemas.microsoft.com/office/drawing/2014/main" val="3596081187"/>
                    </a:ext>
                  </a:extLst>
                </a:gridCol>
                <a:gridCol w="4400661">
                  <a:extLst>
                    <a:ext uri="{9D8B030D-6E8A-4147-A177-3AD203B41FA5}">
                      <a16:colId xmlns:a16="http://schemas.microsoft.com/office/drawing/2014/main" val="2489721310"/>
                    </a:ext>
                  </a:extLst>
                </a:gridCol>
                <a:gridCol w="6099142">
                  <a:extLst>
                    <a:ext uri="{9D8B030D-6E8A-4147-A177-3AD203B41FA5}">
                      <a16:colId xmlns:a16="http://schemas.microsoft.com/office/drawing/2014/main" val="3362189209"/>
                    </a:ext>
                  </a:extLst>
                </a:gridCol>
              </a:tblGrid>
              <a:tr h="647948">
                <a:tc>
                  <a:txBody>
                    <a:bodyPr/>
                    <a:lstStyle/>
                    <a:p>
                      <a:endParaRPr lang="en-US" altLang="zh-CN" dirty="0"/>
                    </a:p>
                    <a:p>
                      <a:endParaRPr lang="en-US" altLang="zh-CN" dirty="0"/>
                    </a:p>
                  </a:txBody>
                  <a:tcPr>
                    <a:solidFill>
                      <a:srgbClr val="FDCE78"/>
                    </a:solidFill>
                  </a:tcPr>
                </a:tc>
                <a:tc>
                  <a:txBody>
                    <a:bodyPr/>
                    <a:lstStyle/>
                    <a:p>
                      <a:endParaRPr lang="en-US" altLang="zh-CN" dirty="0"/>
                    </a:p>
                    <a:p>
                      <a:endParaRPr lang="en-US" altLang="zh-CN" dirty="0"/>
                    </a:p>
                  </a:txBody>
                  <a:tcPr>
                    <a:solidFill>
                      <a:srgbClr val="FDCE78"/>
                    </a:solidFill>
                  </a:tcPr>
                </a:tc>
                <a:tc>
                  <a:txBody>
                    <a:bodyPr/>
                    <a:lstStyle/>
                    <a:p>
                      <a:r>
                        <a:rPr lang="zh-CN" altLang="en-US" dirty="0"/>
                        <a:t>课标要求</a:t>
                      </a:r>
                    </a:p>
                  </a:txBody>
                  <a:tcPr anchor="ctr">
                    <a:solidFill>
                      <a:srgbClr val="FDCE78"/>
                    </a:solidFill>
                  </a:tcPr>
                </a:tc>
                <a:tc>
                  <a:txBody>
                    <a:bodyPr/>
                    <a:lstStyle/>
                    <a:p>
                      <a:r>
                        <a:rPr lang="zh-CN" altLang="en-US" dirty="0"/>
                        <a:t>校本化要求</a:t>
                      </a:r>
                    </a:p>
                  </a:txBody>
                  <a:tcPr anchor="ctr">
                    <a:solidFill>
                      <a:srgbClr val="FDCE78"/>
                    </a:solidFill>
                  </a:tcPr>
                </a:tc>
                <a:extLst>
                  <a:ext uri="{0D108BD9-81ED-4DB2-BD59-A6C34878D82A}">
                    <a16:rowId xmlns:a16="http://schemas.microsoft.com/office/drawing/2014/main" val="2694496537"/>
                  </a:ext>
                </a:extLst>
              </a:tr>
              <a:tr h="3148619">
                <a:tc>
                  <a:txBody>
                    <a:bodyPr/>
                    <a:lstStyle/>
                    <a:p>
                      <a:endParaRPr lang="en-US" altLang="zh-CN" dirty="0"/>
                    </a:p>
                    <a:p>
                      <a:endParaRPr lang="en-US" altLang="zh-CN" dirty="0"/>
                    </a:p>
                    <a:p>
                      <a:r>
                        <a:rPr lang="zh-CN" altLang="en-US" dirty="0"/>
                        <a:t>语</a:t>
                      </a:r>
                      <a:endParaRPr lang="en-US" altLang="zh-CN" dirty="0"/>
                    </a:p>
                    <a:p>
                      <a:endParaRPr lang="en-US" altLang="zh-CN" dirty="0"/>
                    </a:p>
                    <a:p>
                      <a:endParaRPr lang="en-US" altLang="zh-CN" dirty="0"/>
                    </a:p>
                    <a:p>
                      <a:r>
                        <a:rPr lang="zh-CN" altLang="en-US" dirty="0"/>
                        <a:t>篇</a:t>
                      </a:r>
                    </a:p>
                  </a:txBody>
                  <a:tcPr>
                    <a:noFill/>
                  </a:tcPr>
                </a:tc>
                <a:tc>
                  <a:txBody>
                    <a:bodyPr/>
                    <a:lstStyle/>
                    <a:p>
                      <a:endParaRPr lang="en-US" altLang="zh-CN" dirty="0"/>
                    </a:p>
                    <a:p>
                      <a:r>
                        <a:rPr lang="zh-CN" altLang="en-US" dirty="0"/>
                        <a:t>语篇</a:t>
                      </a:r>
                      <a:endParaRPr lang="en-US" altLang="zh-CN" dirty="0"/>
                    </a:p>
                    <a:p>
                      <a:r>
                        <a:rPr lang="zh-CN" altLang="en-US" dirty="0"/>
                        <a:t>类型</a:t>
                      </a:r>
                      <a:endParaRPr lang="en-US" altLang="zh-CN" dirty="0"/>
                    </a:p>
                    <a:p>
                      <a:r>
                        <a:rPr lang="zh-CN" altLang="en-US" dirty="0"/>
                        <a:t>内容</a:t>
                      </a:r>
                    </a:p>
                  </a:txBody>
                  <a:tcPr>
                    <a:noFill/>
                  </a:tcPr>
                </a:tc>
                <a:tc>
                  <a:txBody>
                    <a:bodyPr/>
                    <a:lstStyle/>
                    <a:p>
                      <a:pPr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1. </a:t>
                      </a:r>
                      <a:r>
                        <a:rPr lang="zh-CN" altLang="zh-CN" sz="1400" kern="100" dirty="0">
                          <a:effectLst/>
                          <a:latin typeface="Times New Roman" panose="02020603050405020304" pitchFamily="18" charset="0"/>
                          <a:ea typeface="宋体" panose="02010600030101010101" pitchFamily="2" charset="-122"/>
                          <a:cs typeface="宋体" panose="02010600030101010101" pitchFamily="2" charset="-122"/>
                        </a:rPr>
                        <a:t>歌谣、歌曲、韵文；</a:t>
                      </a:r>
                      <a:endParaRPr lang="zh-CN" altLang="zh-CN" sz="1400" kern="100" dirty="0">
                        <a:effectLst/>
                        <a:latin typeface="Times New Roman" panose="02020603050405020304" pitchFamily="18" charset="0"/>
                        <a:ea typeface="宋体" panose="02010600030101010101" pitchFamily="2" charset="-122"/>
                      </a:endParaRPr>
                    </a:p>
                    <a:p>
                      <a:pPr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2. </a:t>
                      </a:r>
                      <a:r>
                        <a:rPr lang="zh-CN" altLang="zh-CN" sz="1400" kern="100" dirty="0">
                          <a:effectLst/>
                          <a:latin typeface="Times New Roman" panose="02020603050405020304" pitchFamily="18" charset="0"/>
                          <a:ea typeface="宋体" panose="02010600030101010101" pitchFamily="2" charset="-122"/>
                          <a:cs typeface="宋体" panose="02010600030101010101" pitchFamily="2" charset="-122"/>
                        </a:rPr>
                        <a:t>日常简短对话、独白；</a:t>
                      </a:r>
                      <a:endParaRPr lang="zh-CN" altLang="zh-CN" sz="1400" kern="100" dirty="0">
                        <a:effectLst/>
                        <a:latin typeface="Times New Roman" panose="02020603050405020304" pitchFamily="18" charset="0"/>
                        <a:ea typeface="宋体" panose="02010600030101010101" pitchFamily="2" charset="-122"/>
                      </a:endParaRPr>
                    </a:p>
                    <a:p>
                      <a:pPr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3. </a:t>
                      </a:r>
                      <a:r>
                        <a:rPr lang="zh-CN" altLang="zh-CN" sz="1400" kern="100" dirty="0">
                          <a:effectLst/>
                          <a:latin typeface="Times New Roman" panose="02020603050405020304" pitchFamily="18" charset="0"/>
                          <a:ea typeface="宋体" panose="02010600030101010101" pitchFamily="2" charset="-122"/>
                          <a:cs typeface="宋体" panose="02010600030101010101" pitchFamily="2" charset="-122"/>
                        </a:rPr>
                        <a:t>配图故事、叙事性日记等；</a:t>
                      </a:r>
                      <a:endParaRPr lang="zh-CN" altLang="zh-CN" sz="1400" kern="100" dirty="0">
                        <a:effectLst/>
                        <a:latin typeface="Times New Roman" panose="02020603050405020304" pitchFamily="18" charset="0"/>
                        <a:ea typeface="宋体" panose="02010600030101010101" pitchFamily="2" charset="-122"/>
                      </a:endParaRPr>
                    </a:p>
                    <a:p>
                      <a:pPr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4. </a:t>
                      </a:r>
                      <a:r>
                        <a:rPr lang="zh-CN" altLang="zh-CN" sz="1400" kern="100" dirty="0">
                          <a:effectLst/>
                          <a:latin typeface="Times New Roman" panose="02020603050405020304" pitchFamily="18" charset="0"/>
                          <a:ea typeface="宋体" panose="02010600030101010101" pitchFamily="2" charset="-122"/>
                          <a:cs typeface="宋体" panose="02010600030101010101" pitchFamily="2" charset="-122"/>
                        </a:rPr>
                        <a:t>人物介绍、物品介绍、地点介绍等；</a:t>
                      </a:r>
                      <a:endParaRPr lang="zh-CN" altLang="zh-CN" sz="1400" kern="100" dirty="0">
                        <a:effectLst/>
                        <a:latin typeface="Times New Roman" panose="02020603050405020304" pitchFamily="18" charset="0"/>
                        <a:ea typeface="宋体" panose="02010600030101010101" pitchFamily="2" charset="-122"/>
                      </a:endParaRPr>
                    </a:p>
                    <a:p>
                      <a:pPr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5. </a:t>
                      </a:r>
                      <a:r>
                        <a:rPr lang="zh-CN" altLang="zh-CN" sz="1400" kern="100" dirty="0">
                          <a:effectLst/>
                          <a:latin typeface="Times New Roman" panose="02020603050405020304" pitchFamily="18" charset="0"/>
                          <a:ea typeface="宋体" panose="02010600030101010101" pitchFamily="2" charset="-122"/>
                          <a:cs typeface="宋体" panose="02010600030101010101" pitchFamily="2" charset="-122"/>
                        </a:rPr>
                        <a:t>书信、活动通知、操作指令、生日及新年贺卡、邀请卡等；</a:t>
                      </a:r>
                      <a:endParaRPr lang="zh-CN" altLang="zh-CN" sz="1400" kern="100" dirty="0">
                        <a:effectLst/>
                        <a:latin typeface="Times New Roman" panose="02020603050405020304" pitchFamily="18" charset="0"/>
                        <a:ea typeface="宋体" panose="02010600030101010101" pitchFamily="2" charset="-122"/>
                      </a:endParaRPr>
                    </a:p>
                    <a:p>
                      <a:pPr>
                        <a:lnSpc>
                          <a:spcPct val="150000"/>
                        </a:lnSpc>
                      </a:pPr>
                      <a:r>
                        <a:rPr lang="en-US" altLang="zh-CN" sz="1400" kern="100" dirty="0">
                          <a:effectLst/>
                          <a:latin typeface="宋体" panose="02010600030101010101" pitchFamily="2" charset="-122"/>
                          <a:cs typeface="宋体" panose="02010600030101010101" pitchFamily="2" charset="-122"/>
                        </a:rPr>
                        <a:t>6. </a:t>
                      </a:r>
                      <a:r>
                        <a:rPr lang="zh-CN" altLang="zh-CN" sz="1400" kern="100" dirty="0">
                          <a:effectLst/>
                          <a:ea typeface="宋体" panose="02010600030101010101" pitchFamily="2" charset="-122"/>
                          <a:cs typeface="宋体" panose="02010600030101010101" pitchFamily="2" charset="-122"/>
                        </a:rPr>
                        <a:t>其他语篇类型，如提示牌、告示牌、菜单、购物单、简单图表、图片、视频等。</a:t>
                      </a:r>
                      <a:endParaRPr lang="zh-CN" altLang="en-US" sz="1400" dirty="0"/>
                    </a:p>
                  </a:txBody>
                  <a:tcPr/>
                </a:tc>
                <a:tc>
                  <a:txBody>
                    <a:bodyPr/>
                    <a:lstStyle/>
                    <a:p>
                      <a:pPr marL="0" algn="l" defTabSz="914400" rtl="0" eaLnBrk="1" latinLnBrk="0" hangingPunct="1">
                        <a:lnSpc>
                          <a:spcPct val="150000"/>
                        </a:lnSpc>
                      </a:pPr>
                      <a:r>
                        <a:rPr lang="zh-CN" altLang="zh-CN" sz="1400" kern="100" dirty="0">
                          <a:solidFill>
                            <a:schemeClr val="tx1"/>
                          </a:solidFill>
                          <a:effectLst/>
                          <a:latin typeface="+mn-lt"/>
                          <a:ea typeface="宋体" panose="02010600030101010101" pitchFamily="2" charset="-122"/>
                          <a:cs typeface="宋体" panose="02010600030101010101" pitchFamily="2" charset="-122"/>
                        </a:rPr>
                        <a:t>日常简短对话（</a:t>
                      </a:r>
                      <a:r>
                        <a:rPr lang="en-US" altLang="zh-CN" sz="140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Unit1 Hello!       Unit2 I’m Liu Tao.</a:t>
                      </a:r>
                      <a:endParaRPr lang="zh-CN" altLang="zh-CN" sz="1400" kern="100" dirty="0">
                        <a:solidFill>
                          <a:schemeClr val="tx1"/>
                        </a:solidFill>
                        <a:effectLst/>
                        <a:latin typeface="宋体" panose="02010600030101010101" pitchFamily="2" charset="-122"/>
                        <a:ea typeface="宋体" panose="02010600030101010101" pitchFamily="2" charset="-122"/>
                      </a:endParaRPr>
                    </a:p>
                    <a:p>
                      <a:pPr indent="990600"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 Unit3 My friends   Unit5 Look at me!</a:t>
                      </a:r>
                      <a:endParaRPr lang="zh-CN" altLang="zh-CN" sz="1400" kern="100" dirty="0">
                        <a:effectLst/>
                        <a:latin typeface="Times New Roman" panose="02020603050405020304" pitchFamily="18" charset="0"/>
                        <a:ea typeface="宋体" panose="02010600030101010101" pitchFamily="2" charset="-122"/>
                      </a:endParaRPr>
                    </a:p>
                    <a:p>
                      <a:pPr indent="990600"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 Unit6 </a:t>
                      </a:r>
                      <a:r>
                        <a:rPr lang="en-US" altLang="zh-CN" sz="1400" kern="100" dirty="0" err="1">
                          <a:effectLst/>
                          <a:latin typeface="宋体" panose="02010600030101010101" pitchFamily="2" charset="-122"/>
                          <a:ea typeface="宋体" panose="02010600030101010101" pitchFamily="2" charset="-122"/>
                          <a:cs typeface="宋体" panose="02010600030101010101" pitchFamily="2" charset="-122"/>
                        </a:rPr>
                        <a:t>Colours</a:t>
                      </a: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   Unit7 Would you like a pie?</a:t>
                      </a:r>
                      <a:endParaRPr lang="zh-CN" altLang="zh-CN" sz="1400" kern="100" dirty="0">
                        <a:effectLst/>
                        <a:latin typeface="Times New Roman" panose="02020603050405020304" pitchFamily="18" charset="0"/>
                        <a:ea typeface="宋体" panose="02010600030101010101" pitchFamily="2" charset="-122"/>
                      </a:endParaRPr>
                    </a:p>
                    <a:p>
                      <a:pPr indent="990600" algn="just">
                        <a:lnSpc>
                          <a:spcPct val="150000"/>
                        </a:lnSpc>
                      </a:pPr>
                      <a:r>
                        <a:rPr lang="en-US" altLang="zh-CN" sz="1400" kern="100" dirty="0">
                          <a:effectLst/>
                          <a:latin typeface="宋体" panose="02010600030101010101" pitchFamily="2" charset="-122"/>
                          <a:ea typeface="宋体" panose="02010600030101010101" pitchFamily="2" charset="-122"/>
                          <a:cs typeface="宋体" panose="02010600030101010101" pitchFamily="2" charset="-122"/>
                        </a:rPr>
                        <a:t> Unit8 Happy New Year!</a:t>
                      </a:r>
                      <a:r>
                        <a:rPr lang="zh-CN" altLang="zh-CN" sz="140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1400" kern="100" dirty="0">
                        <a:effectLst/>
                        <a:latin typeface="Times New Roman" panose="02020603050405020304" pitchFamily="18" charset="0"/>
                        <a:ea typeface="宋体" panose="02010600030101010101" pitchFamily="2" charset="-122"/>
                      </a:endParaRPr>
                    </a:p>
                    <a:p>
                      <a:pPr>
                        <a:lnSpc>
                          <a:spcPct val="150000"/>
                        </a:lnSpc>
                      </a:pPr>
                      <a:r>
                        <a:rPr lang="zh-CN" altLang="zh-CN" sz="1400" kern="100" dirty="0">
                          <a:effectLst/>
                          <a:ea typeface="宋体" panose="02010600030101010101" pitchFamily="2" charset="-122"/>
                          <a:cs typeface="宋体" panose="02010600030101010101" pitchFamily="2" charset="-122"/>
                        </a:rPr>
                        <a:t>独白</a:t>
                      </a:r>
                      <a:r>
                        <a:rPr lang="zh-CN" altLang="zh-CN" sz="140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140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Unit4 My family</a:t>
                      </a:r>
                      <a:r>
                        <a:rPr lang="zh-CN" altLang="zh-CN" sz="140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lang="en-US" altLang="zh-CN" sz="140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1400" kern="100" dirty="0">
                          <a:solidFill>
                            <a:srgbClr val="FF0000"/>
                          </a:solidFill>
                          <a:effectLst/>
                          <a:latin typeface="宋体" panose="02010600030101010101" pitchFamily="2" charset="-122"/>
                          <a:ea typeface="宋体" panose="02010600030101010101" pitchFamily="2" charset="-122"/>
                        </a:rPr>
                        <a:t>歌谣：</a:t>
                      </a:r>
                      <a:r>
                        <a:rPr lang="en-US" altLang="zh-CN" sz="1400" kern="100" dirty="0">
                          <a:solidFill>
                            <a:srgbClr val="FF0000"/>
                          </a:solidFill>
                          <a:effectLst/>
                          <a:latin typeface="宋体" panose="02010600030101010101" pitchFamily="2" charset="-122"/>
                          <a:ea typeface="宋体" panose="02010600030101010101" pitchFamily="2" charset="-122"/>
                        </a:rPr>
                        <a:t>26</a:t>
                      </a:r>
                      <a:r>
                        <a:rPr lang="zh-CN" altLang="en-US" sz="1400" kern="100" dirty="0">
                          <a:solidFill>
                            <a:srgbClr val="FF0000"/>
                          </a:solidFill>
                          <a:effectLst/>
                          <a:latin typeface="宋体" panose="02010600030101010101" pitchFamily="2" charset="-122"/>
                          <a:ea typeface="宋体" panose="02010600030101010101" pitchFamily="2" charset="-122"/>
                        </a:rPr>
                        <a:t>个字母的音素儿歌、</a:t>
                      </a:r>
                      <a:r>
                        <a:rPr lang="zh-CN" altLang="zh-CN" sz="1400" kern="100" dirty="0">
                          <a:solidFill>
                            <a:srgbClr val="FF0000"/>
                          </a:solidFill>
                          <a:effectLst/>
                          <a:latin typeface="宋体" panose="02010600030101010101" pitchFamily="2" charset="-122"/>
                          <a:ea typeface="宋体" panose="02010600030101010101" pitchFamily="2" charset="-122"/>
                          <a:cs typeface="+mn-cs"/>
                        </a:rPr>
                        <a:t>《</a:t>
                      </a:r>
                      <a:r>
                        <a:rPr lang="en-US" altLang="zh-CN" sz="1400" kern="100" dirty="0">
                          <a:solidFill>
                            <a:srgbClr val="FF0000"/>
                          </a:solidFill>
                          <a:effectLst/>
                          <a:latin typeface="宋体" panose="02010600030101010101" pitchFamily="2" charset="-122"/>
                          <a:ea typeface="宋体" panose="02010600030101010101" pitchFamily="2" charset="-122"/>
                          <a:cs typeface="+mn-cs"/>
                        </a:rPr>
                        <a:t>Are you Mike?</a:t>
                      </a:r>
                      <a:r>
                        <a:rPr lang="zh-CN" altLang="zh-CN" sz="1400" kern="100" dirty="0">
                          <a:solidFill>
                            <a:srgbClr val="FF0000"/>
                          </a:solidFill>
                          <a:effectLst/>
                          <a:latin typeface="宋体" panose="02010600030101010101" pitchFamily="2" charset="-122"/>
                          <a:ea typeface="宋体" panose="02010600030101010101" pitchFamily="2" charset="-122"/>
                          <a:cs typeface="+mn-cs"/>
                        </a:rPr>
                        <a:t>》、《</a:t>
                      </a:r>
                      <a:r>
                        <a:rPr lang="en-US" altLang="zh-CN" sz="1400" kern="100" dirty="0">
                          <a:solidFill>
                            <a:srgbClr val="FF0000"/>
                          </a:solidFill>
                          <a:effectLst/>
                          <a:latin typeface="宋体" panose="02010600030101010101" pitchFamily="2" charset="-122"/>
                          <a:ea typeface="宋体" panose="02010600030101010101" pitchFamily="2" charset="-122"/>
                          <a:cs typeface="+mn-cs"/>
                        </a:rPr>
                        <a:t>Nice clothes</a:t>
                      </a:r>
                      <a:r>
                        <a:rPr lang="zh-CN" altLang="zh-CN" sz="1400" kern="100" dirty="0">
                          <a:solidFill>
                            <a:srgbClr val="FF0000"/>
                          </a:solidFill>
                          <a:effectLst/>
                          <a:latin typeface="宋体" panose="02010600030101010101" pitchFamily="2" charset="-122"/>
                          <a:ea typeface="宋体" panose="02010600030101010101" pitchFamily="2" charset="-122"/>
                          <a:cs typeface="+mn-cs"/>
                        </a:rPr>
                        <a:t>》、《</a:t>
                      </a:r>
                      <a:r>
                        <a:rPr lang="en-US" altLang="zh-CN" sz="1400" kern="100" dirty="0">
                          <a:solidFill>
                            <a:srgbClr val="FF0000"/>
                          </a:solidFill>
                          <a:effectLst/>
                          <a:latin typeface="宋体" panose="02010600030101010101" pitchFamily="2" charset="-122"/>
                          <a:ea typeface="宋体" panose="02010600030101010101" pitchFamily="2" charset="-122"/>
                          <a:cs typeface="+mn-cs"/>
                        </a:rPr>
                        <a:t>For you and me</a:t>
                      </a:r>
                      <a:r>
                        <a:rPr lang="zh-CN" altLang="zh-CN" sz="1400" kern="100" dirty="0">
                          <a:solidFill>
                            <a:srgbClr val="FF0000"/>
                          </a:solidFill>
                          <a:effectLst/>
                          <a:latin typeface="宋体" panose="02010600030101010101" pitchFamily="2" charset="-122"/>
                          <a:ea typeface="宋体" panose="02010600030101010101" pitchFamily="2" charset="-122"/>
                          <a:cs typeface="+mn-cs"/>
                        </a:rPr>
                        <a:t>》</a:t>
                      </a:r>
                      <a:endParaRPr lang="en-US" altLang="zh-CN" sz="1400" kern="100" dirty="0">
                        <a:solidFill>
                          <a:srgbClr val="FF0000"/>
                        </a:solidFill>
                        <a:effectLst/>
                        <a:latin typeface="宋体" panose="02010600030101010101" pitchFamily="2" charset="-122"/>
                        <a:ea typeface="宋体" panose="02010600030101010101" pitchFamily="2" charset="-122"/>
                        <a:cs typeface="+mn-cs"/>
                      </a:endParaRPr>
                    </a:p>
                    <a:p>
                      <a:pPr>
                        <a:lnSpc>
                          <a:spcPct val="150000"/>
                        </a:lnSpc>
                      </a:pPr>
                      <a:r>
                        <a:rPr lang="zh-CN" altLang="en-US" sz="1400" kern="100" dirty="0">
                          <a:solidFill>
                            <a:schemeClr val="tx1"/>
                          </a:solidFill>
                          <a:effectLst/>
                          <a:latin typeface="宋体" panose="02010600030101010101" pitchFamily="2" charset="-122"/>
                          <a:ea typeface="宋体" panose="02010600030101010101" pitchFamily="2" charset="-122"/>
                        </a:rPr>
                        <a:t>歌曲：</a:t>
                      </a:r>
                      <a:r>
                        <a:rPr lang="zh-CN" altLang="zh-CN" sz="1400" kern="100" dirty="0">
                          <a:solidFill>
                            <a:schemeClr val="tx1"/>
                          </a:solidFill>
                          <a:effectLst/>
                          <a:latin typeface="宋体" panose="02010600030101010101" pitchFamily="2" charset="-122"/>
                          <a:ea typeface="宋体" panose="02010600030101010101" pitchFamily="2" charset="-122"/>
                          <a:cs typeface="+mn-cs"/>
                        </a:rPr>
                        <a:t>《</a:t>
                      </a:r>
                      <a:r>
                        <a:rPr lang="en-US" altLang="zh-CN" sz="1400" kern="100" dirty="0">
                          <a:solidFill>
                            <a:schemeClr val="tx1"/>
                          </a:solidFill>
                          <a:effectLst/>
                          <a:latin typeface="宋体" panose="02010600030101010101" pitchFamily="2" charset="-122"/>
                          <a:ea typeface="宋体" panose="02010600030101010101" pitchFamily="2" charset="-122"/>
                          <a:cs typeface="+mn-cs"/>
                        </a:rPr>
                        <a:t>Good morning</a:t>
                      </a:r>
                      <a:r>
                        <a:rPr lang="zh-CN" altLang="zh-CN" sz="1400" kern="100" dirty="0">
                          <a:solidFill>
                            <a:schemeClr val="tx1"/>
                          </a:solidFill>
                          <a:effectLst/>
                          <a:latin typeface="宋体" panose="02010600030101010101" pitchFamily="2" charset="-122"/>
                          <a:ea typeface="宋体" panose="02010600030101010101" pitchFamily="2" charset="-122"/>
                          <a:cs typeface="+mn-cs"/>
                        </a:rPr>
                        <a:t>》、《</a:t>
                      </a:r>
                      <a:r>
                        <a:rPr lang="en-US" altLang="zh-CN" sz="1400" kern="100" dirty="0">
                          <a:solidFill>
                            <a:schemeClr val="tx1"/>
                          </a:solidFill>
                          <a:effectLst/>
                          <a:latin typeface="宋体" panose="02010600030101010101" pitchFamily="2" charset="-122"/>
                          <a:ea typeface="宋体" panose="02010600030101010101" pitchFamily="2" charset="-122"/>
                          <a:cs typeface="+mn-cs"/>
                        </a:rPr>
                        <a:t>Goodbye</a:t>
                      </a:r>
                      <a:r>
                        <a:rPr lang="zh-CN" altLang="zh-CN" sz="1400" kern="100" dirty="0">
                          <a:solidFill>
                            <a:schemeClr val="tx1"/>
                          </a:solidFill>
                          <a:effectLst/>
                          <a:latin typeface="宋体" panose="02010600030101010101" pitchFamily="2" charset="-122"/>
                          <a:ea typeface="宋体" panose="02010600030101010101" pitchFamily="2" charset="-122"/>
                          <a:cs typeface="+mn-cs"/>
                        </a:rPr>
                        <a:t>》、《</a:t>
                      </a:r>
                      <a:r>
                        <a:rPr lang="en-US" altLang="zh-CN" sz="1400" kern="100" dirty="0">
                          <a:solidFill>
                            <a:schemeClr val="tx1"/>
                          </a:solidFill>
                          <a:effectLst/>
                          <a:latin typeface="宋体" panose="02010600030101010101" pitchFamily="2" charset="-122"/>
                          <a:ea typeface="宋体" panose="02010600030101010101" pitchFamily="2" charset="-122"/>
                          <a:cs typeface="+mn-cs"/>
                        </a:rPr>
                        <a:t>Family song</a:t>
                      </a:r>
                      <a:r>
                        <a:rPr lang="zh-CN" altLang="zh-CN" sz="1400" kern="100" dirty="0">
                          <a:solidFill>
                            <a:schemeClr val="tx1"/>
                          </a:solidFill>
                          <a:effectLst/>
                          <a:latin typeface="宋体" panose="02010600030101010101" pitchFamily="2" charset="-122"/>
                          <a:ea typeface="宋体" panose="02010600030101010101" pitchFamily="2" charset="-122"/>
                          <a:cs typeface="+mn-cs"/>
                        </a:rPr>
                        <a:t>》、《</a:t>
                      </a:r>
                      <a:r>
                        <a:rPr lang="en-US" altLang="zh-CN" sz="1400" kern="100" dirty="0" err="1">
                          <a:solidFill>
                            <a:schemeClr val="tx1"/>
                          </a:solidFill>
                          <a:effectLst/>
                          <a:latin typeface="宋体" panose="02010600030101010101" pitchFamily="2" charset="-122"/>
                          <a:ea typeface="宋体" panose="02010600030101010101" pitchFamily="2" charset="-122"/>
                          <a:cs typeface="+mn-cs"/>
                        </a:rPr>
                        <a:t>Colour</a:t>
                      </a:r>
                      <a:r>
                        <a:rPr lang="en-US" altLang="zh-CN" sz="1400" kern="100" dirty="0">
                          <a:solidFill>
                            <a:schemeClr val="tx1"/>
                          </a:solidFill>
                          <a:effectLst/>
                          <a:latin typeface="宋体" panose="02010600030101010101" pitchFamily="2" charset="-122"/>
                          <a:ea typeface="宋体" panose="02010600030101010101" pitchFamily="2" charset="-122"/>
                          <a:cs typeface="+mn-cs"/>
                        </a:rPr>
                        <a:t> song</a:t>
                      </a:r>
                      <a:r>
                        <a:rPr lang="zh-CN" altLang="zh-CN" sz="1400" kern="100" dirty="0">
                          <a:solidFill>
                            <a:schemeClr val="tx1"/>
                          </a:solidFill>
                          <a:effectLst/>
                          <a:latin typeface="宋体" panose="02010600030101010101" pitchFamily="2" charset="-122"/>
                          <a:ea typeface="宋体" panose="02010600030101010101" pitchFamily="2" charset="-122"/>
                          <a:cs typeface="+mn-cs"/>
                        </a:rPr>
                        <a:t>》、《</a:t>
                      </a:r>
                      <a:r>
                        <a:rPr lang="en-US" altLang="zh-CN" sz="1400" kern="100" dirty="0">
                          <a:solidFill>
                            <a:schemeClr val="tx1"/>
                          </a:solidFill>
                          <a:effectLst/>
                          <a:latin typeface="宋体" panose="02010600030101010101" pitchFamily="2" charset="-122"/>
                          <a:ea typeface="宋体" panose="02010600030101010101" pitchFamily="2" charset="-122"/>
                          <a:cs typeface="+mn-cs"/>
                        </a:rPr>
                        <a:t>Happy New Year!</a:t>
                      </a:r>
                      <a:r>
                        <a:rPr lang="zh-CN" altLang="zh-CN" sz="1400" kern="100" dirty="0">
                          <a:solidFill>
                            <a:schemeClr val="tx1"/>
                          </a:solidFill>
                          <a:effectLst/>
                          <a:latin typeface="宋体" panose="02010600030101010101" pitchFamily="2" charset="-122"/>
                          <a:ea typeface="宋体" panose="02010600030101010101" pitchFamily="2" charset="-122"/>
                          <a:cs typeface="+mn-cs"/>
                        </a:rPr>
                        <a:t>》《</a:t>
                      </a:r>
                      <a:r>
                        <a:rPr lang="en-US" altLang="zh-CN" sz="1400" kern="100" dirty="0">
                          <a:solidFill>
                            <a:schemeClr val="tx1"/>
                          </a:solidFill>
                          <a:effectLst/>
                          <a:latin typeface="宋体" panose="02010600030101010101" pitchFamily="2" charset="-122"/>
                          <a:ea typeface="宋体" panose="02010600030101010101" pitchFamily="2" charset="-122"/>
                          <a:cs typeface="+mn-cs"/>
                        </a:rPr>
                        <a:t>ABC song</a:t>
                      </a:r>
                      <a:r>
                        <a:rPr lang="zh-CN" altLang="zh-CN" sz="1400" kern="100" dirty="0">
                          <a:solidFill>
                            <a:schemeClr val="tx1"/>
                          </a:solidFill>
                          <a:effectLst/>
                          <a:latin typeface="宋体" panose="02010600030101010101" pitchFamily="2" charset="-122"/>
                          <a:ea typeface="宋体" panose="02010600030101010101" pitchFamily="2" charset="-122"/>
                          <a:cs typeface="+mn-cs"/>
                        </a:rPr>
                        <a:t>》</a:t>
                      </a:r>
                      <a:endParaRPr lang="zh-CN" altLang="en-US" sz="1400" kern="100" dirty="0">
                        <a:solidFill>
                          <a:schemeClr val="tx1"/>
                        </a:solidFill>
                        <a:effectLst/>
                        <a:latin typeface="宋体" panose="02010600030101010101" pitchFamily="2" charset="-122"/>
                        <a:ea typeface="宋体" panose="02010600030101010101" pitchFamily="2" charset="-122"/>
                        <a:cs typeface="+mn-cs"/>
                      </a:endParaRPr>
                    </a:p>
                  </a:txBody>
                  <a:tcPr/>
                </a:tc>
                <a:extLst>
                  <a:ext uri="{0D108BD9-81ED-4DB2-BD59-A6C34878D82A}">
                    <a16:rowId xmlns:a16="http://schemas.microsoft.com/office/drawing/2014/main" val="320260175"/>
                  </a:ext>
                </a:extLst>
              </a:tr>
            </a:tbl>
          </a:graphicData>
        </a:graphic>
      </p:graphicFrame>
    </p:spTree>
    <p:extLst>
      <p:ext uri="{BB962C8B-B14F-4D97-AF65-F5344CB8AC3E}">
        <p14:creationId xmlns:p14="http://schemas.microsoft.com/office/powerpoint/2010/main" val="1062266005"/>
      </p:ext>
    </p:extLst>
  </p:cSld>
  <p:clrMapOvr>
    <a:masterClrMapping/>
  </p:clrMapOvr>
  <p:transition spd="slow" advTm="3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endCxn id="2" idx="1"/>
          </p:cNvCxnSpPr>
          <p:nvPr/>
        </p:nvCxnSpPr>
        <p:spPr>
          <a:xfrm>
            <a:off x="6374113" y="3273733"/>
            <a:ext cx="477083" cy="18799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7" idx="3"/>
            <a:endCxn id="2" idx="0"/>
          </p:cNvCxnSpPr>
          <p:nvPr/>
        </p:nvCxnSpPr>
        <p:spPr>
          <a:xfrm>
            <a:off x="7507828" y="2517578"/>
            <a:ext cx="1" cy="46641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2" idx="5"/>
          </p:cNvCxnSpPr>
          <p:nvPr/>
        </p:nvCxnSpPr>
        <p:spPr>
          <a:xfrm flipH="1">
            <a:off x="8164461" y="3273733"/>
            <a:ext cx="476531" cy="18799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0" idx="1"/>
          </p:cNvCxnSpPr>
          <p:nvPr/>
        </p:nvCxnSpPr>
        <p:spPr>
          <a:xfrm flipH="1" flipV="1">
            <a:off x="7908520" y="4244974"/>
            <a:ext cx="227970" cy="467479"/>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9" idx="5"/>
            <a:endCxn id="2" idx="2"/>
          </p:cNvCxnSpPr>
          <p:nvPr/>
        </p:nvCxnSpPr>
        <p:spPr>
          <a:xfrm flipV="1">
            <a:off x="6928191" y="4234715"/>
            <a:ext cx="173817" cy="511643"/>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10" name="图片 9">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sp>
        <p:nvSpPr>
          <p:cNvPr id="2" name="正五边形 1"/>
          <p:cNvSpPr/>
          <p:nvPr/>
        </p:nvSpPr>
        <p:spPr>
          <a:xfrm>
            <a:off x="6851195" y="2983988"/>
            <a:ext cx="1313267" cy="1250730"/>
          </a:xfrm>
          <a:prstGeom prst="pentagon">
            <a:avLst/>
          </a:prstGeom>
          <a:solidFill>
            <a:schemeClr val="bg1"/>
          </a:solidFill>
          <a:ln w="28575">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正五边形 35"/>
          <p:cNvSpPr/>
          <p:nvPr/>
        </p:nvSpPr>
        <p:spPr>
          <a:xfrm>
            <a:off x="5157703" y="2358623"/>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正五边形 36"/>
          <p:cNvSpPr/>
          <p:nvPr/>
        </p:nvSpPr>
        <p:spPr>
          <a:xfrm>
            <a:off x="6851194" y="1266848"/>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正五边形 37"/>
          <p:cNvSpPr/>
          <p:nvPr/>
        </p:nvSpPr>
        <p:spPr>
          <a:xfrm>
            <a:off x="8544685" y="2358623"/>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正五边形 38"/>
          <p:cNvSpPr/>
          <p:nvPr/>
        </p:nvSpPr>
        <p:spPr>
          <a:xfrm>
            <a:off x="5614925" y="4268623"/>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正五边形 39"/>
          <p:cNvSpPr/>
          <p:nvPr/>
        </p:nvSpPr>
        <p:spPr>
          <a:xfrm>
            <a:off x="8136489" y="4234718"/>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53"/>
          <p:cNvSpPr txBox="1">
            <a:spLocks noChangeArrowheads="1"/>
          </p:cNvSpPr>
          <p:nvPr/>
        </p:nvSpPr>
        <p:spPr bwMode="auto">
          <a:xfrm>
            <a:off x="5889636" y="4747127"/>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chemeClr val="bg1"/>
                </a:solidFill>
                <a:latin typeface="+mn-lt"/>
                <a:ea typeface="+mn-ea"/>
                <a:cs typeface="+mn-ea"/>
                <a:sym typeface="+mn-lt"/>
              </a:rPr>
              <a:t>语篇</a:t>
            </a:r>
          </a:p>
        </p:txBody>
      </p:sp>
      <p:sp>
        <p:nvSpPr>
          <p:cNvPr id="42" name="文本框 53"/>
          <p:cNvSpPr txBox="1">
            <a:spLocks noChangeArrowheads="1"/>
          </p:cNvSpPr>
          <p:nvPr/>
        </p:nvSpPr>
        <p:spPr bwMode="auto">
          <a:xfrm>
            <a:off x="7121747" y="176018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chemeClr val="bg1"/>
                </a:solidFill>
                <a:latin typeface="+mn-lt"/>
                <a:ea typeface="+mn-ea"/>
                <a:cs typeface="+mn-ea"/>
                <a:sym typeface="+mn-lt"/>
              </a:rPr>
              <a:t>语音</a:t>
            </a:r>
          </a:p>
        </p:txBody>
      </p:sp>
      <p:sp>
        <p:nvSpPr>
          <p:cNvPr id="43" name="文本框 53"/>
          <p:cNvSpPr txBox="1">
            <a:spLocks noChangeArrowheads="1"/>
          </p:cNvSpPr>
          <p:nvPr/>
        </p:nvSpPr>
        <p:spPr bwMode="auto">
          <a:xfrm>
            <a:off x="8854196" y="281206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chemeClr val="bg1"/>
                </a:solidFill>
                <a:latin typeface="+mn-lt"/>
                <a:ea typeface="+mn-ea"/>
                <a:cs typeface="+mn-ea"/>
                <a:sym typeface="+mn-lt"/>
              </a:rPr>
              <a:t>词汇</a:t>
            </a:r>
          </a:p>
        </p:txBody>
      </p:sp>
      <p:sp>
        <p:nvSpPr>
          <p:cNvPr id="44" name="文本框 53"/>
          <p:cNvSpPr txBox="1">
            <a:spLocks noChangeArrowheads="1"/>
          </p:cNvSpPr>
          <p:nvPr/>
        </p:nvSpPr>
        <p:spPr bwMode="auto">
          <a:xfrm>
            <a:off x="5163525" y="2812068"/>
            <a:ext cx="13131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200" b="1" dirty="0">
                <a:solidFill>
                  <a:schemeClr val="bg1"/>
                </a:solidFill>
                <a:latin typeface="+mn-lt"/>
                <a:ea typeface="+mn-ea"/>
                <a:cs typeface="+mn-ea"/>
                <a:sym typeface="+mn-lt"/>
              </a:rPr>
              <a:t>语用知识</a:t>
            </a:r>
          </a:p>
        </p:txBody>
      </p:sp>
      <p:sp>
        <p:nvSpPr>
          <p:cNvPr id="45" name="文本框 53"/>
          <p:cNvSpPr txBox="1">
            <a:spLocks noChangeArrowheads="1"/>
          </p:cNvSpPr>
          <p:nvPr/>
        </p:nvSpPr>
        <p:spPr bwMode="auto">
          <a:xfrm>
            <a:off x="6922992" y="3461723"/>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000" b="1" dirty="0">
                <a:solidFill>
                  <a:srgbClr val="528667"/>
                </a:solidFill>
                <a:latin typeface="+mn-lt"/>
                <a:ea typeface="+mn-ea"/>
                <a:cs typeface="+mn-ea"/>
                <a:sym typeface="+mn-lt"/>
              </a:rPr>
              <a:t>语言知识</a:t>
            </a:r>
          </a:p>
        </p:txBody>
      </p:sp>
      <p:sp>
        <p:nvSpPr>
          <p:cNvPr id="46" name="文本框 53"/>
          <p:cNvSpPr txBox="1">
            <a:spLocks noChangeArrowheads="1"/>
          </p:cNvSpPr>
          <p:nvPr/>
        </p:nvSpPr>
        <p:spPr bwMode="auto">
          <a:xfrm>
            <a:off x="8416105" y="4714939"/>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2400" b="1" dirty="0">
                <a:solidFill>
                  <a:schemeClr val="bg1"/>
                </a:solidFill>
                <a:latin typeface="+mn-lt"/>
                <a:ea typeface="+mn-ea"/>
                <a:cs typeface="+mn-ea"/>
                <a:sym typeface="+mn-lt"/>
              </a:rPr>
              <a:t>语法</a:t>
            </a:r>
          </a:p>
        </p:txBody>
      </p:sp>
      <p:pic>
        <p:nvPicPr>
          <p:cNvPr id="3" name="图片 2">
            <a:extLst>
              <a:ext uri="{FF2B5EF4-FFF2-40B4-BE49-F238E27FC236}">
                <a16:creationId xmlns:a16="http://schemas.microsoft.com/office/drawing/2014/main" id="{E44DA3F4-2AB5-2175-D3D6-A2B490E617B5}"/>
              </a:ext>
            </a:extLst>
          </p:cNvPr>
          <p:cNvPicPr>
            <a:picLocks noChangeAspect="1"/>
          </p:cNvPicPr>
          <p:nvPr/>
        </p:nvPicPr>
        <p:blipFill rotWithShape="1">
          <a:blip r:embed="rId4">
            <a:extLst>
              <a:ext uri="{28A0092B-C50C-407E-A947-70E740481C1C}">
                <a14:useLocalDpi xmlns:a14="http://schemas.microsoft.com/office/drawing/2010/main" val="0"/>
              </a:ext>
            </a:extLst>
          </a:blip>
          <a:srcRect l="21350" t="9303" r="22622" b="8667"/>
          <a:stretch/>
        </p:blipFill>
        <p:spPr>
          <a:xfrm>
            <a:off x="839939" y="1534129"/>
            <a:ext cx="3351239" cy="4512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515839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circle(out)">
                                      <p:cBhvr>
                                        <p:cTn id="11" dur="500"/>
                                        <p:tgtEl>
                                          <p:spTgt spid="4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4"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par>
                                <p:cTn id="22" presetID="22" presetClass="entr" presetSubtype="4"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down)">
                                      <p:cBhvr>
                                        <p:cTn id="24" dur="500"/>
                                        <p:tgtEl>
                                          <p:spTgt spid="49"/>
                                        </p:tgtEl>
                                      </p:cBhvr>
                                    </p:animEffect>
                                  </p:childTnLst>
                                </p:cTn>
                              </p:par>
                              <p:par>
                                <p:cTn id="25" presetID="22" presetClass="entr" presetSubtype="4"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childTnLst>
                          </p:cTn>
                        </p:par>
                        <p:par>
                          <p:cTn id="59" fill="hold">
                            <p:stCondLst>
                              <p:cond delay="350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4">
            <a:extLst>
              <a:ext uri="{FF2B5EF4-FFF2-40B4-BE49-F238E27FC236}">
                <a16:creationId xmlns:a16="http://schemas.microsoft.com/office/drawing/2014/main" id="{C2E68400-DB24-1B58-B06A-DD7C182FB376}"/>
              </a:ext>
            </a:extLst>
          </p:cNvPr>
          <p:cNvGraphicFramePr>
            <a:graphicFrameLocks noGrp="1"/>
          </p:cNvGraphicFramePr>
          <p:nvPr>
            <p:extLst>
              <p:ext uri="{D42A27DB-BD31-4B8C-83A1-F6EECF244321}">
                <p14:modId xmlns:p14="http://schemas.microsoft.com/office/powerpoint/2010/main" val="2653039178"/>
              </p:ext>
            </p:extLst>
          </p:nvPr>
        </p:nvGraphicFramePr>
        <p:xfrm>
          <a:off x="300518" y="1351498"/>
          <a:ext cx="11158666" cy="4051416"/>
        </p:xfrm>
        <a:graphic>
          <a:graphicData uri="http://schemas.openxmlformats.org/drawingml/2006/table">
            <a:tbl>
              <a:tblPr firstRow="1" bandRow="1">
                <a:tableStyleId>{5940675A-B579-460E-94D1-54222C63F5DA}</a:tableStyleId>
              </a:tblPr>
              <a:tblGrid>
                <a:gridCol w="495942">
                  <a:extLst>
                    <a:ext uri="{9D8B030D-6E8A-4147-A177-3AD203B41FA5}">
                      <a16:colId xmlns:a16="http://schemas.microsoft.com/office/drawing/2014/main" val="2534584429"/>
                    </a:ext>
                  </a:extLst>
                </a:gridCol>
                <a:gridCol w="497319">
                  <a:extLst>
                    <a:ext uri="{9D8B030D-6E8A-4147-A177-3AD203B41FA5}">
                      <a16:colId xmlns:a16="http://schemas.microsoft.com/office/drawing/2014/main" val="1207297835"/>
                    </a:ext>
                  </a:extLst>
                </a:gridCol>
                <a:gridCol w="4649385">
                  <a:extLst>
                    <a:ext uri="{9D8B030D-6E8A-4147-A177-3AD203B41FA5}">
                      <a16:colId xmlns:a16="http://schemas.microsoft.com/office/drawing/2014/main" val="3571476021"/>
                    </a:ext>
                  </a:extLst>
                </a:gridCol>
                <a:gridCol w="5516020">
                  <a:extLst>
                    <a:ext uri="{9D8B030D-6E8A-4147-A177-3AD203B41FA5}">
                      <a16:colId xmlns:a16="http://schemas.microsoft.com/office/drawing/2014/main" val="2377221385"/>
                    </a:ext>
                  </a:extLst>
                </a:gridCol>
              </a:tblGrid>
              <a:tr h="662128">
                <a:tc>
                  <a:txBody>
                    <a:bodyPr/>
                    <a:lstStyle/>
                    <a:p>
                      <a:endParaRPr lang="zh-CN" altLang="en-US" dirty="0">
                        <a:solidFill>
                          <a:schemeClr val="tx1"/>
                        </a:solidFill>
                      </a:endParaRPr>
                    </a:p>
                  </a:txBody>
                  <a:tcPr>
                    <a:solidFill>
                      <a:srgbClr val="7030A0">
                        <a:alpha val="50000"/>
                      </a:srgbClr>
                    </a:solidFill>
                  </a:tcPr>
                </a:tc>
                <a:tc>
                  <a:txBody>
                    <a:bodyPr/>
                    <a:lstStyle/>
                    <a:p>
                      <a:endParaRPr lang="zh-CN" altLang="en-US" dirty="0"/>
                    </a:p>
                  </a:txBody>
                  <a:tcPr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课标要求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校本化要求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extLst>
                  <a:ext uri="{0D108BD9-81ED-4DB2-BD59-A6C34878D82A}">
                    <a16:rowId xmlns:a16="http://schemas.microsoft.com/office/drawing/2014/main" val="1926121807"/>
                  </a:ext>
                </a:extLst>
              </a:tr>
              <a:tr h="990582">
                <a:tc rowSpan="4">
                  <a:txBody>
                    <a:bodyPr/>
                    <a:lstStyle/>
                    <a:p>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语</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言</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知</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识</a:t>
                      </a:r>
                    </a:p>
                  </a:txBody>
                  <a:tcP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语</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音</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识</a:t>
                      </a:r>
                    </a:p>
                  </a:txBody>
                  <a:tcPr anchor="ctr"/>
                </a:tc>
                <a:tc>
                  <a:txBody>
                    <a:bodyPr/>
                    <a:lstStyle/>
                    <a:p>
                      <a:pPr algn="just">
                        <a:lnSpc>
                          <a:spcPct val="150000"/>
                        </a:lnSpc>
                      </a:pPr>
                      <a:r>
                        <a:rPr lang="en-US" sz="1200" kern="100" dirty="0">
                          <a:solidFill>
                            <a:schemeClr val="tx1"/>
                          </a:solidFill>
                          <a:effectLst/>
                        </a:rPr>
                        <a:t>1.</a:t>
                      </a:r>
                      <a:r>
                        <a:rPr lang="zh-CN" sz="1200" kern="100" dirty="0">
                          <a:solidFill>
                            <a:schemeClr val="tx1"/>
                          </a:solidFill>
                          <a:effectLst/>
                        </a:rPr>
                        <a:t>识别并读出</a:t>
                      </a:r>
                      <a:r>
                        <a:rPr lang="en-US" sz="1200" kern="100" dirty="0">
                          <a:solidFill>
                            <a:schemeClr val="tx1"/>
                          </a:solidFill>
                          <a:effectLst/>
                        </a:rPr>
                        <a:t>26</a:t>
                      </a:r>
                      <a:r>
                        <a:rPr lang="zh-CN" sz="1200" kern="100" dirty="0">
                          <a:solidFill>
                            <a:schemeClr val="tx1"/>
                          </a:solidFill>
                          <a:effectLst/>
                        </a:rPr>
                        <a:t>个大、小写字母；</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solidFill>
                            <a:schemeClr val="tx1"/>
                          </a:solidFill>
                          <a:effectLst/>
                        </a:rPr>
                        <a:t>1.</a:t>
                      </a:r>
                      <a:r>
                        <a:rPr lang="en-US" sz="1200" kern="100" dirty="0">
                          <a:solidFill>
                            <a:schemeClr val="tx1"/>
                          </a:solidFill>
                          <a:effectLst/>
                        </a:rPr>
                        <a:t> </a:t>
                      </a:r>
                      <a:r>
                        <a:rPr lang="zh-CN" sz="1200" kern="100" dirty="0">
                          <a:solidFill>
                            <a:schemeClr val="tx1"/>
                          </a:solidFill>
                          <a:effectLst/>
                        </a:rPr>
                        <a:t>能识别并读出</a:t>
                      </a:r>
                      <a:r>
                        <a:rPr lang="en-US" sz="1200" kern="100" dirty="0">
                          <a:solidFill>
                            <a:schemeClr val="tx1"/>
                          </a:solidFill>
                          <a:effectLst/>
                        </a:rPr>
                        <a:t>26</a:t>
                      </a:r>
                      <a:r>
                        <a:rPr lang="zh-CN" sz="1200" kern="100" dirty="0">
                          <a:solidFill>
                            <a:schemeClr val="tx1"/>
                          </a:solidFill>
                          <a:effectLst/>
                        </a:rPr>
                        <a:t>个大小写字母（字母名和字母形）</a:t>
                      </a:r>
                      <a:r>
                        <a:rPr lang="zh-CN" sz="1200" kern="0" dirty="0">
                          <a:solidFill>
                            <a:schemeClr val="tx1"/>
                          </a:solidFill>
                          <a:effectLst/>
                        </a:rPr>
                        <a:t>，</a:t>
                      </a:r>
                      <a:r>
                        <a:rPr lang="zh-CN" sz="1200" kern="100" dirty="0">
                          <a:solidFill>
                            <a:schemeClr val="tx1"/>
                          </a:solidFill>
                          <a:effectLst/>
                        </a:rPr>
                        <a:t>能准确、有感情地诵读与</a:t>
                      </a:r>
                      <a:r>
                        <a:rPr lang="en-US" sz="1200" kern="100" dirty="0">
                          <a:solidFill>
                            <a:schemeClr val="tx1"/>
                          </a:solidFill>
                          <a:effectLst/>
                        </a:rPr>
                        <a:t>26</a:t>
                      </a:r>
                      <a:r>
                        <a:rPr lang="zh-CN" sz="1200" kern="100" dirty="0">
                          <a:solidFill>
                            <a:schemeClr val="tx1"/>
                          </a:solidFill>
                          <a:effectLst/>
                        </a:rPr>
                        <a:t>个字母配套的拼读儿歌，并能借助于非语言形式理解和表达儿歌内容</a:t>
                      </a:r>
                      <a:r>
                        <a:rPr lang="zh-CN" sz="1200" kern="0" dirty="0">
                          <a:solidFill>
                            <a:schemeClr val="tx1"/>
                          </a:solidFill>
                          <a:effectLst/>
                        </a:rPr>
                        <a:t>。（</a:t>
                      </a:r>
                      <a:r>
                        <a:rPr lang="zh-CN" sz="1200" b="1" kern="0" dirty="0">
                          <a:solidFill>
                            <a:schemeClr val="tx1"/>
                          </a:solidFill>
                          <a:effectLst/>
                        </a:rPr>
                        <a:t>增加、提高</a:t>
                      </a:r>
                      <a:r>
                        <a:rPr lang="zh-CN" sz="1200" kern="0" dirty="0">
                          <a:solidFill>
                            <a:schemeClr val="tx1"/>
                          </a:solidFill>
                          <a:effectLst/>
                        </a:rPr>
                        <a:t>）</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68328149"/>
                  </a:ext>
                </a:extLst>
              </a:tr>
              <a:tr h="660359">
                <a:tc vMerge="1">
                  <a:txBody>
                    <a:bodyPr/>
                    <a:lstStyle/>
                    <a:p>
                      <a:endParaRPr lang="zh-CN" altLang="en-US" dirty="0"/>
                    </a:p>
                  </a:txBody>
                  <a:tcPr/>
                </a:tc>
                <a:tc vMerge="1">
                  <a:txBody>
                    <a:bodyPr/>
                    <a:lstStyle/>
                    <a:p>
                      <a:endParaRPr lang="zh-CN" altLang="en-US"/>
                    </a:p>
                  </a:txBody>
                  <a:tcPr/>
                </a:tc>
                <a:tc>
                  <a:txBody>
                    <a:bodyPr/>
                    <a:lstStyle/>
                    <a:p>
                      <a:pPr algn="just">
                        <a:lnSpc>
                          <a:spcPct val="150000"/>
                        </a:lnSpc>
                      </a:pPr>
                      <a:r>
                        <a:rPr lang="en-US" sz="1200" kern="100" dirty="0">
                          <a:solidFill>
                            <a:schemeClr val="tx1"/>
                          </a:solidFill>
                          <a:effectLst/>
                        </a:rPr>
                        <a:t>2.</a:t>
                      </a:r>
                      <a:r>
                        <a:rPr lang="zh-CN" sz="1200" kern="100" dirty="0">
                          <a:solidFill>
                            <a:schemeClr val="tx1"/>
                          </a:solidFill>
                          <a:effectLst/>
                        </a:rPr>
                        <a:t>感知字母在单词中的发音；</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tabLst>
                          <a:tab pos="1066800" algn="l"/>
                        </a:tabLst>
                      </a:pPr>
                      <a:r>
                        <a:rPr lang="en-US" sz="1200" kern="0" dirty="0">
                          <a:solidFill>
                            <a:srgbClr val="FF0000"/>
                          </a:solidFill>
                          <a:effectLst/>
                        </a:rPr>
                        <a:t>2.</a:t>
                      </a:r>
                      <a:r>
                        <a:rPr lang="zh-CN" sz="1200" kern="100" dirty="0">
                          <a:solidFill>
                            <a:srgbClr val="FF0000"/>
                          </a:solidFill>
                          <a:effectLst/>
                        </a:rPr>
                        <a:t>能识别并读出</a:t>
                      </a:r>
                      <a:r>
                        <a:rPr lang="en-US" sz="1200" kern="100" dirty="0">
                          <a:solidFill>
                            <a:srgbClr val="FF0000"/>
                          </a:solidFill>
                          <a:effectLst/>
                        </a:rPr>
                        <a:t>26</a:t>
                      </a:r>
                      <a:r>
                        <a:rPr lang="zh-CN" sz="1200" kern="100" dirty="0">
                          <a:solidFill>
                            <a:srgbClr val="FF0000"/>
                          </a:solidFill>
                          <a:effectLst/>
                        </a:rPr>
                        <a:t>个字母在</a:t>
                      </a:r>
                      <a:r>
                        <a:rPr lang="en-US" sz="1200" kern="100" dirty="0">
                          <a:solidFill>
                            <a:srgbClr val="FF0000"/>
                          </a:solidFill>
                          <a:effectLst/>
                        </a:rPr>
                        <a:t>CVC</a:t>
                      </a:r>
                      <a:r>
                        <a:rPr lang="zh-CN" sz="1200" kern="100" dirty="0">
                          <a:solidFill>
                            <a:srgbClr val="FF0000"/>
                          </a:solidFill>
                          <a:effectLst/>
                        </a:rPr>
                        <a:t>单词中所对应的音素，建立初步的音素意识，</a:t>
                      </a:r>
                      <a:r>
                        <a:rPr lang="zh-CN" sz="1200" kern="0" dirty="0">
                          <a:solidFill>
                            <a:srgbClr val="FF0000"/>
                          </a:solidFill>
                          <a:effectLst/>
                        </a:rPr>
                        <a:t>感知字母在单词中的发音。（</a:t>
                      </a:r>
                      <a:r>
                        <a:rPr lang="zh-CN" sz="1200" b="1" kern="0" dirty="0">
                          <a:solidFill>
                            <a:srgbClr val="FF0000"/>
                          </a:solidFill>
                          <a:effectLst/>
                        </a:rPr>
                        <a:t>细化、提高</a:t>
                      </a:r>
                      <a:r>
                        <a:rPr lang="zh-CN" sz="1200" kern="0" dirty="0">
                          <a:solidFill>
                            <a:srgbClr val="FF0000"/>
                          </a:solidFill>
                          <a:effectLst/>
                        </a:rPr>
                        <a:t>）</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62187842"/>
                  </a:ext>
                </a:extLst>
              </a:tr>
              <a:tr h="670677">
                <a:tc vMerge="1">
                  <a:txBody>
                    <a:bodyPr/>
                    <a:lstStyle/>
                    <a:p>
                      <a:endParaRPr lang="zh-CN" altLang="en-US" dirty="0"/>
                    </a:p>
                  </a:txBody>
                  <a:tcPr/>
                </a:tc>
                <a:tc vMerge="1">
                  <a:txBody>
                    <a:bodyPr/>
                    <a:lstStyle/>
                    <a:p>
                      <a:endParaRPr lang="zh-CN" altLang="en-US"/>
                    </a:p>
                  </a:txBody>
                  <a:tcPr/>
                </a:tc>
                <a:tc>
                  <a:txBody>
                    <a:bodyPr/>
                    <a:lstStyle/>
                    <a:p>
                      <a:pPr algn="just">
                        <a:lnSpc>
                          <a:spcPct val="150000"/>
                        </a:lnSpc>
                      </a:pPr>
                      <a:r>
                        <a:rPr lang="en-US" sz="1200" kern="100" dirty="0">
                          <a:solidFill>
                            <a:schemeClr val="tx1"/>
                          </a:solidFill>
                          <a:effectLst/>
                        </a:rPr>
                        <a:t>3.</a:t>
                      </a:r>
                      <a:r>
                        <a:rPr lang="zh-CN" sz="1200" kern="100" dirty="0">
                          <a:solidFill>
                            <a:schemeClr val="tx1"/>
                          </a:solidFill>
                          <a:effectLst/>
                        </a:rPr>
                        <a:t>感知简单的拼读规则 ，尝试借助拼读规则拼读单词；</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tabLst>
                          <a:tab pos="1066800" algn="l"/>
                        </a:tabLst>
                      </a:pPr>
                      <a:r>
                        <a:rPr lang="en-US" sz="1200" kern="0" dirty="0">
                          <a:solidFill>
                            <a:schemeClr val="tx1"/>
                          </a:solidFill>
                          <a:effectLst/>
                        </a:rPr>
                        <a:t>3.</a:t>
                      </a:r>
                      <a:r>
                        <a:rPr lang="zh-CN" sz="1200" kern="100" dirty="0">
                          <a:solidFill>
                            <a:schemeClr val="tx1"/>
                          </a:solidFill>
                          <a:effectLst/>
                        </a:rPr>
                        <a:t>能感知简单的拼读规则（</a:t>
                      </a:r>
                      <a:r>
                        <a:rPr lang="en-US" sz="1200" kern="100" dirty="0">
                          <a:solidFill>
                            <a:schemeClr val="tx1"/>
                          </a:solidFill>
                          <a:effectLst/>
                        </a:rPr>
                        <a:t>CVC</a:t>
                      </a:r>
                      <a:r>
                        <a:rPr lang="zh-CN" sz="1200" kern="100" dirty="0">
                          <a:solidFill>
                            <a:schemeClr val="tx1"/>
                          </a:solidFill>
                          <a:effectLst/>
                        </a:rPr>
                        <a:t>），并能尝试借助拼读规则来拼读单词，形成初步的拼读能力</a:t>
                      </a:r>
                      <a:r>
                        <a:rPr lang="zh-CN" sz="1200" kern="0" dirty="0">
                          <a:solidFill>
                            <a:schemeClr val="tx1"/>
                          </a:solidFill>
                          <a:effectLst/>
                        </a:rPr>
                        <a:t>。（</a:t>
                      </a:r>
                      <a:r>
                        <a:rPr lang="zh-CN" sz="1200" b="1" kern="0" dirty="0">
                          <a:solidFill>
                            <a:schemeClr val="tx1"/>
                          </a:solidFill>
                          <a:effectLst/>
                        </a:rPr>
                        <a:t>细化、提高</a:t>
                      </a:r>
                      <a:r>
                        <a:rPr lang="zh-CN" sz="1200" kern="0" dirty="0">
                          <a:solidFill>
                            <a:schemeClr val="tx1"/>
                          </a:solidFill>
                          <a:effectLst/>
                        </a:rPr>
                        <a:t>）</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06374985"/>
                  </a:ext>
                </a:extLst>
              </a:tr>
              <a:tr h="1067670">
                <a:tc vMerge="1">
                  <a:txBody>
                    <a:bodyPr/>
                    <a:lstStyle/>
                    <a:p>
                      <a:endParaRPr lang="zh-CN" altLang="en-US" dirty="0"/>
                    </a:p>
                  </a:txBody>
                  <a:tcPr/>
                </a:tc>
                <a:tc vMerge="1">
                  <a:txBody>
                    <a:bodyPr/>
                    <a:lstStyle/>
                    <a:p>
                      <a:endParaRPr lang="zh-CN" altLang="en-US" dirty="0"/>
                    </a:p>
                  </a:txBody>
                  <a:tcPr/>
                </a:tc>
                <a:tc>
                  <a:txBody>
                    <a:bodyPr/>
                    <a:lstStyle/>
                    <a:p>
                      <a:pPr algn="just">
                        <a:lnSpc>
                          <a:spcPct val="150000"/>
                        </a:lnSpc>
                      </a:pPr>
                      <a:r>
                        <a:rPr lang="en-US" sz="1200" kern="100" dirty="0">
                          <a:solidFill>
                            <a:schemeClr val="tx1"/>
                          </a:solidFill>
                          <a:effectLst/>
                        </a:rPr>
                        <a:t>4.</a:t>
                      </a:r>
                      <a:r>
                        <a:rPr lang="zh-CN" sz="1200" kern="100" dirty="0">
                          <a:solidFill>
                            <a:schemeClr val="tx1"/>
                          </a:solidFill>
                          <a:effectLst/>
                        </a:rPr>
                        <a:t>感知并模仿说英语，体会单词的重音和句子的升调与降调。</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solidFill>
                            <a:schemeClr val="tx1"/>
                          </a:solidFill>
                          <a:effectLst/>
                        </a:rPr>
                        <a:t>4. </a:t>
                      </a:r>
                      <a:r>
                        <a:rPr lang="zh-CN" sz="1200" kern="0" dirty="0">
                          <a:solidFill>
                            <a:schemeClr val="tx1"/>
                          </a:solidFill>
                          <a:effectLst/>
                        </a:rPr>
                        <a:t>能感知并模仿说英语，</a:t>
                      </a:r>
                      <a:r>
                        <a:rPr lang="zh-CN" sz="1200" kern="100" dirty="0">
                          <a:solidFill>
                            <a:schemeClr val="tx1"/>
                          </a:solidFill>
                          <a:effectLst/>
                        </a:rPr>
                        <a:t>在字母学习过程中熟练掌握常用的日常交际用语（教材</a:t>
                      </a:r>
                      <a:r>
                        <a:rPr lang="en-US" sz="1200" kern="100" dirty="0">
                          <a:solidFill>
                            <a:schemeClr val="tx1"/>
                          </a:solidFill>
                          <a:effectLst/>
                        </a:rPr>
                        <a:t>unit1-4</a:t>
                      </a:r>
                      <a:r>
                        <a:rPr lang="zh-CN" sz="1200" kern="100" dirty="0">
                          <a:solidFill>
                            <a:schemeClr val="tx1"/>
                          </a:solidFill>
                          <a:effectLst/>
                        </a:rPr>
                        <a:t>的内容），并能借助情境来进行简单的交流，</a:t>
                      </a:r>
                      <a:r>
                        <a:rPr lang="zh-CN" sz="1200" kern="0" dirty="0">
                          <a:solidFill>
                            <a:schemeClr val="tx1"/>
                          </a:solidFill>
                          <a:effectLst/>
                        </a:rPr>
                        <a:t>体会单词的重音和句子的升调与降调。（</a:t>
                      </a:r>
                      <a:r>
                        <a:rPr lang="zh-CN" sz="1200" b="1" kern="0" dirty="0">
                          <a:solidFill>
                            <a:schemeClr val="tx1"/>
                          </a:solidFill>
                          <a:effectLst/>
                        </a:rPr>
                        <a:t>细化</a:t>
                      </a:r>
                      <a:r>
                        <a:rPr lang="zh-CN" sz="1200" kern="0" dirty="0">
                          <a:solidFill>
                            <a:schemeClr val="tx1"/>
                          </a:solidFill>
                          <a:effectLst/>
                        </a:rPr>
                        <a:t>）</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77089564"/>
                  </a:ext>
                </a:extLst>
              </a:tr>
            </a:tbl>
          </a:graphicData>
        </a:graphic>
      </p:graphicFrame>
    </p:spTree>
    <p:extLst>
      <p:ext uri="{BB962C8B-B14F-4D97-AF65-F5344CB8AC3E}">
        <p14:creationId xmlns:p14="http://schemas.microsoft.com/office/powerpoint/2010/main" val="1013594707"/>
      </p:ext>
    </p:extLst>
  </p:cSld>
  <p:clrMapOvr>
    <a:masterClrMapping/>
  </p:clrMapOvr>
  <p:transition spd="slow" advTm="3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4">
            <a:extLst>
              <a:ext uri="{FF2B5EF4-FFF2-40B4-BE49-F238E27FC236}">
                <a16:creationId xmlns:a16="http://schemas.microsoft.com/office/drawing/2014/main" id="{7A2DD3D4-7DED-30A4-571C-18AFD9697088}"/>
              </a:ext>
            </a:extLst>
          </p:cNvPr>
          <p:cNvGraphicFramePr>
            <a:graphicFrameLocks noGrp="1"/>
          </p:cNvGraphicFramePr>
          <p:nvPr>
            <p:extLst>
              <p:ext uri="{D42A27DB-BD31-4B8C-83A1-F6EECF244321}">
                <p14:modId xmlns:p14="http://schemas.microsoft.com/office/powerpoint/2010/main" val="2827228353"/>
              </p:ext>
            </p:extLst>
          </p:nvPr>
        </p:nvGraphicFramePr>
        <p:xfrm>
          <a:off x="503067" y="1134622"/>
          <a:ext cx="11185865" cy="3462826"/>
        </p:xfrm>
        <a:graphic>
          <a:graphicData uri="http://schemas.openxmlformats.org/drawingml/2006/table">
            <a:tbl>
              <a:tblPr firstRow="1" bandRow="1">
                <a:tableStyleId>{5940675A-B579-460E-94D1-54222C63F5DA}</a:tableStyleId>
              </a:tblPr>
              <a:tblGrid>
                <a:gridCol w="458240">
                  <a:extLst>
                    <a:ext uri="{9D8B030D-6E8A-4147-A177-3AD203B41FA5}">
                      <a16:colId xmlns:a16="http://schemas.microsoft.com/office/drawing/2014/main" val="2534584429"/>
                    </a:ext>
                  </a:extLst>
                </a:gridCol>
                <a:gridCol w="514470">
                  <a:extLst>
                    <a:ext uri="{9D8B030D-6E8A-4147-A177-3AD203B41FA5}">
                      <a16:colId xmlns:a16="http://schemas.microsoft.com/office/drawing/2014/main" val="1207297835"/>
                    </a:ext>
                  </a:extLst>
                </a:gridCol>
                <a:gridCol w="5077838">
                  <a:extLst>
                    <a:ext uri="{9D8B030D-6E8A-4147-A177-3AD203B41FA5}">
                      <a16:colId xmlns:a16="http://schemas.microsoft.com/office/drawing/2014/main" val="3571476021"/>
                    </a:ext>
                  </a:extLst>
                </a:gridCol>
                <a:gridCol w="5135317">
                  <a:extLst>
                    <a:ext uri="{9D8B030D-6E8A-4147-A177-3AD203B41FA5}">
                      <a16:colId xmlns:a16="http://schemas.microsoft.com/office/drawing/2014/main" val="2377221385"/>
                    </a:ext>
                  </a:extLst>
                </a:gridCol>
              </a:tblGrid>
              <a:tr h="685961">
                <a:tc>
                  <a:txBody>
                    <a:bodyPr/>
                    <a:lstStyle/>
                    <a:p>
                      <a:endParaRPr lang="zh-CN" altLang="en-US" dirty="0">
                        <a:solidFill>
                          <a:schemeClr val="tx1"/>
                        </a:solidFill>
                      </a:endParaRPr>
                    </a:p>
                  </a:txBody>
                  <a:tcPr>
                    <a:solidFill>
                      <a:srgbClr val="7030A0">
                        <a:alpha val="50000"/>
                      </a:srgbClr>
                    </a:solidFill>
                  </a:tcPr>
                </a:tc>
                <a:tc>
                  <a:txBody>
                    <a:bodyPr/>
                    <a:lstStyle/>
                    <a:p>
                      <a:endParaRPr lang="zh-CN" altLang="en-US" dirty="0"/>
                    </a:p>
                  </a:txBody>
                  <a:tcPr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课标要求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校本化要求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extLst>
                  <a:ext uri="{0D108BD9-81ED-4DB2-BD59-A6C34878D82A}">
                    <a16:rowId xmlns:a16="http://schemas.microsoft.com/office/drawing/2014/main" val="1926121807"/>
                  </a:ext>
                </a:extLst>
              </a:tr>
              <a:tr h="585927">
                <a:tc rowSpan="4">
                  <a:txBody>
                    <a:bodyPr/>
                    <a:lstStyle/>
                    <a:p>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语</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言</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知</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识</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词</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汇</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识</a:t>
                      </a:r>
                    </a:p>
                  </a:txBody>
                  <a:tcPr anchor="ctr"/>
                </a:tc>
                <a:tc>
                  <a:txBody>
                    <a:bodyPr/>
                    <a:lstStyle/>
                    <a:p>
                      <a:pPr algn="just">
                        <a:lnSpc>
                          <a:spcPct val="150000"/>
                        </a:lnSpc>
                      </a:pPr>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知道单词由字母构成；</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a:effectLst/>
                          <a:latin typeface="宋体" panose="02010600030101010101" pitchFamily="2" charset="-122"/>
                          <a:ea typeface="宋体" panose="02010600030101010101" pitchFamily="2" charset="-122"/>
                          <a:cs typeface="宋体" panose="02010600030101010101" pitchFamily="2" charset="-122"/>
                        </a:rPr>
                        <a:t>1.</a:t>
                      </a:r>
                      <a:r>
                        <a:rPr lang="zh-CN" sz="1200" kern="0">
                          <a:effectLst/>
                          <a:latin typeface="Times New Roman" panose="02020603050405020304" pitchFamily="18" charset="0"/>
                          <a:ea typeface="宋体" panose="02010600030101010101" pitchFamily="2" charset="-122"/>
                          <a:cs typeface="宋体" panose="02010600030101010101" pitchFamily="2" charset="-122"/>
                        </a:rPr>
                        <a:t>知道单词是由字母构成的，并初步感知句子的构成。</a:t>
                      </a:r>
                      <a:r>
                        <a:rPr lang="zh-CN" sz="1200" b="1" kern="0">
                          <a:effectLst/>
                          <a:latin typeface="Times New Roman" panose="02020603050405020304" pitchFamily="18" charset="0"/>
                          <a:ea typeface="宋体" panose="02010600030101010101" pitchFamily="2" charset="-122"/>
                          <a:cs typeface="宋体" panose="02010600030101010101" pitchFamily="2" charset="-122"/>
                        </a:rPr>
                        <a:t>（提高）</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68328149"/>
                  </a:ext>
                </a:extLst>
              </a:tr>
              <a:tr h="675018">
                <a:tc vMerge="1">
                  <a:txBody>
                    <a:bodyPr/>
                    <a:lstStyle/>
                    <a:p>
                      <a:endParaRPr lang="zh-CN" altLang="en-US" dirty="0"/>
                    </a:p>
                  </a:txBody>
                  <a:tcPr/>
                </a:tc>
                <a:tc vMerge="1">
                  <a:txBody>
                    <a:bodyPr/>
                    <a:lstStyle/>
                    <a:p>
                      <a:endParaRPr lang="zh-CN" altLang="en-US"/>
                    </a:p>
                  </a:txBody>
                  <a:tcPr/>
                </a:tc>
                <a:tc>
                  <a:txBody>
                    <a:bodyPr/>
                    <a:lstStyle/>
                    <a:p>
                      <a:pPr algn="just">
                        <a:lnSpc>
                          <a:spcPct val="150000"/>
                        </a:lnSpc>
                      </a:pPr>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借助图片、实物理解词汇的意思；</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借助图片、实物理解词汇的意思。</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62187842"/>
                  </a:ext>
                </a:extLst>
              </a:tr>
              <a:tr h="663889">
                <a:tc vMerge="1">
                  <a:txBody>
                    <a:bodyPr/>
                    <a:lstStyle/>
                    <a:p>
                      <a:endParaRPr lang="zh-CN" altLang="en-US" dirty="0"/>
                    </a:p>
                  </a:txBody>
                  <a:tcPr/>
                </a:tc>
                <a:tc vMerge="1">
                  <a:txBody>
                    <a:bodyPr/>
                    <a:lstStyle/>
                    <a:p>
                      <a:endParaRPr lang="zh-CN" altLang="en-US"/>
                    </a:p>
                  </a:txBody>
                  <a:tcPr/>
                </a:tc>
                <a:tc>
                  <a:txBody>
                    <a:bodyPr/>
                    <a:lstStyle/>
                    <a:p>
                      <a:pPr algn="just">
                        <a:lnSpc>
                          <a:spcPct val="150000"/>
                        </a:lnSpc>
                      </a:pPr>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根据视觉或听觉提示，如图片、动作、动画、声音等，说出单词和短语；</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3.</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根据视觉或听觉提示，如图片、动作、动画、声音等，说出单词和短语，并尝试在语境中正确使用。（</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提高</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06374985"/>
                  </a:ext>
                </a:extLst>
              </a:tr>
              <a:tr h="852031">
                <a:tc vMerge="1">
                  <a:txBody>
                    <a:bodyPr/>
                    <a:lstStyle/>
                    <a:p>
                      <a:endParaRPr lang="zh-CN" altLang="en-US" dirty="0"/>
                    </a:p>
                  </a:txBody>
                  <a:tcPr/>
                </a:tc>
                <a:tc vMerge="1">
                  <a:txBody>
                    <a:bodyPr/>
                    <a:lstStyle/>
                    <a:p>
                      <a:endParaRPr lang="zh-CN" altLang="en-US" dirty="0"/>
                    </a:p>
                  </a:txBody>
                  <a:tcPr/>
                </a:tc>
                <a:tc>
                  <a:txBody>
                    <a:bodyPr/>
                    <a:lstStyle/>
                    <a:p>
                      <a:pPr algn="just">
                        <a:lnSpc>
                          <a:spcPct val="150000"/>
                        </a:lnSpc>
                      </a:pPr>
                      <a:r>
                        <a:rPr lang="en-US" sz="1200" kern="100" dirty="0">
                          <a:effectLst/>
                          <a:latin typeface="宋体" panose="02010600030101010101" pitchFamily="2" charset="-122"/>
                          <a:ea typeface="宋体" panose="02010600030101010101" pitchFamily="2" charset="-122"/>
                          <a:cs typeface="宋体" panose="02010600030101010101" pitchFamily="2" charset="-122"/>
                        </a:rPr>
                        <a:t>4.</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根据单词的音、形、义学习词汇，体会词汇在语境中表达的意思。</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4.</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根据单词的音、形、义学习词汇，体会词汇在语境中表达的意思，并尝试运用。（</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提高</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77089564"/>
                  </a:ext>
                </a:extLst>
              </a:tr>
            </a:tbl>
          </a:graphicData>
        </a:graphic>
      </p:graphicFrame>
    </p:spTree>
    <p:extLst>
      <p:ext uri="{BB962C8B-B14F-4D97-AF65-F5344CB8AC3E}">
        <p14:creationId xmlns:p14="http://schemas.microsoft.com/office/powerpoint/2010/main" val="3363992100"/>
      </p:ext>
    </p:extLst>
  </p:cSld>
  <p:clrMapOvr>
    <a:masterClrMapping/>
  </p:clrMapOvr>
  <p:transition spd="slow"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4">
            <a:extLst>
              <a:ext uri="{FF2B5EF4-FFF2-40B4-BE49-F238E27FC236}">
                <a16:creationId xmlns:a16="http://schemas.microsoft.com/office/drawing/2014/main" id="{54A0D384-3DB0-7CB9-537E-0996CDA1B6AF}"/>
              </a:ext>
            </a:extLst>
          </p:cNvPr>
          <p:cNvGraphicFramePr>
            <a:graphicFrameLocks noGrp="1"/>
          </p:cNvGraphicFramePr>
          <p:nvPr>
            <p:extLst>
              <p:ext uri="{D42A27DB-BD31-4B8C-83A1-F6EECF244321}">
                <p14:modId xmlns:p14="http://schemas.microsoft.com/office/powerpoint/2010/main" val="4261483512"/>
              </p:ext>
            </p:extLst>
          </p:nvPr>
        </p:nvGraphicFramePr>
        <p:xfrm>
          <a:off x="403933" y="1086322"/>
          <a:ext cx="11384134" cy="3997101"/>
        </p:xfrm>
        <a:graphic>
          <a:graphicData uri="http://schemas.openxmlformats.org/drawingml/2006/table">
            <a:tbl>
              <a:tblPr firstRow="1" bandRow="1">
                <a:tableStyleId>{5940675A-B579-460E-94D1-54222C63F5DA}</a:tableStyleId>
              </a:tblPr>
              <a:tblGrid>
                <a:gridCol w="525763">
                  <a:extLst>
                    <a:ext uri="{9D8B030D-6E8A-4147-A177-3AD203B41FA5}">
                      <a16:colId xmlns:a16="http://schemas.microsoft.com/office/drawing/2014/main" val="2534584429"/>
                    </a:ext>
                  </a:extLst>
                </a:gridCol>
                <a:gridCol w="566506">
                  <a:extLst>
                    <a:ext uri="{9D8B030D-6E8A-4147-A177-3AD203B41FA5}">
                      <a16:colId xmlns:a16="http://schemas.microsoft.com/office/drawing/2014/main" val="1207297835"/>
                    </a:ext>
                  </a:extLst>
                </a:gridCol>
                <a:gridCol w="4929801">
                  <a:extLst>
                    <a:ext uri="{9D8B030D-6E8A-4147-A177-3AD203B41FA5}">
                      <a16:colId xmlns:a16="http://schemas.microsoft.com/office/drawing/2014/main" val="3571476021"/>
                    </a:ext>
                  </a:extLst>
                </a:gridCol>
                <a:gridCol w="5362064">
                  <a:extLst>
                    <a:ext uri="{9D8B030D-6E8A-4147-A177-3AD203B41FA5}">
                      <a16:colId xmlns:a16="http://schemas.microsoft.com/office/drawing/2014/main" val="2377221385"/>
                    </a:ext>
                  </a:extLst>
                </a:gridCol>
              </a:tblGrid>
              <a:tr h="592712">
                <a:tc>
                  <a:txBody>
                    <a:bodyPr/>
                    <a:lstStyle/>
                    <a:p>
                      <a:endParaRPr lang="zh-CN" altLang="en-US" dirty="0">
                        <a:solidFill>
                          <a:schemeClr val="tx1"/>
                        </a:solidFill>
                      </a:endParaRPr>
                    </a:p>
                  </a:txBody>
                  <a:tcPr>
                    <a:solidFill>
                      <a:srgbClr val="7030A0">
                        <a:alpha val="50000"/>
                      </a:srgbClr>
                    </a:solidFill>
                  </a:tcPr>
                </a:tc>
                <a:tc>
                  <a:txBody>
                    <a:bodyPr/>
                    <a:lstStyle/>
                    <a:p>
                      <a:endParaRPr lang="zh-CN" altLang="en-US" dirty="0"/>
                    </a:p>
                  </a:txBody>
                  <a:tcPr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课标要求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校本化要求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extLst>
                  <a:ext uri="{0D108BD9-81ED-4DB2-BD59-A6C34878D82A}">
                    <a16:rowId xmlns:a16="http://schemas.microsoft.com/office/drawing/2014/main" val="1926121807"/>
                  </a:ext>
                </a:extLst>
              </a:tr>
              <a:tr h="1804830">
                <a:tc rowSpan="3">
                  <a:txBody>
                    <a:bodyPr/>
                    <a:lstStyle/>
                    <a:p>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语</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言</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知</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识</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语</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法</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识</a:t>
                      </a:r>
                    </a:p>
                  </a:txBody>
                  <a:tcPr anchor="ct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宋体" panose="02010600030101010101" pitchFamily="2" charset="-122"/>
                          <a:ea typeface="宋体" panose="02010600030101010101" pitchFamily="2" charset="-122"/>
                          <a:cs typeface="宋体" panose="02010600030101010101" pitchFamily="2" charset="-122"/>
                        </a:rPr>
                        <a:t>在语境中感知、体会常用简单句的表意功能；</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1.</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在语境中感知、体会常用简单句的表意功能。</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（细化、增加）</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·名词的单数表达和在句子中正确使用，如：</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This/That/It is a... Would you like a...? What about a...?</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简单的一般疑问句</a:t>
                      </a:r>
                      <a:r>
                        <a:rPr lang="en-US"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Are you...?</a:t>
                      </a: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及部分</a:t>
                      </a:r>
                      <a:r>
                        <a:rPr lang="en-US"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What</a:t>
                      </a: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引导的特殊疑问句的问答；</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·掌握简单句的基本形式如“</a:t>
                      </a:r>
                      <a:r>
                        <a:rPr lang="en-US"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It’s a... This/That is a... I’m...He’s/She’s...”</a:t>
                      </a: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等。</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68328149"/>
                  </a:ext>
                </a:extLst>
              </a:tr>
              <a:tr h="640919">
                <a:tc vMerge="1">
                  <a:txBody>
                    <a:bodyPr/>
                    <a:lstStyle/>
                    <a:p>
                      <a:endParaRPr lang="zh-CN" altLang="en-US" dirty="0"/>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宋体" panose="02010600030101010101" pitchFamily="2" charset="-122"/>
                          <a:ea typeface="宋体" panose="02010600030101010101" pitchFamily="2" charset="-122"/>
                          <a:cs typeface="宋体" panose="02010600030101010101" pitchFamily="2" charset="-122"/>
                        </a:rPr>
                        <a:t>在语境中理解一般现在时和现在进行时的形式、意义、用法；</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a:effectLst/>
                          <a:latin typeface="宋体" panose="02010600030101010101" pitchFamily="2" charset="-122"/>
                          <a:ea typeface="宋体" panose="02010600030101010101" pitchFamily="2" charset="-122"/>
                          <a:cs typeface="宋体" panose="02010600030101010101" pitchFamily="2" charset="-122"/>
                        </a:rPr>
                        <a:t>2.</a:t>
                      </a:r>
                      <a:r>
                        <a:rPr lang="zh-CN" sz="1200" kern="0">
                          <a:effectLst/>
                          <a:latin typeface="Times New Roman" panose="02020603050405020304" pitchFamily="18" charset="0"/>
                          <a:ea typeface="宋体" panose="02010600030101010101" pitchFamily="2" charset="-122"/>
                          <a:cs typeface="宋体" panose="02010600030101010101" pitchFamily="2" charset="-122"/>
                        </a:rPr>
                        <a:t>在语境中理解一般现在时和现在进行时的形式、意义、用法。</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62187842"/>
                  </a:ext>
                </a:extLst>
              </a:tr>
              <a:tr h="958640">
                <a:tc vMerge="1">
                  <a:txBody>
                    <a:bodyPr/>
                    <a:lstStyle/>
                    <a:p>
                      <a:endParaRPr lang="zh-CN" altLang="en-US" dirty="0"/>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宋体" panose="02010600030101010101" pitchFamily="2" charset="-122"/>
                          <a:ea typeface="宋体" panose="02010600030101010101" pitchFamily="2" charset="-122"/>
                          <a:cs typeface="宋体" panose="02010600030101010101" pitchFamily="2" charset="-122"/>
                        </a:rPr>
                        <a:t>围绕相关主题，在语境中运用所学语法知识描述人和物，进行简单交流。</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3.</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围绕相关主题如</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个人情况、家庭与朋友、身体与健康、学校与日常生活、节假日、饮食、服装、颜色等</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，在语境中运用所学语法知识描述人和物，进行简单交流。（</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细化、提高</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06374985"/>
                  </a:ext>
                </a:extLst>
              </a:tr>
            </a:tbl>
          </a:graphicData>
        </a:graphic>
      </p:graphicFrame>
    </p:spTree>
    <p:extLst>
      <p:ext uri="{BB962C8B-B14F-4D97-AF65-F5344CB8AC3E}">
        <p14:creationId xmlns:p14="http://schemas.microsoft.com/office/powerpoint/2010/main" val="3326137655"/>
      </p:ext>
    </p:extLst>
  </p:cSld>
  <p:clrMapOvr>
    <a:masterClrMapping/>
  </p:clrMapOvr>
  <p:transition spd="slow" advTm="3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4">
            <a:extLst>
              <a:ext uri="{FF2B5EF4-FFF2-40B4-BE49-F238E27FC236}">
                <a16:creationId xmlns:a16="http://schemas.microsoft.com/office/drawing/2014/main" id="{79A62CDC-EB6D-4356-E17C-911E63A24D06}"/>
              </a:ext>
            </a:extLst>
          </p:cNvPr>
          <p:cNvGraphicFramePr>
            <a:graphicFrameLocks noGrp="1"/>
          </p:cNvGraphicFramePr>
          <p:nvPr>
            <p:extLst>
              <p:ext uri="{D42A27DB-BD31-4B8C-83A1-F6EECF244321}">
                <p14:modId xmlns:p14="http://schemas.microsoft.com/office/powerpoint/2010/main" val="1967701865"/>
              </p:ext>
            </p:extLst>
          </p:nvPr>
        </p:nvGraphicFramePr>
        <p:xfrm>
          <a:off x="514526" y="1351498"/>
          <a:ext cx="11003024" cy="2916196"/>
        </p:xfrm>
        <a:graphic>
          <a:graphicData uri="http://schemas.openxmlformats.org/drawingml/2006/table">
            <a:tbl>
              <a:tblPr firstRow="1" bandRow="1">
                <a:tableStyleId>{5940675A-B579-460E-94D1-54222C63F5DA}</a:tableStyleId>
              </a:tblPr>
              <a:tblGrid>
                <a:gridCol w="565575">
                  <a:extLst>
                    <a:ext uri="{9D8B030D-6E8A-4147-A177-3AD203B41FA5}">
                      <a16:colId xmlns:a16="http://schemas.microsoft.com/office/drawing/2014/main" val="2534584429"/>
                    </a:ext>
                  </a:extLst>
                </a:gridCol>
                <a:gridCol w="563874">
                  <a:extLst>
                    <a:ext uri="{9D8B030D-6E8A-4147-A177-3AD203B41FA5}">
                      <a16:colId xmlns:a16="http://schemas.microsoft.com/office/drawing/2014/main" val="1207297835"/>
                    </a:ext>
                  </a:extLst>
                </a:gridCol>
                <a:gridCol w="3504097">
                  <a:extLst>
                    <a:ext uri="{9D8B030D-6E8A-4147-A177-3AD203B41FA5}">
                      <a16:colId xmlns:a16="http://schemas.microsoft.com/office/drawing/2014/main" val="3571476021"/>
                    </a:ext>
                  </a:extLst>
                </a:gridCol>
                <a:gridCol w="6369478">
                  <a:extLst>
                    <a:ext uri="{9D8B030D-6E8A-4147-A177-3AD203B41FA5}">
                      <a16:colId xmlns:a16="http://schemas.microsoft.com/office/drawing/2014/main" val="2377221385"/>
                    </a:ext>
                  </a:extLst>
                </a:gridCol>
              </a:tblGrid>
              <a:tr h="630196">
                <a:tc>
                  <a:txBody>
                    <a:bodyPr/>
                    <a:lstStyle/>
                    <a:p>
                      <a:endParaRPr lang="zh-CN" altLang="en-US" dirty="0">
                        <a:solidFill>
                          <a:schemeClr val="tx1"/>
                        </a:solidFill>
                      </a:endParaRPr>
                    </a:p>
                  </a:txBody>
                  <a:tcPr>
                    <a:solidFill>
                      <a:srgbClr val="7030A0">
                        <a:alpha val="50000"/>
                      </a:srgbClr>
                    </a:solidFill>
                  </a:tcPr>
                </a:tc>
                <a:tc>
                  <a:txBody>
                    <a:bodyPr/>
                    <a:lstStyle/>
                    <a:p>
                      <a:endParaRPr lang="zh-CN" altLang="en-US" dirty="0"/>
                    </a:p>
                  </a:txBody>
                  <a:tcPr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课标要求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校本化要求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extLst>
                  <a:ext uri="{0D108BD9-81ED-4DB2-BD59-A6C34878D82A}">
                    <a16:rowId xmlns:a16="http://schemas.microsoft.com/office/drawing/2014/main" val="1926121807"/>
                  </a:ext>
                </a:extLst>
              </a:tr>
              <a:tr h="907810">
                <a:tc rowSpan="3">
                  <a:txBody>
                    <a:bodyPr/>
                    <a:lstStyle/>
                    <a:p>
                      <a:endParaRPr lang="en-US" altLang="zh-CN" dirty="0">
                        <a:solidFill>
                          <a:schemeClr val="tx1"/>
                        </a:solidFill>
                      </a:endParaRPr>
                    </a:p>
                    <a:p>
                      <a:r>
                        <a:rPr lang="zh-CN" altLang="en-US" dirty="0">
                          <a:solidFill>
                            <a:schemeClr val="tx1"/>
                          </a:solidFill>
                        </a:rPr>
                        <a:t>语</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言</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知</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识</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语</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篇</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识</a:t>
                      </a:r>
                    </a:p>
                  </a:txBody>
                  <a:tcPr anchor="ct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宋体" panose="02010600030101010101" pitchFamily="2" charset="-122"/>
                          <a:ea typeface="宋体" panose="02010600030101010101" pitchFamily="2" charset="-122"/>
                          <a:cs typeface="宋体" panose="02010600030101010101" pitchFamily="2" charset="-122"/>
                        </a:rPr>
                        <a:t>识别对话中的话轮转换；</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1.</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识别对话中的话轮转换，围绕主题进行</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4-6</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个话轮对话。（</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细化、提高</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68328149"/>
                  </a:ext>
                </a:extLst>
              </a:tr>
              <a:tr h="632111">
                <a:tc vMerge="1">
                  <a:txBody>
                    <a:bodyPr/>
                    <a:lstStyle/>
                    <a:p>
                      <a:endParaRPr lang="zh-CN" altLang="en-US" dirty="0">
                        <a:solidFill>
                          <a:schemeClr val="tx1"/>
                        </a:solidFill>
                      </a:endParaRPr>
                    </a:p>
                  </a:txBody>
                  <a:tcPr/>
                </a:tc>
                <a:tc vMerge="1">
                  <a:txBody>
                    <a:bodyPr/>
                    <a:lstStyle/>
                    <a:p>
                      <a:endParaRPr lang="zh-CN" altLang="en-US" dirty="0"/>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宋体" panose="02010600030101010101" pitchFamily="2" charset="-122"/>
                          <a:ea typeface="宋体" panose="02010600030101010101" pitchFamily="2" charset="-122"/>
                          <a:cs typeface="宋体" panose="02010600030101010101" pitchFamily="2" charset="-122"/>
                        </a:rPr>
                        <a:t>知道语篇有不同类型，如对话、配图故事；</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知道语篇有不同类型，如对话、配图故事、图表等。（</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细化、提高</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62187842"/>
                  </a:ext>
                </a:extLst>
              </a:tr>
              <a:tr h="641987">
                <a:tc vMerge="1">
                  <a:txBody>
                    <a:bodyPr/>
                    <a:lstStyle/>
                    <a:p>
                      <a:endParaRPr lang="zh-CN" altLang="en-US" dirty="0">
                        <a:solidFill>
                          <a:schemeClr val="tx1"/>
                        </a:solidFill>
                      </a:endParaRPr>
                    </a:p>
                  </a:txBody>
                  <a:tcPr/>
                </a:tc>
                <a:tc vMerge="1">
                  <a:txBody>
                    <a:bodyPr/>
                    <a:lstStyle/>
                    <a:p>
                      <a:endParaRPr lang="zh-CN" altLang="en-US" dirty="0"/>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宋体" panose="02010600030101010101" pitchFamily="2" charset="-122"/>
                          <a:ea typeface="宋体" panose="02010600030101010101" pitchFamily="2" charset="-122"/>
                          <a:cs typeface="宋体" panose="02010600030101010101" pitchFamily="2" charset="-122"/>
                        </a:rPr>
                        <a:t>体会语篇中图片与文字之间的关系。</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3.</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体会语篇中图片与文字之间的关系，并能根据图片理解语篇表达，体会语篇传达的意义。（</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06374985"/>
                  </a:ext>
                </a:extLst>
              </a:tr>
            </a:tbl>
          </a:graphicData>
        </a:graphic>
      </p:graphicFrame>
    </p:spTree>
    <p:extLst>
      <p:ext uri="{BB962C8B-B14F-4D97-AF65-F5344CB8AC3E}">
        <p14:creationId xmlns:p14="http://schemas.microsoft.com/office/powerpoint/2010/main" val="2884822808"/>
      </p:ext>
    </p:extLst>
  </p:cSld>
  <p:clrMapOvr>
    <a:masterClrMapping/>
  </p:clrMapOvr>
  <p:transition spd="slow"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946518"/>
            <a:ext cx="1594480" cy="414019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4">
            <a:extLst>
              <a:ext uri="{FF2B5EF4-FFF2-40B4-BE49-F238E27FC236}">
                <a16:creationId xmlns:a16="http://schemas.microsoft.com/office/drawing/2014/main" id="{8E166A25-3EBE-222A-0F16-DC18D7B9598C}"/>
              </a:ext>
            </a:extLst>
          </p:cNvPr>
          <p:cNvGraphicFramePr>
            <a:graphicFrameLocks noGrp="1"/>
          </p:cNvGraphicFramePr>
          <p:nvPr>
            <p:extLst>
              <p:ext uri="{D42A27DB-BD31-4B8C-83A1-F6EECF244321}">
                <p14:modId xmlns:p14="http://schemas.microsoft.com/office/powerpoint/2010/main" val="1917463328"/>
              </p:ext>
            </p:extLst>
          </p:nvPr>
        </p:nvGraphicFramePr>
        <p:xfrm>
          <a:off x="417250" y="1002350"/>
          <a:ext cx="11189967" cy="4090127"/>
        </p:xfrm>
        <a:graphic>
          <a:graphicData uri="http://schemas.openxmlformats.org/drawingml/2006/table">
            <a:tbl>
              <a:tblPr firstRow="1" bandRow="1">
                <a:tableStyleId>{5940675A-B579-460E-94D1-54222C63F5DA}</a:tableStyleId>
              </a:tblPr>
              <a:tblGrid>
                <a:gridCol w="516795">
                  <a:extLst>
                    <a:ext uri="{9D8B030D-6E8A-4147-A177-3AD203B41FA5}">
                      <a16:colId xmlns:a16="http://schemas.microsoft.com/office/drawing/2014/main" val="2534584429"/>
                    </a:ext>
                  </a:extLst>
                </a:gridCol>
                <a:gridCol w="602925">
                  <a:extLst>
                    <a:ext uri="{9D8B030D-6E8A-4147-A177-3AD203B41FA5}">
                      <a16:colId xmlns:a16="http://schemas.microsoft.com/office/drawing/2014/main" val="1207297835"/>
                    </a:ext>
                  </a:extLst>
                </a:gridCol>
                <a:gridCol w="4525432">
                  <a:extLst>
                    <a:ext uri="{9D8B030D-6E8A-4147-A177-3AD203B41FA5}">
                      <a16:colId xmlns:a16="http://schemas.microsoft.com/office/drawing/2014/main" val="3571476021"/>
                    </a:ext>
                  </a:extLst>
                </a:gridCol>
                <a:gridCol w="5544815">
                  <a:extLst>
                    <a:ext uri="{9D8B030D-6E8A-4147-A177-3AD203B41FA5}">
                      <a16:colId xmlns:a16="http://schemas.microsoft.com/office/drawing/2014/main" val="2377221385"/>
                    </a:ext>
                  </a:extLst>
                </a:gridCol>
              </a:tblGrid>
              <a:tr h="0">
                <a:tc>
                  <a:txBody>
                    <a:bodyPr/>
                    <a:lstStyle/>
                    <a:p>
                      <a:endParaRPr lang="en-US" altLang="zh-CN" dirty="0">
                        <a:solidFill>
                          <a:schemeClr val="tx1"/>
                        </a:solidFill>
                      </a:endParaRPr>
                    </a:p>
                    <a:p>
                      <a:endParaRPr lang="en-US" altLang="zh-CN" dirty="0">
                        <a:solidFill>
                          <a:schemeClr val="tx1"/>
                        </a:solidFill>
                      </a:endParaRPr>
                    </a:p>
                  </a:txBody>
                  <a:tcPr>
                    <a:solidFill>
                      <a:srgbClr val="7030A0">
                        <a:alpha val="50000"/>
                      </a:srgbClr>
                    </a:solidFill>
                  </a:tcPr>
                </a:tc>
                <a:tc>
                  <a:txBody>
                    <a:bodyPr/>
                    <a:lstStyle/>
                    <a:p>
                      <a:endParaRPr lang="zh-CN" altLang="en-US" dirty="0"/>
                    </a:p>
                  </a:txBody>
                  <a:tcPr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课标要求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校本化要求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7030A0">
                        <a:alpha val="50000"/>
                      </a:srgbClr>
                    </a:solidFill>
                  </a:tcPr>
                </a:tc>
                <a:extLst>
                  <a:ext uri="{0D108BD9-81ED-4DB2-BD59-A6C34878D82A}">
                    <a16:rowId xmlns:a16="http://schemas.microsoft.com/office/drawing/2014/main" val="1926121807"/>
                  </a:ext>
                </a:extLst>
              </a:tr>
              <a:tr h="1479514">
                <a:tc rowSpan="3">
                  <a:txBody>
                    <a:bodyPr/>
                    <a:lstStyle/>
                    <a:p>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语</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言</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知</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识</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语</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用</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识</a:t>
                      </a:r>
                    </a:p>
                  </a:txBody>
                  <a:tcPr anchor="ct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宋体" panose="02010600030101010101" pitchFamily="2" charset="-122"/>
                          <a:ea typeface="宋体" panose="02010600030101010101" pitchFamily="2" charset="-122"/>
                          <a:cs typeface="宋体" panose="02010600030101010101" pitchFamily="2" charset="-122"/>
                        </a:rPr>
                        <a:t>使用简单的称谓语、问候语和告别语与他人进行得体的交流；</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使用简单的称谓语、问候语和告别语与他人进行得体的交流。</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如亲属称谓语：</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father, mother, brother, sister, uncle, aunt</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等；社交称谓语：</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Miss ,</a:t>
                      </a:r>
                      <a:r>
                        <a:rPr lang="en-US" sz="1200" kern="100" dirty="0" err="1">
                          <a:effectLst/>
                          <a:latin typeface="Times New Roman" panose="02020603050405020304" pitchFamily="18" charset="0"/>
                          <a:ea typeface="宋体" panose="02010600030101010101" pitchFamily="2" charset="-122"/>
                          <a:cs typeface="宋体" panose="02010600030101010101" pitchFamily="2" charset="-122"/>
                        </a:rPr>
                        <a:t>Mr</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等。问候语：</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Good morning. Good afternoon. Good evening, Nice to meet you. How are you?</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等。告别语：</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Goodbye. See you. See you next time.</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等。</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（增加、细化）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68328149"/>
                  </a:ext>
                </a:extLst>
              </a:tr>
              <a:tr h="1118616">
                <a:tc vMerge="1">
                  <a:txBody>
                    <a:bodyPr/>
                    <a:lstStyle/>
                    <a:p>
                      <a:endParaRPr lang="zh-CN" altLang="en-US" dirty="0"/>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宋体" panose="02010600030101010101" pitchFamily="2" charset="-122"/>
                          <a:ea typeface="宋体" panose="02010600030101010101" pitchFamily="2" charset="-122"/>
                          <a:cs typeface="宋体" panose="02010600030101010101" pitchFamily="2" charset="-122"/>
                        </a:rPr>
                        <a:t>在语境中使用基本的礼貌用语与他人交流</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2.</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在语境中使用基本的礼貌用语与他人交流。</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如问候（</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u1</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）介绍自己或他人、确认身份（</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u2</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u3</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）告别（</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u3</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）介绍家庭（</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u4</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）介绍服饰及颜色（</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u5</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u6</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）分享食物（</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u7</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）赠送礼物（</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u8</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62187842"/>
                  </a:ext>
                </a:extLst>
              </a:tr>
              <a:tr h="851917">
                <a:tc vMerge="1">
                  <a:txBody>
                    <a:bodyPr/>
                    <a:lstStyle/>
                    <a:p>
                      <a:endParaRPr lang="zh-CN" altLang="en-US" dirty="0"/>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宋体" panose="02010600030101010101" pitchFamily="2" charset="-122"/>
                          <a:ea typeface="宋体" panose="02010600030101010101" pitchFamily="2" charset="-122"/>
                          <a:cs typeface="宋体" panose="02010600030101010101" pitchFamily="2" charset="-122"/>
                        </a:rPr>
                        <a:t>对他人的赞扬、道歉、致谢等作出恰当的回应</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3.</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对他人的赞扬、道歉、致谢等作出恰当的回应。</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如赞扬（</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u5</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u6</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）致谢（</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u7</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u8</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（删减、细化）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06374985"/>
                  </a:ext>
                </a:extLst>
              </a:tr>
            </a:tbl>
          </a:graphicData>
        </a:graphic>
      </p:graphicFrame>
    </p:spTree>
    <p:extLst>
      <p:ext uri="{BB962C8B-B14F-4D97-AF65-F5344CB8AC3E}">
        <p14:creationId xmlns:p14="http://schemas.microsoft.com/office/powerpoint/2010/main" val="3256038099"/>
      </p:ext>
    </p:extLst>
  </p:cSld>
  <p:clrMapOvr>
    <a:masterClrMapping/>
  </p:clrMapOvr>
  <p:transition spd="slow" advTm="3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4">
            <a:extLst>
              <a:ext uri="{FF2B5EF4-FFF2-40B4-BE49-F238E27FC236}">
                <a16:creationId xmlns:a16="http://schemas.microsoft.com/office/drawing/2014/main" id="{E1A33EDA-391D-3773-DA35-F0110F4F438F}"/>
              </a:ext>
            </a:extLst>
          </p:cNvPr>
          <p:cNvGraphicFramePr>
            <a:graphicFrameLocks noGrp="1"/>
          </p:cNvGraphicFramePr>
          <p:nvPr>
            <p:extLst>
              <p:ext uri="{D42A27DB-BD31-4B8C-83A1-F6EECF244321}">
                <p14:modId xmlns:p14="http://schemas.microsoft.com/office/powerpoint/2010/main" val="554077996"/>
              </p:ext>
            </p:extLst>
          </p:nvPr>
        </p:nvGraphicFramePr>
        <p:xfrm>
          <a:off x="397534" y="998918"/>
          <a:ext cx="11022480" cy="4527902"/>
        </p:xfrm>
        <a:graphic>
          <a:graphicData uri="http://schemas.openxmlformats.org/drawingml/2006/table">
            <a:tbl>
              <a:tblPr firstRow="1" bandRow="1">
                <a:tableStyleId>{5940675A-B579-460E-94D1-54222C63F5DA}</a:tableStyleId>
              </a:tblPr>
              <a:tblGrid>
                <a:gridCol w="576160">
                  <a:extLst>
                    <a:ext uri="{9D8B030D-6E8A-4147-A177-3AD203B41FA5}">
                      <a16:colId xmlns:a16="http://schemas.microsoft.com/office/drawing/2014/main" val="2534584429"/>
                    </a:ext>
                  </a:extLst>
                </a:gridCol>
                <a:gridCol w="4541889">
                  <a:extLst>
                    <a:ext uri="{9D8B030D-6E8A-4147-A177-3AD203B41FA5}">
                      <a16:colId xmlns:a16="http://schemas.microsoft.com/office/drawing/2014/main" val="3571476021"/>
                    </a:ext>
                  </a:extLst>
                </a:gridCol>
                <a:gridCol w="5904431">
                  <a:extLst>
                    <a:ext uri="{9D8B030D-6E8A-4147-A177-3AD203B41FA5}">
                      <a16:colId xmlns:a16="http://schemas.microsoft.com/office/drawing/2014/main" val="2377221385"/>
                    </a:ext>
                  </a:extLst>
                </a:gridCol>
              </a:tblGrid>
              <a:tr h="606539">
                <a:tc>
                  <a:txBody>
                    <a:bodyPr/>
                    <a:lstStyle/>
                    <a:p>
                      <a:endParaRPr lang="en-US" altLang="zh-CN" dirty="0">
                        <a:solidFill>
                          <a:schemeClr val="tx1"/>
                        </a:solidFill>
                      </a:endParaRPr>
                    </a:p>
                    <a:p>
                      <a:endParaRPr lang="en-US" altLang="zh-CN" dirty="0">
                        <a:solidFill>
                          <a:schemeClr val="tx1"/>
                        </a:solidFill>
                      </a:endParaRPr>
                    </a:p>
                  </a:txBody>
                  <a:tcPr>
                    <a:solidFill>
                      <a:srgbClr val="00B0F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课标要求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00B0F0">
                        <a:alpha val="50000"/>
                      </a:srgbClr>
                    </a:solidFill>
                  </a:tcPr>
                </a:tc>
                <a:tc>
                  <a:txBody>
                    <a:bodyPr/>
                    <a:lstStyle/>
                    <a:p>
                      <a:pPr algn="just">
                        <a:lnSpc>
                          <a:spcPct val="150000"/>
                        </a:lnSpc>
                      </a:pPr>
                      <a:r>
                        <a:rPr lang="zh-CN" altLang="en-US" sz="1800" kern="100" dirty="0">
                          <a:solidFill>
                            <a:schemeClr val="tx1"/>
                          </a:solidFill>
                          <a:effectLst/>
                          <a:latin typeface="Times New Roman" panose="02020603050405020304" pitchFamily="18" charset="0"/>
                          <a:ea typeface="宋体" panose="02010600030101010101" pitchFamily="2" charset="-122"/>
                        </a:rPr>
                        <a:t>校本化要求</a:t>
                      </a:r>
                      <a:endParaRPr lang="zh-CN" sz="1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solidFill>
                      <a:srgbClr val="00B0F0">
                        <a:alpha val="50000"/>
                      </a:srgbClr>
                    </a:solidFill>
                  </a:tcPr>
                </a:tc>
                <a:extLst>
                  <a:ext uri="{0D108BD9-81ED-4DB2-BD59-A6C34878D82A}">
                    <a16:rowId xmlns:a16="http://schemas.microsoft.com/office/drawing/2014/main" val="1926121807"/>
                  </a:ext>
                </a:extLst>
              </a:tr>
              <a:tr h="619618">
                <a:tc rowSpan="3">
                  <a:txBody>
                    <a:bodyPr/>
                    <a:lstStyle/>
                    <a:p>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文</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化</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知</a:t>
                      </a:r>
                      <a:endParaRPr lang="en-US" altLang="zh-CN" dirty="0">
                        <a:solidFill>
                          <a:schemeClr val="tx1"/>
                        </a:solidFill>
                      </a:endParaRPr>
                    </a:p>
                    <a:p>
                      <a:endParaRPr lang="en-US" altLang="zh-CN" dirty="0">
                        <a:solidFill>
                          <a:schemeClr val="tx1"/>
                        </a:solidFill>
                      </a:endParaRPr>
                    </a:p>
                    <a:p>
                      <a:r>
                        <a:rPr lang="zh-CN" altLang="en-US" dirty="0">
                          <a:solidFill>
                            <a:schemeClr val="tx1"/>
                          </a:solidFill>
                        </a:rPr>
                        <a:t>识</a:t>
                      </a:r>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宋体" panose="02010600030101010101" pitchFamily="2" charset="-122"/>
                          <a:ea typeface="宋体" panose="02010600030101010101" pitchFamily="2" charset="-122"/>
                          <a:cs typeface="宋体" panose="02010600030101010101" pitchFamily="2" charset="-122"/>
                        </a:rPr>
                        <a:t>了解人际交往中英语与汉语在表达方式上的异同，如姓名、称谓、问候等</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了解人际交往中英语与汉语在表达方式上的异同，如姓名、称谓、问候等。</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68328149"/>
                  </a:ext>
                </a:extLst>
              </a:tr>
              <a:tr h="1983535">
                <a:tc vMerge="1">
                  <a:txBody>
                    <a:bodyPr/>
                    <a:lstStyle/>
                    <a:p>
                      <a:endParaRPr lang="zh-CN" altLang="en-US" dirty="0"/>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宋体" panose="02010600030101010101" pitchFamily="2" charset="-122"/>
                          <a:ea typeface="宋体" panose="02010600030101010101" pitchFamily="2" charset="-122"/>
                          <a:cs typeface="宋体" panose="02010600030101010101" pitchFamily="2" charset="-122"/>
                        </a:rPr>
                        <a:t>了解不同国家或文化背景下的学校生活、家庭生活、饮食习惯等的异同。</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了解不同国家或文化背景下的学校生活、家庭生活、饮食习惯等的异同。</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（细化、增加）</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中西方饮食的差别及典型的食品和饮料的名称。西方典型食物：汉堡，面包，披萨，可乐等；中国典型食物：面条，米饭，茶等。</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了解中外文化异同。西方国家的人喜欢当面赞美，如长相，衣物，送礼时，他们喜欢当面拆开并予以赞美和感谢，让他人获得自信和快乐，而中国人比较含蓄，通常不会当面拆开礼物并谈论礼物。</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062187842"/>
                  </a:ext>
                </a:extLst>
              </a:tr>
              <a:tr h="1284669">
                <a:tc vMerge="1">
                  <a:txBody>
                    <a:bodyPr/>
                    <a:lstStyle/>
                    <a:p>
                      <a:endParaRPr lang="zh-CN" altLang="en-US" dirty="0"/>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宋体" panose="02010600030101010101" pitchFamily="2" charset="-122"/>
                          <a:ea typeface="宋体" panose="02010600030101010101" pitchFamily="2" charset="-122"/>
                          <a:cs typeface="宋体" panose="02010600030101010101" pitchFamily="2" charset="-122"/>
                        </a:rPr>
                        <a:t>知道中外典型文化标志物和传统节日的简单信息。</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r>
                        <a:rPr lang="en-US" sz="12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3.</a:t>
                      </a:r>
                      <a:r>
                        <a:rPr lang="zh-CN" sz="12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知道中外典型文化标志物和传统节日的简单信息。（</a:t>
                      </a:r>
                      <a:r>
                        <a:rPr lang="zh-CN" sz="12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细化、增加</a:t>
                      </a:r>
                      <a:r>
                        <a:rPr lang="zh-CN" sz="12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endParaRPr lang="zh-CN" sz="1050" kern="100" dirty="0">
                        <a:solidFill>
                          <a:srgbClr val="FF0000"/>
                        </a:solidFill>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·中外典型文化标志物；如中国结、</a:t>
                      </a:r>
                      <a:r>
                        <a:rPr lang="zh-CN" alt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脸谱、</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西方复活节兔子、圣诞老人等。</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·中外</a:t>
                      </a: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传统节日；如西方国家复活节会制作彩蛋，玩彩蛋游戏；外国人的新年就是圣诞节，他们会互赠礼物并且当面拆开礼物并表示感谢。</a:t>
                      </a:r>
                      <a:endParaRPr lang="en-US" alt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endParaRPr>
                    </a:p>
                    <a:p>
                      <a:pPr algn="just">
                        <a:lnSpc>
                          <a:spcPct val="150000"/>
                        </a:lnSpc>
                      </a:pP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906374985"/>
                  </a:ext>
                </a:extLst>
              </a:tr>
            </a:tbl>
          </a:graphicData>
        </a:graphic>
      </p:graphicFrame>
    </p:spTree>
    <p:extLst>
      <p:ext uri="{BB962C8B-B14F-4D97-AF65-F5344CB8AC3E}">
        <p14:creationId xmlns:p14="http://schemas.microsoft.com/office/powerpoint/2010/main" val="152699610"/>
      </p:ext>
    </p:extLst>
  </p:cSld>
  <p:clrMapOvr>
    <a:masterClrMapping/>
  </p:clrMapOvr>
  <p:transition spd="slow" advTm="3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251235" y="1276602"/>
            <a:ext cx="9692640" cy="4574909"/>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84822">
            <a:off x="-1387115" y="3073522"/>
            <a:ext cx="5564561" cy="4749314"/>
          </a:xfrm>
          <a:prstGeom prst="rect">
            <a:avLst/>
          </a:prstGeom>
        </p:spPr>
      </p:pic>
      <p:pic>
        <p:nvPicPr>
          <p:cNvPr id="29" name="图片 28">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30" name="图片 29">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87854" y="-1261408"/>
            <a:ext cx="1523236" cy="4616056"/>
          </a:xfrm>
          <a:prstGeom prst="rect">
            <a:avLst/>
          </a:prstGeom>
        </p:spPr>
      </p:pic>
      <p:pic>
        <p:nvPicPr>
          <p:cNvPr id="31" name="图片 30">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pic>
        <p:nvPicPr>
          <p:cNvPr id="32" name="图片 31">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126648" y="-2028110"/>
            <a:ext cx="1523236" cy="4616056"/>
          </a:xfrm>
          <a:prstGeom prst="rect">
            <a:avLst/>
          </a:prstGeom>
        </p:spPr>
      </p:pic>
      <p:sp>
        <p:nvSpPr>
          <p:cNvPr id="15" name="文本框 14"/>
          <p:cNvSpPr txBox="1"/>
          <p:nvPr/>
        </p:nvSpPr>
        <p:spPr>
          <a:xfrm>
            <a:off x="4958698" y="898468"/>
            <a:ext cx="2441694" cy="1261884"/>
          </a:xfrm>
          <a:prstGeom prst="rect">
            <a:avLst/>
          </a:prstGeom>
          <a:noFill/>
        </p:spPr>
        <p:txBody>
          <a:bodyPr wrap="none" rtlCol="0">
            <a:spAutoFit/>
          </a:bodyPr>
          <a:lstStyle/>
          <a:p>
            <a:r>
              <a:rPr lang="zh-CN" altLang="en-US" sz="7600" spc="1200" dirty="0">
                <a:solidFill>
                  <a:srgbClr val="6CA183"/>
                </a:solidFill>
                <a:cs typeface="+mn-ea"/>
                <a:sym typeface="+mn-lt"/>
              </a:rPr>
              <a:t>目录</a:t>
            </a:r>
          </a:p>
        </p:txBody>
      </p:sp>
      <p:sp>
        <p:nvSpPr>
          <p:cNvPr id="16" name="文本框 15"/>
          <p:cNvSpPr txBox="1"/>
          <p:nvPr/>
        </p:nvSpPr>
        <p:spPr>
          <a:xfrm>
            <a:off x="5132896" y="1984487"/>
            <a:ext cx="2112758" cy="369332"/>
          </a:xfrm>
          <a:prstGeom prst="rect">
            <a:avLst/>
          </a:prstGeom>
          <a:noFill/>
        </p:spPr>
        <p:txBody>
          <a:bodyPr wrap="none" rtlCol="0">
            <a:spAutoFit/>
          </a:bodyPr>
          <a:lstStyle/>
          <a:p>
            <a:pPr algn="ctr"/>
            <a:r>
              <a:rPr lang="en-US" altLang="zh-CN" spc="1200" dirty="0">
                <a:solidFill>
                  <a:srgbClr val="6CA183"/>
                </a:solidFill>
                <a:cs typeface="+mn-ea"/>
                <a:sym typeface="+mn-lt"/>
              </a:rPr>
              <a:t>content</a:t>
            </a:r>
            <a:endParaRPr lang="zh-CN" altLang="en-US" spc="1200" dirty="0">
              <a:solidFill>
                <a:srgbClr val="6CA183"/>
              </a:solidFill>
              <a:cs typeface="+mn-ea"/>
              <a:sym typeface="+mn-lt"/>
            </a:endParaRPr>
          </a:p>
        </p:txBody>
      </p:sp>
      <p:sp>
        <p:nvSpPr>
          <p:cNvPr id="33" name="箭头: V 形 10">
            <a:extLst>
              <a:ext uri="{FF2B5EF4-FFF2-40B4-BE49-F238E27FC236}">
                <a16:creationId xmlns:a16="http://schemas.microsoft.com/office/drawing/2014/main" id="{311722E9-E7B1-4C1E-89CC-55CCBFBC0235}"/>
              </a:ext>
            </a:extLst>
          </p:cNvPr>
          <p:cNvSpPr/>
          <p:nvPr/>
        </p:nvSpPr>
        <p:spPr>
          <a:xfrm>
            <a:off x="7787449" y="3609777"/>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箭头: V 形 10">
            <a:extLst>
              <a:ext uri="{FF2B5EF4-FFF2-40B4-BE49-F238E27FC236}">
                <a16:creationId xmlns:a16="http://schemas.microsoft.com/office/drawing/2014/main" id="{311722E9-E7B1-4C1E-89CC-55CCBFBC0235}"/>
              </a:ext>
            </a:extLst>
          </p:cNvPr>
          <p:cNvSpPr/>
          <p:nvPr/>
        </p:nvSpPr>
        <p:spPr>
          <a:xfrm>
            <a:off x="9857012" y="3597626"/>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 name="组合 1">
            <a:extLst>
              <a:ext uri="{FF2B5EF4-FFF2-40B4-BE49-F238E27FC236}">
                <a16:creationId xmlns:a16="http://schemas.microsoft.com/office/drawing/2014/main" id="{96FA8D63-B407-7F27-4027-2D0416D680AD}"/>
              </a:ext>
            </a:extLst>
          </p:cNvPr>
          <p:cNvGrpSpPr/>
          <p:nvPr/>
        </p:nvGrpSpPr>
        <p:grpSpPr>
          <a:xfrm>
            <a:off x="3326607" y="2641898"/>
            <a:ext cx="1586630" cy="526024"/>
            <a:chOff x="2247017" y="3445396"/>
            <a:chExt cx="1586630" cy="526024"/>
          </a:xfrm>
        </p:grpSpPr>
        <p:sp>
          <p:nvSpPr>
            <p:cNvPr id="18" name="矩形: 圆角 4">
              <a:extLst>
                <a:ext uri="{FF2B5EF4-FFF2-40B4-BE49-F238E27FC236}">
                  <a16:creationId xmlns:a16="http://schemas.microsoft.com/office/drawing/2014/main" id="{6F55F829-8CB0-476C-8C7C-05DF408D8DC6}"/>
                </a:ext>
              </a:extLst>
            </p:cNvPr>
            <p:cNvSpPr/>
            <p:nvPr/>
          </p:nvSpPr>
          <p:spPr>
            <a:xfrm>
              <a:off x="2247017" y="3445396"/>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a:extLst>
                <a:ext uri="{FF2B5EF4-FFF2-40B4-BE49-F238E27FC236}">
                  <a16:creationId xmlns:a16="http://schemas.microsoft.com/office/drawing/2014/main" id="{A47E18E9-A4F2-4681-97E9-04784436F0F4}"/>
                </a:ext>
              </a:extLst>
            </p:cNvPr>
            <p:cNvSpPr/>
            <p:nvPr/>
          </p:nvSpPr>
          <p:spPr>
            <a:xfrm>
              <a:off x="3573446" y="3609778"/>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7" name="文本框 36">
              <a:extLst>
                <a:ext uri="{FF2B5EF4-FFF2-40B4-BE49-F238E27FC236}">
                  <a16:creationId xmlns:a16="http://schemas.microsoft.com/office/drawing/2014/main" id="{024F2468-23B1-473C-89B0-4C2026008678}"/>
                </a:ext>
              </a:extLst>
            </p:cNvPr>
            <p:cNvSpPr txBox="1"/>
            <p:nvPr/>
          </p:nvSpPr>
          <p:spPr>
            <a:xfrm>
              <a:off x="2487427"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PART01</a:t>
              </a:r>
              <a:endParaRPr lang="zh-CN" altLang="en-US" sz="1200" b="1" spc="300" dirty="0">
                <a:solidFill>
                  <a:schemeClr val="bg1"/>
                </a:solidFill>
                <a:cs typeface="+mn-ea"/>
                <a:sym typeface="+mn-lt"/>
              </a:endParaRPr>
            </a:p>
          </p:txBody>
        </p:sp>
      </p:grpSp>
      <p:sp>
        <p:nvSpPr>
          <p:cNvPr id="38" name="文本框 37">
            <a:extLst>
              <a:ext uri="{FF2B5EF4-FFF2-40B4-BE49-F238E27FC236}">
                <a16:creationId xmlns:a16="http://schemas.microsoft.com/office/drawing/2014/main" id="{504959CC-901C-46D2-8997-F61834F155E9}"/>
              </a:ext>
            </a:extLst>
          </p:cNvPr>
          <p:cNvSpPr txBox="1"/>
          <p:nvPr/>
        </p:nvSpPr>
        <p:spPr>
          <a:xfrm>
            <a:off x="4543133"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ART02</a:t>
            </a:r>
            <a:endParaRPr lang="zh-CN" altLang="en-US" sz="1200" b="1" spc="300" dirty="0">
              <a:solidFill>
                <a:schemeClr val="bg1"/>
              </a:solidFill>
              <a:cs typeface="+mn-ea"/>
              <a:sym typeface="+mn-lt"/>
            </a:endParaRPr>
          </a:p>
        </p:txBody>
      </p:sp>
      <p:sp>
        <p:nvSpPr>
          <p:cNvPr id="39" name="文本框 38">
            <a:extLst>
              <a:ext uri="{FF2B5EF4-FFF2-40B4-BE49-F238E27FC236}">
                <a16:creationId xmlns:a16="http://schemas.microsoft.com/office/drawing/2014/main" id="{51E513B1-8F3C-41D0-ADCD-D63DC2E0655E}"/>
              </a:ext>
            </a:extLst>
          </p:cNvPr>
          <p:cNvSpPr txBox="1"/>
          <p:nvPr/>
        </p:nvSpPr>
        <p:spPr>
          <a:xfrm>
            <a:off x="6691676"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PART03</a:t>
            </a:r>
            <a:endParaRPr lang="zh-CN" altLang="en-US" sz="1200" b="1" spc="300" dirty="0">
              <a:solidFill>
                <a:schemeClr val="bg1"/>
              </a:solidFill>
              <a:cs typeface="+mn-ea"/>
              <a:sym typeface="+mn-lt"/>
            </a:endParaRPr>
          </a:p>
        </p:txBody>
      </p:sp>
      <p:sp>
        <p:nvSpPr>
          <p:cNvPr id="40" name="文本框 39">
            <a:extLst>
              <a:ext uri="{FF2B5EF4-FFF2-40B4-BE49-F238E27FC236}">
                <a16:creationId xmlns:a16="http://schemas.microsoft.com/office/drawing/2014/main" id="{8EFA983F-E91E-4DB3-B489-F09AB09CA52E}"/>
              </a:ext>
            </a:extLst>
          </p:cNvPr>
          <p:cNvSpPr txBox="1"/>
          <p:nvPr/>
        </p:nvSpPr>
        <p:spPr>
          <a:xfrm>
            <a:off x="8778676"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PART04</a:t>
            </a:r>
            <a:endParaRPr lang="zh-CN" altLang="en-US" sz="1200" b="1" spc="300" dirty="0">
              <a:solidFill>
                <a:schemeClr val="bg1"/>
              </a:solidFill>
              <a:cs typeface="+mn-ea"/>
              <a:sym typeface="+mn-lt"/>
            </a:endParaRPr>
          </a:p>
        </p:txBody>
      </p:sp>
      <p:sp>
        <p:nvSpPr>
          <p:cNvPr id="5" name="文本框 4">
            <a:extLst>
              <a:ext uri="{FF2B5EF4-FFF2-40B4-BE49-F238E27FC236}">
                <a16:creationId xmlns:a16="http://schemas.microsoft.com/office/drawing/2014/main" id="{64BCD677-FAEF-EF6A-FEEF-E2FB4395A913}"/>
              </a:ext>
            </a:extLst>
          </p:cNvPr>
          <p:cNvSpPr txBox="1"/>
          <p:nvPr/>
        </p:nvSpPr>
        <p:spPr>
          <a:xfrm>
            <a:off x="5196250" y="2754548"/>
            <a:ext cx="5279434" cy="400110"/>
          </a:xfrm>
          <a:prstGeom prst="rect">
            <a:avLst/>
          </a:prstGeom>
          <a:noFill/>
        </p:spPr>
        <p:txBody>
          <a:bodyPr wrap="square" rtlCol="0">
            <a:spAutoFit/>
          </a:bodyPr>
          <a:lstStyle/>
          <a:p>
            <a:r>
              <a:rPr lang="zh-CN" altLang="en-US" sz="2000" b="1" spc="600" dirty="0">
                <a:solidFill>
                  <a:srgbClr val="528667"/>
                </a:solidFill>
                <a:cs typeface="+mn-ea"/>
              </a:rPr>
              <a:t>为什么要重新编制课程纲要？</a:t>
            </a:r>
          </a:p>
        </p:txBody>
      </p:sp>
      <p:grpSp>
        <p:nvGrpSpPr>
          <p:cNvPr id="7" name="组合 6">
            <a:extLst>
              <a:ext uri="{FF2B5EF4-FFF2-40B4-BE49-F238E27FC236}">
                <a16:creationId xmlns:a16="http://schemas.microsoft.com/office/drawing/2014/main" id="{2489AFEE-B1F9-6782-2242-BD8B046ECF33}"/>
              </a:ext>
            </a:extLst>
          </p:cNvPr>
          <p:cNvGrpSpPr/>
          <p:nvPr/>
        </p:nvGrpSpPr>
        <p:grpSpPr>
          <a:xfrm>
            <a:off x="3720559" y="3635512"/>
            <a:ext cx="1586630" cy="526024"/>
            <a:chOff x="2247017" y="3445396"/>
            <a:chExt cx="1586630" cy="526024"/>
          </a:xfrm>
        </p:grpSpPr>
        <p:sp>
          <p:nvSpPr>
            <p:cNvPr id="8" name="矩形: 圆角 4">
              <a:extLst>
                <a:ext uri="{FF2B5EF4-FFF2-40B4-BE49-F238E27FC236}">
                  <a16:creationId xmlns:a16="http://schemas.microsoft.com/office/drawing/2014/main" id="{9ECB5C18-0FEF-6886-2F37-5292F2D6FE60}"/>
                </a:ext>
              </a:extLst>
            </p:cNvPr>
            <p:cNvSpPr/>
            <p:nvPr/>
          </p:nvSpPr>
          <p:spPr>
            <a:xfrm>
              <a:off x="2247017" y="3445396"/>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箭头: V 形 8">
              <a:extLst>
                <a:ext uri="{FF2B5EF4-FFF2-40B4-BE49-F238E27FC236}">
                  <a16:creationId xmlns:a16="http://schemas.microsoft.com/office/drawing/2014/main" id="{0ACD5FB0-37F7-13A3-820D-F6DB5AAFEE13}"/>
                </a:ext>
              </a:extLst>
            </p:cNvPr>
            <p:cNvSpPr/>
            <p:nvPr/>
          </p:nvSpPr>
          <p:spPr>
            <a:xfrm>
              <a:off x="3573446" y="3609778"/>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文本框 9">
              <a:extLst>
                <a:ext uri="{FF2B5EF4-FFF2-40B4-BE49-F238E27FC236}">
                  <a16:creationId xmlns:a16="http://schemas.microsoft.com/office/drawing/2014/main" id="{BA0F2E6F-878D-0EB7-ACAC-5CA48BFB6A52}"/>
                </a:ext>
              </a:extLst>
            </p:cNvPr>
            <p:cNvSpPr txBox="1"/>
            <p:nvPr/>
          </p:nvSpPr>
          <p:spPr>
            <a:xfrm>
              <a:off x="2487427"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PART02</a:t>
              </a:r>
              <a:endParaRPr lang="zh-CN" altLang="en-US" sz="1200" b="1" spc="300" dirty="0">
                <a:solidFill>
                  <a:schemeClr val="bg1"/>
                </a:solidFill>
                <a:cs typeface="+mn-ea"/>
                <a:sym typeface="+mn-lt"/>
              </a:endParaRPr>
            </a:p>
          </p:txBody>
        </p:sp>
      </p:grpSp>
      <p:grpSp>
        <p:nvGrpSpPr>
          <p:cNvPr id="11" name="组合 10">
            <a:extLst>
              <a:ext uri="{FF2B5EF4-FFF2-40B4-BE49-F238E27FC236}">
                <a16:creationId xmlns:a16="http://schemas.microsoft.com/office/drawing/2014/main" id="{A19B4182-ECD3-E790-0F46-56DF73161B68}"/>
              </a:ext>
            </a:extLst>
          </p:cNvPr>
          <p:cNvGrpSpPr/>
          <p:nvPr/>
        </p:nvGrpSpPr>
        <p:grpSpPr>
          <a:xfrm>
            <a:off x="4072162" y="4613766"/>
            <a:ext cx="1586630" cy="526024"/>
            <a:chOff x="2247017" y="3445396"/>
            <a:chExt cx="1586630" cy="526024"/>
          </a:xfrm>
        </p:grpSpPr>
        <p:sp>
          <p:nvSpPr>
            <p:cNvPr id="12" name="矩形: 圆角 4">
              <a:extLst>
                <a:ext uri="{FF2B5EF4-FFF2-40B4-BE49-F238E27FC236}">
                  <a16:creationId xmlns:a16="http://schemas.microsoft.com/office/drawing/2014/main" id="{BF757AEE-7C54-D577-F0DD-3FAEF9F94EEA}"/>
                </a:ext>
              </a:extLst>
            </p:cNvPr>
            <p:cNvSpPr/>
            <p:nvPr/>
          </p:nvSpPr>
          <p:spPr>
            <a:xfrm>
              <a:off x="2247017" y="3445396"/>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箭头: V 形 8">
              <a:extLst>
                <a:ext uri="{FF2B5EF4-FFF2-40B4-BE49-F238E27FC236}">
                  <a16:creationId xmlns:a16="http://schemas.microsoft.com/office/drawing/2014/main" id="{5C8DE5CF-E4DB-0B03-B323-B8DD96974745}"/>
                </a:ext>
              </a:extLst>
            </p:cNvPr>
            <p:cNvSpPr/>
            <p:nvPr/>
          </p:nvSpPr>
          <p:spPr>
            <a:xfrm>
              <a:off x="3573446" y="3609778"/>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1" name="文本框 20">
              <a:extLst>
                <a:ext uri="{FF2B5EF4-FFF2-40B4-BE49-F238E27FC236}">
                  <a16:creationId xmlns:a16="http://schemas.microsoft.com/office/drawing/2014/main" id="{BCD286D7-7AA6-2979-B4BE-EDCCC0848F57}"/>
                </a:ext>
              </a:extLst>
            </p:cNvPr>
            <p:cNvSpPr txBox="1"/>
            <p:nvPr/>
          </p:nvSpPr>
          <p:spPr>
            <a:xfrm>
              <a:off x="2487427"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PART03</a:t>
              </a:r>
              <a:endParaRPr lang="zh-CN" altLang="en-US" sz="1200" b="1" spc="300" dirty="0">
                <a:solidFill>
                  <a:schemeClr val="bg1"/>
                </a:solidFill>
                <a:cs typeface="+mn-ea"/>
                <a:sym typeface="+mn-lt"/>
              </a:endParaRPr>
            </a:p>
          </p:txBody>
        </p:sp>
      </p:grpSp>
      <p:sp>
        <p:nvSpPr>
          <p:cNvPr id="25" name="文本框 24">
            <a:extLst>
              <a:ext uri="{FF2B5EF4-FFF2-40B4-BE49-F238E27FC236}">
                <a16:creationId xmlns:a16="http://schemas.microsoft.com/office/drawing/2014/main" id="{55D8A6BE-0D0D-E5CA-253B-E1D7F31AFD0D}"/>
              </a:ext>
            </a:extLst>
          </p:cNvPr>
          <p:cNvSpPr txBox="1"/>
          <p:nvPr/>
        </p:nvSpPr>
        <p:spPr>
          <a:xfrm>
            <a:off x="5594839" y="3694828"/>
            <a:ext cx="5345926" cy="400110"/>
          </a:xfrm>
          <a:prstGeom prst="rect">
            <a:avLst/>
          </a:prstGeom>
          <a:noFill/>
        </p:spPr>
        <p:txBody>
          <a:bodyPr wrap="square" rtlCol="0">
            <a:spAutoFit/>
          </a:bodyPr>
          <a:lstStyle/>
          <a:p>
            <a:r>
              <a:rPr lang="zh-CN" altLang="en-US" sz="2000" b="1" spc="600" dirty="0">
                <a:solidFill>
                  <a:srgbClr val="528667"/>
                </a:solidFill>
                <a:cs typeface="+mn-ea"/>
              </a:rPr>
              <a:t>课程纲要编写的具体要求是什么？</a:t>
            </a:r>
          </a:p>
        </p:txBody>
      </p:sp>
      <p:sp>
        <p:nvSpPr>
          <p:cNvPr id="26" name="文本框 25">
            <a:extLst>
              <a:ext uri="{FF2B5EF4-FFF2-40B4-BE49-F238E27FC236}">
                <a16:creationId xmlns:a16="http://schemas.microsoft.com/office/drawing/2014/main" id="{D744A85F-D4F5-E841-BCBC-E322C791121E}"/>
              </a:ext>
            </a:extLst>
          </p:cNvPr>
          <p:cNvSpPr txBox="1"/>
          <p:nvPr/>
        </p:nvSpPr>
        <p:spPr>
          <a:xfrm>
            <a:off x="5979586" y="4721960"/>
            <a:ext cx="4369194" cy="400110"/>
          </a:xfrm>
          <a:prstGeom prst="rect">
            <a:avLst/>
          </a:prstGeom>
          <a:noFill/>
        </p:spPr>
        <p:txBody>
          <a:bodyPr wrap="square" rtlCol="0">
            <a:spAutoFit/>
          </a:bodyPr>
          <a:lstStyle/>
          <a:p>
            <a:r>
              <a:rPr lang="zh-CN" altLang="en-US" sz="2000" b="1" spc="600" dirty="0">
                <a:solidFill>
                  <a:srgbClr val="528667"/>
                </a:solidFill>
                <a:cs typeface="+mn-ea"/>
              </a:rPr>
              <a:t>怎样制定课程纲要？</a:t>
            </a:r>
          </a:p>
        </p:txBody>
      </p:sp>
    </p:spTree>
    <p:extLst>
      <p:ext uri="{BB962C8B-B14F-4D97-AF65-F5344CB8AC3E}">
        <p14:creationId xmlns:p14="http://schemas.microsoft.com/office/powerpoint/2010/main" val="182339523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DAA8FC20-0B5B-4659-604A-101B428276D4}"/>
              </a:ext>
            </a:extLst>
          </p:cNvPr>
          <p:cNvGraphicFramePr>
            <a:graphicFrameLocks noGrp="1"/>
          </p:cNvGraphicFramePr>
          <p:nvPr>
            <p:extLst>
              <p:ext uri="{D42A27DB-BD31-4B8C-83A1-F6EECF244321}">
                <p14:modId xmlns:p14="http://schemas.microsoft.com/office/powerpoint/2010/main" val="3122761030"/>
              </p:ext>
            </p:extLst>
          </p:nvPr>
        </p:nvGraphicFramePr>
        <p:xfrm>
          <a:off x="346874" y="792937"/>
          <a:ext cx="11462505" cy="5273866"/>
        </p:xfrm>
        <a:graphic>
          <a:graphicData uri="http://schemas.openxmlformats.org/drawingml/2006/table">
            <a:tbl>
              <a:tblPr firstRow="1" bandRow="1">
                <a:tableStyleId>{5940675A-B579-460E-94D1-54222C63F5DA}</a:tableStyleId>
              </a:tblPr>
              <a:tblGrid>
                <a:gridCol w="509160">
                  <a:extLst>
                    <a:ext uri="{9D8B030D-6E8A-4147-A177-3AD203B41FA5}">
                      <a16:colId xmlns:a16="http://schemas.microsoft.com/office/drawing/2014/main" val="1782018094"/>
                    </a:ext>
                  </a:extLst>
                </a:gridCol>
                <a:gridCol w="418289">
                  <a:extLst>
                    <a:ext uri="{9D8B030D-6E8A-4147-A177-3AD203B41FA5}">
                      <a16:colId xmlns:a16="http://schemas.microsoft.com/office/drawing/2014/main" val="295040675"/>
                    </a:ext>
                  </a:extLst>
                </a:gridCol>
                <a:gridCol w="4027251">
                  <a:extLst>
                    <a:ext uri="{9D8B030D-6E8A-4147-A177-3AD203B41FA5}">
                      <a16:colId xmlns:a16="http://schemas.microsoft.com/office/drawing/2014/main" val="1061298737"/>
                    </a:ext>
                  </a:extLst>
                </a:gridCol>
                <a:gridCol w="6507805">
                  <a:extLst>
                    <a:ext uri="{9D8B030D-6E8A-4147-A177-3AD203B41FA5}">
                      <a16:colId xmlns:a16="http://schemas.microsoft.com/office/drawing/2014/main" val="3263508898"/>
                    </a:ext>
                  </a:extLst>
                </a:gridCol>
              </a:tblGrid>
              <a:tr h="370840">
                <a:tc>
                  <a:txBody>
                    <a:bodyPr/>
                    <a:lstStyle/>
                    <a:p>
                      <a:endParaRPr lang="zh-CN" altLang="en-US" dirty="0"/>
                    </a:p>
                  </a:txBody>
                  <a:tcPr>
                    <a:solidFill>
                      <a:srgbClr val="CE6A82">
                        <a:alpha val="50000"/>
                      </a:srgbClr>
                    </a:solidFill>
                  </a:tcPr>
                </a:tc>
                <a:tc>
                  <a:txBody>
                    <a:bodyPr/>
                    <a:lstStyle/>
                    <a:p>
                      <a:endParaRPr lang="zh-CN" altLang="en-US" dirty="0"/>
                    </a:p>
                  </a:txBody>
                  <a:tcPr>
                    <a:solidFill>
                      <a:srgbClr val="CE6A82">
                        <a:alpha val="50000"/>
                      </a:srgbClr>
                    </a:solidFill>
                  </a:tcPr>
                </a:tc>
                <a:tc>
                  <a:txBody>
                    <a:bodyPr/>
                    <a:lstStyle/>
                    <a:p>
                      <a:r>
                        <a:rPr lang="zh-CN" altLang="en-US" dirty="0"/>
                        <a:t>课标要求</a:t>
                      </a:r>
                    </a:p>
                  </a:txBody>
                  <a:tcPr>
                    <a:solidFill>
                      <a:srgbClr val="CE6A82">
                        <a:alpha val="50000"/>
                      </a:srgbClr>
                    </a:solidFill>
                  </a:tcPr>
                </a:tc>
                <a:tc>
                  <a:txBody>
                    <a:bodyPr/>
                    <a:lstStyle/>
                    <a:p>
                      <a:r>
                        <a:rPr lang="zh-CN" altLang="en-US" dirty="0"/>
                        <a:t>校本化要求</a:t>
                      </a:r>
                    </a:p>
                  </a:txBody>
                  <a:tcPr>
                    <a:solidFill>
                      <a:srgbClr val="CE6A82">
                        <a:alpha val="50000"/>
                      </a:srgbClr>
                    </a:solidFill>
                  </a:tcPr>
                </a:tc>
                <a:extLst>
                  <a:ext uri="{0D108BD9-81ED-4DB2-BD59-A6C34878D82A}">
                    <a16:rowId xmlns:a16="http://schemas.microsoft.com/office/drawing/2014/main" val="3037293981"/>
                  </a:ext>
                </a:extLst>
              </a:tr>
              <a:tr h="370840">
                <a:tc>
                  <a:txBody>
                    <a:bodyPr/>
                    <a:lstStyle/>
                    <a:p>
                      <a:endParaRPr lang="en-US" altLang="zh-CN" dirty="0"/>
                    </a:p>
                    <a:p>
                      <a:endParaRPr lang="en-US" altLang="zh-CN" dirty="0"/>
                    </a:p>
                    <a:p>
                      <a:endParaRPr lang="en-US" altLang="zh-CN" dirty="0"/>
                    </a:p>
                    <a:p>
                      <a:r>
                        <a:rPr lang="zh-CN" altLang="en-US" dirty="0"/>
                        <a:t>语</a:t>
                      </a:r>
                      <a:endParaRPr lang="en-US" altLang="zh-CN" dirty="0"/>
                    </a:p>
                    <a:p>
                      <a:endParaRPr lang="en-US" altLang="zh-CN" dirty="0"/>
                    </a:p>
                    <a:p>
                      <a:r>
                        <a:rPr lang="zh-CN" altLang="en-US" dirty="0"/>
                        <a:t>言</a:t>
                      </a:r>
                      <a:endParaRPr lang="en-US" altLang="zh-CN" dirty="0"/>
                    </a:p>
                    <a:p>
                      <a:endParaRPr lang="en-US" altLang="zh-CN" dirty="0"/>
                    </a:p>
                    <a:p>
                      <a:r>
                        <a:rPr lang="zh-CN" altLang="en-US" dirty="0"/>
                        <a:t>技</a:t>
                      </a:r>
                      <a:endParaRPr lang="en-US" altLang="zh-CN" dirty="0"/>
                    </a:p>
                    <a:p>
                      <a:endParaRPr lang="en-US" altLang="zh-CN" dirty="0"/>
                    </a:p>
                    <a:p>
                      <a:r>
                        <a:rPr lang="zh-CN" altLang="en-US" dirty="0"/>
                        <a:t>能</a:t>
                      </a:r>
                    </a:p>
                  </a:txBody>
                  <a:tcPr/>
                </a:tc>
                <a:tc>
                  <a:txBody>
                    <a:bodyPr/>
                    <a:lstStyle/>
                    <a:p>
                      <a:endParaRPr lang="en-US" altLang="zh-CN" dirty="0"/>
                    </a:p>
                    <a:p>
                      <a:endParaRPr lang="en-US" altLang="zh-CN" dirty="0"/>
                    </a:p>
                    <a:p>
                      <a:endParaRPr lang="en-US" altLang="zh-CN" dirty="0"/>
                    </a:p>
                    <a:p>
                      <a:endParaRPr lang="en-US" altLang="zh-CN" dirty="0"/>
                    </a:p>
                    <a:p>
                      <a:r>
                        <a:rPr lang="zh-CN" altLang="en-US" dirty="0"/>
                        <a:t>理</a:t>
                      </a:r>
                      <a:endParaRPr lang="en-US" altLang="zh-CN" dirty="0"/>
                    </a:p>
                    <a:p>
                      <a:r>
                        <a:rPr lang="zh-CN" altLang="en-US" dirty="0"/>
                        <a:t>解</a:t>
                      </a:r>
                      <a:endParaRPr lang="en-US" altLang="zh-CN" dirty="0"/>
                    </a:p>
                    <a:p>
                      <a:r>
                        <a:rPr lang="zh-CN" altLang="en-US" dirty="0"/>
                        <a:t>性</a:t>
                      </a:r>
                      <a:endParaRPr lang="en-US" altLang="zh-CN" dirty="0"/>
                    </a:p>
                    <a:p>
                      <a:r>
                        <a:rPr lang="zh-CN" altLang="en-US" dirty="0"/>
                        <a:t>技</a:t>
                      </a:r>
                      <a:endParaRPr lang="en-US" altLang="zh-CN" dirty="0"/>
                    </a:p>
                    <a:p>
                      <a:r>
                        <a:rPr lang="zh-CN" altLang="en-US" dirty="0"/>
                        <a:t>能</a:t>
                      </a:r>
                    </a:p>
                  </a:txBody>
                  <a:tcPr/>
                </a:tc>
                <a:tc>
                  <a:txBody>
                    <a:bodyPr/>
                    <a:lstStyle/>
                    <a:p>
                      <a:pPr marL="0" algn="just" defTabSz="914400" rtl="0" eaLnBrk="1" latinLnBrk="0" hangingPunct="1">
                        <a:lnSpc>
                          <a:spcPct val="150000"/>
                        </a:lnSpc>
                      </a:pP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理解课堂中的简单指令并作出反应。</a:t>
                      </a:r>
                      <a:endParaRPr lang="zh-CN" altLang="zh-CN" sz="1200" b="0" kern="0" dirty="0">
                        <a:solidFill>
                          <a:schemeClr val="tx1"/>
                        </a:solidFill>
                        <a:effectLst/>
                        <a:latin typeface="Times New Roman" panose="02020603050405020304" pitchFamily="18" charset="0"/>
                        <a:ea typeface="宋体" panose="02010600030101010101" pitchFamily="2" charset="-122"/>
                      </a:endParaRPr>
                    </a:p>
                    <a:p>
                      <a:pPr marL="0" algn="just" defTabSz="914400" rtl="0" eaLnBrk="1" latinLnBrk="0" hangingPunct="1">
                        <a:lnSpc>
                          <a:spcPct val="150000"/>
                        </a:lnSpc>
                      </a:pP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根据图片和标题，推测语篇的主题、语境及主要信息。</a:t>
                      </a:r>
                      <a:endParaRPr lang="zh-CN" altLang="zh-CN" sz="1200" b="0" kern="0" dirty="0">
                        <a:solidFill>
                          <a:schemeClr val="tx1"/>
                        </a:solidFill>
                        <a:effectLst/>
                        <a:latin typeface="Times New Roman" panose="02020603050405020304" pitchFamily="18" charset="0"/>
                        <a:ea typeface="宋体" panose="02010600030101010101" pitchFamily="2" charset="-122"/>
                      </a:endParaRPr>
                    </a:p>
                    <a:p>
                      <a:pPr marL="0" algn="just" defTabSz="914400" rtl="0" eaLnBrk="1" latinLnBrk="0" hangingPunct="1">
                        <a:lnSpc>
                          <a:spcPct val="150000"/>
                        </a:lnSpc>
                      </a:pP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 </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在听、读、看的过程中有目的地提取、梳理所需信息。</a:t>
                      </a:r>
                      <a:endParaRPr lang="zh-CN" altLang="zh-CN" sz="1200" b="0" kern="0" dirty="0">
                        <a:solidFill>
                          <a:schemeClr val="tx1"/>
                        </a:solidFill>
                        <a:effectLst/>
                        <a:latin typeface="Times New Roman" panose="02020603050405020304" pitchFamily="18" charset="0"/>
                        <a:ea typeface="宋体" panose="02010600030101010101" pitchFamily="2" charset="-122"/>
                      </a:endParaRPr>
                    </a:p>
                    <a:p>
                      <a:pPr marL="0" algn="just" defTabSz="914400" rtl="0" eaLnBrk="1" latinLnBrk="0" hangingPunct="1">
                        <a:lnSpc>
                          <a:spcPct val="150000"/>
                        </a:lnSpc>
                      </a:pP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4.</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推断多模态语篇</a:t>
                      </a: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如动画、图书及其他印刷品的封面和封底、邀请卡及贺卡</a:t>
                      </a: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中的画面、图像、声音、色彩等传达的意义。</a:t>
                      </a:r>
                      <a:endParaRPr lang="zh-CN" altLang="zh-CN" sz="1200" b="0" kern="0" dirty="0">
                        <a:solidFill>
                          <a:schemeClr val="tx1"/>
                        </a:solidFill>
                        <a:effectLst/>
                        <a:latin typeface="Times New Roman" panose="02020603050405020304" pitchFamily="18" charset="0"/>
                        <a:ea typeface="宋体" panose="02010600030101010101" pitchFamily="2" charset="-122"/>
                      </a:endParaRPr>
                    </a:p>
                    <a:p>
                      <a:pPr marL="0" algn="just" defTabSz="914400" rtl="0" eaLnBrk="1" latinLnBrk="0" hangingPunct="1">
                        <a:lnSpc>
                          <a:spcPct val="150000"/>
                        </a:lnSpc>
                      </a:pP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5. </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借助语气、语调、手势和表情等推断说话者的情绪、情感、态度和意图。</a:t>
                      </a:r>
                      <a:endParaRPr lang="zh-CN" altLang="zh-CN" sz="1200" b="0" kern="0" dirty="0">
                        <a:solidFill>
                          <a:schemeClr val="tx1"/>
                        </a:solidFill>
                        <a:effectLst/>
                        <a:latin typeface="Times New Roman" panose="02020603050405020304" pitchFamily="18" charset="0"/>
                        <a:ea typeface="宋体" panose="02010600030101010101" pitchFamily="2" charset="-122"/>
                      </a:endParaRPr>
                    </a:p>
                    <a:p>
                      <a:pPr marL="0" algn="just" defTabSz="914400" rtl="0" eaLnBrk="1" latinLnBrk="0" hangingPunct="1">
                        <a:lnSpc>
                          <a:spcPct val="150000"/>
                        </a:lnSpc>
                      </a:pP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6.</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课外视听活动每周不少于</a:t>
                      </a: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30</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分钟</a:t>
                      </a:r>
                      <a:endParaRPr lang="zh-CN" altLang="zh-CN" sz="1200" b="0" kern="0" dirty="0">
                        <a:solidFill>
                          <a:schemeClr val="tx1"/>
                        </a:solidFill>
                        <a:effectLst/>
                        <a:latin typeface="Times New Roman" panose="02020603050405020304" pitchFamily="18" charset="0"/>
                        <a:ea typeface="宋体" panose="02010600030101010101" pitchFamily="2" charset="-122"/>
                      </a:endParaRPr>
                    </a:p>
                    <a:p>
                      <a:pPr marL="0" algn="just" defTabSz="914400" rtl="0" eaLnBrk="1" latinLnBrk="0" hangingPunct="1">
                        <a:lnSpc>
                          <a:spcPct val="150000"/>
                        </a:lnSpc>
                      </a:pP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7.</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课外阅读量累计达到</a:t>
                      </a:r>
                      <a:r>
                        <a:rPr lang="en-US"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1500~2000</a:t>
                      </a:r>
                      <a:r>
                        <a:rPr lang="zh-CN" altLang="zh-CN" sz="1200" b="0" kern="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词。</a:t>
                      </a:r>
                      <a:endParaRPr lang="zh-CN" altLang="en-US" sz="1200" b="0" kern="0" dirty="0">
                        <a:solidFill>
                          <a:schemeClr val="tx1"/>
                        </a:solidFill>
                        <a:effectLst/>
                        <a:latin typeface="Times New Roman" panose="02020603050405020304" pitchFamily="18" charset="0"/>
                        <a:ea typeface="宋体" panose="02010600030101010101" pitchFamily="2" charset="-122"/>
                      </a:endParaRPr>
                    </a:p>
                  </a:txBody>
                  <a:tcPr/>
                </a:tc>
                <a:tc>
                  <a:txBody>
                    <a:bodyPr/>
                    <a:lstStyle/>
                    <a:p>
                      <a:pPr algn="just">
                        <a:lnSpc>
                          <a:spcPct val="150000"/>
                        </a:lnSpc>
                      </a:pPr>
                      <a:r>
                        <a:rPr lang="en-US" sz="12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1.</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“听”技能的训练：</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1</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）能听懂课堂简短的指令并做出相应的反应，如课堂常用语：</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Sit down, Stand up, Show me</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Look at the </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Listen and match</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Listen and number, Read together. Follow me. Listen carefully. Read and circle</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等。（</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增加</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2</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）通过听说字母音素儿歌，听读教材配套动画、与教材融合的绘本等，初步形成语感，课外视听活动每周不少于</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30</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分钟。（</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整合、增加</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en-US" sz="1200" b="1" kern="0" dirty="0">
                          <a:effectLst/>
                          <a:latin typeface="宋体" panose="02010600030101010101" pitchFamily="2" charset="-122"/>
                          <a:ea typeface="宋体" panose="02010600030101010101" pitchFamily="2" charset="-122"/>
                          <a:cs typeface="宋体" panose="02010600030101010101" pitchFamily="2" charset="-122"/>
                        </a:rPr>
                        <a:t>2.</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“读”技能的训练：</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）在进行文本阅读时，能根据图片、标题等，推测出语篇的主题、语境以及故事的主要信息。</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（整合与细化）</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）课外阅读量累计达到</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1500</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2000</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词。如攀登系列（有趣的字母）、丽声自然拼读系列等。（</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增加</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提高</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b="1" kern="0" dirty="0">
                          <a:effectLst/>
                          <a:latin typeface="宋体" panose="02010600030101010101" pitchFamily="2" charset="-122"/>
                          <a:ea typeface="宋体" panose="02010600030101010101" pitchFamily="2" charset="-122"/>
                          <a:cs typeface="宋体" panose="02010600030101010101" pitchFamily="2" charset="-122"/>
                        </a:rPr>
                        <a:t>3.</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“看”技能的训练：</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）利用多模态语篇</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如动画、图书及其他印刷品的封面和封底、邀请卡及贺卡</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中的图形、表格、动画、符号，以及视频等，培养学生有效提取信息及理解文本意义的能力。</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（整合与细化）</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）能根据说话者的语气、语调、肢体语言和表情等推断出说话者的情绪、情感、态度和意图。</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4.</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在听、读、看的过程中有目的地提取、梳理所需信息，并能以结构化的方式予以呈现，如思维导图，表格等。</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703803814"/>
                  </a:ext>
                </a:extLst>
              </a:tr>
            </a:tbl>
          </a:graphicData>
        </a:graphic>
      </p:graphicFrame>
    </p:spTree>
    <p:extLst>
      <p:ext uri="{BB962C8B-B14F-4D97-AF65-F5344CB8AC3E}">
        <p14:creationId xmlns:p14="http://schemas.microsoft.com/office/powerpoint/2010/main" val="621575529"/>
      </p:ext>
    </p:extLst>
  </p:cSld>
  <p:clrMapOvr>
    <a:masterClrMapping/>
  </p:clrMapOvr>
  <p:transition spd="slow" advTm="3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5175115"/>
            <a:ext cx="1594480" cy="3911598"/>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4572000"/>
            <a:ext cx="1594480" cy="3414440"/>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CAAE5D1E-D54E-0AEB-2A8E-34B3FEE5DF11}"/>
              </a:ext>
            </a:extLst>
          </p:cNvPr>
          <p:cNvGraphicFramePr>
            <a:graphicFrameLocks noGrp="1"/>
          </p:cNvGraphicFramePr>
          <p:nvPr>
            <p:extLst>
              <p:ext uri="{D42A27DB-BD31-4B8C-83A1-F6EECF244321}">
                <p14:modId xmlns:p14="http://schemas.microsoft.com/office/powerpoint/2010/main" val="2570971543"/>
              </p:ext>
            </p:extLst>
          </p:nvPr>
        </p:nvGraphicFramePr>
        <p:xfrm>
          <a:off x="276194" y="62718"/>
          <a:ext cx="11639612" cy="6831648"/>
        </p:xfrm>
        <a:graphic>
          <a:graphicData uri="http://schemas.openxmlformats.org/drawingml/2006/table">
            <a:tbl>
              <a:tblPr firstRow="1" bandRow="1">
                <a:tableStyleId>{5940675A-B579-460E-94D1-54222C63F5DA}</a:tableStyleId>
              </a:tblPr>
              <a:tblGrid>
                <a:gridCol w="482563">
                  <a:extLst>
                    <a:ext uri="{9D8B030D-6E8A-4147-A177-3AD203B41FA5}">
                      <a16:colId xmlns:a16="http://schemas.microsoft.com/office/drawing/2014/main" val="1782018094"/>
                    </a:ext>
                  </a:extLst>
                </a:gridCol>
                <a:gridCol w="418290">
                  <a:extLst>
                    <a:ext uri="{9D8B030D-6E8A-4147-A177-3AD203B41FA5}">
                      <a16:colId xmlns:a16="http://schemas.microsoft.com/office/drawing/2014/main" val="295040675"/>
                    </a:ext>
                  </a:extLst>
                </a:gridCol>
                <a:gridCol w="3414408">
                  <a:extLst>
                    <a:ext uri="{9D8B030D-6E8A-4147-A177-3AD203B41FA5}">
                      <a16:colId xmlns:a16="http://schemas.microsoft.com/office/drawing/2014/main" val="1061298737"/>
                    </a:ext>
                  </a:extLst>
                </a:gridCol>
                <a:gridCol w="7324351">
                  <a:extLst>
                    <a:ext uri="{9D8B030D-6E8A-4147-A177-3AD203B41FA5}">
                      <a16:colId xmlns:a16="http://schemas.microsoft.com/office/drawing/2014/main" val="3263508898"/>
                    </a:ext>
                  </a:extLst>
                </a:gridCol>
              </a:tblGrid>
              <a:tr h="370840">
                <a:tc>
                  <a:txBody>
                    <a:bodyPr/>
                    <a:lstStyle/>
                    <a:p>
                      <a:endParaRPr lang="zh-CN" altLang="en-US" dirty="0"/>
                    </a:p>
                  </a:txBody>
                  <a:tcPr>
                    <a:solidFill>
                      <a:srgbClr val="CE6A82">
                        <a:alpha val="50000"/>
                      </a:srgbClr>
                    </a:solidFill>
                  </a:tcPr>
                </a:tc>
                <a:tc>
                  <a:txBody>
                    <a:bodyPr/>
                    <a:lstStyle/>
                    <a:p>
                      <a:endParaRPr lang="zh-CN" altLang="en-US" dirty="0"/>
                    </a:p>
                  </a:txBody>
                  <a:tcPr>
                    <a:solidFill>
                      <a:srgbClr val="CE6A82">
                        <a:alpha val="50000"/>
                      </a:srgbClr>
                    </a:solidFill>
                  </a:tcPr>
                </a:tc>
                <a:tc>
                  <a:txBody>
                    <a:bodyPr/>
                    <a:lstStyle/>
                    <a:p>
                      <a:r>
                        <a:rPr lang="zh-CN" altLang="en-US" dirty="0"/>
                        <a:t>课标要求</a:t>
                      </a:r>
                    </a:p>
                  </a:txBody>
                  <a:tcPr>
                    <a:solidFill>
                      <a:srgbClr val="CE6A82">
                        <a:alpha val="50000"/>
                      </a:srgbClr>
                    </a:solidFill>
                  </a:tcPr>
                </a:tc>
                <a:tc>
                  <a:txBody>
                    <a:bodyPr/>
                    <a:lstStyle/>
                    <a:p>
                      <a:r>
                        <a:rPr lang="zh-CN" altLang="en-US" dirty="0"/>
                        <a:t>校本化要求</a:t>
                      </a:r>
                    </a:p>
                  </a:txBody>
                  <a:tcPr>
                    <a:solidFill>
                      <a:srgbClr val="CE6A82">
                        <a:alpha val="50000"/>
                      </a:srgbClr>
                    </a:solidFill>
                  </a:tcPr>
                </a:tc>
                <a:extLst>
                  <a:ext uri="{0D108BD9-81ED-4DB2-BD59-A6C34878D82A}">
                    <a16:rowId xmlns:a16="http://schemas.microsoft.com/office/drawing/2014/main" val="3037293981"/>
                  </a:ext>
                </a:extLst>
              </a:tr>
              <a:tr h="370840">
                <a:tc>
                  <a: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语</a:t>
                      </a:r>
                      <a:endParaRPr lang="en-US" altLang="zh-CN" dirty="0"/>
                    </a:p>
                    <a:p>
                      <a:endParaRPr lang="en-US" altLang="zh-CN" dirty="0"/>
                    </a:p>
                    <a:p>
                      <a:r>
                        <a:rPr lang="zh-CN" altLang="en-US" dirty="0"/>
                        <a:t>言</a:t>
                      </a:r>
                      <a:endParaRPr lang="en-US" altLang="zh-CN" dirty="0"/>
                    </a:p>
                    <a:p>
                      <a:endParaRPr lang="en-US" altLang="zh-CN" dirty="0"/>
                    </a:p>
                    <a:p>
                      <a:r>
                        <a:rPr lang="zh-CN" altLang="en-US" dirty="0"/>
                        <a:t>技</a:t>
                      </a:r>
                      <a:endParaRPr lang="en-US" altLang="zh-CN" dirty="0"/>
                    </a:p>
                    <a:p>
                      <a:endParaRPr lang="en-US" altLang="zh-CN" dirty="0"/>
                    </a:p>
                    <a:p>
                      <a:r>
                        <a:rPr lang="zh-CN" altLang="en-US" dirty="0"/>
                        <a:t>能</a:t>
                      </a:r>
                    </a:p>
                  </a:txBody>
                  <a:tcPr/>
                </a:tc>
                <a:tc>
                  <a: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表</a:t>
                      </a:r>
                      <a:endParaRPr lang="en-US" altLang="zh-CN" dirty="0"/>
                    </a:p>
                    <a:p>
                      <a:r>
                        <a:rPr lang="zh-CN" altLang="en-US" dirty="0"/>
                        <a:t>达</a:t>
                      </a:r>
                      <a:endParaRPr lang="en-US" altLang="zh-CN" dirty="0"/>
                    </a:p>
                    <a:p>
                      <a:r>
                        <a:rPr lang="zh-CN" altLang="en-US" dirty="0"/>
                        <a:t>性</a:t>
                      </a:r>
                      <a:endParaRPr lang="en-US" altLang="zh-CN" dirty="0"/>
                    </a:p>
                    <a:p>
                      <a:r>
                        <a:rPr lang="zh-CN" altLang="en-US" dirty="0"/>
                        <a:t>技</a:t>
                      </a:r>
                      <a:endParaRPr lang="en-US" altLang="zh-CN" dirty="0"/>
                    </a:p>
                    <a:p>
                      <a:r>
                        <a:rPr lang="zh-CN" altLang="en-US" dirty="0"/>
                        <a:t>能</a:t>
                      </a:r>
                    </a:p>
                  </a:txBody>
                  <a:tcP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在语境中与他人互致简单的问候或道别。</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演唱所学的简单英语歌曲。</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3.</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大声跟读音视频材料， 正确朗读学过的对话、故事和文段。</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4.</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交流简单的个人和家庭信息，如姓名、家庭情况等。</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5.</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表达简单的情感和喜好，如喜欢或不喜欢、想要或不想要。</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6.</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简单介绍自己的日常起居和生活，如作息时间、一日三餐、体育活动、兴趣爱好等。</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7.</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简单介绍自己的学校和学校生活，如学校设施、课程、活动，以及同学、老师等。</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8.</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简单介绍自己喜欢的动物，如外形特征和生活环境等。</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9.</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用简单的语句描述图片或事物。</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10.</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在教师指导下进行简单的角色扮演。</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11.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正确书写字母、单词和句子。</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12.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根据图片或语境，仿写简单的句子。</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在画面的提示下，为所学对话、故事或动画片段配音。</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口头描述事件或讲述小故事。</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pPr>
                      <a:r>
                        <a:rPr lang="en-US" sz="1200" b="1" kern="0" dirty="0">
                          <a:effectLst/>
                          <a:latin typeface="宋体" panose="02010600030101010101" pitchFamily="2" charset="-122"/>
                          <a:ea typeface="宋体" panose="02010600030101010101" pitchFamily="2" charset="-122"/>
                          <a:cs typeface="宋体" panose="02010600030101010101" pitchFamily="2" charset="-122"/>
                        </a:rPr>
                        <a:t>1.</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“说”技能的训练：</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）在语境中与他人互致简单的问候或道别，对赞扬、赠与表达致谢等。（</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）大声跟读音视频材料，正确朗读学过的对话、故事和文段，做到声音响亮，口齿清晰，发音、语调准确</a:t>
                      </a:r>
                      <a:r>
                        <a:rPr lang="zh-CN" sz="1200" kern="100" dirty="0">
                          <a:effectLst/>
                          <a:latin typeface="Times New Roman" panose="02020603050405020304" pitchFamily="18" charset="0"/>
                          <a:ea typeface="宋体" panose="02010600030101010101" pitchFamily="2" charset="-122"/>
                        </a:rPr>
                        <a:t>，掌握基本的朗读技巧，如重读、弱读、爆破、缩读、连读、升降调等。</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（提高、细化）</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3</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结合</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Unit4</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所学句型，交流简单的个人和家庭信息，如姓名、家庭情况、家人特征等。</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（提高、细化）</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4</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）表达简单的情感和喜好，如喜欢或不喜欢、想要或不想要。如：对方分享食物，接受说</a:t>
                      </a:r>
                      <a:r>
                        <a:rPr lang="en-US" sz="1200" kern="0" dirty="0" err="1">
                          <a:effectLst/>
                          <a:latin typeface="Times New Roman" panose="02020603050405020304" pitchFamily="18" charset="0"/>
                          <a:ea typeface="宋体" panose="02010600030101010101" pitchFamily="2" charset="-122"/>
                          <a:cs typeface="宋体" panose="02010600030101010101" pitchFamily="2" charset="-122"/>
                        </a:rPr>
                        <a:t>Yes,please</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拒绝说</a:t>
                      </a:r>
                      <a:r>
                        <a:rPr lang="en-US" sz="1200" kern="0" dirty="0" err="1">
                          <a:effectLst/>
                          <a:latin typeface="Times New Roman" panose="02020603050405020304" pitchFamily="18" charset="0"/>
                          <a:ea typeface="宋体" panose="02010600030101010101" pitchFamily="2" charset="-122"/>
                          <a:cs typeface="宋体" panose="02010600030101010101" pitchFamily="2" charset="-122"/>
                        </a:rPr>
                        <a:t>No,thank</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 you.</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5</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）简单介绍自己的日常起居和生活，如作息时间、一日三餐、体育活动、兴趣爱好等。</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（删除）</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6</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）简单介绍自己的学校和学校生活，如学校设施、课程、活动</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（删除）</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简单介绍自己的同学、老师等。</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（细化、整合）</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7</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）简单介绍自己喜欢的动物，如外形特征和生活环境等。</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（删除）</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8</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）迁移运用所学句型简单描述图片或事物，并能恰当评价</a:t>
                      </a:r>
                      <a:r>
                        <a:rPr lang="zh-CN" sz="1200" kern="100" dirty="0">
                          <a:effectLst/>
                          <a:latin typeface="Times New Roman" panose="02020603050405020304" pitchFamily="18" charset="0"/>
                          <a:ea typeface="宋体" panose="02010600030101010101" pitchFamily="2" charset="-122"/>
                        </a:rPr>
                        <a:t>。</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（细化、提高）</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2.</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“写”技能的训练：</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1</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）正确书写字母、单词和句子，做到规范、美观。</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（细化、提高）</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2</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）根据图片或语境，仿写简单的句子，注意大小写、标点符号的使用。</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（细化、提高）</a:t>
                      </a:r>
                      <a:endParaRPr lang="zh-CN" sz="1050" kern="100" dirty="0">
                        <a:solidFill>
                          <a:srgbClr val="FF0000"/>
                        </a:solidFill>
                        <a:effectLst/>
                        <a:latin typeface="Times New Roman" panose="02020603050405020304" pitchFamily="18" charset="0"/>
                        <a:ea typeface="宋体" panose="02010600030101010101" pitchFamily="2" charset="-122"/>
                      </a:endParaRPr>
                    </a:p>
                    <a:p>
                      <a:pPr algn="just">
                        <a:lnSpc>
                          <a:spcPct val="150000"/>
                        </a:lnSpc>
                      </a:pPr>
                      <a:r>
                        <a:rPr lang="en-US" sz="1200" b="1" kern="0" dirty="0">
                          <a:effectLst/>
                          <a:latin typeface="宋体" panose="02010600030101010101" pitchFamily="2" charset="-122"/>
                          <a:ea typeface="宋体" panose="02010600030101010101" pitchFamily="2" charset="-122"/>
                          <a:cs typeface="宋体" panose="02010600030101010101" pitchFamily="2" charset="-122"/>
                        </a:rPr>
                        <a:t>3.</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“唱”技能的训练：</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演唱所学的简单英语歌曲</a:t>
                      </a:r>
                      <a:r>
                        <a:rPr lang="en-US" sz="1200" kern="100" dirty="0">
                          <a:effectLst/>
                          <a:latin typeface="宋体" panose="02010600030101010101" pitchFamily="2" charset="-122"/>
                          <a:ea typeface="宋体" panose="02010600030101010101" pitchFamily="2" charset="-122"/>
                          <a:cs typeface="宋体" panose="02010600030101010101" pitchFamily="2" charset="-122"/>
                        </a:rPr>
                        <a:t>34~40</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首左右，并能借助身体语言律动理解和表达歌曲和儿歌内容</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和教材有关的歌曲：《</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Good morning</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Goodbye</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Family song</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err="1">
                          <a:effectLst/>
                          <a:latin typeface="Times New Roman" panose="02020603050405020304" pitchFamily="18" charset="0"/>
                          <a:ea typeface="宋体" panose="02010600030101010101" pitchFamily="2" charset="-122"/>
                          <a:cs typeface="宋体" panose="02010600030101010101" pitchFamily="2" charset="-122"/>
                        </a:rPr>
                        <a:t>Colour</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 song</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Happy New Year!</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》歌谣：《</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Are you Mike?</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Nice clothes</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For you and me</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基于教材拓展的《</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How are you?</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Finger family</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》以及</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26</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个字母音素儿歌，学生会根据歌曲和儿歌适度改编歌词。</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（细化、提高）</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en-US" sz="1200" b="1" kern="0" dirty="0">
                          <a:effectLst/>
                          <a:latin typeface="宋体" panose="02010600030101010101" pitchFamily="2" charset="-122"/>
                          <a:ea typeface="宋体" panose="02010600030101010101" pitchFamily="2" charset="-122"/>
                          <a:cs typeface="宋体" panose="02010600030101010101" pitchFamily="2" charset="-122"/>
                        </a:rPr>
                        <a:t>4.</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“演”技能的训练：</a:t>
                      </a:r>
                      <a:endParaRPr lang="zh-CN" sz="1050" kern="100" dirty="0">
                        <a:effectLst/>
                        <a:latin typeface="Times New Roman" panose="02020603050405020304" pitchFamily="18" charset="0"/>
                        <a:ea typeface="宋体" panose="02010600030101010101" pitchFamily="2" charset="-122"/>
                      </a:endParaRPr>
                    </a:p>
                    <a:p>
                      <a:pPr algn="just">
                        <a:lnSpc>
                          <a:spcPct val="150000"/>
                        </a:lnSpc>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在教师指导下，</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能基于教材，根据故事内容、人物心情，配上相关动作，较为形象地进行戏剧表演。</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（增加）</a:t>
                      </a:r>
                      <a:endParaRPr lang="zh-CN" sz="1050" kern="100" dirty="0">
                        <a:effectLst/>
                        <a:latin typeface="Times New Roman" panose="02020603050405020304" pitchFamily="18" charset="0"/>
                        <a:ea typeface="宋体" panose="02010600030101010101" pitchFamily="2" charset="-122"/>
                      </a:endParaRPr>
                    </a:p>
                    <a:p>
                      <a:pPr algn="just">
                        <a:lnSpc>
                          <a:spcPct val="125000"/>
                        </a:lnSpc>
                      </a:pPr>
                      <a:r>
                        <a:rPr lang="en-US" sz="12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+1.</a:t>
                      </a:r>
                      <a:r>
                        <a:rPr lang="zh-CN" sz="12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在画面、关键信息等的提示下，为所学对话、故事或动画片段配音、戏剧表演等。</a:t>
                      </a:r>
                      <a:r>
                        <a:rPr lang="zh-CN" sz="1200" b="1"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（增加、提高）</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25000"/>
                        </a:lnSpc>
                      </a:pPr>
                      <a:r>
                        <a:rPr lang="en-US" sz="12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+2.</a:t>
                      </a:r>
                      <a:r>
                        <a:rPr lang="zh-CN" sz="12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围绕相关主题，口头描述事件或讲述小故事。</a:t>
                      </a:r>
                      <a:r>
                        <a:rPr lang="zh-CN" sz="1200" b="1"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（增加）</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tc>
                <a:extLst>
                  <a:ext uri="{0D108BD9-81ED-4DB2-BD59-A6C34878D82A}">
                    <a16:rowId xmlns:a16="http://schemas.microsoft.com/office/drawing/2014/main" val="1703803814"/>
                  </a:ext>
                </a:extLst>
              </a:tr>
            </a:tbl>
          </a:graphicData>
        </a:graphic>
      </p:graphicFrame>
    </p:spTree>
    <p:extLst>
      <p:ext uri="{BB962C8B-B14F-4D97-AF65-F5344CB8AC3E}">
        <p14:creationId xmlns:p14="http://schemas.microsoft.com/office/powerpoint/2010/main" val="1608064966"/>
      </p:ext>
    </p:extLst>
  </p:cSld>
  <p:clrMapOvr>
    <a:masterClrMapping/>
  </p:clrMapOvr>
  <p:transition spd="slow"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pSp>
        <p:nvGrpSpPr>
          <p:cNvPr id="2" name="caf0021d-372f-4793-9c6e-fdc8745b6480">
            <a:extLst>
              <a:ext uri="{FF2B5EF4-FFF2-40B4-BE49-F238E27FC236}">
                <a16:creationId xmlns:a16="http://schemas.microsoft.com/office/drawing/2014/main" id="{29741339-7B0C-2D48-0970-BB24A68B650B}"/>
              </a:ext>
            </a:extLst>
          </p:cNvPr>
          <p:cNvGrpSpPr>
            <a:grpSpLocks noChangeAspect="1"/>
          </p:cNvGrpSpPr>
          <p:nvPr/>
        </p:nvGrpSpPr>
        <p:grpSpPr>
          <a:xfrm>
            <a:off x="843354" y="1422327"/>
            <a:ext cx="10393664" cy="3752788"/>
            <a:chOff x="1310009" y="1422657"/>
            <a:chExt cx="9519221" cy="4311521"/>
          </a:xfrm>
        </p:grpSpPr>
        <p:sp>
          <p:nvSpPr>
            <p:cNvPr id="3" name="Freeform: Shape 2">
              <a:extLst>
                <a:ext uri="{FF2B5EF4-FFF2-40B4-BE49-F238E27FC236}">
                  <a16:creationId xmlns:a16="http://schemas.microsoft.com/office/drawing/2014/main" id="{842B019D-8E72-2CDA-5F6D-D7586E165406}"/>
                </a:ext>
              </a:extLst>
            </p:cNvPr>
            <p:cNvSpPr/>
            <p:nvPr/>
          </p:nvSpPr>
          <p:spPr>
            <a:xfrm>
              <a:off x="1782159"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lt1"/>
                </a:solidFill>
                <a:cs typeface="+mn-ea"/>
                <a:sym typeface="+mn-lt"/>
              </a:endParaRPr>
            </a:p>
          </p:txBody>
        </p:sp>
        <p:sp>
          <p:nvSpPr>
            <p:cNvPr id="7" name="Freeform: Shape 3">
              <a:extLst>
                <a:ext uri="{FF2B5EF4-FFF2-40B4-BE49-F238E27FC236}">
                  <a16:creationId xmlns:a16="http://schemas.microsoft.com/office/drawing/2014/main" id="{25AA5DBC-7909-F75A-49E1-64A28A60D3D6}"/>
                </a:ext>
              </a:extLst>
            </p:cNvPr>
            <p:cNvSpPr/>
            <p:nvPr/>
          </p:nvSpPr>
          <p:spPr>
            <a:xfrm>
              <a:off x="4106051"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cs typeface="+mn-ea"/>
                <a:sym typeface="+mn-lt"/>
              </a:endParaRPr>
            </a:p>
          </p:txBody>
        </p:sp>
        <p:sp>
          <p:nvSpPr>
            <p:cNvPr id="8" name="Freeform: Shape 4">
              <a:extLst>
                <a:ext uri="{FF2B5EF4-FFF2-40B4-BE49-F238E27FC236}">
                  <a16:creationId xmlns:a16="http://schemas.microsoft.com/office/drawing/2014/main" id="{3509D463-7B73-82BC-F533-652BDF564816}"/>
                </a:ext>
              </a:extLst>
            </p:cNvPr>
            <p:cNvSpPr/>
            <p:nvPr/>
          </p:nvSpPr>
          <p:spPr>
            <a:xfrm>
              <a:off x="6429944"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cs typeface="+mn-ea"/>
                <a:sym typeface="+mn-lt"/>
              </a:endParaRPr>
            </a:p>
          </p:txBody>
        </p:sp>
        <p:sp>
          <p:nvSpPr>
            <p:cNvPr id="9" name="Freeform: Shape 5">
              <a:extLst>
                <a:ext uri="{FF2B5EF4-FFF2-40B4-BE49-F238E27FC236}">
                  <a16:creationId xmlns:a16="http://schemas.microsoft.com/office/drawing/2014/main" id="{3C504E4B-1509-40FE-379F-B394594D60AF}"/>
                </a:ext>
              </a:extLst>
            </p:cNvPr>
            <p:cNvSpPr/>
            <p:nvPr/>
          </p:nvSpPr>
          <p:spPr>
            <a:xfrm>
              <a:off x="1784638" y="1422659"/>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cs typeface="+mn-ea"/>
                <a:sym typeface="+mn-lt"/>
              </a:endParaRPr>
            </a:p>
          </p:txBody>
        </p:sp>
        <p:sp>
          <p:nvSpPr>
            <p:cNvPr id="11" name="Freeform: Shape 6">
              <a:extLst>
                <a:ext uri="{FF2B5EF4-FFF2-40B4-BE49-F238E27FC236}">
                  <a16:creationId xmlns:a16="http://schemas.microsoft.com/office/drawing/2014/main" id="{C5702FDB-82E8-78C4-051A-1828DC7BC6F5}"/>
                </a:ext>
              </a:extLst>
            </p:cNvPr>
            <p:cNvSpPr/>
            <p:nvPr/>
          </p:nvSpPr>
          <p:spPr>
            <a:xfrm>
              <a:off x="8753837"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cs typeface="+mn-ea"/>
                <a:sym typeface="+mn-lt"/>
              </a:endParaRPr>
            </a:p>
          </p:txBody>
        </p:sp>
        <p:sp>
          <p:nvSpPr>
            <p:cNvPr id="12" name="Freeform: Shape 7">
              <a:extLst>
                <a:ext uri="{FF2B5EF4-FFF2-40B4-BE49-F238E27FC236}">
                  <a16:creationId xmlns:a16="http://schemas.microsoft.com/office/drawing/2014/main" id="{075D5E5C-9655-B474-4B11-AED726073D4E}"/>
                </a:ext>
              </a:extLst>
            </p:cNvPr>
            <p:cNvSpPr/>
            <p:nvPr/>
          </p:nvSpPr>
          <p:spPr>
            <a:xfrm>
              <a:off x="4090266"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lt1"/>
                </a:solidFill>
                <a:cs typeface="+mn-ea"/>
                <a:sym typeface="+mn-lt"/>
              </a:endParaRPr>
            </a:p>
          </p:txBody>
        </p:sp>
        <p:sp>
          <p:nvSpPr>
            <p:cNvPr id="13" name="Freeform: Shape 8">
              <a:extLst>
                <a:ext uri="{FF2B5EF4-FFF2-40B4-BE49-F238E27FC236}">
                  <a16:creationId xmlns:a16="http://schemas.microsoft.com/office/drawing/2014/main" id="{D520CCA6-095A-C5EB-FB63-CE866441181C}"/>
                </a:ext>
              </a:extLst>
            </p:cNvPr>
            <p:cNvSpPr/>
            <p:nvPr/>
          </p:nvSpPr>
          <p:spPr>
            <a:xfrm>
              <a:off x="5528187"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cs typeface="+mn-ea"/>
                <a:sym typeface="+mn-lt"/>
              </a:endParaRPr>
            </a:p>
          </p:txBody>
        </p:sp>
        <p:sp>
          <p:nvSpPr>
            <p:cNvPr id="14" name="Freeform: Shape 9">
              <a:extLst>
                <a:ext uri="{FF2B5EF4-FFF2-40B4-BE49-F238E27FC236}">
                  <a16:creationId xmlns:a16="http://schemas.microsoft.com/office/drawing/2014/main" id="{9D32C52E-695A-47D3-A37E-B5B3487D5F54}"/>
                </a:ext>
              </a:extLst>
            </p:cNvPr>
            <p:cNvSpPr/>
            <p:nvPr/>
          </p:nvSpPr>
          <p:spPr>
            <a:xfrm>
              <a:off x="3204294"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cs typeface="+mn-ea"/>
                <a:sym typeface="+mn-lt"/>
              </a:endParaRPr>
            </a:p>
          </p:txBody>
        </p:sp>
        <p:sp>
          <p:nvSpPr>
            <p:cNvPr id="15" name="Oval 10">
              <a:extLst>
                <a:ext uri="{FF2B5EF4-FFF2-40B4-BE49-F238E27FC236}">
                  <a16:creationId xmlns:a16="http://schemas.microsoft.com/office/drawing/2014/main" id="{5F714A93-92A9-8ED7-AFBB-FE4D26437D39}"/>
                </a:ext>
              </a:extLst>
            </p:cNvPr>
            <p:cNvSpPr/>
            <p:nvPr/>
          </p:nvSpPr>
          <p:spPr>
            <a:xfrm>
              <a:off x="2094884" y="3532018"/>
              <a:ext cx="1011637" cy="1011637"/>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anchor="ctr"/>
            <a:lstStyle/>
            <a:p>
              <a:pPr algn="ctr"/>
              <a:endParaRPr>
                <a:cs typeface="+mn-ea"/>
                <a:sym typeface="+mn-lt"/>
              </a:endParaRPr>
            </a:p>
          </p:txBody>
        </p:sp>
        <p:sp>
          <p:nvSpPr>
            <p:cNvPr id="16" name="Oval 11">
              <a:extLst>
                <a:ext uri="{FF2B5EF4-FFF2-40B4-BE49-F238E27FC236}">
                  <a16:creationId xmlns:a16="http://schemas.microsoft.com/office/drawing/2014/main" id="{579F536A-569E-1E6B-5341-A1E7CB21D5A0}"/>
                </a:ext>
              </a:extLst>
            </p:cNvPr>
            <p:cNvSpPr/>
            <p:nvPr/>
          </p:nvSpPr>
          <p:spPr>
            <a:xfrm>
              <a:off x="4433504" y="3541858"/>
              <a:ext cx="1011637" cy="1011637"/>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anchor="ctr"/>
            <a:lstStyle/>
            <a:p>
              <a:pPr algn="ctr"/>
              <a:endParaRPr>
                <a:cs typeface="+mn-ea"/>
                <a:sym typeface="+mn-lt"/>
              </a:endParaRPr>
            </a:p>
          </p:txBody>
        </p:sp>
        <p:sp>
          <p:nvSpPr>
            <p:cNvPr id="17" name="Oval 12">
              <a:extLst>
                <a:ext uri="{FF2B5EF4-FFF2-40B4-BE49-F238E27FC236}">
                  <a16:creationId xmlns:a16="http://schemas.microsoft.com/office/drawing/2014/main" id="{F4E4995C-AB47-A376-9C0D-C730C3BC3A60}"/>
                </a:ext>
              </a:extLst>
            </p:cNvPr>
            <p:cNvSpPr/>
            <p:nvPr/>
          </p:nvSpPr>
          <p:spPr>
            <a:xfrm>
              <a:off x="6744235" y="3541858"/>
              <a:ext cx="1011637" cy="1011637"/>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anchor="ctr"/>
            <a:lstStyle/>
            <a:p>
              <a:pPr algn="ctr"/>
              <a:endParaRPr>
                <a:cs typeface="+mn-ea"/>
                <a:sym typeface="+mn-lt"/>
              </a:endParaRPr>
            </a:p>
          </p:txBody>
        </p:sp>
        <p:sp>
          <p:nvSpPr>
            <p:cNvPr id="18" name="Oval 13">
              <a:extLst>
                <a:ext uri="{FF2B5EF4-FFF2-40B4-BE49-F238E27FC236}">
                  <a16:creationId xmlns:a16="http://schemas.microsoft.com/office/drawing/2014/main" id="{13BC3707-9D0A-597A-5E66-1C2EA5A9A5FB}"/>
                </a:ext>
              </a:extLst>
            </p:cNvPr>
            <p:cNvSpPr/>
            <p:nvPr/>
          </p:nvSpPr>
          <p:spPr>
            <a:xfrm>
              <a:off x="9068128" y="3528696"/>
              <a:ext cx="1011637" cy="1011637"/>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anchor="ctr"/>
            <a:lstStyle/>
            <a:p>
              <a:pPr algn="ctr"/>
              <a:endParaRPr>
                <a:cs typeface="+mn-ea"/>
                <a:sym typeface="+mn-lt"/>
              </a:endParaRPr>
            </a:p>
          </p:txBody>
        </p:sp>
        <p:sp>
          <p:nvSpPr>
            <p:cNvPr id="19" name="Freeform: Shape 14">
              <a:extLst>
                <a:ext uri="{FF2B5EF4-FFF2-40B4-BE49-F238E27FC236}">
                  <a16:creationId xmlns:a16="http://schemas.microsoft.com/office/drawing/2014/main" id="{60F0E220-6722-275D-EB80-767B759597C9}"/>
                </a:ext>
              </a:extLst>
            </p:cNvPr>
            <p:cNvSpPr>
              <a:spLocks/>
            </p:cNvSpPr>
            <p:nvPr/>
          </p:nvSpPr>
          <p:spPr bwMode="auto">
            <a:xfrm>
              <a:off x="9303244" y="3766481"/>
              <a:ext cx="535149" cy="536064"/>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0" name="Freeform: Shape 15">
              <a:extLst>
                <a:ext uri="{FF2B5EF4-FFF2-40B4-BE49-F238E27FC236}">
                  <a16:creationId xmlns:a16="http://schemas.microsoft.com/office/drawing/2014/main" id="{90FF3CA0-B0E5-ACBA-930C-BB0EF88F23B8}"/>
                </a:ext>
              </a:extLst>
            </p:cNvPr>
            <p:cNvSpPr>
              <a:spLocks/>
            </p:cNvSpPr>
            <p:nvPr/>
          </p:nvSpPr>
          <p:spPr bwMode="auto">
            <a:xfrm>
              <a:off x="9537429" y="4000667"/>
              <a:ext cx="66780" cy="6678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1" name="Freeform: Shape 16">
              <a:extLst>
                <a:ext uri="{FF2B5EF4-FFF2-40B4-BE49-F238E27FC236}">
                  <a16:creationId xmlns:a16="http://schemas.microsoft.com/office/drawing/2014/main" id="{1D46398B-A184-CCCF-843D-5B18612EE527}"/>
                </a:ext>
              </a:extLst>
            </p:cNvPr>
            <p:cNvSpPr>
              <a:spLocks/>
            </p:cNvSpPr>
            <p:nvPr/>
          </p:nvSpPr>
          <p:spPr bwMode="auto">
            <a:xfrm>
              <a:off x="9469734" y="3933888"/>
              <a:ext cx="201253" cy="201253"/>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2" name="Freeform: Shape 17">
              <a:extLst>
                <a:ext uri="{FF2B5EF4-FFF2-40B4-BE49-F238E27FC236}">
                  <a16:creationId xmlns:a16="http://schemas.microsoft.com/office/drawing/2014/main" id="{AD08E2B8-004E-7F3E-120C-F5E2D09D96A0}"/>
                </a:ext>
              </a:extLst>
            </p:cNvPr>
            <p:cNvSpPr>
              <a:spLocks/>
            </p:cNvSpPr>
            <p:nvPr/>
          </p:nvSpPr>
          <p:spPr bwMode="auto">
            <a:xfrm>
              <a:off x="9604208" y="4067446"/>
              <a:ext cx="83245" cy="85991"/>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3" name="Freeform: Shape 18">
              <a:extLst>
                <a:ext uri="{FF2B5EF4-FFF2-40B4-BE49-F238E27FC236}">
                  <a16:creationId xmlns:a16="http://schemas.microsoft.com/office/drawing/2014/main" id="{BCD21DAB-80FB-DC59-B43D-34C1B0FF1023}"/>
                </a:ext>
              </a:extLst>
            </p:cNvPr>
            <p:cNvSpPr>
              <a:spLocks/>
            </p:cNvSpPr>
            <p:nvPr/>
          </p:nvSpPr>
          <p:spPr bwMode="auto">
            <a:xfrm>
              <a:off x="9637141" y="4101294"/>
              <a:ext cx="119836" cy="12258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4" name="Freeform: Shape 19">
              <a:extLst>
                <a:ext uri="{FF2B5EF4-FFF2-40B4-BE49-F238E27FC236}">
                  <a16:creationId xmlns:a16="http://schemas.microsoft.com/office/drawing/2014/main" id="{86B66709-069E-FB9A-F240-4EE52221E9DF}"/>
                </a:ext>
              </a:extLst>
            </p:cNvPr>
            <p:cNvSpPr>
              <a:spLocks/>
            </p:cNvSpPr>
            <p:nvPr/>
          </p:nvSpPr>
          <p:spPr bwMode="auto">
            <a:xfrm>
              <a:off x="9620674" y="4084827"/>
              <a:ext cx="101541" cy="103371"/>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5" name="Freeform: Shape 20">
              <a:extLst>
                <a:ext uri="{FF2B5EF4-FFF2-40B4-BE49-F238E27FC236}">
                  <a16:creationId xmlns:a16="http://schemas.microsoft.com/office/drawing/2014/main" id="{EFB4D832-AF9A-115E-D81B-61C0F09A0C42}"/>
                </a:ext>
              </a:extLst>
            </p:cNvPr>
            <p:cNvSpPr>
              <a:spLocks/>
            </p:cNvSpPr>
            <p:nvPr/>
          </p:nvSpPr>
          <p:spPr bwMode="auto">
            <a:xfrm>
              <a:off x="9453268" y="3917421"/>
              <a:ext cx="84160" cy="8507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6" name="Freeform: Shape 21">
              <a:extLst>
                <a:ext uri="{FF2B5EF4-FFF2-40B4-BE49-F238E27FC236}">
                  <a16:creationId xmlns:a16="http://schemas.microsoft.com/office/drawing/2014/main" id="{7B537151-DF1D-3D62-EBEA-60B00F3CD5EC}"/>
                </a:ext>
              </a:extLst>
            </p:cNvPr>
            <p:cNvSpPr>
              <a:spLocks/>
            </p:cNvSpPr>
            <p:nvPr/>
          </p:nvSpPr>
          <p:spPr bwMode="auto">
            <a:xfrm>
              <a:off x="9386489" y="3850641"/>
              <a:ext cx="119836" cy="121667"/>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7" name="Freeform: Shape 22">
              <a:extLst>
                <a:ext uri="{FF2B5EF4-FFF2-40B4-BE49-F238E27FC236}">
                  <a16:creationId xmlns:a16="http://schemas.microsoft.com/office/drawing/2014/main" id="{B218E2F6-ECC8-B58D-1233-5E7143D30904}"/>
                </a:ext>
              </a:extLst>
            </p:cNvPr>
            <p:cNvSpPr>
              <a:spLocks/>
            </p:cNvSpPr>
            <p:nvPr/>
          </p:nvSpPr>
          <p:spPr bwMode="auto">
            <a:xfrm>
              <a:off x="9420337" y="3883574"/>
              <a:ext cx="101543" cy="104287"/>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8" name="Freeform: Shape 23">
              <a:extLst>
                <a:ext uri="{FF2B5EF4-FFF2-40B4-BE49-F238E27FC236}">
                  <a16:creationId xmlns:a16="http://schemas.microsoft.com/office/drawing/2014/main" id="{2D52E008-9403-D6DB-62C1-8A59B3A80D05}"/>
                </a:ext>
              </a:extLst>
            </p:cNvPr>
            <p:cNvSpPr>
              <a:spLocks/>
            </p:cNvSpPr>
            <p:nvPr/>
          </p:nvSpPr>
          <p:spPr bwMode="auto">
            <a:xfrm>
              <a:off x="6982020" y="3826388"/>
              <a:ext cx="536064" cy="53514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9" name="Freeform: Shape 24">
              <a:extLst>
                <a:ext uri="{FF2B5EF4-FFF2-40B4-BE49-F238E27FC236}">
                  <a16:creationId xmlns:a16="http://schemas.microsoft.com/office/drawing/2014/main" id="{744CC048-E135-2675-9DC5-5227DAFD8111}"/>
                </a:ext>
              </a:extLst>
            </p:cNvPr>
            <p:cNvSpPr>
              <a:spLocks/>
            </p:cNvSpPr>
            <p:nvPr/>
          </p:nvSpPr>
          <p:spPr bwMode="auto">
            <a:xfrm>
              <a:off x="4956246" y="3897194"/>
              <a:ext cx="175639" cy="1756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0" name="Freeform: Shape 25">
              <a:extLst>
                <a:ext uri="{FF2B5EF4-FFF2-40B4-BE49-F238E27FC236}">
                  <a16:creationId xmlns:a16="http://schemas.microsoft.com/office/drawing/2014/main" id="{651737DF-3258-129D-1687-84B1ABDC519E}"/>
                </a:ext>
              </a:extLst>
            </p:cNvPr>
            <p:cNvSpPr>
              <a:spLocks/>
            </p:cNvSpPr>
            <p:nvPr/>
          </p:nvSpPr>
          <p:spPr bwMode="auto">
            <a:xfrm>
              <a:off x="4671748" y="3830414"/>
              <a:ext cx="535149" cy="535149"/>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1" name="Freeform: Shape 26">
              <a:extLst>
                <a:ext uri="{FF2B5EF4-FFF2-40B4-BE49-F238E27FC236}">
                  <a16:creationId xmlns:a16="http://schemas.microsoft.com/office/drawing/2014/main" id="{0AE070EB-0C6D-7B29-D34C-F5E2C9E294D8}"/>
                </a:ext>
              </a:extLst>
            </p:cNvPr>
            <p:cNvSpPr>
              <a:spLocks/>
            </p:cNvSpPr>
            <p:nvPr/>
          </p:nvSpPr>
          <p:spPr bwMode="auto">
            <a:xfrm>
              <a:off x="4956245" y="3830413"/>
              <a:ext cx="250651" cy="2506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2" name="Freeform: Shape 27">
              <a:extLst>
                <a:ext uri="{FF2B5EF4-FFF2-40B4-BE49-F238E27FC236}">
                  <a16:creationId xmlns:a16="http://schemas.microsoft.com/office/drawing/2014/main" id="{4990EB2C-15B6-0401-1420-6F1467ABD6FC}"/>
                </a:ext>
              </a:extLst>
            </p:cNvPr>
            <p:cNvSpPr>
              <a:spLocks/>
            </p:cNvSpPr>
            <p:nvPr/>
          </p:nvSpPr>
          <p:spPr bwMode="auto">
            <a:xfrm>
              <a:off x="2401474" y="3905427"/>
              <a:ext cx="334812" cy="271691"/>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3" name="Freeform: Shape 28">
              <a:extLst>
                <a:ext uri="{FF2B5EF4-FFF2-40B4-BE49-F238E27FC236}">
                  <a16:creationId xmlns:a16="http://schemas.microsoft.com/office/drawing/2014/main" id="{37426C13-FF14-8151-25CF-12467018B21A}"/>
                </a:ext>
              </a:extLst>
            </p:cNvPr>
            <p:cNvSpPr>
              <a:spLocks/>
            </p:cNvSpPr>
            <p:nvPr/>
          </p:nvSpPr>
          <p:spPr bwMode="auto">
            <a:xfrm>
              <a:off x="2334694" y="3838649"/>
              <a:ext cx="535149" cy="418057"/>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4" name="Freeform: Shape 29">
              <a:extLst>
                <a:ext uri="{FF2B5EF4-FFF2-40B4-BE49-F238E27FC236}">
                  <a16:creationId xmlns:a16="http://schemas.microsoft.com/office/drawing/2014/main" id="{F242DDB2-9766-A533-2D54-3BD8F70E3D8F}"/>
                </a:ext>
              </a:extLst>
            </p:cNvPr>
            <p:cNvSpPr>
              <a:spLocks/>
            </p:cNvSpPr>
            <p:nvPr/>
          </p:nvSpPr>
          <p:spPr bwMode="auto">
            <a:xfrm>
              <a:off x="2752752" y="3922810"/>
              <a:ext cx="50313" cy="49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5" name="Freeform: Shape 30">
              <a:extLst>
                <a:ext uri="{FF2B5EF4-FFF2-40B4-BE49-F238E27FC236}">
                  <a16:creationId xmlns:a16="http://schemas.microsoft.com/office/drawing/2014/main" id="{5C7E1FB1-7571-50BB-D544-EA58DF900FC7}"/>
                </a:ext>
              </a:extLst>
            </p:cNvPr>
            <p:cNvSpPr>
              <a:spLocks/>
            </p:cNvSpPr>
            <p:nvPr/>
          </p:nvSpPr>
          <p:spPr bwMode="auto">
            <a:xfrm>
              <a:off x="2736285" y="4139611"/>
              <a:ext cx="66780" cy="173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6" name="Freeform: Shape 31">
              <a:extLst>
                <a:ext uri="{FF2B5EF4-FFF2-40B4-BE49-F238E27FC236}">
                  <a16:creationId xmlns:a16="http://schemas.microsoft.com/office/drawing/2014/main" id="{2C42BD77-E01A-9159-D7E2-CC5E95F9E47F}"/>
                </a:ext>
              </a:extLst>
            </p:cNvPr>
            <p:cNvSpPr>
              <a:spLocks/>
            </p:cNvSpPr>
            <p:nvPr/>
          </p:nvSpPr>
          <p:spPr bwMode="auto">
            <a:xfrm>
              <a:off x="2752751" y="4089299"/>
              <a:ext cx="67695" cy="17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7" name="Freeform: Shape 32">
              <a:extLst>
                <a:ext uri="{FF2B5EF4-FFF2-40B4-BE49-F238E27FC236}">
                  <a16:creationId xmlns:a16="http://schemas.microsoft.com/office/drawing/2014/main" id="{E9D85F52-8C1B-C1A8-3CAD-E728D0735A76}"/>
                </a:ext>
              </a:extLst>
            </p:cNvPr>
            <p:cNvSpPr>
              <a:spLocks/>
            </p:cNvSpPr>
            <p:nvPr/>
          </p:nvSpPr>
          <p:spPr bwMode="auto">
            <a:xfrm>
              <a:off x="2752751" y="4039901"/>
              <a:ext cx="67695" cy="1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8" name="Freeform: Shape 33">
              <a:extLst>
                <a:ext uri="{FF2B5EF4-FFF2-40B4-BE49-F238E27FC236}">
                  <a16:creationId xmlns:a16="http://schemas.microsoft.com/office/drawing/2014/main" id="{D40242FD-4ECC-38E3-243E-867D3822F8C6}"/>
                </a:ext>
              </a:extLst>
            </p:cNvPr>
            <p:cNvSpPr>
              <a:spLocks/>
            </p:cNvSpPr>
            <p:nvPr/>
          </p:nvSpPr>
          <p:spPr bwMode="auto">
            <a:xfrm>
              <a:off x="2469167" y="3972206"/>
              <a:ext cx="99712" cy="7043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9" name="Rectangle 36">
              <a:extLst>
                <a:ext uri="{FF2B5EF4-FFF2-40B4-BE49-F238E27FC236}">
                  <a16:creationId xmlns:a16="http://schemas.microsoft.com/office/drawing/2014/main" id="{C646808B-4CE0-C10E-8EEE-606A5B5AA226}"/>
                </a:ext>
              </a:extLst>
            </p:cNvPr>
            <p:cNvSpPr/>
            <p:nvPr/>
          </p:nvSpPr>
          <p:spPr>
            <a:xfrm>
              <a:off x="1310009" y="5029541"/>
              <a:ext cx="2517740" cy="704637"/>
            </a:xfrm>
            <a:prstGeom prst="rect">
              <a:avLst/>
            </a:prstGeom>
          </p:spPr>
          <p:txBody>
            <a:bodyPr wrap="none" lIns="0" tIns="0" rIns="0" bIns="0" anchor="ctr">
              <a:normAutofit/>
            </a:bodyPr>
            <a:lstStyle/>
            <a:p>
              <a:pPr algn="ctr"/>
              <a:r>
                <a:rPr lang="zh-CN" altLang="en-US" sz="2400" b="1" dirty="0">
                  <a:solidFill>
                    <a:srgbClr val="6A6354"/>
                  </a:solidFill>
                  <a:cs typeface="+mn-ea"/>
                  <a:sym typeface="+mn-lt"/>
                </a:rPr>
                <a:t>元认知策略</a:t>
              </a:r>
            </a:p>
          </p:txBody>
        </p:sp>
        <p:sp>
          <p:nvSpPr>
            <p:cNvPr id="47" name="Rectangle 42">
              <a:extLst>
                <a:ext uri="{FF2B5EF4-FFF2-40B4-BE49-F238E27FC236}">
                  <a16:creationId xmlns:a16="http://schemas.microsoft.com/office/drawing/2014/main" id="{B7EEC0C6-7E75-0308-9051-DAD1ED7953B0}"/>
                </a:ext>
              </a:extLst>
            </p:cNvPr>
            <p:cNvSpPr/>
            <p:nvPr/>
          </p:nvSpPr>
          <p:spPr>
            <a:xfrm>
              <a:off x="3667291" y="5029541"/>
              <a:ext cx="2517740" cy="704637"/>
            </a:xfrm>
            <a:prstGeom prst="rect">
              <a:avLst/>
            </a:prstGeom>
          </p:spPr>
          <p:txBody>
            <a:bodyPr wrap="none" lIns="0" tIns="0" rIns="0" bIns="0" anchor="ctr">
              <a:normAutofit/>
            </a:bodyPr>
            <a:lstStyle/>
            <a:p>
              <a:pPr algn="ctr"/>
              <a:r>
                <a:rPr lang="zh-CN" altLang="en-US" sz="2400" b="1" dirty="0">
                  <a:solidFill>
                    <a:schemeClr val="accent2"/>
                  </a:solidFill>
                  <a:cs typeface="+mn-ea"/>
                  <a:sym typeface="+mn-lt"/>
                </a:rPr>
                <a:t>认知策略</a:t>
              </a:r>
            </a:p>
          </p:txBody>
        </p:sp>
        <p:sp>
          <p:nvSpPr>
            <p:cNvPr id="45" name="Rectangle 45">
              <a:extLst>
                <a:ext uri="{FF2B5EF4-FFF2-40B4-BE49-F238E27FC236}">
                  <a16:creationId xmlns:a16="http://schemas.microsoft.com/office/drawing/2014/main" id="{D572E9DF-2209-C211-32DD-1CB939926E62}"/>
                </a:ext>
              </a:extLst>
            </p:cNvPr>
            <p:cNvSpPr/>
            <p:nvPr/>
          </p:nvSpPr>
          <p:spPr>
            <a:xfrm>
              <a:off x="5991181" y="5066579"/>
              <a:ext cx="2517740" cy="594289"/>
            </a:xfrm>
            <a:prstGeom prst="rect">
              <a:avLst/>
            </a:prstGeom>
          </p:spPr>
          <p:txBody>
            <a:bodyPr wrap="none" lIns="0" tIns="0" rIns="0" bIns="0" anchor="ctr">
              <a:normAutofit/>
            </a:bodyPr>
            <a:lstStyle/>
            <a:p>
              <a:pPr algn="ctr"/>
              <a:r>
                <a:rPr lang="zh-CN" altLang="en-US" sz="2400" b="1" dirty="0">
                  <a:solidFill>
                    <a:schemeClr val="accent4"/>
                  </a:solidFill>
                  <a:cs typeface="+mn-ea"/>
                  <a:sym typeface="+mn-lt"/>
                </a:rPr>
                <a:t>交际策略</a:t>
              </a:r>
            </a:p>
          </p:txBody>
        </p:sp>
        <p:sp>
          <p:nvSpPr>
            <p:cNvPr id="43" name="Rectangle 48">
              <a:extLst>
                <a:ext uri="{FF2B5EF4-FFF2-40B4-BE49-F238E27FC236}">
                  <a16:creationId xmlns:a16="http://schemas.microsoft.com/office/drawing/2014/main" id="{7CF0A596-733B-7580-9B34-4F203233D622}"/>
                </a:ext>
              </a:extLst>
            </p:cNvPr>
            <p:cNvSpPr/>
            <p:nvPr/>
          </p:nvSpPr>
          <p:spPr>
            <a:xfrm>
              <a:off x="8311490" y="5079681"/>
              <a:ext cx="2517740" cy="531194"/>
            </a:xfrm>
            <a:prstGeom prst="rect">
              <a:avLst/>
            </a:prstGeom>
          </p:spPr>
          <p:txBody>
            <a:bodyPr wrap="none" lIns="0" tIns="0" rIns="0" bIns="0" anchor="ctr">
              <a:normAutofit/>
            </a:bodyPr>
            <a:lstStyle/>
            <a:p>
              <a:pPr algn="ctr"/>
              <a:r>
                <a:rPr lang="zh-CN" altLang="en-US" sz="2400" b="1" dirty="0">
                  <a:solidFill>
                    <a:srgbClr val="6A6354"/>
                  </a:solidFill>
                  <a:cs typeface="+mn-ea"/>
                  <a:sym typeface="+mn-lt"/>
                </a:rPr>
                <a:t>情感管理策略</a:t>
              </a:r>
            </a:p>
          </p:txBody>
        </p:sp>
      </p:grpSp>
      <p:grpSp>
        <p:nvGrpSpPr>
          <p:cNvPr id="51" name="组合 50">
            <a:extLst>
              <a:ext uri="{FF2B5EF4-FFF2-40B4-BE49-F238E27FC236}">
                <a16:creationId xmlns:a16="http://schemas.microsoft.com/office/drawing/2014/main" id="{3606E2FC-0C0B-8686-B2B0-B7446259C2EE}"/>
              </a:ext>
            </a:extLst>
          </p:cNvPr>
          <p:cNvGrpSpPr/>
          <p:nvPr/>
        </p:nvGrpSpPr>
        <p:grpSpPr>
          <a:xfrm>
            <a:off x="224513" y="140871"/>
            <a:ext cx="4282175" cy="967189"/>
            <a:chOff x="224513" y="140871"/>
            <a:chExt cx="4282175" cy="967189"/>
          </a:xfrm>
        </p:grpSpPr>
        <p:sp>
          <p:nvSpPr>
            <p:cNvPr id="52" name="任意多边形 29">
              <a:extLst>
                <a:ext uri="{FF2B5EF4-FFF2-40B4-BE49-F238E27FC236}">
                  <a16:creationId xmlns:a16="http://schemas.microsoft.com/office/drawing/2014/main" id="{30B3F544-D80E-26E0-F451-2C76851D45CE}"/>
                </a:ext>
              </a:extLst>
            </p:cNvPr>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a:extLst>
                <a:ext uri="{FF2B5EF4-FFF2-40B4-BE49-F238E27FC236}">
                  <a16:creationId xmlns:a16="http://schemas.microsoft.com/office/drawing/2014/main" id="{7474197D-FD64-B30E-C22A-0177CD6550A1}"/>
                </a:ext>
              </a:extLst>
            </p:cNvPr>
            <p:cNvSpPr txBox="1"/>
            <p:nvPr/>
          </p:nvSpPr>
          <p:spPr>
            <a:xfrm>
              <a:off x="1647649" y="41659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学习策略</a:t>
              </a:r>
            </a:p>
          </p:txBody>
        </p:sp>
        <p:pic>
          <p:nvPicPr>
            <p:cNvPr id="54" name="图片 53">
              <a:extLst>
                <a:ext uri="{FF2B5EF4-FFF2-40B4-BE49-F238E27FC236}">
                  <a16:creationId xmlns:a16="http://schemas.microsoft.com/office/drawing/2014/main" id="{F5FF79FF-05A1-8677-D501-1C5B2B9212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55" name="组合 54">
              <a:extLst>
                <a:ext uri="{FF2B5EF4-FFF2-40B4-BE49-F238E27FC236}">
                  <a16:creationId xmlns:a16="http://schemas.microsoft.com/office/drawing/2014/main" id="{9A371268-33B8-614B-8127-0D59D4890D17}"/>
                </a:ext>
              </a:extLst>
            </p:cNvPr>
            <p:cNvGrpSpPr/>
            <p:nvPr/>
          </p:nvGrpSpPr>
          <p:grpSpPr>
            <a:xfrm rot="335674">
              <a:off x="452539" y="140871"/>
              <a:ext cx="620482" cy="623305"/>
              <a:chOff x="2155121" y="1939693"/>
              <a:chExt cx="1174773" cy="1180119"/>
            </a:xfrm>
          </p:grpSpPr>
          <p:pic>
            <p:nvPicPr>
              <p:cNvPr id="56" name="图片 55">
                <a:extLst>
                  <a:ext uri="{FF2B5EF4-FFF2-40B4-BE49-F238E27FC236}">
                    <a16:creationId xmlns:a16="http://schemas.microsoft.com/office/drawing/2014/main" id="{6B5978E8-6736-79D3-3CE4-C74685DD8B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57" name="图片 56">
                <a:extLst>
                  <a:ext uri="{FF2B5EF4-FFF2-40B4-BE49-F238E27FC236}">
                    <a16:creationId xmlns:a16="http://schemas.microsoft.com/office/drawing/2014/main" id="{29F1F377-63FE-9A1D-6814-37933BBADA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spTree>
    <p:extLst>
      <p:ext uri="{BB962C8B-B14F-4D97-AF65-F5344CB8AC3E}">
        <p14:creationId xmlns:p14="http://schemas.microsoft.com/office/powerpoint/2010/main" val="3290664365"/>
      </p:ext>
    </p:extLst>
  </p:cSld>
  <p:clrMapOvr>
    <a:masterClrMapping/>
  </p:clrMapOvr>
  <p:transition spd="slow" advTm="3000">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E7D6933B-EA5F-1EAE-FFD1-B59E94F4D996}"/>
              </a:ext>
            </a:extLst>
          </p:cNvPr>
          <p:cNvGraphicFramePr>
            <a:graphicFrameLocks noGrp="1"/>
          </p:cNvGraphicFramePr>
          <p:nvPr>
            <p:extLst>
              <p:ext uri="{D42A27DB-BD31-4B8C-83A1-F6EECF244321}">
                <p14:modId xmlns:p14="http://schemas.microsoft.com/office/powerpoint/2010/main" val="2289969900"/>
              </p:ext>
            </p:extLst>
          </p:nvPr>
        </p:nvGraphicFramePr>
        <p:xfrm>
          <a:off x="408561" y="1007915"/>
          <a:ext cx="11118716" cy="3859229"/>
        </p:xfrm>
        <a:graphic>
          <a:graphicData uri="http://schemas.openxmlformats.org/drawingml/2006/table">
            <a:tbl>
              <a:tblPr firstRow="1" bandRow="1">
                <a:tableStyleId>{5940675A-B579-460E-94D1-54222C63F5DA}</a:tableStyleId>
              </a:tblPr>
              <a:tblGrid>
                <a:gridCol w="526829">
                  <a:extLst>
                    <a:ext uri="{9D8B030D-6E8A-4147-A177-3AD203B41FA5}">
                      <a16:colId xmlns:a16="http://schemas.microsoft.com/office/drawing/2014/main" val="257959029"/>
                    </a:ext>
                  </a:extLst>
                </a:gridCol>
                <a:gridCol w="497009">
                  <a:extLst>
                    <a:ext uri="{9D8B030D-6E8A-4147-A177-3AD203B41FA5}">
                      <a16:colId xmlns:a16="http://schemas.microsoft.com/office/drawing/2014/main" val="2923503029"/>
                    </a:ext>
                  </a:extLst>
                </a:gridCol>
                <a:gridCol w="4515401">
                  <a:extLst>
                    <a:ext uri="{9D8B030D-6E8A-4147-A177-3AD203B41FA5}">
                      <a16:colId xmlns:a16="http://schemas.microsoft.com/office/drawing/2014/main" val="105930077"/>
                    </a:ext>
                  </a:extLst>
                </a:gridCol>
                <a:gridCol w="5579477">
                  <a:extLst>
                    <a:ext uri="{9D8B030D-6E8A-4147-A177-3AD203B41FA5}">
                      <a16:colId xmlns:a16="http://schemas.microsoft.com/office/drawing/2014/main" val="1226441366"/>
                    </a:ext>
                  </a:extLst>
                </a:gridCol>
              </a:tblGrid>
              <a:tr h="570978">
                <a:tc>
                  <a:txBody>
                    <a:bodyPr/>
                    <a:lstStyle/>
                    <a:p>
                      <a:endParaRPr lang="zh-CN" altLang="en-US" dirty="0"/>
                    </a:p>
                  </a:txBody>
                  <a:tcPr anchor="ctr">
                    <a:solidFill>
                      <a:schemeClr val="accent6">
                        <a:lumMod val="75000"/>
                        <a:alpha val="50000"/>
                      </a:schemeClr>
                    </a:solidFill>
                  </a:tcPr>
                </a:tc>
                <a:tc>
                  <a:txBody>
                    <a:bodyPr/>
                    <a:lstStyle/>
                    <a:p>
                      <a:endParaRPr lang="en-US" altLang="zh-CN" dirty="0"/>
                    </a:p>
                  </a:txBody>
                  <a:tcPr anchor="ctr">
                    <a:solidFill>
                      <a:schemeClr val="accent6">
                        <a:lumMod val="75000"/>
                        <a:alpha val="50000"/>
                      </a:schemeClr>
                    </a:solidFill>
                  </a:tcPr>
                </a:tc>
                <a:tc>
                  <a:txBody>
                    <a:bodyPr/>
                    <a:lstStyle/>
                    <a:p>
                      <a:r>
                        <a:rPr lang="zh-CN" altLang="en-US" dirty="0"/>
                        <a:t>课标要求</a:t>
                      </a:r>
                    </a:p>
                  </a:txBody>
                  <a:tcPr anchor="ctr">
                    <a:solidFill>
                      <a:schemeClr val="accent6">
                        <a:lumMod val="75000"/>
                        <a:alpha val="50000"/>
                      </a:schemeClr>
                    </a:solidFill>
                  </a:tcPr>
                </a:tc>
                <a:tc>
                  <a:txBody>
                    <a:bodyPr/>
                    <a:lstStyle/>
                    <a:p>
                      <a:r>
                        <a:rPr lang="zh-CN" altLang="en-US" dirty="0"/>
                        <a:t>校本化要求</a:t>
                      </a:r>
                    </a:p>
                  </a:txBody>
                  <a:tcPr anchor="ctr">
                    <a:solidFill>
                      <a:schemeClr val="accent6">
                        <a:lumMod val="75000"/>
                        <a:alpha val="50000"/>
                      </a:schemeClr>
                    </a:solidFill>
                  </a:tcPr>
                </a:tc>
                <a:extLst>
                  <a:ext uri="{0D108BD9-81ED-4DB2-BD59-A6C34878D82A}">
                    <a16:rowId xmlns:a16="http://schemas.microsoft.com/office/drawing/2014/main" val="2163512291"/>
                  </a:ext>
                </a:extLst>
              </a:tr>
              <a:tr h="570978">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略</a:t>
                      </a:r>
                    </a:p>
                    <a:p>
                      <a:endParaRPr lang="zh-CN" altLang="en-US" dirty="0"/>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元</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认</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略</a:t>
                      </a:r>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宋体" panose="02010600030101010101" pitchFamily="2" charset="-122"/>
                          <a:ea typeface="宋体" panose="02010600030101010101" pitchFamily="2" charset="-122"/>
                          <a:cs typeface="宋体" panose="02010600030101010101" pitchFamily="2" charset="-122"/>
                        </a:rPr>
                        <a:t>在学习时集中注意力。</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1.</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在学习时集中注意力。</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779688048"/>
                  </a:ext>
                </a:extLst>
              </a:tr>
              <a:tr h="570978">
                <a:tc vMerge="1">
                  <a:txBody>
                    <a:bodyPr/>
                    <a:lstStyle/>
                    <a:p>
                      <a:endParaRPr lang="zh-CN" altLang="en-US"/>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宋体" panose="02010600030101010101" pitchFamily="2" charset="-122"/>
                          <a:ea typeface="宋体" panose="02010600030101010101" pitchFamily="2" charset="-122"/>
                          <a:cs typeface="宋体" panose="02010600030101010101" pitchFamily="2" charset="-122"/>
                        </a:rPr>
                        <a:t>在交流中注意倾听、积极思考。</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a:effectLst/>
                          <a:latin typeface="宋体" panose="02010600030101010101" pitchFamily="2" charset="-122"/>
                          <a:ea typeface="宋体" panose="02010600030101010101" pitchFamily="2" charset="-122"/>
                          <a:cs typeface="宋体" panose="02010600030101010101" pitchFamily="2" charset="-122"/>
                        </a:rPr>
                        <a:t>2.</a:t>
                      </a:r>
                      <a:r>
                        <a:rPr lang="zh-CN" sz="1200" kern="0">
                          <a:effectLst/>
                          <a:latin typeface="Times New Roman" panose="02020603050405020304" pitchFamily="18" charset="0"/>
                          <a:ea typeface="宋体" panose="02010600030101010101" pitchFamily="2" charset="-122"/>
                          <a:cs typeface="宋体" panose="02010600030101010101" pitchFamily="2" charset="-122"/>
                        </a:rPr>
                        <a:t>在交流中注意倾听、积极思考，勇于表达。</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149538073"/>
                  </a:ext>
                </a:extLst>
              </a:tr>
              <a:tr h="829747">
                <a:tc vMerge="1">
                  <a:txBody>
                    <a:bodyPr/>
                    <a:lstStyle/>
                    <a:p>
                      <a:endParaRPr lang="zh-CN" altLang="en-US" dirty="0"/>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宋体" panose="02010600030101010101" pitchFamily="2" charset="-122"/>
                          <a:ea typeface="宋体" panose="02010600030101010101" pitchFamily="2" charset="-122"/>
                          <a:cs typeface="宋体" panose="02010600030101010101" pitchFamily="2" charset="-122"/>
                        </a:rPr>
                        <a:t>尝试运用多种途径学习英语，遇到问题主动向老师或同学请教。</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3.</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尝试运用多种途径如各类</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app</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（英语趣配音、</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ABC reading</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）、绘本阅读、影片观赏、戏剧欣赏等学习英语，遇到问题主动向老师或同学请教。</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（细化、提高）</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137143279"/>
                  </a:ext>
                </a:extLst>
              </a:tr>
              <a:tr h="525293">
                <a:tc vMerge="1">
                  <a:txBody>
                    <a:bodyPr/>
                    <a:lstStyle/>
                    <a:p>
                      <a:endParaRPr lang="zh-CN" altLang="en-US"/>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4.</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在教师指导下制订简单的学习计划，并付诸行动。</a:t>
                      </a:r>
                      <a:endParaRPr lang="zh-CN" sz="1050" kern="100" dirty="0">
                        <a:effectLst/>
                        <a:latin typeface="Times New Roman" panose="02020603050405020304" pitchFamily="18" charset="0"/>
                        <a:ea typeface="宋体" panose="02010600030101010101" pitchFamily="2" charset="-122"/>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4.</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在教师指导下制订简单的学习计划，并付诸行动。</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如：预习、复习。</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972130279"/>
                  </a:ext>
                </a:extLst>
              </a:tr>
              <a:tr h="791255">
                <a:tc vMerge="1">
                  <a:txBody>
                    <a:bodyPr/>
                    <a:lstStyle/>
                    <a:p>
                      <a:endParaRPr lang="zh-CN" altLang="en-US" dirty="0"/>
                    </a:p>
                  </a:txBody>
                  <a:tcPr/>
                </a:tc>
                <a:tc vMerge="1">
                  <a:txBody>
                    <a:bodyPr/>
                    <a:lstStyle/>
                    <a:p>
                      <a:endParaRPr lang="zh-CN" altLang="en-US" dirty="0"/>
                    </a:p>
                  </a:txBody>
                  <a:tcPr/>
                </a:tc>
                <a:tc>
                  <a:txBody>
                    <a:bodyPr/>
                    <a:lstStyle/>
                    <a:p>
                      <a:pPr algn="just"/>
                      <a:r>
                        <a:rPr lang="en-US" sz="1200" kern="100">
                          <a:effectLst/>
                          <a:latin typeface="宋体" panose="02010600030101010101" pitchFamily="2" charset="-122"/>
                          <a:ea typeface="宋体" panose="02010600030101010101" pitchFamily="2" charset="-122"/>
                          <a:cs typeface="宋体" panose="02010600030101010101" pitchFamily="2" charset="-122"/>
                        </a:rPr>
                        <a:t>5.</a:t>
                      </a:r>
                      <a:r>
                        <a:rPr lang="zh-CN" sz="1200" kern="100">
                          <a:effectLst/>
                          <a:latin typeface="宋体" panose="02010600030101010101" pitchFamily="2" charset="-122"/>
                          <a:ea typeface="宋体" panose="02010600030101010101" pitchFamily="2" charset="-122"/>
                          <a:cs typeface="宋体" panose="02010600030101010101" pitchFamily="2" charset="-122"/>
                        </a:rPr>
                        <a:t>能意识到自己英语学习中的进步与不足，并作出适当调整。</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5.</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能意识到自己英语学习中的进步与不足，基于同伴、家长、教师等的建议作出适当调整。</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669650487"/>
                  </a:ext>
                </a:extLst>
              </a:tr>
            </a:tbl>
          </a:graphicData>
        </a:graphic>
      </p:graphicFrame>
    </p:spTree>
    <p:extLst>
      <p:ext uri="{BB962C8B-B14F-4D97-AF65-F5344CB8AC3E}">
        <p14:creationId xmlns:p14="http://schemas.microsoft.com/office/powerpoint/2010/main" val="1593648900"/>
      </p:ext>
    </p:extLst>
  </p:cSld>
  <p:clrMapOvr>
    <a:masterClrMapping/>
  </p:clrMapOvr>
  <p:transition spd="slow" advTm="3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EA7283CF-A617-0039-199E-00C565BED5FA}"/>
              </a:ext>
            </a:extLst>
          </p:cNvPr>
          <p:cNvGraphicFramePr>
            <a:graphicFrameLocks noGrp="1"/>
          </p:cNvGraphicFramePr>
          <p:nvPr>
            <p:extLst>
              <p:ext uri="{D42A27DB-BD31-4B8C-83A1-F6EECF244321}">
                <p14:modId xmlns:p14="http://schemas.microsoft.com/office/powerpoint/2010/main" val="544531142"/>
              </p:ext>
            </p:extLst>
          </p:nvPr>
        </p:nvGraphicFramePr>
        <p:xfrm>
          <a:off x="700636" y="1231335"/>
          <a:ext cx="10679838" cy="4238924"/>
        </p:xfrm>
        <a:graphic>
          <a:graphicData uri="http://schemas.openxmlformats.org/drawingml/2006/table">
            <a:tbl>
              <a:tblPr firstRow="1" bandRow="1">
                <a:tableStyleId>{5940675A-B579-460E-94D1-54222C63F5DA}</a:tableStyleId>
              </a:tblPr>
              <a:tblGrid>
                <a:gridCol w="629112">
                  <a:extLst>
                    <a:ext uri="{9D8B030D-6E8A-4147-A177-3AD203B41FA5}">
                      <a16:colId xmlns:a16="http://schemas.microsoft.com/office/drawing/2014/main" val="257959029"/>
                    </a:ext>
                  </a:extLst>
                </a:gridCol>
                <a:gridCol w="508780">
                  <a:extLst>
                    <a:ext uri="{9D8B030D-6E8A-4147-A177-3AD203B41FA5}">
                      <a16:colId xmlns:a16="http://schemas.microsoft.com/office/drawing/2014/main" val="2923503029"/>
                    </a:ext>
                  </a:extLst>
                </a:gridCol>
                <a:gridCol w="3258766">
                  <a:extLst>
                    <a:ext uri="{9D8B030D-6E8A-4147-A177-3AD203B41FA5}">
                      <a16:colId xmlns:a16="http://schemas.microsoft.com/office/drawing/2014/main" val="105930077"/>
                    </a:ext>
                  </a:extLst>
                </a:gridCol>
                <a:gridCol w="6283180">
                  <a:extLst>
                    <a:ext uri="{9D8B030D-6E8A-4147-A177-3AD203B41FA5}">
                      <a16:colId xmlns:a16="http://schemas.microsoft.com/office/drawing/2014/main" val="1226441366"/>
                    </a:ext>
                  </a:extLst>
                </a:gridCol>
              </a:tblGrid>
              <a:tr h="570978">
                <a:tc>
                  <a:txBody>
                    <a:bodyPr/>
                    <a:lstStyle/>
                    <a:p>
                      <a:endParaRPr lang="zh-CN" altLang="en-US" dirty="0"/>
                    </a:p>
                  </a:txBody>
                  <a:tcPr anchor="ctr">
                    <a:solidFill>
                      <a:schemeClr val="accent6">
                        <a:lumMod val="75000"/>
                        <a:alpha val="50000"/>
                      </a:schemeClr>
                    </a:solidFill>
                  </a:tcPr>
                </a:tc>
                <a:tc>
                  <a:txBody>
                    <a:bodyPr/>
                    <a:lstStyle/>
                    <a:p>
                      <a:endParaRPr lang="zh-CN" altLang="en-US"/>
                    </a:p>
                  </a:txBody>
                  <a:tcPr anchor="ctr">
                    <a:solidFill>
                      <a:schemeClr val="accent6">
                        <a:lumMod val="75000"/>
                        <a:alpha val="50000"/>
                      </a:schemeClr>
                    </a:solidFill>
                  </a:tcPr>
                </a:tc>
                <a:tc>
                  <a:txBody>
                    <a:bodyPr/>
                    <a:lstStyle/>
                    <a:p>
                      <a:r>
                        <a:rPr lang="zh-CN" altLang="en-US" dirty="0"/>
                        <a:t>课标要求</a:t>
                      </a:r>
                    </a:p>
                  </a:txBody>
                  <a:tcPr anchor="ctr">
                    <a:solidFill>
                      <a:schemeClr val="accent6">
                        <a:lumMod val="75000"/>
                        <a:alpha val="50000"/>
                      </a:schemeClr>
                    </a:solidFill>
                  </a:tcPr>
                </a:tc>
                <a:tc>
                  <a:txBody>
                    <a:bodyPr/>
                    <a:lstStyle/>
                    <a:p>
                      <a:r>
                        <a:rPr lang="zh-CN" altLang="en-US" dirty="0"/>
                        <a:t>校本化要求</a:t>
                      </a:r>
                    </a:p>
                  </a:txBody>
                  <a:tcPr anchor="ctr">
                    <a:solidFill>
                      <a:schemeClr val="accent6">
                        <a:lumMod val="75000"/>
                        <a:alpha val="50000"/>
                      </a:schemeClr>
                    </a:solidFill>
                  </a:tcPr>
                </a:tc>
                <a:extLst>
                  <a:ext uri="{0D108BD9-81ED-4DB2-BD59-A6C34878D82A}">
                    <a16:rowId xmlns:a16="http://schemas.microsoft.com/office/drawing/2014/main" val="2163512291"/>
                  </a:ext>
                </a:extLst>
              </a:tr>
              <a:tr h="570978">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略</a:t>
                      </a:r>
                    </a:p>
                    <a:p>
                      <a:endParaRPr lang="zh-CN" altLang="en-US" dirty="0"/>
                    </a:p>
                  </a:txBody>
                  <a:tcPr/>
                </a:tc>
                <a:tc rowSpan="6">
                  <a:txBody>
                    <a:bodyPr/>
                    <a:lstStyle/>
                    <a:p>
                      <a:endParaRPr lang="en-US" altLang="zh-CN" dirty="0"/>
                    </a:p>
                    <a:p>
                      <a:endParaRPr lang="en-US" altLang="zh-CN" dirty="0"/>
                    </a:p>
                    <a:p>
                      <a:endParaRPr lang="en-US" altLang="zh-CN" dirty="0"/>
                    </a:p>
                    <a:p>
                      <a:endParaRPr lang="en-US" altLang="zh-CN" dirty="0"/>
                    </a:p>
                    <a:p>
                      <a:r>
                        <a:rPr lang="zh-CN" altLang="en-US" dirty="0"/>
                        <a:t>认</a:t>
                      </a:r>
                      <a:endParaRPr lang="en-US" altLang="zh-CN" dirty="0"/>
                    </a:p>
                    <a:p>
                      <a:r>
                        <a:rPr lang="zh-CN" altLang="en-US" dirty="0"/>
                        <a:t>知</a:t>
                      </a:r>
                      <a:endParaRPr lang="en-US" altLang="zh-CN" dirty="0"/>
                    </a:p>
                    <a:p>
                      <a:r>
                        <a:rPr lang="zh-CN" altLang="en-US" dirty="0"/>
                        <a:t>策</a:t>
                      </a:r>
                      <a:endParaRPr lang="en-US" altLang="zh-CN" dirty="0"/>
                    </a:p>
                    <a:p>
                      <a:r>
                        <a:rPr lang="zh-CN" altLang="en-US" dirty="0"/>
                        <a:t>略</a:t>
                      </a:r>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在词语与相应事物之间建立联系。</a:t>
                      </a:r>
                      <a:endParaRPr lang="zh-CN" sz="1050" kern="100" dirty="0">
                        <a:effectLst/>
                        <a:latin typeface="Times New Roman" panose="02020603050405020304" pitchFamily="18" charset="0"/>
                        <a:ea typeface="宋体" panose="02010600030101010101" pitchFamily="2" charset="-122"/>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1.</a:t>
                      </a:r>
                      <a:r>
                        <a:rPr lang="en-US" sz="12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 </a:t>
                      </a: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在词语与相应事物之间建立联系，看到词语想到事物，看到事物能说出相关词语。并能运用词语间相关语音规则迁移学习简单的词汇。</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（细化、提高）</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779688048"/>
                  </a:ext>
                </a:extLst>
              </a:tr>
              <a:tr h="570978">
                <a:tc vMerge="1">
                  <a:txBody>
                    <a:bodyPr/>
                    <a:lstStyle/>
                    <a:p>
                      <a:endParaRPr lang="zh-CN" altLang="en-US"/>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在新旧语言知识之间建立联系。</a:t>
                      </a:r>
                      <a:endParaRPr lang="zh-CN" sz="1050" kern="100" dirty="0">
                        <a:effectLst/>
                        <a:latin typeface="Times New Roman" panose="02020603050405020304" pitchFamily="18" charset="0"/>
                        <a:ea typeface="宋体" panose="02010600030101010101" pitchFamily="2" charset="-122"/>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找准学生的“最近发展区”，以旧知引入带动新知的学习，在新旧语言知识之间建立联系，并通过对话话轮巩固掌握。</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（细化、整合）</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290568649"/>
                  </a:ext>
                </a:extLst>
              </a:tr>
              <a:tr h="570978">
                <a:tc vMerge="1">
                  <a:txBody>
                    <a:bodyPr/>
                    <a:lstStyle/>
                    <a:p>
                      <a:endParaRPr lang="zh-CN" altLang="en-US"/>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在语境中学习词汇和语法。</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a:effectLst/>
                          <a:latin typeface="宋体" panose="02010600030101010101" pitchFamily="2" charset="-122"/>
                          <a:ea typeface="宋体" panose="02010600030101010101" pitchFamily="2" charset="-122"/>
                          <a:cs typeface="宋体" panose="02010600030101010101" pitchFamily="2" charset="-122"/>
                        </a:rPr>
                        <a:t>3.</a:t>
                      </a:r>
                      <a:r>
                        <a:rPr lang="zh-CN" sz="1200" kern="0">
                          <a:effectLst/>
                          <a:latin typeface="Times New Roman" panose="02020603050405020304" pitchFamily="18" charset="0"/>
                          <a:ea typeface="宋体" panose="02010600030101010101" pitchFamily="2" charset="-122"/>
                          <a:cs typeface="宋体" panose="02010600030101010101" pitchFamily="2" charset="-122"/>
                        </a:rPr>
                        <a:t>在语境中学习词汇和语法，关注词汇的音、形、义、用及语法知识的“形式——意义——使用”的统一性。</a:t>
                      </a:r>
                      <a:r>
                        <a:rPr lang="zh-CN" sz="1200" b="1" kern="100">
                          <a:effectLst/>
                          <a:latin typeface="Times New Roman" panose="02020603050405020304" pitchFamily="18" charset="0"/>
                          <a:ea typeface="宋体" panose="02010600030101010101" pitchFamily="2" charset="-122"/>
                          <a:cs typeface="宋体" panose="02010600030101010101" pitchFamily="2" charset="-122"/>
                        </a:rPr>
                        <a:t>（细化、提高）</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149538073"/>
                  </a:ext>
                </a:extLst>
              </a:tr>
              <a:tr h="531459">
                <a:tc vMerge="1">
                  <a:txBody>
                    <a:bodyPr/>
                    <a:lstStyle/>
                    <a:p>
                      <a:endParaRPr lang="zh-CN" altLang="en-US" dirty="0"/>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4.</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通过分类等方法加深对词汇的理解和记忆。</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4.</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通过分类、歌谣、游戏、交际等方法加深对词汇的理解、运用及记忆。（</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细化、提高</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137143279"/>
                  </a:ext>
                </a:extLst>
              </a:tr>
              <a:tr h="632298">
                <a:tc vMerge="1">
                  <a:txBody>
                    <a:bodyPr/>
                    <a:lstStyle/>
                    <a:p>
                      <a:endParaRPr lang="zh-CN" altLang="en-US"/>
                    </a:p>
                  </a:txBody>
                  <a:tcPr/>
                </a:tc>
                <a:tc vMerge="1">
                  <a:txBody>
                    <a:bodyPr/>
                    <a:lstStyle/>
                    <a:p>
                      <a:endParaRPr lang="zh-CN" altLang="en-US"/>
                    </a:p>
                  </a:txBody>
                  <a:tcPr/>
                </a:tc>
                <a:tc>
                  <a:txBody>
                    <a:bodyPr/>
                    <a:lstStyle/>
                    <a:p>
                      <a:pPr algn="just"/>
                      <a:r>
                        <a:rPr lang="en-US" sz="1200" kern="100">
                          <a:effectLst/>
                          <a:latin typeface="宋体" panose="02010600030101010101" pitchFamily="2" charset="-122"/>
                          <a:ea typeface="宋体" panose="02010600030101010101" pitchFamily="2" charset="-122"/>
                          <a:cs typeface="宋体" panose="02010600030101010101" pitchFamily="2" charset="-122"/>
                        </a:rPr>
                        <a:t>5.</a:t>
                      </a:r>
                      <a:r>
                        <a:rPr lang="zh-CN" sz="1200" kern="100">
                          <a:effectLst/>
                          <a:latin typeface="Times New Roman" panose="02020603050405020304" pitchFamily="18" charset="0"/>
                          <a:ea typeface="宋体" panose="02010600030101010101" pitchFamily="2" charset="-122"/>
                          <a:cs typeface="宋体" panose="02010600030101010101" pitchFamily="2" charset="-122"/>
                        </a:rPr>
                        <a:t>积极运用所学英语进行表达和交流</a:t>
                      </a:r>
                      <a:r>
                        <a:rPr lang="en-US" sz="1200" kern="10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a:effectLst/>
                          <a:latin typeface="宋体" panose="02010600030101010101" pitchFamily="2" charset="-122"/>
                          <a:ea typeface="宋体" panose="02010600030101010101" pitchFamily="2" charset="-122"/>
                          <a:cs typeface="宋体" panose="02010600030101010101" pitchFamily="2" charset="-122"/>
                        </a:rPr>
                        <a:t>5.</a:t>
                      </a:r>
                      <a:r>
                        <a:rPr lang="zh-CN" sz="1200" kern="0">
                          <a:effectLst/>
                          <a:latin typeface="Times New Roman" panose="02020603050405020304" pitchFamily="18" charset="0"/>
                          <a:ea typeface="宋体" panose="02010600030101010101" pitchFamily="2" charset="-122"/>
                          <a:cs typeface="宋体" panose="02010600030101010101" pitchFamily="2" charset="-122"/>
                        </a:rPr>
                        <a:t>基于主题，设置多元学习活动；通过自主学习，合作探究，对话创编及简单的话题陈述，内化所学语言。</a:t>
                      </a:r>
                      <a:r>
                        <a:rPr lang="zh-CN" sz="1200" b="1" kern="100">
                          <a:effectLst/>
                          <a:latin typeface="Times New Roman" panose="02020603050405020304" pitchFamily="18" charset="0"/>
                          <a:ea typeface="宋体" panose="02010600030101010101" pitchFamily="2" charset="-122"/>
                          <a:cs typeface="宋体" panose="02010600030101010101" pitchFamily="2" charset="-122"/>
                        </a:rPr>
                        <a:t>（细化、整合）</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972130279"/>
                  </a:ext>
                </a:extLst>
              </a:tr>
              <a:tr h="791255">
                <a:tc vMerge="1">
                  <a:txBody>
                    <a:bodyPr/>
                    <a:lstStyle/>
                    <a:p>
                      <a:endParaRPr lang="zh-CN" altLang="en-US" dirty="0"/>
                    </a:p>
                  </a:txBody>
                  <a:tcPr/>
                </a:tc>
                <a:tc vMerge="1">
                  <a:txBody>
                    <a:bodyPr/>
                    <a:lstStyle/>
                    <a:p>
                      <a:endParaRPr lang="zh-CN" altLang="en-US" dirty="0"/>
                    </a:p>
                  </a:txBody>
                  <a:tcPr/>
                </a:tc>
                <a:tc>
                  <a:txBody>
                    <a:bodyPr/>
                    <a:lstStyle/>
                    <a:p>
                      <a:pPr algn="just"/>
                      <a:r>
                        <a:rPr lang="en-US" sz="1200" kern="100">
                          <a:effectLst/>
                          <a:latin typeface="宋体" panose="02010600030101010101" pitchFamily="2" charset="-122"/>
                          <a:ea typeface="宋体" panose="02010600030101010101" pitchFamily="2" charset="-122"/>
                          <a:cs typeface="宋体" panose="02010600030101010101" pitchFamily="2" charset="-122"/>
                        </a:rPr>
                        <a:t>6.</a:t>
                      </a:r>
                      <a:r>
                        <a:rPr lang="zh-CN" sz="1200" kern="100">
                          <a:effectLst/>
                          <a:latin typeface="Times New Roman" panose="02020603050405020304" pitchFamily="18" charset="0"/>
                          <a:ea typeface="宋体" panose="02010600030101010101" pitchFamily="2" charset="-122"/>
                          <a:cs typeface="宋体" panose="02010600030101010101" pitchFamily="2" charset="-122"/>
                        </a:rPr>
                        <a:t>注意观察生活和媒体中使用的简单英语。</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6.</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注意观察生活或媒体中使用的简单英语。如校内有</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WC,</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校外有超市的名称大润发</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RT-mart, KFC, VIP</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…等。</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669650487"/>
                  </a:ext>
                </a:extLst>
              </a:tr>
            </a:tbl>
          </a:graphicData>
        </a:graphic>
      </p:graphicFrame>
    </p:spTree>
    <p:extLst>
      <p:ext uri="{BB962C8B-B14F-4D97-AF65-F5344CB8AC3E}">
        <p14:creationId xmlns:p14="http://schemas.microsoft.com/office/powerpoint/2010/main" val="3126139148"/>
      </p:ext>
    </p:extLst>
  </p:cSld>
  <p:clrMapOvr>
    <a:masterClrMapping/>
  </p:clrMapOvr>
  <p:transition spd="slow" advTm="3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9BF629A1-9749-03F7-67D7-B0C7C150ED78}"/>
              </a:ext>
            </a:extLst>
          </p:cNvPr>
          <p:cNvGraphicFramePr>
            <a:graphicFrameLocks noGrp="1"/>
          </p:cNvGraphicFramePr>
          <p:nvPr>
            <p:extLst>
              <p:ext uri="{D42A27DB-BD31-4B8C-83A1-F6EECF244321}">
                <p14:modId xmlns:p14="http://schemas.microsoft.com/office/powerpoint/2010/main" val="881388748"/>
              </p:ext>
            </p:extLst>
          </p:nvPr>
        </p:nvGraphicFramePr>
        <p:xfrm>
          <a:off x="506961" y="1597012"/>
          <a:ext cx="10679838" cy="2976934"/>
        </p:xfrm>
        <a:graphic>
          <a:graphicData uri="http://schemas.openxmlformats.org/drawingml/2006/table">
            <a:tbl>
              <a:tblPr firstRow="1" bandRow="1">
                <a:tableStyleId>{5940675A-B579-460E-94D1-54222C63F5DA}</a:tableStyleId>
              </a:tblPr>
              <a:tblGrid>
                <a:gridCol w="629112">
                  <a:extLst>
                    <a:ext uri="{9D8B030D-6E8A-4147-A177-3AD203B41FA5}">
                      <a16:colId xmlns:a16="http://schemas.microsoft.com/office/drawing/2014/main" val="257959029"/>
                    </a:ext>
                  </a:extLst>
                </a:gridCol>
                <a:gridCol w="488445">
                  <a:extLst>
                    <a:ext uri="{9D8B030D-6E8A-4147-A177-3AD203B41FA5}">
                      <a16:colId xmlns:a16="http://schemas.microsoft.com/office/drawing/2014/main" val="2923503029"/>
                    </a:ext>
                  </a:extLst>
                </a:gridCol>
                <a:gridCol w="4273445">
                  <a:extLst>
                    <a:ext uri="{9D8B030D-6E8A-4147-A177-3AD203B41FA5}">
                      <a16:colId xmlns:a16="http://schemas.microsoft.com/office/drawing/2014/main" val="105930077"/>
                    </a:ext>
                  </a:extLst>
                </a:gridCol>
                <a:gridCol w="5288836">
                  <a:extLst>
                    <a:ext uri="{9D8B030D-6E8A-4147-A177-3AD203B41FA5}">
                      <a16:colId xmlns:a16="http://schemas.microsoft.com/office/drawing/2014/main" val="1226441366"/>
                    </a:ext>
                  </a:extLst>
                </a:gridCol>
              </a:tblGrid>
              <a:tr h="416614">
                <a:tc>
                  <a:txBody>
                    <a:bodyPr/>
                    <a:lstStyle/>
                    <a:p>
                      <a:endParaRPr lang="zh-CN" altLang="en-US" dirty="0"/>
                    </a:p>
                  </a:txBody>
                  <a:tcPr>
                    <a:solidFill>
                      <a:schemeClr val="accent6">
                        <a:lumMod val="75000"/>
                        <a:alpha val="50000"/>
                      </a:schemeClr>
                    </a:solidFill>
                  </a:tcPr>
                </a:tc>
                <a:tc>
                  <a:txBody>
                    <a:bodyPr/>
                    <a:lstStyle/>
                    <a:p>
                      <a:endParaRPr lang="zh-CN" altLang="en-US" dirty="0"/>
                    </a:p>
                  </a:txBody>
                  <a:tcPr>
                    <a:solidFill>
                      <a:schemeClr val="accent6">
                        <a:lumMod val="75000"/>
                        <a:alpha val="50000"/>
                      </a:schemeClr>
                    </a:solidFill>
                  </a:tcPr>
                </a:tc>
                <a:tc>
                  <a:txBody>
                    <a:bodyPr/>
                    <a:lstStyle/>
                    <a:p>
                      <a:r>
                        <a:rPr lang="zh-CN" altLang="en-US" dirty="0"/>
                        <a:t>课标要求</a:t>
                      </a:r>
                    </a:p>
                  </a:txBody>
                  <a:tcPr>
                    <a:solidFill>
                      <a:schemeClr val="accent6">
                        <a:lumMod val="75000"/>
                        <a:alpha val="50000"/>
                      </a:schemeClr>
                    </a:solidFill>
                  </a:tcPr>
                </a:tc>
                <a:tc>
                  <a:txBody>
                    <a:bodyPr/>
                    <a:lstStyle/>
                    <a:p>
                      <a:r>
                        <a:rPr lang="zh-CN" altLang="en-US" dirty="0"/>
                        <a:t>校本化要求</a:t>
                      </a:r>
                    </a:p>
                  </a:txBody>
                  <a:tcPr>
                    <a:solidFill>
                      <a:schemeClr val="accent6">
                        <a:lumMod val="75000"/>
                        <a:alpha val="50000"/>
                      </a:schemeClr>
                    </a:solidFill>
                  </a:tcPr>
                </a:tc>
                <a:extLst>
                  <a:ext uri="{0D108BD9-81ED-4DB2-BD59-A6C34878D82A}">
                    <a16:rowId xmlns:a16="http://schemas.microsoft.com/office/drawing/2014/main" val="2163512291"/>
                  </a:ext>
                </a:extLst>
              </a:tr>
              <a:tr h="94358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略</a:t>
                      </a:r>
                    </a:p>
                    <a:p>
                      <a:endParaRPr lang="zh-CN" altLang="en-US" dirty="0"/>
                    </a:p>
                  </a:txBody>
                  <a:tcPr anchor="ctr"/>
                </a:tc>
                <a:tc rowSpan="2">
                  <a:txBody>
                    <a:bodyPr/>
                    <a:lstStyle/>
                    <a:p>
                      <a:r>
                        <a:rPr lang="zh-CN" altLang="en-US" dirty="0"/>
                        <a:t>交</a:t>
                      </a:r>
                      <a:endParaRPr lang="en-US" altLang="zh-CN" dirty="0"/>
                    </a:p>
                    <a:p>
                      <a:r>
                        <a:rPr lang="zh-CN" altLang="en-US" dirty="0"/>
                        <a:t>际</a:t>
                      </a:r>
                      <a:endParaRPr lang="en-US" altLang="zh-CN" dirty="0"/>
                    </a:p>
                    <a:p>
                      <a:r>
                        <a:rPr lang="zh-CN" altLang="en-US" dirty="0"/>
                        <a:t>策</a:t>
                      </a:r>
                      <a:endParaRPr lang="en-US" altLang="zh-CN" dirty="0"/>
                    </a:p>
                    <a:p>
                      <a:r>
                        <a:rPr lang="zh-CN" altLang="en-US" dirty="0"/>
                        <a:t>略</a:t>
                      </a:r>
                    </a:p>
                  </a:txBody>
                  <a:tcPr anchor="ct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没听懂对方说的英语时，会请对方说慢一些或再说</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一</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遍。</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76200" indent="-76200"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1.</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没听懂对方说的英语时，会利用身体语言或</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Slow down</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en-US"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please. Pardon</a:t>
                      </a:r>
                      <a:r>
                        <a:rPr lang="zh-CN" sz="1200"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？请对方说慢一些或再说一遍。</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en-US"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a:t>
                      </a:r>
                      <a:r>
                        <a:rPr lang="zh-CN" sz="1200" b="1" kern="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增加）</a:t>
                      </a:r>
                      <a:endParaRPr lang="zh-CN" sz="1050" b="1"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779688048"/>
                  </a:ext>
                </a:extLst>
              </a:tr>
              <a:tr h="570978">
                <a:tc vMerge="1">
                  <a:txBody>
                    <a:bodyPr/>
                    <a:lstStyle/>
                    <a:p>
                      <a:endParaRPr lang="zh-CN" altLang="en-US"/>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在表达遇到困难时，用简单的手势、指示代词等手段辅助表达。</a:t>
                      </a:r>
                      <a:endParaRPr lang="zh-CN" sz="1050" kern="100" dirty="0">
                        <a:effectLst/>
                        <a:latin typeface="Times New Roman" panose="02020603050405020304" pitchFamily="18" charset="0"/>
                        <a:ea typeface="宋体" panose="02010600030101010101" pitchFamily="2" charset="-122"/>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76200" indent="-76200"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2.</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在表达遇到困难时，用简单的手势、指示代词、语句等手段辅助表达。如：</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I need your help. / Help!</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等。（</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149538073"/>
                  </a:ext>
                </a:extLst>
              </a:tr>
            </a:tbl>
          </a:graphicData>
        </a:graphic>
      </p:graphicFrame>
    </p:spTree>
    <p:extLst>
      <p:ext uri="{BB962C8B-B14F-4D97-AF65-F5344CB8AC3E}">
        <p14:creationId xmlns:p14="http://schemas.microsoft.com/office/powerpoint/2010/main" val="1161090252"/>
      </p:ext>
    </p:extLst>
  </p:cSld>
  <p:clrMapOvr>
    <a:masterClrMapping/>
  </p:clrMapOvr>
  <p:transition spd="slow" advTm="3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11CAF7AD-E4B9-0344-9A90-B66A34F51485}"/>
              </a:ext>
            </a:extLst>
          </p:cNvPr>
          <p:cNvGraphicFramePr>
            <a:graphicFrameLocks noGrp="1"/>
          </p:cNvGraphicFramePr>
          <p:nvPr>
            <p:extLst>
              <p:ext uri="{D42A27DB-BD31-4B8C-83A1-F6EECF244321}">
                <p14:modId xmlns:p14="http://schemas.microsoft.com/office/powerpoint/2010/main" val="2584508539"/>
              </p:ext>
            </p:extLst>
          </p:nvPr>
        </p:nvGraphicFramePr>
        <p:xfrm>
          <a:off x="584783" y="1588836"/>
          <a:ext cx="10679838" cy="3131298"/>
        </p:xfrm>
        <a:graphic>
          <a:graphicData uri="http://schemas.openxmlformats.org/drawingml/2006/table">
            <a:tbl>
              <a:tblPr firstRow="1" bandRow="1">
                <a:tableStyleId>{5940675A-B579-460E-94D1-54222C63F5DA}</a:tableStyleId>
              </a:tblPr>
              <a:tblGrid>
                <a:gridCol w="495482">
                  <a:extLst>
                    <a:ext uri="{9D8B030D-6E8A-4147-A177-3AD203B41FA5}">
                      <a16:colId xmlns:a16="http://schemas.microsoft.com/office/drawing/2014/main" val="257959029"/>
                    </a:ext>
                  </a:extLst>
                </a:gridCol>
                <a:gridCol w="573932">
                  <a:extLst>
                    <a:ext uri="{9D8B030D-6E8A-4147-A177-3AD203B41FA5}">
                      <a16:colId xmlns:a16="http://schemas.microsoft.com/office/drawing/2014/main" val="2923503029"/>
                    </a:ext>
                  </a:extLst>
                </a:gridCol>
                <a:gridCol w="4212077">
                  <a:extLst>
                    <a:ext uri="{9D8B030D-6E8A-4147-A177-3AD203B41FA5}">
                      <a16:colId xmlns:a16="http://schemas.microsoft.com/office/drawing/2014/main" val="105930077"/>
                    </a:ext>
                  </a:extLst>
                </a:gridCol>
                <a:gridCol w="5398347">
                  <a:extLst>
                    <a:ext uri="{9D8B030D-6E8A-4147-A177-3AD203B41FA5}">
                      <a16:colId xmlns:a16="http://schemas.microsoft.com/office/drawing/2014/main" val="1226441366"/>
                    </a:ext>
                  </a:extLst>
                </a:gridCol>
              </a:tblGrid>
              <a:tr h="570978">
                <a:tc>
                  <a:txBody>
                    <a:bodyPr/>
                    <a:lstStyle/>
                    <a:p>
                      <a:endParaRPr lang="zh-CN" altLang="en-US" dirty="0"/>
                    </a:p>
                  </a:txBody>
                  <a:tcPr anchor="ctr">
                    <a:solidFill>
                      <a:schemeClr val="accent6">
                        <a:lumMod val="75000"/>
                        <a:alpha val="50000"/>
                      </a:schemeClr>
                    </a:solidFill>
                  </a:tcPr>
                </a:tc>
                <a:tc>
                  <a:txBody>
                    <a:bodyPr/>
                    <a:lstStyle/>
                    <a:p>
                      <a:endParaRPr lang="zh-CN" altLang="en-US" dirty="0"/>
                    </a:p>
                  </a:txBody>
                  <a:tcPr anchor="ctr">
                    <a:solidFill>
                      <a:schemeClr val="accent6">
                        <a:lumMod val="75000"/>
                        <a:alpha val="50000"/>
                      </a:schemeClr>
                    </a:solidFill>
                  </a:tcPr>
                </a:tc>
                <a:tc>
                  <a:txBody>
                    <a:bodyPr/>
                    <a:lstStyle/>
                    <a:p>
                      <a:r>
                        <a:rPr lang="zh-CN" altLang="en-US" dirty="0"/>
                        <a:t>课标要求</a:t>
                      </a:r>
                    </a:p>
                  </a:txBody>
                  <a:tcPr anchor="ctr">
                    <a:solidFill>
                      <a:schemeClr val="accent6">
                        <a:lumMod val="75000"/>
                        <a:alpha val="50000"/>
                      </a:schemeClr>
                    </a:solidFill>
                  </a:tcPr>
                </a:tc>
                <a:tc>
                  <a:txBody>
                    <a:bodyPr/>
                    <a:lstStyle/>
                    <a:p>
                      <a:r>
                        <a:rPr lang="zh-CN" altLang="en-US" dirty="0"/>
                        <a:t>校本化要求</a:t>
                      </a:r>
                    </a:p>
                  </a:txBody>
                  <a:tcPr anchor="ctr">
                    <a:solidFill>
                      <a:schemeClr val="accent6">
                        <a:lumMod val="75000"/>
                        <a:alpha val="50000"/>
                      </a:schemeClr>
                    </a:solidFill>
                  </a:tcPr>
                </a:tc>
                <a:extLst>
                  <a:ext uri="{0D108BD9-81ED-4DB2-BD59-A6C34878D82A}">
                    <a16:rowId xmlns:a16="http://schemas.microsoft.com/office/drawing/2014/main" val="2163512291"/>
                  </a:ext>
                </a:extLst>
              </a:tr>
              <a:tr h="70984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略</a:t>
                      </a:r>
                    </a:p>
                    <a:p>
                      <a:endParaRPr lang="zh-CN" altLang="en-US" dirty="0"/>
                    </a:p>
                  </a:txBody>
                  <a:tcPr anchor="ctr"/>
                </a:tc>
                <a:tc rowSpan="3">
                  <a:txBody>
                    <a:bodyPr/>
                    <a:lstStyle/>
                    <a:p>
                      <a:r>
                        <a:rPr lang="zh-CN" altLang="en-US" dirty="0"/>
                        <a:t>情</a:t>
                      </a:r>
                      <a:endParaRPr lang="en-US" altLang="zh-CN" dirty="0"/>
                    </a:p>
                    <a:p>
                      <a:r>
                        <a:rPr lang="zh-CN" altLang="en-US" dirty="0"/>
                        <a:t>感</a:t>
                      </a:r>
                      <a:endParaRPr lang="en-US" altLang="zh-CN" dirty="0"/>
                    </a:p>
                    <a:p>
                      <a:r>
                        <a:rPr lang="zh-CN" altLang="en-US" dirty="0"/>
                        <a:t>管</a:t>
                      </a:r>
                      <a:endParaRPr lang="en-US" altLang="zh-CN" dirty="0"/>
                    </a:p>
                    <a:p>
                      <a:r>
                        <a:rPr lang="zh-CN" altLang="en-US" dirty="0"/>
                        <a:t>理</a:t>
                      </a:r>
                      <a:endParaRPr lang="en-US" altLang="zh-CN" dirty="0"/>
                    </a:p>
                    <a:p>
                      <a:r>
                        <a:rPr lang="zh-CN" altLang="en-US" dirty="0"/>
                        <a:t>策</a:t>
                      </a:r>
                      <a:endParaRPr lang="en-US" altLang="zh-CN" dirty="0"/>
                    </a:p>
                    <a:p>
                      <a:r>
                        <a:rPr lang="zh-CN" altLang="en-US" dirty="0"/>
                        <a:t>略</a:t>
                      </a:r>
                    </a:p>
                  </a:txBody>
                  <a:tcPr anchor="ct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对英语学习有兴趣，乐于参与学习活动</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1.</a:t>
                      </a:r>
                      <a:r>
                        <a:rPr lang="zh-CN" sz="1200"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通过阅读故事、对话交际、游戏、歌曲、儿歌等的学习体会到英语学习的乐趣；积极参与课内外的学习活动，如朗读、对话交际、短剧表演等。</a:t>
                      </a:r>
                      <a:r>
                        <a:rPr lang="zh-CN" sz="12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779688048"/>
                  </a:ext>
                </a:extLst>
              </a:tr>
              <a:tr h="570978">
                <a:tc vMerge="1">
                  <a:txBody>
                    <a:bodyPr/>
                    <a:lstStyle/>
                    <a:p>
                      <a:endParaRPr lang="zh-CN" altLang="en-US"/>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敢于开口，表达中不怕出错</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2.</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敢于开口，表达中不怕出错误，建立英语学习自信。</a:t>
                      </a:r>
                      <a:r>
                        <a:rPr lang="zh-CN" sz="1200" b="1" kern="100" dirty="0">
                          <a:effectLst/>
                          <a:latin typeface="Times New Roman" panose="02020603050405020304" pitchFamily="18" charset="0"/>
                          <a:ea typeface="宋体" panose="02010600030101010101" pitchFamily="2" charset="-122"/>
                          <a:cs typeface="宋体" panose="02010600030101010101" pitchFamily="2" charset="-122"/>
                        </a:rPr>
                        <a:t>（增加）</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149538073"/>
                  </a:ext>
                </a:extLst>
              </a:tr>
              <a:tr h="1016851">
                <a:tc vMerge="1">
                  <a:txBody>
                    <a:bodyPr/>
                    <a:lstStyle/>
                    <a:p>
                      <a:endParaRPr lang="zh-CN" altLang="en-US" dirty="0"/>
                    </a:p>
                  </a:txBody>
                  <a:tcPr/>
                </a:tc>
                <a:tc vMerge="1">
                  <a:txBody>
                    <a:bodyPr/>
                    <a:lstStyle/>
                    <a:p>
                      <a:endParaRPr lang="zh-CN" altLang="en-US"/>
                    </a:p>
                  </a:txBody>
                  <a:tcPr/>
                </a:tc>
                <a:tc>
                  <a:txBody>
                    <a:bodyPr/>
                    <a:lstStyle/>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3.</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有与同伴合作学习的愿望，乐于与他人共同完成学习任务。</a:t>
                      </a:r>
                      <a:endParaRPr lang="zh-CN" sz="1050" kern="100" dirty="0">
                        <a:effectLst/>
                        <a:latin typeface="Times New Roman" panose="02020603050405020304" pitchFamily="18" charset="0"/>
                        <a:ea typeface="宋体" panose="02010600030101010101" pitchFamily="2" charset="-122"/>
                      </a:endParaRPr>
                    </a:p>
                    <a:p>
                      <a:pPr algn="just"/>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pPr>
                      <a:r>
                        <a:rPr lang="en-US" sz="1200" kern="0" dirty="0">
                          <a:effectLst/>
                          <a:latin typeface="宋体" panose="02010600030101010101" pitchFamily="2" charset="-122"/>
                          <a:ea typeface="宋体" panose="02010600030101010101" pitchFamily="2" charset="-122"/>
                          <a:cs typeface="宋体" panose="02010600030101010101" pitchFamily="2" charset="-122"/>
                        </a:rPr>
                        <a:t>3.</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有与同伴合作学习的愿望，乐于与他人共同完成学习任务；在小组活动中能与其他同学积极配合和合作。</a:t>
                      </a:r>
                      <a:r>
                        <a:rPr lang="zh-CN" sz="1200" b="1" kern="0" dirty="0">
                          <a:effectLst/>
                          <a:latin typeface="Times New Roman" panose="02020603050405020304" pitchFamily="18" charset="0"/>
                          <a:ea typeface="宋体" panose="02010600030101010101" pitchFamily="2" charset="-122"/>
                          <a:cs typeface="宋体" panose="02010600030101010101" pitchFamily="2" charset="-122"/>
                        </a:rPr>
                        <a:t>（细化）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137143279"/>
                  </a:ext>
                </a:extLst>
              </a:tr>
            </a:tbl>
          </a:graphicData>
        </a:graphic>
      </p:graphicFrame>
    </p:spTree>
    <p:extLst>
      <p:ext uri="{BB962C8B-B14F-4D97-AF65-F5344CB8AC3E}">
        <p14:creationId xmlns:p14="http://schemas.microsoft.com/office/powerpoint/2010/main" val="1928518169"/>
      </p:ext>
    </p:extLst>
  </p:cSld>
  <p:clrMapOvr>
    <a:masterClrMapping/>
  </p:clrMapOvr>
  <p:transition spd="slow" advTm="3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1">
            <a:extLst>
              <a:ext uri="{FF2B5EF4-FFF2-40B4-BE49-F238E27FC236}">
                <a16:creationId xmlns:a16="http://schemas.microsoft.com/office/drawing/2014/main" id="{77AE825D-916B-5B89-3474-114151AE3A23}"/>
              </a:ext>
            </a:extLst>
          </p:cNvPr>
          <p:cNvGraphicFramePr/>
          <p:nvPr>
            <p:custDataLst>
              <p:tags r:id="rId1"/>
            </p:custDataLst>
            <p:extLst>
              <p:ext uri="{D42A27DB-BD31-4B8C-83A1-F6EECF244321}">
                <p14:modId xmlns:p14="http://schemas.microsoft.com/office/powerpoint/2010/main" val="3915963033"/>
              </p:ext>
            </p:extLst>
          </p:nvPr>
        </p:nvGraphicFramePr>
        <p:xfrm>
          <a:off x="128739" y="1087491"/>
          <a:ext cx="5688401" cy="5583244"/>
        </p:xfrm>
        <a:graphic>
          <a:graphicData uri="http://schemas.openxmlformats.org/drawingml/2006/table">
            <a:tbl>
              <a:tblPr firstRow="1" bandRow="1">
                <a:tableStyleId>{5940675A-B579-460E-94D1-54222C63F5DA}</a:tableStyleId>
              </a:tblPr>
              <a:tblGrid>
                <a:gridCol w="1972435">
                  <a:extLst>
                    <a:ext uri="{9D8B030D-6E8A-4147-A177-3AD203B41FA5}">
                      <a16:colId xmlns:a16="http://schemas.microsoft.com/office/drawing/2014/main" val="20000"/>
                    </a:ext>
                  </a:extLst>
                </a:gridCol>
                <a:gridCol w="3715966">
                  <a:extLst>
                    <a:ext uri="{9D8B030D-6E8A-4147-A177-3AD203B41FA5}">
                      <a16:colId xmlns:a16="http://schemas.microsoft.com/office/drawing/2014/main" val="20001"/>
                    </a:ext>
                  </a:extLst>
                </a:gridCol>
              </a:tblGrid>
              <a:tr h="184764">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本册知识</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9ECDC5"/>
                    </a:solidFill>
                  </a:tcPr>
                </a:tc>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后续知识</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9ECDC5"/>
                    </a:solidFill>
                  </a:tcPr>
                </a:tc>
                <a:extLst>
                  <a:ext uri="{0D108BD9-81ED-4DB2-BD59-A6C34878D82A}">
                    <a16:rowId xmlns:a16="http://schemas.microsoft.com/office/drawing/2014/main" val="10000"/>
                  </a:ext>
                </a:extLst>
              </a:tr>
              <a:tr h="554044">
                <a:tc>
                  <a:txBody>
                    <a:bodyPr/>
                    <a:lstStyle/>
                    <a:p>
                      <a:pPr indent="0" algn="ctr">
                        <a:buNone/>
                      </a:pPr>
                      <a:endParaRPr lang="en-US" sz="1200" b="1" dirty="0">
                        <a:solidFill>
                          <a:srgbClr val="0000FF"/>
                        </a:solidFill>
                        <a:latin typeface="+mn-ea"/>
                        <a:ea typeface="+mn-ea"/>
                        <a:cs typeface="宋体" panose="02010600030101010101" pitchFamily="2" charset="-122"/>
                      </a:endParaRPr>
                    </a:p>
                    <a:p>
                      <a:pPr indent="0" algn="ctr">
                        <a:buNone/>
                      </a:pPr>
                      <a:r>
                        <a:rPr lang="en-US" sz="1200" b="1" dirty="0">
                          <a:solidFill>
                            <a:srgbClr val="0000FF"/>
                          </a:solidFill>
                          <a:latin typeface="+mn-ea"/>
                          <a:ea typeface="+mn-ea"/>
                          <a:cs typeface="宋体" panose="02010600030101010101" pitchFamily="2" charset="-122"/>
                        </a:rPr>
                        <a:t>Unit1  Hello！</a:t>
                      </a:r>
                    </a:p>
                    <a:p>
                      <a:pPr indent="0" algn="ctr">
                        <a:buNone/>
                      </a:pPr>
                      <a:r>
                        <a:rPr lang="en-US" sz="1200" b="1" dirty="0">
                          <a:solidFill>
                            <a:srgbClr val="0000FF"/>
                          </a:solidFill>
                          <a:latin typeface="+mn-ea"/>
                          <a:ea typeface="+mn-ea"/>
                          <a:cs typeface="Times New Roman" panose="02020603050405020304" charset="0"/>
                        </a:rPr>
                        <a:t>（</a:t>
                      </a:r>
                      <a:r>
                        <a:rPr lang="en-US" sz="1200" b="1" dirty="0" err="1">
                          <a:solidFill>
                            <a:srgbClr val="0000FF"/>
                          </a:solidFill>
                          <a:latin typeface="+mn-ea"/>
                          <a:ea typeface="+mn-ea"/>
                          <a:cs typeface="宋体" panose="02010600030101010101" pitchFamily="2" charset="-122"/>
                        </a:rPr>
                        <a:t>日常问候语</a:t>
                      </a:r>
                      <a:r>
                        <a:rPr lang="en-US" sz="1200" b="1" dirty="0">
                          <a:solidFill>
                            <a:srgbClr val="0000FF"/>
                          </a:solidFill>
                          <a:latin typeface="+mn-ea"/>
                          <a:ea typeface="+mn-ea"/>
                          <a:cs typeface="Times New Roman" panose="02020603050405020304" charset="0"/>
                        </a:rPr>
                        <a:t>）</a:t>
                      </a:r>
                      <a:endParaRPr lang="en-US" altLang="en-US" sz="1200" b="1" dirty="0">
                        <a:solidFill>
                          <a:srgbClr val="0000FF"/>
                        </a:solidFill>
                        <a:latin typeface="+mn-ea"/>
                        <a:ea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latin typeface="+mn-ea"/>
                          <a:ea typeface="+mn-ea"/>
                          <a:cs typeface="宋体" panose="02010600030101010101" pitchFamily="2" charset="-122"/>
                        </a:rPr>
                        <a:t>四下</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7</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What's the matter?</a:t>
                      </a:r>
                      <a:r>
                        <a:rPr lang="en-US" sz="1200" b="0" dirty="0">
                          <a:latin typeface="+mn-ea"/>
                          <a:ea typeface="+mn-ea"/>
                          <a:cs typeface="Times New Roman" panose="02020603050405020304" charset="0"/>
                        </a:rPr>
                        <a:t>（</a:t>
                      </a:r>
                      <a:r>
                        <a:rPr lang="en-US" sz="1200" b="0" dirty="0" err="1">
                          <a:latin typeface="+mn-ea"/>
                          <a:ea typeface="+mn-ea"/>
                          <a:cs typeface="宋体" panose="02010600030101010101" pitchFamily="2" charset="-122"/>
                        </a:rPr>
                        <a:t>日常问候语</a:t>
                      </a:r>
                      <a:r>
                        <a:rPr lang="en-US" sz="1200" b="0" dirty="0">
                          <a:latin typeface="+mn-ea"/>
                          <a:ea typeface="+mn-ea"/>
                          <a:cs typeface="Times New Roman" panose="02020603050405020304" charset="0"/>
                        </a:rPr>
                        <a:t>）</a:t>
                      </a:r>
                    </a:p>
                    <a:p>
                      <a:pPr indent="0">
                        <a:buNone/>
                      </a:pPr>
                      <a:r>
                        <a:rPr lang="en-US" sz="1200" b="0" dirty="0" err="1">
                          <a:latin typeface="+mn-ea"/>
                          <a:ea typeface="+mn-ea"/>
                          <a:cs typeface="宋体" panose="02010600030101010101" pitchFamily="2" charset="-122"/>
                        </a:rPr>
                        <a:t>四下</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8</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How are you?</a:t>
                      </a:r>
                      <a:r>
                        <a:rPr lang="en-US" sz="1200" b="0" dirty="0">
                          <a:latin typeface="+mn-ea"/>
                          <a:ea typeface="+mn-ea"/>
                          <a:cs typeface="Times New Roman" panose="02020603050405020304" charset="0"/>
                        </a:rPr>
                        <a:t>（</a:t>
                      </a:r>
                      <a:r>
                        <a:rPr lang="en-US" sz="1200" b="0" dirty="0" err="1">
                          <a:latin typeface="+mn-ea"/>
                          <a:ea typeface="+mn-ea"/>
                          <a:cs typeface="宋体" panose="02010600030101010101" pitchFamily="2" charset="-122"/>
                        </a:rPr>
                        <a:t>询问身体状况</a:t>
                      </a:r>
                      <a:r>
                        <a:rPr lang="en-US" sz="1200" b="0" dirty="0">
                          <a:latin typeface="+mn-ea"/>
                          <a:ea typeface="+mn-ea"/>
                          <a:cs typeface="Times New Roman" panose="02020603050405020304" charset="0"/>
                        </a:rPr>
                        <a:t>） </a:t>
                      </a:r>
                      <a:endParaRPr lang="en-US" altLang="en-US" sz="1200" b="0" dirty="0">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8940">
                <a:tc>
                  <a:txBody>
                    <a:bodyPr/>
                    <a:lstStyle/>
                    <a:p>
                      <a:pPr indent="0" algn="ctr">
                        <a:buNone/>
                      </a:pPr>
                      <a:endParaRPr lang="en-US" sz="1200" b="1" dirty="0">
                        <a:solidFill>
                          <a:srgbClr val="0000FF"/>
                        </a:solidFill>
                        <a:latin typeface="+mn-ea"/>
                        <a:ea typeface="+mn-ea"/>
                        <a:cs typeface="宋体" panose="02010600030101010101" pitchFamily="2" charset="-122"/>
                      </a:endParaRPr>
                    </a:p>
                    <a:p>
                      <a:pPr indent="0" algn="ctr">
                        <a:buNone/>
                      </a:pPr>
                      <a:endParaRPr lang="en-US" sz="1200" b="1" dirty="0">
                        <a:solidFill>
                          <a:srgbClr val="0000FF"/>
                        </a:solidFill>
                        <a:latin typeface="+mn-ea"/>
                        <a:ea typeface="+mn-ea"/>
                        <a:cs typeface="宋体" panose="02010600030101010101" pitchFamily="2" charset="-122"/>
                      </a:endParaRPr>
                    </a:p>
                    <a:p>
                      <a:pPr indent="0" algn="ctr">
                        <a:buNone/>
                      </a:pPr>
                      <a:endParaRPr lang="en-US" sz="1200" b="1" dirty="0">
                        <a:solidFill>
                          <a:srgbClr val="0000FF"/>
                        </a:solidFill>
                        <a:latin typeface="+mn-ea"/>
                        <a:ea typeface="+mn-ea"/>
                        <a:cs typeface="宋体" panose="02010600030101010101" pitchFamily="2" charset="-122"/>
                      </a:endParaRPr>
                    </a:p>
                    <a:p>
                      <a:pPr indent="0" algn="ctr">
                        <a:buNone/>
                      </a:pPr>
                      <a:endParaRPr lang="en-US" sz="1200" b="1" dirty="0">
                        <a:solidFill>
                          <a:srgbClr val="0000FF"/>
                        </a:solidFill>
                        <a:latin typeface="+mn-ea"/>
                        <a:ea typeface="+mn-ea"/>
                        <a:cs typeface="宋体" panose="02010600030101010101" pitchFamily="2" charset="-122"/>
                      </a:endParaRPr>
                    </a:p>
                    <a:p>
                      <a:pPr indent="0" algn="ctr">
                        <a:buNone/>
                      </a:pPr>
                      <a:endParaRPr lang="en-US" sz="1200" b="1" dirty="0">
                        <a:solidFill>
                          <a:srgbClr val="0000FF"/>
                        </a:solidFill>
                        <a:latin typeface="+mn-ea"/>
                        <a:ea typeface="+mn-ea"/>
                        <a:cs typeface="宋体" panose="02010600030101010101" pitchFamily="2" charset="-122"/>
                      </a:endParaRPr>
                    </a:p>
                    <a:p>
                      <a:pPr indent="0" algn="ctr">
                        <a:buNone/>
                      </a:pPr>
                      <a:r>
                        <a:rPr lang="en-US" sz="1200" b="1" dirty="0">
                          <a:solidFill>
                            <a:srgbClr val="0000FF"/>
                          </a:solidFill>
                          <a:latin typeface="+mn-ea"/>
                          <a:ea typeface="+mn-ea"/>
                          <a:cs typeface="宋体" panose="02010600030101010101" pitchFamily="2" charset="-122"/>
                        </a:rPr>
                        <a:t>Unit2  I</a:t>
                      </a:r>
                      <a:r>
                        <a:rPr lang="en-US" sz="1200" b="1" dirty="0">
                          <a:solidFill>
                            <a:srgbClr val="0000FF"/>
                          </a:solidFill>
                          <a:latin typeface="+mn-ea"/>
                          <a:ea typeface="+mn-ea"/>
                          <a:cs typeface="Times New Roman" panose="02020603050405020304" charset="0"/>
                        </a:rPr>
                        <a:t>’</a:t>
                      </a:r>
                      <a:r>
                        <a:rPr lang="en-US" sz="1200" b="1" dirty="0">
                          <a:solidFill>
                            <a:srgbClr val="0000FF"/>
                          </a:solidFill>
                          <a:latin typeface="+mn-ea"/>
                          <a:ea typeface="+mn-ea"/>
                          <a:cs typeface="宋体" panose="02010600030101010101" pitchFamily="2" charset="-122"/>
                        </a:rPr>
                        <a:t>m Liu Tao.</a:t>
                      </a:r>
                    </a:p>
                    <a:p>
                      <a:pPr indent="0" algn="ctr">
                        <a:buNone/>
                      </a:pPr>
                      <a:r>
                        <a:rPr lang="en-US" sz="1200" b="1" dirty="0">
                          <a:solidFill>
                            <a:srgbClr val="0000FF"/>
                          </a:solidFill>
                          <a:latin typeface="+mn-ea"/>
                          <a:ea typeface="+mn-ea"/>
                          <a:cs typeface="Times New Roman" panose="02020603050405020304" charset="0"/>
                        </a:rPr>
                        <a:t>（</a:t>
                      </a:r>
                      <a:r>
                        <a:rPr lang="en-US" sz="1200" b="1" dirty="0" err="1">
                          <a:solidFill>
                            <a:srgbClr val="0000FF"/>
                          </a:solidFill>
                          <a:latin typeface="+mn-ea"/>
                          <a:ea typeface="+mn-ea"/>
                          <a:cs typeface="宋体" panose="02010600030101010101" pitchFamily="2" charset="-122"/>
                        </a:rPr>
                        <a:t>自我介绍，询问姓</a:t>
                      </a:r>
                      <a:r>
                        <a:rPr lang="zh-CN" altLang="en-US" sz="1200" b="1" dirty="0">
                          <a:solidFill>
                            <a:srgbClr val="0000FF"/>
                          </a:solidFill>
                          <a:latin typeface="+mn-ea"/>
                          <a:ea typeface="+mn-ea"/>
                          <a:cs typeface="宋体" panose="02010600030101010101" pitchFamily="2" charset="-122"/>
                        </a:rPr>
                        <a:t>名</a:t>
                      </a:r>
                      <a:r>
                        <a:rPr lang="en-US" sz="1200" b="1" dirty="0">
                          <a:solidFill>
                            <a:srgbClr val="0000FF"/>
                          </a:solidFill>
                          <a:latin typeface="+mn-ea"/>
                          <a:ea typeface="+mn-ea"/>
                          <a:cs typeface="Times New Roman" panose="02020603050405020304" charset="0"/>
                        </a:rPr>
                        <a:t>）</a:t>
                      </a:r>
                      <a:endParaRPr lang="en-US" altLang="en-US" sz="1200" b="1" dirty="0">
                        <a:solidFill>
                          <a:srgbClr val="0000FF"/>
                        </a:solidFill>
                        <a:latin typeface="+mn-ea"/>
                        <a:ea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latin typeface="+mn-ea"/>
                          <a:ea typeface="+mn-ea"/>
                          <a:cs typeface="宋体" panose="02010600030101010101" pitchFamily="2" charset="-122"/>
                        </a:rPr>
                        <a:t>三下</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8</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We are twins!（</a:t>
                      </a:r>
                      <a:r>
                        <a:rPr lang="en-US" sz="1200" b="0" dirty="0" err="1">
                          <a:latin typeface="+mn-ea"/>
                          <a:ea typeface="+mn-ea"/>
                          <a:cs typeface="宋体" panose="02010600030101010101" pitchFamily="2" charset="-122"/>
                        </a:rPr>
                        <a:t>询问姓名</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三下</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5</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How old are you?（</a:t>
                      </a:r>
                      <a:r>
                        <a:rPr lang="en-US" sz="1200" b="0" dirty="0" err="1">
                          <a:latin typeface="+mn-ea"/>
                          <a:ea typeface="+mn-ea"/>
                          <a:cs typeface="宋体" panose="02010600030101010101" pitchFamily="2" charset="-122"/>
                        </a:rPr>
                        <a:t>年龄</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四上</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1</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I like dogs.(</a:t>
                      </a:r>
                      <a:r>
                        <a:rPr lang="en-US" sz="1200" b="0" dirty="0" err="1">
                          <a:latin typeface="+mn-ea"/>
                          <a:ea typeface="+mn-ea"/>
                          <a:cs typeface="宋体" panose="02010600030101010101" pitchFamily="2" charset="-122"/>
                        </a:rPr>
                        <a:t>爱好</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四上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4</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I can play basketball.(</a:t>
                      </a:r>
                      <a:r>
                        <a:rPr lang="en-US" sz="1200" b="0" dirty="0" err="1">
                          <a:latin typeface="+mn-ea"/>
                          <a:ea typeface="+mn-ea"/>
                          <a:cs typeface="宋体" panose="02010600030101010101" pitchFamily="2" charset="-122"/>
                        </a:rPr>
                        <a:t>能力</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四上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8 Dolls.(</a:t>
                      </a:r>
                      <a:r>
                        <a:rPr lang="en-US" sz="1200" b="0" dirty="0" err="1">
                          <a:latin typeface="+mn-ea"/>
                          <a:ea typeface="+mn-ea"/>
                          <a:cs typeface="宋体" panose="02010600030101010101" pitchFamily="2" charset="-122"/>
                        </a:rPr>
                        <a:t>外貌</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四下</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3</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My </a:t>
                      </a:r>
                      <a:r>
                        <a:rPr lang="en-US" sz="1200" b="0" dirty="0" err="1">
                          <a:latin typeface="+mn-ea"/>
                          <a:ea typeface="+mn-ea"/>
                          <a:cs typeface="宋体" panose="02010600030101010101" pitchFamily="2" charset="-122"/>
                        </a:rPr>
                        <a:t>day（日常活动、时间</a:t>
                      </a:r>
                      <a:r>
                        <a:rPr lang="en-US" sz="1200" b="0" dirty="0">
                          <a:latin typeface="+mn-ea"/>
                          <a:ea typeface="+mn-ea"/>
                          <a:cs typeface="宋体" panose="02010600030101010101" pitchFamily="2" charset="-122"/>
                        </a:rPr>
                        <a:t>）</a:t>
                      </a:r>
                    </a:p>
                    <a:p>
                      <a:pPr indent="0">
                        <a:buNone/>
                      </a:pPr>
                      <a:r>
                        <a:rPr lang="zh-CN" altLang="en-US" sz="1200" b="0" dirty="0">
                          <a:latin typeface="+mn-ea"/>
                          <a:ea typeface="+mn-ea"/>
                          <a:cs typeface="宋体" panose="02010600030101010101" pitchFamily="2" charset="-122"/>
                        </a:rPr>
                        <a:t>五上</a:t>
                      </a:r>
                      <a:r>
                        <a:rPr lang="en-US" altLang="zh-CN" sz="1200" b="0" dirty="0">
                          <a:latin typeface="+mn-ea"/>
                          <a:ea typeface="+mn-ea"/>
                          <a:cs typeface="宋体" panose="02010600030101010101" pitchFamily="2" charset="-122"/>
                        </a:rPr>
                        <a:t>Unit</a:t>
                      </a:r>
                      <a:r>
                        <a:rPr lang="en-US" altLang="zh-CN" sz="1200" b="0" baseline="0" dirty="0">
                          <a:latin typeface="+mn-ea"/>
                          <a:ea typeface="+mn-ea"/>
                          <a:cs typeface="宋体" panose="02010600030101010101" pitchFamily="2" charset="-122"/>
                        </a:rPr>
                        <a:t> 2 A new student(</a:t>
                      </a:r>
                      <a:r>
                        <a:rPr lang="zh-CN" altLang="en-US" sz="1200" b="0" baseline="0" dirty="0">
                          <a:latin typeface="+mn-ea"/>
                          <a:ea typeface="+mn-ea"/>
                          <a:cs typeface="宋体" panose="02010600030101010101" pitchFamily="2" charset="-122"/>
                        </a:rPr>
                        <a:t>学校）</a:t>
                      </a:r>
                      <a:endParaRPr lang="en-US" sz="1200" b="0" dirty="0">
                        <a:latin typeface="+mn-ea"/>
                        <a:ea typeface="+mn-ea"/>
                        <a:cs typeface="宋体" panose="02010600030101010101" pitchFamily="2" charset="-122"/>
                      </a:endParaRPr>
                    </a:p>
                    <a:p>
                      <a:pPr indent="0">
                        <a:buNone/>
                      </a:pPr>
                      <a:r>
                        <a:rPr lang="zh-CN" altLang="en-US" sz="1200" b="0" dirty="0">
                          <a:latin typeface="+mn-ea"/>
                          <a:ea typeface="+mn-ea"/>
                          <a:cs typeface="宋体" panose="02010600030101010101" pitchFamily="2" charset="-122"/>
                        </a:rPr>
                        <a:t>五上</a:t>
                      </a:r>
                      <a:r>
                        <a:rPr lang="en-US" altLang="zh-CN" sz="1200" b="0" dirty="0">
                          <a:latin typeface="+mn-ea"/>
                          <a:ea typeface="+mn-ea"/>
                          <a:cs typeface="宋体" panose="02010600030101010101" pitchFamily="2" charset="-122"/>
                        </a:rPr>
                        <a:t>Unit4</a:t>
                      </a:r>
                      <a:r>
                        <a:rPr lang="en-US" altLang="zh-CN" sz="1200" b="0" baseline="0" dirty="0">
                          <a:latin typeface="+mn-ea"/>
                          <a:ea typeface="+mn-ea"/>
                          <a:cs typeface="宋体" panose="02010600030101010101" pitchFamily="2" charset="-122"/>
                        </a:rPr>
                        <a:t> Hobbies(</a:t>
                      </a:r>
                      <a:r>
                        <a:rPr lang="zh-CN" altLang="en-US" sz="1200" b="0" baseline="0" dirty="0">
                          <a:latin typeface="+mn-ea"/>
                          <a:ea typeface="+mn-ea"/>
                          <a:cs typeface="宋体" panose="02010600030101010101" pitchFamily="2" charset="-122"/>
                        </a:rPr>
                        <a:t>爱好）</a:t>
                      </a:r>
                      <a:endParaRPr lang="en-US" altLang="zh-CN" sz="1200" b="0" baseline="0" dirty="0">
                        <a:latin typeface="+mn-ea"/>
                        <a:ea typeface="+mn-ea"/>
                        <a:cs typeface="宋体" panose="02010600030101010101" pitchFamily="2" charset="-122"/>
                      </a:endParaRPr>
                    </a:p>
                    <a:p>
                      <a:pPr indent="0">
                        <a:buNone/>
                      </a:pPr>
                      <a:r>
                        <a:rPr lang="zh-CN" altLang="en-US" sz="1200" b="0" baseline="0" dirty="0">
                          <a:latin typeface="+mn-ea"/>
                          <a:ea typeface="+mn-ea"/>
                          <a:cs typeface="宋体" panose="02010600030101010101" pitchFamily="2" charset="-122"/>
                        </a:rPr>
                        <a:t>五上 </a:t>
                      </a:r>
                      <a:r>
                        <a:rPr lang="en-US" altLang="zh-CN" sz="1200" b="0" baseline="0" dirty="0">
                          <a:latin typeface="+mn-ea"/>
                          <a:ea typeface="+mn-ea"/>
                          <a:cs typeface="宋体" panose="02010600030101010101" pitchFamily="2" charset="-122"/>
                        </a:rPr>
                        <a:t>Unit7 At weekends (</a:t>
                      </a:r>
                      <a:r>
                        <a:rPr lang="zh-CN" altLang="en-US" sz="1200" b="0" baseline="0" dirty="0">
                          <a:latin typeface="+mn-ea"/>
                          <a:ea typeface="+mn-ea"/>
                          <a:cs typeface="宋体" panose="02010600030101010101" pitchFamily="2" charset="-122"/>
                        </a:rPr>
                        <a:t>周末活动）</a:t>
                      </a:r>
                      <a:endParaRPr lang="en-US" altLang="zh-CN" sz="1200" b="0" baseline="0" dirty="0">
                        <a:latin typeface="+mn-ea"/>
                        <a:ea typeface="+mn-ea"/>
                        <a:cs typeface="宋体" panose="02010600030101010101" pitchFamily="2" charset="-122"/>
                      </a:endParaRPr>
                    </a:p>
                    <a:p>
                      <a:pPr indent="0">
                        <a:buNone/>
                      </a:pPr>
                      <a:r>
                        <a:rPr lang="zh-CN" altLang="en-US" sz="1200" b="0" baseline="0" dirty="0">
                          <a:latin typeface="+mn-ea"/>
                          <a:ea typeface="+mn-ea"/>
                          <a:cs typeface="宋体" panose="02010600030101010101" pitchFamily="2" charset="-122"/>
                        </a:rPr>
                        <a:t>五下</a:t>
                      </a:r>
                      <a:r>
                        <a:rPr lang="en-US" altLang="zh-CN" sz="1200" b="0" baseline="0" dirty="0">
                          <a:latin typeface="+mn-ea"/>
                          <a:ea typeface="+mn-ea"/>
                          <a:cs typeface="宋体" panose="02010600030101010101" pitchFamily="2" charset="-122"/>
                        </a:rPr>
                        <a:t>Unit2 How do you come to school?(</a:t>
                      </a:r>
                      <a:r>
                        <a:rPr lang="zh-CN" altLang="en-US" sz="1200" b="0" baseline="0" dirty="0">
                          <a:latin typeface="+mn-ea"/>
                          <a:ea typeface="+mn-ea"/>
                          <a:cs typeface="宋体" panose="02010600030101010101" pitchFamily="2" charset="-122"/>
                        </a:rPr>
                        <a:t>出行方式）</a:t>
                      </a:r>
                      <a:endParaRPr lang="en-US" altLang="zh-CN" sz="1200" b="0" baseline="0" dirty="0">
                        <a:latin typeface="+mn-ea"/>
                        <a:ea typeface="+mn-ea"/>
                        <a:cs typeface="宋体" panose="02010600030101010101" pitchFamily="2" charset="-122"/>
                      </a:endParaRPr>
                    </a:p>
                    <a:p>
                      <a:pPr indent="0">
                        <a:buNone/>
                      </a:pPr>
                      <a:r>
                        <a:rPr lang="zh-CN" altLang="en-US" sz="1200" b="0" baseline="0" dirty="0">
                          <a:latin typeface="+mn-ea"/>
                          <a:ea typeface="+mn-ea"/>
                          <a:cs typeface="宋体" panose="02010600030101010101" pitchFamily="2" charset="-122"/>
                        </a:rPr>
                        <a:t>五下</a:t>
                      </a:r>
                      <a:r>
                        <a:rPr lang="en-US" altLang="zh-CN" sz="1200" b="0" baseline="0" dirty="0">
                          <a:latin typeface="+mn-ea"/>
                          <a:ea typeface="+mn-ea"/>
                          <a:cs typeface="宋体" panose="02010600030101010101" pitchFamily="2" charset="-122"/>
                        </a:rPr>
                        <a:t>Unit8 Birthdays</a:t>
                      </a:r>
                      <a:r>
                        <a:rPr lang="zh-CN" altLang="en-US" sz="1200" b="0" baseline="0" dirty="0">
                          <a:latin typeface="+mn-ea"/>
                          <a:ea typeface="+mn-ea"/>
                          <a:cs typeface="宋体" panose="02010600030101010101" pitchFamily="2" charset="-122"/>
                        </a:rPr>
                        <a:t>（介绍生日）</a:t>
                      </a:r>
                      <a:endParaRPr lang="en-US" altLang="zh-CN" sz="1200" b="0" baseline="0" dirty="0">
                        <a:latin typeface="+mn-ea"/>
                        <a:ea typeface="+mn-ea"/>
                        <a:cs typeface="宋体" panose="02010600030101010101" pitchFamily="2" charset="-122"/>
                      </a:endParaRPr>
                    </a:p>
                    <a:p>
                      <a:pPr indent="0">
                        <a:buNone/>
                      </a:pPr>
                      <a:r>
                        <a:rPr lang="zh-CN" altLang="en-US" sz="1200" b="0" baseline="0" dirty="0">
                          <a:latin typeface="+mn-ea"/>
                          <a:ea typeface="+mn-ea"/>
                          <a:cs typeface="宋体" panose="02010600030101010101" pitchFamily="2" charset="-122"/>
                        </a:rPr>
                        <a:t>六上</a:t>
                      </a:r>
                      <a:r>
                        <a:rPr lang="en-US" altLang="zh-CN" sz="1200" b="0" baseline="0" dirty="0">
                          <a:latin typeface="+mn-ea"/>
                          <a:ea typeface="+mn-ea"/>
                          <a:cs typeface="宋体" panose="02010600030101010101" pitchFamily="2" charset="-122"/>
                        </a:rPr>
                        <a:t>Unit3 Holiday Fun</a:t>
                      </a:r>
                      <a:r>
                        <a:rPr lang="zh-CN" altLang="en-US" sz="1200" b="0" baseline="0" dirty="0">
                          <a:latin typeface="+mn-ea"/>
                          <a:ea typeface="+mn-ea"/>
                          <a:cs typeface="宋体" panose="02010600030101010101" pitchFamily="2" charset="-122"/>
                        </a:rPr>
                        <a:t>（假期生活）</a:t>
                      </a:r>
                      <a:endParaRPr lang="en-US" altLang="zh-CN" sz="1200" b="0" baseline="0" dirty="0">
                        <a:latin typeface="+mn-ea"/>
                        <a:ea typeface="+mn-ea"/>
                        <a:cs typeface="宋体" panose="02010600030101010101" pitchFamily="2" charset="-122"/>
                      </a:endParaRPr>
                    </a:p>
                    <a:p>
                      <a:pPr indent="0">
                        <a:buNone/>
                      </a:pPr>
                      <a:r>
                        <a:rPr lang="zh-CN" altLang="en-US" sz="1200" b="0" baseline="0" dirty="0">
                          <a:latin typeface="+mn-ea"/>
                          <a:ea typeface="+mn-ea"/>
                          <a:cs typeface="宋体" panose="02010600030101010101" pitchFamily="2" charset="-122"/>
                        </a:rPr>
                        <a:t>六上</a:t>
                      </a:r>
                      <a:r>
                        <a:rPr lang="en-US" altLang="zh-CN" sz="1200" b="0" baseline="0" dirty="0">
                          <a:latin typeface="+mn-ea"/>
                          <a:ea typeface="+mn-ea"/>
                          <a:cs typeface="宋体" panose="02010600030101010101" pitchFamily="2" charset="-122"/>
                        </a:rPr>
                        <a:t>Unit4 Then and now (</a:t>
                      </a:r>
                      <a:r>
                        <a:rPr lang="zh-CN" altLang="en-US" sz="1200" b="0" baseline="0" dirty="0">
                          <a:latin typeface="+mn-ea"/>
                          <a:ea typeface="+mn-ea"/>
                          <a:cs typeface="宋体" panose="02010600030101010101" pitchFamily="2" charset="-122"/>
                        </a:rPr>
                        <a:t>自己的过去和现在）</a:t>
                      </a:r>
                      <a:endParaRPr lang="en-US" altLang="zh-CN" sz="1200" b="0" baseline="0" dirty="0">
                        <a:latin typeface="+mn-ea"/>
                        <a:ea typeface="+mn-ea"/>
                        <a:cs typeface="宋体" panose="02010600030101010101" pitchFamily="2" charset="-122"/>
                      </a:endParaRPr>
                    </a:p>
                    <a:p>
                      <a:pPr indent="0">
                        <a:buNone/>
                      </a:pPr>
                      <a:r>
                        <a:rPr lang="zh-CN" altLang="en-US" sz="1200" b="0" baseline="0" dirty="0">
                          <a:latin typeface="+mn-ea"/>
                          <a:ea typeface="+mn-ea"/>
                          <a:cs typeface="宋体" panose="02010600030101010101" pitchFamily="2" charset="-122"/>
                        </a:rPr>
                        <a:t>六下</a:t>
                      </a:r>
                      <a:r>
                        <a:rPr lang="en-US" altLang="zh-CN" sz="1200" b="0" baseline="0" dirty="0">
                          <a:latin typeface="+mn-ea"/>
                          <a:ea typeface="+mn-ea"/>
                          <a:cs typeface="宋体" panose="02010600030101010101" pitchFamily="2" charset="-122"/>
                        </a:rPr>
                        <a:t>Project1 Being a good student</a:t>
                      </a:r>
                    </a:p>
                    <a:p>
                      <a:pPr indent="0">
                        <a:buNone/>
                      </a:pPr>
                      <a:r>
                        <a:rPr lang="zh-CN" altLang="en-US" sz="1200" b="0" baseline="0" dirty="0">
                          <a:latin typeface="+mn-ea"/>
                          <a:ea typeface="+mn-ea"/>
                          <a:cs typeface="宋体" panose="02010600030101010101" pitchFamily="2" charset="-122"/>
                        </a:rPr>
                        <a:t>六下</a:t>
                      </a:r>
                      <a:r>
                        <a:rPr lang="en-US" altLang="zh-CN" sz="1200" b="0" baseline="0" dirty="0">
                          <a:latin typeface="+mn-ea"/>
                          <a:ea typeface="+mn-ea"/>
                          <a:cs typeface="宋体" panose="02010600030101010101" pitchFamily="2" charset="-122"/>
                        </a:rPr>
                        <a:t>Unit8 Our dreams (</a:t>
                      </a:r>
                      <a:r>
                        <a:rPr lang="zh-CN" altLang="en-US" sz="1200" b="0" baseline="0" dirty="0">
                          <a:latin typeface="+mn-ea"/>
                          <a:ea typeface="+mn-ea"/>
                          <a:cs typeface="宋体" panose="02010600030101010101" pitchFamily="2" charset="-122"/>
                        </a:rPr>
                        <a:t>梦想）</a:t>
                      </a:r>
                      <a:endParaRPr lang="en-US" altLang="zh-CN" sz="1200" b="0" baseline="0" dirty="0">
                        <a:latin typeface="+mn-ea"/>
                        <a:ea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1093">
                <a:tc>
                  <a:txBody>
                    <a:bodyPr/>
                    <a:lstStyle/>
                    <a:p>
                      <a:pPr indent="0" algn="ctr">
                        <a:buNone/>
                      </a:pPr>
                      <a:endParaRPr lang="en-US" sz="1200" b="1" dirty="0">
                        <a:solidFill>
                          <a:srgbClr val="0000FF"/>
                        </a:solidFill>
                        <a:latin typeface="+mn-ea"/>
                        <a:ea typeface="+mn-ea"/>
                        <a:cs typeface="宋体" panose="02010600030101010101" pitchFamily="2" charset="-122"/>
                      </a:endParaRPr>
                    </a:p>
                    <a:p>
                      <a:pPr indent="0" algn="ctr">
                        <a:buNone/>
                      </a:pPr>
                      <a:r>
                        <a:rPr lang="en-US" sz="1200" b="1" dirty="0">
                          <a:solidFill>
                            <a:srgbClr val="0000FF"/>
                          </a:solidFill>
                          <a:latin typeface="+mn-ea"/>
                          <a:ea typeface="+mn-ea"/>
                          <a:cs typeface="宋体" panose="02010600030101010101" pitchFamily="2" charset="-122"/>
                        </a:rPr>
                        <a:t>Unit3  My friends</a:t>
                      </a:r>
                    </a:p>
                    <a:p>
                      <a:pPr indent="0" algn="ctr">
                        <a:buNone/>
                      </a:pPr>
                      <a:r>
                        <a:rPr lang="en-US" sz="1200" b="1" dirty="0">
                          <a:solidFill>
                            <a:srgbClr val="0000FF"/>
                          </a:solidFill>
                          <a:latin typeface="+mn-ea"/>
                          <a:ea typeface="+mn-ea"/>
                          <a:cs typeface="宋体" panose="02010600030101010101" pitchFamily="2" charset="-122"/>
                        </a:rPr>
                        <a:t>（</a:t>
                      </a:r>
                      <a:r>
                        <a:rPr lang="en-US" sz="1200" b="1" dirty="0" err="1">
                          <a:solidFill>
                            <a:srgbClr val="0000FF"/>
                          </a:solidFill>
                          <a:latin typeface="+mn-ea"/>
                          <a:ea typeface="+mn-ea"/>
                          <a:cs typeface="宋体" panose="02010600030101010101" pitchFamily="2" charset="-122"/>
                        </a:rPr>
                        <a:t>朋友</a:t>
                      </a:r>
                      <a:r>
                        <a:rPr lang="en-US" sz="1200" b="1" dirty="0">
                          <a:solidFill>
                            <a:srgbClr val="0000FF"/>
                          </a:solidFill>
                          <a:latin typeface="+mn-ea"/>
                          <a:ea typeface="+mn-ea"/>
                          <a:cs typeface="宋体" panose="02010600030101010101" pitchFamily="2" charset="-122"/>
                        </a:rPr>
                        <a:t>）</a:t>
                      </a:r>
                      <a:endParaRPr lang="en-US" altLang="en-US" sz="1200" b="1" dirty="0">
                        <a:solidFill>
                          <a:srgbClr val="0000FF"/>
                        </a:solidFill>
                        <a:latin typeface="+mn-ea"/>
                        <a:ea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latin typeface="+mn-ea"/>
                          <a:ea typeface="+mn-ea"/>
                          <a:cs typeface="宋体" panose="02010600030101010101" pitchFamily="2" charset="-122"/>
                        </a:rPr>
                        <a:t>三下</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8</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We are twins!（</a:t>
                      </a:r>
                      <a:r>
                        <a:rPr lang="en-US" sz="1200" b="0" dirty="0" err="1">
                          <a:latin typeface="+mn-ea"/>
                          <a:ea typeface="+mn-ea"/>
                          <a:cs typeface="宋体" panose="02010600030101010101" pitchFamily="2" charset="-122"/>
                        </a:rPr>
                        <a:t>询问姓名</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五上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4 Hobbies(</a:t>
                      </a:r>
                      <a:r>
                        <a:rPr lang="en-US" sz="1200" b="0" dirty="0" err="1">
                          <a:latin typeface="+mn-ea"/>
                          <a:ea typeface="+mn-ea"/>
                          <a:cs typeface="宋体" panose="02010600030101010101" pitchFamily="2" charset="-122"/>
                        </a:rPr>
                        <a:t>爱好</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五上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6 My e-friend (</a:t>
                      </a:r>
                      <a:r>
                        <a:rPr lang="en-US" sz="1200" b="0" dirty="0" err="1">
                          <a:latin typeface="+mn-ea"/>
                          <a:ea typeface="+mn-ea"/>
                          <a:cs typeface="宋体" panose="02010600030101010101" pitchFamily="2" charset="-122"/>
                        </a:rPr>
                        <a:t>网友</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五上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7 At weekends (</a:t>
                      </a:r>
                      <a:r>
                        <a:rPr lang="en-US" sz="1200" b="0" dirty="0" err="1">
                          <a:latin typeface="+mn-ea"/>
                          <a:ea typeface="+mn-ea"/>
                          <a:cs typeface="宋体" panose="02010600030101010101" pitchFamily="2" charset="-122"/>
                        </a:rPr>
                        <a:t>周末活动</a:t>
                      </a:r>
                      <a:r>
                        <a:rPr lang="en-US" sz="1200" b="0" dirty="0">
                          <a:latin typeface="+mn-ea"/>
                          <a:ea typeface="+mn-ea"/>
                          <a:cs typeface="宋体" panose="02010600030101010101" pitchFamily="2" charset="-122"/>
                        </a:rPr>
                        <a:t>) </a:t>
                      </a:r>
                    </a:p>
                    <a:p>
                      <a:pPr indent="0">
                        <a:buNone/>
                      </a:pPr>
                      <a:r>
                        <a:rPr lang="zh-CN" altLang="en-US" sz="1200" b="0" dirty="0">
                          <a:latin typeface="+mn-ea"/>
                          <a:ea typeface="+mn-ea"/>
                          <a:cs typeface="宋体" panose="02010600030101010101" pitchFamily="2" charset="-122"/>
                        </a:rPr>
                        <a:t>六下 </a:t>
                      </a:r>
                      <a:r>
                        <a:rPr lang="en-US" altLang="zh-CN" sz="1200" b="0" dirty="0">
                          <a:latin typeface="+mn-ea"/>
                          <a:ea typeface="+mn-ea"/>
                          <a:cs typeface="宋体" panose="02010600030101010101" pitchFamily="2" charset="-122"/>
                        </a:rPr>
                        <a:t>Unit2 Good habits</a:t>
                      </a:r>
                      <a:r>
                        <a:rPr lang="zh-CN" altLang="en-US" sz="1200" b="0" dirty="0">
                          <a:latin typeface="+mn-ea"/>
                          <a:ea typeface="+mn-ea"/>
                          <a:cs typeface="宋体" panose="02010600030101010101" pitchFamily="2" charset="-122"/>
                        </a:rPr>
                        <a:t>（习惯）</a:t>
                      </a:r>
                      <a:endParaRPr lang="en-US" altLang="zh-CN" sz="1200" b="0" dirty="0">
                        <a:latin typeface="+mn-ea"/>
                        <a:ea typeface="+mn-ea"/>
                        <a:cs typeface="宋体" panose="02010600030101010101" pitchFamily="2" charset="-122"/>
                      </a:endParaRPr>
                    </a:p>
                    <a:p>
                      <a:pPr indent="0">
                        <a:buNone/>
                      </a:pPr>
                      <a:r>
                        <a:rPr lang="zh-CN" altLang="en-US" sz="1200" b="0" dirty="0">
                          <a:latin typeface="+mn-ea"/>
                          <a:ea typeface="+mn-ea"/>
                          <a:cs typeface="宋体" panose="02010600030101010101" pitchFamily="2" charset="-122"/>
                        </a:rPr>
                        <a:t>六下 </a:t>
                      </a:r>
                      <a:r>
                        <a:rPr lang="en-US" altLang="zh-CN" sz="1200" b="0" dirty="0">
                          <a:latin typeface="+mn-ea"/>
                          <a:ea typeface="+mn-ea"/>
                          <a:cs typeface="宋体" panose="02010600030101010101" pitchFamily="2" charset="-122"/>
                        </a:rPr>
                        <a:t>Unit3 A healthy diet</a:t>
                      </a:r>
                      <a:r>
                        <a:rPr lang="zh-CN" altLang="en-US" sz="1200" b="0" dirty="0">
                          <a:latin typeface="+mn-ea"/>
                          <a:ea typeface="+mn-ea"/>
                          <a:cs typeface="宋体" panose="02010600030101010101" pitchFamily="2" charset="-122"/>
                        </a:rPr>
                        <a:t>（饮食）</a:t>
                      </a:r>
                      <a:endParaRPr lang="en-US" sz="1200" b="0" dirty="0">
                        <a:latin typeface="+mn-ea"/>
                        <a:ea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8893">
                <a:tc>
                  <a:txBody>
                    <a:bodyPr/>
                    <a:lstStyle/>
                    <a:p>
                      <a:pPr indent="0" algn="ctr">
                        <a:buNone/>
                      </a:pPr>
                      <a:r>
                        <a:rPr lang="en-US" sz="1200" b="1" dirty="0">
                          <a:solidFill>
                            <a:srgbClr val="0000FF"/>
                          </a:solidFill>
                          <a:latin typeface="+mn-ea"/>
                          <a:ea typeface="+mn-ea"/>
                          <a:cs typeface="宋体" panose="02010600030101010101" pitchFamily="2" charset="-122"/>
                        </a:rPr>
                        <a:t>Unit4  My family</a:t>
                      </a:r>
                    </a:p>
                    <a:p>
                      <a:pPr indent="0" algn="ctr">
                        <a:buNone/>
                      </a:pPr>
                      <a:r>
                        <a:rPr lang="en-US" sz="1200" b="1" dirty="0">
                          <a:solidFill>
                            <a:srgbClr val="0000FF"/>
                          </a:solidFill>
                          <a:latin typeface="+mn-ea"/>
                          <a:ea typeface="+mn-ea"/>
                          <a:cs typeface="宋体" panose="02010600030101010101" pitchFamily="2" charset="-122"/>
                        </a:rPr>
                        <a:t>（</a:t>
                      </a:r>
                      <a:r>
                        <a:rPr lang="en-US" sz="1200" b="1" dirty="0" err="1">
                          <a:solidFill>
                            <a:srgbClr val="0000FF"/>
                          </a:solidFill>
                          <a:latin typeface="+mn-ea"/>
                          <a:ea typeface="+mn-ea"/>
                          <a:cs typeface="宋体" panose="02010600030101010101" pitchFamily="2" charset="-122"/>
                        </a:rPr>
                        <a:t>家人</a:t>
                      </a:r>
                      <a:r>
                        <a:rPr lang="en-US" sz="1200" b="1" dirty="0">
                          <a:solidFill>
                            <a:srgbClr val="0000FF"/>
                          </a:solidFill>
                          <a:latin typeface="+mn-ea"/>
                          <a:ea typeface="+mn-ea"/>
                          <a:cs typeface="宋体" panose="02010600030101010101" pitchFamily="2" charset="-122"/>
                        </a:rPr>
                        <a:t>）</a:t>
                      </a:r>
                      <a:endParaRPr lang="en-US" altLang="en-US" sz="1200" b="1" dirty="0">
                        <a:solidFill>
                          <a:srgbClr val="0000FF"/>
                        </a:solidFill>
                        <a:latin typeface="+mn-ea"/>
                        <a:ea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latin typeface="+mn-ea"/>
                          <a:ea typeface="+mn-ea"/>
                          <a:cs typeface="宋体" panose="02010600030101010101" pitchFamily="2" charset="-122"/>
                        </a:rPr>
                        <a:t>三下</a:t>
                      </a:r>
                      <a:r>
                        <a:rPr lang="en-US" sz="1200" b="0" dirty="0">
                          <a:latin typeface="+mn-ea"/>
                          <a:ea typeface="+mn-ea"/>
                          <a:cs typeface="Times New Roman" panose="02020603050405020304" charset="0"/>
                        </a:rPr>
                        <a:t> Unit </a:t>
                      </a:r>
                      <a:r>
                        <a:rPr lang="en-US" sz="1200" b="0" dirty="0">
                          <a:latin typeface="+mn-ea"/>
                          <a:ea typeface="+mn-ea"/>
                          <a:cs typeface="宋体" panose="02010600030101010101" pitchFamily="2" charset="-122"/>
                        </a:rPr>
                        <a:t>8</a:t>
                      </a:r>
                      <a:r>
                        <a:rPr lang="en-US" sz="1200" b="0" dirty="0">
                          <a:latin typeface="+mn-ea"/>
                          <a:ea typeface="+mn-ea"/>
                          <a:cs typeface="Times New Roman" panose="02020603050405020304" charset="0"/>
                        </a:rPr>
                        <a:t> </a:t>
                      </a:r>
                      <a:r>
                        <a:rPr lang="en-US" sz="1200" b="0" dirty="0">
                          <a:latin typeface="+mn-ea"/>
                          <a:ea typeface="+mn-ea"/>
                          <a:cs typeface="宋体" panose="02010600030101010101" pitchFamily="2" charset="-122"/>
                        </a:rPr>
                        <a:t>We are twins!（</a:t>
                      </a:r>
                      <a:r>
                        <a:rPr lang="en-US" sz="1200" b="0" dirty="0" err="1">
                          <a:latin typeface="+mn-ea"/>
                          <a:ea typeface="+mn-ea"/>
                          <a:cs typeface="宋体" panose="02010600030101010101" pitchFamily="2" charset="-122"/>
                        </a:rPr>
                        <a:t>家庭成员</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四上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8 Dolls.(</a:t>
                      </a:r>
                      <a:r>
                        <a:rPr lang="en-US" sz="1200" b="0" dirty="0" err="1">
                          <a:latin typeface="+mn-ea"/>
                          <a:ea typeface="+mn-ea"/>
                          <a:cs typeface="宋体" panose="02010600030101010101" pitchFamily="2" charset="-122"/>
                        </a:rPr>
                        <a:t>外貌</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五上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5 What do they do ? (</a:t>
                      </a:r>
                      <a:r>
                        <a:rPr lang="en-US" sz="1200" b="0" dirty="0" err="1">
                          <a:latin typeface="+mn-ea"/>
                          <a:ea typeface="+mn-ea"/>
                          <a:cs typeface="宋体" panose="02010600030101010101" pitchFamily="2" charset="-122"/>
                        </a:rPr>
                        <a:t>职业</a:t>
                      </a:r>
                      <a:r>
                        <a:rPr lang="en-US" sz="1200" b="0" dirty="0">
                          <a:latin typeface="+mn-ea"/>
                          <a:ea typeface="+mn-ea"/>
                          <a:cs typeface="宋体" panose="02010600030101010101" pitchFamily="2" charset="-122"/>
                        </a:rPr>
                        <a:t>)</a:t>
                      </a:r>
                    </a:p>
                    <a:p>
                      <a:pPr indent="0">
                        <a:buNone/>
                      </a:pPr>
                      <a:r>
                        <a:rPr lang="en-US" sz="1200" b="0" dirty="0" err="1">
                          <a:latin typeface="+mn-ea"/>
                          <a:ea typeface="+mn-ea"/>
                          <a:cs typeface="宋体" panose="02010600030101010101" pitchFamily="2" charset="-122"/>
                        </a:rPr>
                        <a:t>五上</a:t>
                      </a:r>
                      <a:r>
                        <a:rPr lang="en-US" sz="1200" b="0" dirty="0">
                          <a:latin typeface="+mn-ea"/>
                          <a:ea typeface="+mn-ea"/>
                          <a:cs typeface="Times New Roman" panose="02020603050405020304" charset="0"/>
                        </a:rPr>
                        <a:t> Unit</a:t>
                      </a:r>
                      <a:r>
                        <a:rPr lang="en-US" sz="1200" b="0" dirty="0">
                          <a:latin typeface="+mn-ea"/>
                          <a:ea typeface="+mn-ea"/>
                          <a:cs typeface="宋体" panose="02010600030101010101" pitchFamily="2" charset="-122"/>
                        </a:rPr>
                        <a:t> 7 At weekends (</a:t>
                      </a:r>
                      <a:r>
                        <a:rPr lang="en-US" sz="1200" b="0" dirty="0" err="1">
                          <a:latin typeface="+mn-ea"/>
                          <a:ea typeface="+mn-ea"/>
                          <a:cs typeface="宋体" panose="02010600030101010101" pitchFamily="2" charset="-122"/>
                        </a:rPr>
                        <a:t>周末活动</a:t>
                      </a:r>
                      <a:r>
                        <a:rPr lang="en-US" sz="1200" b="0" dirty="0">
                          <a:latin typeface="+mn-ea"/>
                          <a:ea typeface="+mn-ea"/>
                          <a:cs typeface="宋体" panose="02010600030101010101" pitchFamily="2" charset="-122"/>
                        </a:rPr>
                        <a:t>)</a:t>
                      </a:r>
                    </a:p>
                    <a:p>
                      <a:pPr indent="0">
                        <a:buNone/>
                      </a:pPr>
                      <a:r>
                        <a:rPr lang="zh-CN" altLang="en-US" sz="1200" b="0" baseline="0" dirty="0">
                          <a:latin typeface="+mn-ea"/>
                          <a:ea typeface="+mn-ea"/>
                          <a:cs typeface="宋体" panose="02010600030101010101" pitchFamily="2" charset="-122"/>
                        </a:rPr>
                        <a:t>六上</a:t>
                      </a:r>
                      <a:r>
                        <a:rPr lang="en-US" altLang="zh-CN" sz="1200" b="0" baseline="0" dirty="0">
                          <a:latin typeface="+mn-ea"/>
                          <a:ea typeface="+mn-ea"/>
                          <a:cs typeface="宋体" panose="02010600030101010101" pitchFamily="2" charset="-122"/>
                        </a:rPr>
                        <a:t>Unit4 Then and now (</a:t>
                      </a:r>
                      <a:r>
                        <a:rPr lang="zh-CN" altLang="en-US" sz="1200" b="0" baseline="0" dirty="0">
                          <a:latin typeface="+mn-ea"/>
                          <a:ea typeface="+mn-ea"/>
                          <a:cs typeface="宋体" panose="02010600030101010101" pitchFamily="2" charset="-122"/>
                        </a:rPr>
                        <a:t>家人的过去和现在）</a:t>
                      </a:r>
                      <a:endParaRPr lang="en-US" altLang="en-US" sz="1200" b="0" dirty="0">
                        <a:latin typeface="+mn-ea"/>
                        <a:ea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3" name="表格 2">
            <a:extLst>
              <a:ext uri="{FF2B5EF4-FFF2-40B4-BE49-F238E27FC236}">
                <a16:creationId xmlns:a16="http://schemas.microsoft.com/office/drawing/2014/main" id="{1DDF178C-0A7A-9D21-F7B6-8A3F79893F6B}"/>
              </a:ext>
            </a:extLst>
          </p:cNvPr>
          <p:cNvGraphicFramePr/>
          <p:nvPr>
            <p:custDataLst>
              <p:tags r:id="rId2"/>
            </p:custDataLst>
            <p:extLst>
              <p:ext uri="{D42A27DB-BD31-4B8C-83A1-F6EECF244321}">
                <p14:modId xmlns:p14="http://schemas.microsoft.com/office/powerpoint/2010/main" val="2046612585"/>
              </p:ext>
            </p:extLst>
          </p:nvPr>
        </p:nvGraphicFramePr>
        <p:xfrm>
          <a:off x="5866408" y="1087491"/>
          <a:ext cx="6144131" cy="4384224"/>
        </p:xfrm>
        <a:graphic>
          <a:graphicData uri="http://schemas.openxmlformats.org/drawingml/2006/table">
            <a:tbl>
              <a:tblPr firstRow="1" bandRow="1">
                <a:tableStyleId>{5940675A-B579-460E-94D1-54222C63F5DA}</a:tableStyleId>
              </a:tblPr>
              <a:tblGrid>
                <a:gridCol w="2421558">
                  <a:extLst>
                    <a:ext uri="{9D8B030D-6E8A-4147-A177-3AD203B41FA5}">
                      <a16:colId xmlns:a16="http://schemas.microsoft.com/office/drawing/2014/main" val="20000"/>
                    </a:ext>
                  </a:extLst>
                </a:gridCol>
                <a:gridCol w="3722573">
                  <a:extLst>
                    <a:ext uri="{9D8B030D-6E8A-4147-A177-3AD203B41FA5}">
                      <a16:colId xmlns:a16="http://schemas.microsoft.com/office/drawing/2014/main" val="20001"/>
                    </a:ext>
                  </a:extLst>
                </a:gridCol>
              </a:tblGrid>
              <a:tr h="320224">
                <a:tc>
                  <a:txBody>
                    <a:bodyPr/>
                    <a:lstStyle/>
                    <a:p>
                      <a:pPr marL="0" indent="0" algn="ctr" defTabSz="914400" rtl="0" eaLnBrk="1" latinLnBrk="0" hangingPunct="1">
                        <a:buNone/>
                      </a:pPr>
                      <a:r>
                        <a:rPr lang="en-US" sz="1800" b="1" kern="1200" dirty="0" err="1">
                          <a:solidFill>
                            <a:schemeClr val="tx1"/>
                          </a:solidFill>
                          <a:latin typeface="宋体" panose="02010600030101010101" pitchFamily="2" charset="-122"/>
                          <a:ea typeface="宋体" panose="02010600030101010101" pitchFamily="2" charset="-122"/>
                          <a:cs typeface="宋体" panose="02010600030101010101" pitchFamily="2" charset="-122"/>
                        </a:rPr>
                        <a:t>本册知识</a:t>
                      </a:r>
                      <a:endParaRPr lang="en-US"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9ECDC5"/>
                    </a:solidFill>
                  </a:tcPr>
                </a:tc>
                <a:tc>
                  <a:txBody>
                    <a:bodyPr/>
                    <a:lstStyle/>
                    <a:p>
                      <a:pPr marL="0" indent="0" algn="ctr" defTabSz="914400" rtl="0" eaLnBrk="1" latinLnBrk="0" hangingPunct="1">
                        <a:buNone/>
                      </a:pPr>
                      <a:r>
                        <a:rPr lang="en-US" sz="1800" b="1" kern="1200" dirty="0" err="1">
                          <a:solidFill>
                            <a:schemeClr val="tx1"/>
                          </a:solidFill>
                          <a:latin typeface="宋体" panose="02010600030101010101" pitchFamily="2" charset="-122"/>
                          <a:ea typeface="宋体" panose="02010600030101010101" pitchFamily="2" charset="-122"/>
                          <a:cs typeface="宋体" panose="02010600030101010101" pitchFamily="2" charset="-122"/>
                        </a:rPr>
                        <a:t>后续知识</a:t>
                      </a:r>
                      <a:endParaRPr lang="en-US"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9ECDC5"/>
                    </a:solidFill>
                  </a:tcPr>
                </a:tc>
                <a:extLst>
                  <a:ext uri="{0D108BD9-81ED-4DB2-BD59-A6C34878D82A}">
                    <a16:rowId xmlns:a16="http://schemas.microsoft.com/office/drawing/2014/main" val="10000"/>
                  </a:ext>
                </a:extLst>
              </a:tr>
              <a:tr h="762000">
                <a:tc>
                  <a:txBody>
                    <a:bodyPr/>
                    <a:lstStyle/>
                    <a:p>
                      <a:pPr marL="0" indent="0" algn="ctr" defTabSz="914400" rtl="0" eaLnBrk="1" latinLnBrk="0" hangingPunct="1">
                        <a:buNone/>
                      </a:pPr>
                      <a:endParaRPr lang="en-US" sz="1200" b="1" kern="1200" dirty="0">
                        <a:solidFill>
                          <a:srgbClr val="0000FF"/>
                        </a:solidFill>
                        <a:latin typeface="+mn-ea"/>
                        <a:ea typeface="+mn-ea"/>
                        <a:cs typeface="宋体" panose="02010600030101010101" pitchFamily="2" charset="-122"/>
                      </a:endParaRP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Unit5  Look at me!</a:t>
                      </a: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a:t>
                      </a:r>
                      <a:r>
                        <a:rPr lang="en-US" sz="1200" b="1" kern="1200" dirty="0" err="1">
                          <a:solidFill>
                            <a:srgbClr val="0000FF"/>
                          </a:solidFill>
                          <a:latin typeface="+mn-ea"/>
                          <a:ea typeface="+mn-ea"/>
                          <a:cs typeface="宋体" panose="02010600030101010101" pitchFamily="2" charset="-122"/>
                        </a:rPr>
                        <a:t>服饰</a:t>
                      </a:r>
                      <a:r>
                        <a:rPr lang="en-US" sz="1200" b="1" kern="1200" dirty="0">
                          <a:solidFill>
                            <a:srgbClr val="0000FF"/>
                          </a:solidFill>
                          <a:latin typeface="+mn-ea"/>
                          <a:ea typeface="+mn-ea"/>
                          <a:cs typeface="宋体" panose="02010600030101010101" pitchFamily="2" charset="-122"/>
                        </a:rPr>
                        <a:t>）</a:t>
                      </a:r>
                      <a:endParaRPr lang="en-US" altLang="en-US" sz="1200" b="1" kern="1200" dirty="0">
                        <a:solidFill>
                          <a:srgbClr val="0000FF"/>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四上</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7 How much？(</a:t>
                      </a:r>
                      <a:r>
                        <a:rPr lang="en-US" sz="1200" b="0" kern="1200" dirty="0" err="1">
                          <a:solidFill>
                            <a:schemeClr val="tx1"/>
                          </a:solidFill>
                          <a:latin typeface="+mn-ea"/>
                          <a:ea typeface="+mn-ea"/>
                          <a:cs typeface="宋体" panose="02010600030101010101" pitchFamily="2" charset="-122"/>
                        </a:rPr>
                        <a:t>服饰，价格</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四下</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6 Whose dress is it？(</a:t>
                      </a:r>
                      <a:r>
                        <a:rPr lang="en-US" sz="1200" b="0" kern="1200" dirty="0" err="1">
                          <a:solidFill>
                            <a:schemeClr val="tx1"/>
                          </a:solidFill>
                          <a:latin typeface="+mn-ea"/>
                          <a:ea typeface="+mn-ea"/>
                          <a:cs typeface="宋体" panose="02010600030101010101" pitchFamily="2" charset="-122"/>
                        </a:rPr>
                        <a:t>服饰，描述服饰</a:t>
                      </a:r>
                      <a:r>
                        <a:rPr lang="en-US" sz="1200" b="0" kern="1200" dirty="0">
                          <a:solidFill>
                            <a:schemeClr val="tx1"/>
                          </a:solidFill>
                          <a:latin typeface="+mn-ea"/>
                          <a:ea typeface="+mn-ea"/>
                          <a:cs typeface="宋体" panose="02010600030101010101" pitchFamily="2" charset="-122"/>
                        </a:rPr>
                        <a:t>) </a:t>
                      </a:r>
                      <a:endParaRPr lang="en-US" altLang="en-US" sz="1200" b="0" kern="1200" dirty="0">
                        <a:solidFill>
                          <a:schemeClr val="tx1"/>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indent="0" algn="ctr" defTabSz="914400" rtl="0" eaLnBrk="1" latinLnBrk="0" hangingPunct="1">
                        <a:buNone/>
                      </a:pPr>
                      <a:endParaRPr lang="en-US" sz="1200" b="1" kern="1200" dirty="0">
                        <a:solidFill>
                          <a:srgbClr val="0000FF"/>
                        </a:solidFill>
                        <a:latin typeface="+mn-ea"/>
                        <a:ea typeface="+mn-ea"/>
                        <a:cs typeface="宋体" panose="02010600030101010101" pitchFamily="2" charset="-122"/>
                      </a:endParaRP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Unit6  </a:t>
                      </a:r>
                      <a:r>
                        <a:rPr lang="en-US" sz="1200" b="1" kern="1200" dirty="0" err="1">
                          <a:solidFill>
                            <a:srgbClr val="0000FF"/>
                          </a:solidFill>
                          <a:latin typeface="+mn-ea"/>
                          <a:ea typeface="+mn-ea"/>
                          <a:cs typeface="宋体" panose="02010600030101010101" pitchFamily="2" charset="-122"/>
                        </a:rPr>
                        <a:t>Colours</a:t>
                      </a:r>
                      <a:endParaRPr lang="en-US" sz="1200" b="1" kern="1200" dirty="0">
                        <a:solidFill>
                          <a:srgbClr val="0000FF"/>
                        </a:solidFill>
                        <a:latin typeface="+mn-ea"/>
                        <a:ea typeface="+mn-ea"/>
                        <a:cs typeface="宋体" panose="02010600030101010101" pitchFamily="2" charset="-122"/>
                      </a:endParaRP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a:t>
                      </a:r>
                      <a:r>
                        <a:rPr lang="en-US" sz="1200" b="1" kern="1200" dirty="0" err="1">
                          <a:solidFill>
                            <a:srgbClr val="0000FF"/>
                          </a:solidFill>
                          <a:latin typeface="+mn-ea"/>
                          <a:ea typeface="+mn-ea"/>
                          <a:cs typeface="宋体" panose="02010600030101010101" pitchFamily="2" charset="-122"/>
                        </a:rPr>
                        <a:t>颜色、服饰</a:t>
                      </a:r>
                      <a:r>
                        <a:rPr lang="en-US" sz="1200" b="1" kern="1200" dirty="0">
                          <a:solidFill>
                            <a:srgbClr val="0000FF"/>
                          </a:solidFill>
                          <a:latin typeface="+mn-ea"/>
                          <a:ea typeface="+mn-ea"/>
                          <a:cs typeface="宋体" panose="02010600030101010101" pitchFamily="2" charset="-122"/>
                        </a:rPr>
                        <a:t>）</a:t>
                      </a:r>
                      <a:endParaRPr lang="en-US" altLang="en-US" sz="1200" b="1" kern="1200" dirty="0">
                        <a:solidFill>
                          <a:srgbClr val="0000FF"/>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四上</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2 Let's make a fruit salad. (</a:t>
                      </a:r>
                      <a:r>
                        <a:rPr lang="en-US" sz="1200" b="0" kern="1200" dirty="0" err="1">
                          <a:solidFill>
                            <a:schemeClr val="tx1"/>
                          </a:solidFill>
                          <a:latin typeface="+mn-ea"/>
                          <a:ea typeface="+mn-ea"/>
                          <a:cs typeface="宋体" panose="02010600030101010101" pitchFamily="2" charset="-122"/>
                        </a:rPr>
                        <a:t>颜色、水果</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四下</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6 Whose dress is it？(</a:t>
                      </a:r>
                      <a:r>
                        <a:rPr lang="en-US" sz="1200" b="0" kern="1200" dirty="0" err="1">
                          <a:solidFill>
                            <a:schemeClr val="tx1"/>
                          </a:solidFill>
                          <a:latin typeface="+mn-ea"/>
                          <a:ea typeface="+mn-ea"/>
                          <a:cs typeface="宋体" panose="02010600030101010101" pitchFamily="2" charset="-122"/>
                        </a:rPr>
                        <a:t>服饰，描述服饰</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五上</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3 Our animal friends (</a:t>
                      </a:r>
                      <a:r>
                        <a:rPr lang="en-US" sz="1200" b="0" kern="1200" dirty="0" err="1">
                          <a:solidFill>
                            <a:schemeClr val="tx1"/>
                          </a:solidFill>
                          <a:latin typeface="+mn-ea"/>
                          <a:ea typeface="+mn-ea"/>
                          <a:cs typeface="宋体" panose="02010600030101010101" pitchFamily="2" charset="-122"/>
                        </a:rPr>
                        <a:t>颜色，描述动物</a:t>
                      </a:r>
                      <a:r>
                        <a:rPr lang="en-US" sz="1200" b="0" kern="1200" dirty="0">
                          <a:solidFill>
                            <a:schemeClr val="tx1"/>
                          </a:solidFill>
                          <a:latin typeface="+mn-ea"/>
                          <a:ea typeface="+mn-ea"/>
                          <a:cs typeface="宋体" panose="02010600030101010101" pitchFamily="2" charset="-122"/>
                        </a:rPr>
                        <a:t>)</a:t>
                      </a:r>
                      <a:r>
                        <a:rPr lang="en-US" sz="1200" b="0" kern="1200" dirty="0">
                          <a:solidFill>
                            <a:schemeClr val="tx1"/>
                          </a:solidFill>
                          <a:latin typeface="+mn-ea"/>
                          <a:ea typeface="+mn-ea"/>
                          <a:cs typeface="Times New Roman" panose="02020603050405020304" charset="0"/>
                        </a:rPr>
                        <a:t> </a:t>
                      </a:r>
                      <a:endParaRPr lang="en-US" altLang="en-US" sz="1200" b="0" kern="1200" dirty="0">
                        <a:solidFill>
                          <a:schemeClr val="tx1"/>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p>
                      <a:pPr marL="0" indent="0" algn="ctr" defTabSz="914400" rtl="0" eaLnBrk="1" latinLnBrk="0" hangingPunct="1">
                        <a:buNone/>
                      </a:pPr>
                      <a:endParaRPr lang="en-US" sz="1200" b="1" kern="1200" dirty="0">
                        <a:solidFill>
                          <a:srgbClr val="0000FF"/>
                        </a:solidFill>
                        <a:latin typeface="+mn-ea"/>
                        <a:ea typeface="+mn-ea"/>
                        <a:cs typeface="宋体" panose="02010600030101010101" pitchFamily="2" charset="-122"/>
                      </a:endParaRP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Unit7  Would you like a pie?</a:t>
                      </a: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a:t>
                      </a:r>
                      <a:r>
                        <a:rPr lang="en-US" sz="1200" b="1" kern="1200" dirty="0" err="1">
                          <a:solidFill>
                            <a:srgbClr val="0000FF"/>
                          </a:solidFill>
                          <a:latin typeface="+mn-ea"/>
                          <a:ea typeface="+mn-ea"/>
                          <a:cs typeface="宋体" panose="02010600030101010101" pitchFamily="2" charset="-122"/>
                        </a:rPr>
                        <a:t>食物</a:t>
                      </a:r>
                      <a:r>
                        <a:rPr lang="en-US" sz="1200" b="1" kern="1200" dirty="0">
                          <a:solidFill>
                            <a:srgbClr val="0000FF"/>
                          </a:solidFill>
                          <a:latin typeface="+mn-ea"/>
                          <a:ea typeface="+mn-ea"/>
                          <a:cs typeface="宋体" panose="02010600030101010101" pitchFamily="2" charset="-122"/>
                        </a:rPr>
                        <a:t>）</a:t>
                      </a:r>
                      <a:endParaRPr lang="en-US" altLang="en-US" sz="1200" b="1" kern="1200" dirty="0">
                        <a:solidFill>
                          <a:srgbClr val="0000FF"/>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四上</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2 Let's make a fruit salad. (</a:t>
                      </a:r>
                      <a:r>
                        <a:rPr lang="en-US" sz="1200" b="0" kern="1200" dirty="0" err="1">
                          <a:solidFill>
                            <a:schemeClr val="tx1"/>
                          </a:solidFill>
                          <a:latin typeface="+mn-ea"/>
                          <a:ea typeface="+mn-ea"/>
                          <a:cs typeface="宋体" panose="02010600030101010101" pitchFamily="2" charset="-122"/>
                        </a:rPr>
                        <a:t>水果</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四上</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6 At the snack bar (</a:t>
                      </a:r>
                      <a:r>
                        <a:rPr lang="en-US" sz="1200" b="0" kern="1200" dirty="0" err="1">
                          <a:solidFill>
                            <a:schemeClr val="tx1"/>
                          </a:solidFill>
                          <a:latin typeface="+mn-ea"/>
                          <a:ea typeface="+mn-ea"/>
                          <a:cs typeface="宋体" panose="02010600030101010101" pitchFamily="2" charset="-122"/>
                        </a:rPr>
                        <a:t>食物、饮料、点餐</a:t>
                      </a:r>
                      <a:r>
                        <a:rPr lang="en-US" sz="1200" b="0" kern="1200" dirty="0">
                          <a:solidFill>
                            <a:schemeClr val="tx1"/>
                          </a:solidFill>
                          <a:latin typeface="+mn-ea"/>
                          <a:ea typeface="+mn-ea"/>
                          <a:cs typeface="宋体" panose="02010600030101010101" pitchFamily="2" charset="-122"/>
                        </a:rPr>
                        <a:t>)</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latin typeface="+mn-ea"/>
                          <a:ea typeface="+mn-ea"/>
                          <a:cs typeface="宋体" panose="02010600030101010101" pitchFamily="2" charset="-122"/>
                        </a:rPr>
                        <a:t>六下 </a:t>
                      </a:r>
                      <a:r>
                        <a:rPr lang="en-US" altLang="zh-CN" sz="1200" b="0" kern="1200" dirty="0">
                          <a:solidFill>
                            <a:schemeClr val="tx1"/>
                          </a:solidFill>
                          <a:latin typeface="+mn-ea"/>
                          <a:ea typeface="+mn-ea"/>
                          <a:cs typeface="宋体" panose="02010600030101010101" pitchFamily="2" charset="-122"/>
                        </a:rPr>
                        <a:t>Unit3 A healthy diet </a:t>
                      </a:r>
                      <a:r>
                        <a:rPr lang="zh-CN" altLang="en-US" sz="1200" b="0" kern="1200" dirty="0">
                          <a:solidFill>
                            <a:schemeClr val="tx1"/>
                          </a:solidFill>
                          <a:latin typeface="+mn-ea"/>
                          <a:ea typeface="+mn-ea"/>
                          <a:cs typeface="宋体" panose="02010600030101010101" pitchFamily="2" charset="-122"/>
                        </a:rPr>
                        <a:t>（饮食）</a:t>
                      </a:r>
                      <a:endParaRPr lang="en-US" altLang="zh-CN" sz="1200" b="0" kern="1200" dirty="0">
                        <a:solidFill>
                          <a:schemeClr val="tx1"/>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24000">
                <a:tc>
                  <a:txBody>
                    <a:bodyPr/>
                    <a:lstStyle/>
                    <a:p>
                      <a:pPr marL="0" indent="0" algn="ctr" defTabSz="914400" rtl="0" eaLnBrk="1" latinLnBrk="0" hangingPunct="1">
                        <a:buNone/>
                      </a:pPr>
                      <a:endParaRPr lang="en-US" sz="1200" b="1" kern="1200" dirty="0">
                        <a:solidFill>
                          <a:srgbClr val="0000FF"/>
                        </a:solidFill>
                        <a:latin typeface="+mn-ea"/>
                        <a:ea typeface="+mn-ea"/>
                        <a:cs typeface="宋体" panose="02010600030101010101" pitchFamily="2" charset="-122"/>
                      </a:endParaRP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Unit8  Happy New Year!</a:t>
                      </a:r>
                    </a:p>
                    <a:p>
                      <a:pPr marL="0" indent="0" algn="ctr" defTabSz="914400" rtl="0" eaLnBrk="1" latinLnBrk="0" hangingPunct="1">
                        <a:buNone/>
                      </a:pPr>
                      <a:r>
                        <a:rPr lang="en-US" sz="1200" b="1" kern="1200" dirty="0">
                          <a:solidFill>
                            <a:srgbClr val="0000FF"/>
                          </a:solidFill>
                          <a:latin typeface="+mn-ea"/>
                          <a:ea typeface="+mn-ea"/>
                          <a:cs typeface="宋体" panose="02010600030101010101" pitchFamily="2" charset="-122"/>
                        </a:rPr>
                        <a:t>（</a:t>
                      </a:r>
                      <a:r>
                        <a:rPr lang="en-US" sz="1200" b="1" kern="1200" dirty="0" err="1">
                          <a:solidFill>
                            <a:srgbClr val="0000FF"/>
                          </a:solidFill>
                          <a:latin typeface="+mn-ea"/>
                          <a:ea typeface="+mn-ea"/>
                          <a:cs typeface="宋体" panose="02010600030101010101" pitchFamily="2" charset="-122"/>
                        </a:rPr>
                        <a:t>玩具、节日祝福</a:t>
                      </a:r>
                      <a:r>
                        <a:rPr lang="en-US" sz="1200" b="1" kern="1200" dirty="0">
                          <a:solidFill>
                            <a:srgbClr val="0000FF"/>
                          </a:solidFill>
                          <a:latin typeface="+mn-ea"/>
                          <a:ea typeface="+mn-ea"/>
                          <a:cs typeface="宋体" panose="02010600030101010101" pitchFamily="2" charset="-122"/>
                        </a:rPr>
                        <a:t>）</a:t>
                      </a:r>
                      <a:endParaRPr lang="en-US" altLang="en-US" sz="1200" b="1" kern="1200" dirty="0">
                        <a:solidFill>
                          <a:srgbClr val="0000FF"/>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三下</a:t>
                      </a:r>
                      <a:r>
                        <a:rPr lang="en-US" sz="1200" b="0" kern="1200" dirty="0">
                          <a:solidFill>
                            <a:schemeClr val="tx1"/>
                          </a:solidFill>
                          <a:latin typeface="+mn-ea"/>
                          <a:ea typeface="+mn-ea"/>
                          <a:cs typeface="Times New Roman" panose="02020603050405020304" charset="0"/>
                        </a:rPr>
                        <a:t> Unit </a:t>
                      </a:r>
                      <a:r>
                        <a:rPr lang="en-US" sz="1200" b="0" kern="1200" dirty="0">
                          <a:solidFill>
                            <a:schemeClr val="tx1"/>
                          </a:solidFill>
                          <a:latin typeface="+mn-ea"/>
                          <a:ea typeface="+mn-ea"/>
                          <a:cs typeface="宋体" panose="02010600030101010101" pitchFamily="2" charset="-122"/>
                        </a:rPr>
                        <a:t>5</a:t>
                      </a:r>
                      <a:r>
                        <a:rPr lang="en-US" sz="1200" b="0" kern="1200" dirty="0">
                          <a:solidFill>
                            <a:schemeClr val="tx1"/>
                          </a:solidFill>
                          <a:latin typeface="+mn-ea"/>
                          <a:ea typeface="+mn-ea"/>
                          <a:cs typeface="Times New Roman" panose="02020603050405020304" charset="0"/>
                        </a:rPr>
                        <a:t> </a:t>
                      </a:r>
                      <a:r>
                        <a:rPr lang="en-US" sz="1200" b="0" kern="1200" dirty="0">
                          <a:solidFill>
                            <a:schemeClr val="tx1"/>
                          </a:solidFill>
                          <a:latin typeface="+mn-ea"/>
                          <a:ea typeface="+mn-ea"/>
                          <a:cs typeface="宋体" panose="02010600030101010101" pitchFamily="2" charset="-122"/>
                        </a:rPr>
                        <a:t>How old are you?（</a:t>
                      </a:r>
                      <a:r>
                        <a:rPr lang="en-US" sz="1200" b="0" kern="1200" dirty="0" err="1">
                          <a:solidFill>
                            <a:schemeClr val="tx1"/>
                          </a:solidFill>
                          <a:latin typeface="+mn-ea"/>
                          <a:ea typeface="+mn-ea"/>
                          <a:cs typeface="宋体" panose="02010600030101010101" pitchFamily="2" charset="-122"/>
                        </a:rPr>
                        <a:t>玩具、生日祝福</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四上</a:t>
                      </a:r>
                      <a:r>
                        <a:rPr lang="en-US" sz="1200" b="0" kern="1200" dirty="0">
                          <a:solidFill>
                            <a:schemeClr val="tx1"/>
                          </a:solidFill>
                          <a:latin typeface="+mn-ea"/>
                          <a:ea typeface="+mn-ea"/>
                          <a:cs typeface="Times New Roman" panose="02020603050405020304" charset="0"/>
                        </a:rPr>
                        <a:t> Unit</a:t>
                      </a:r>
                      <a:r>
                        <a:rPr lang="en-US" sz="1200" b="0" kern="1200" dirty="0">
                          <a:solidFill>
                            <a:schemeClr val="tx1"/>
                          </a:solidFill>
                          <a:latin typeface="+mn-ea"/>
                          <a:ea typeface="+mn-ea"/>
                          <a:cs typeface="宋体" panose="02010600030101010101" pitchFamily="2" charset="-122"/>
                        </a:rPr>
                        <a:t> 8 Dolls.(</a:t>
                      </a:r>
                      <a:r>
                        <a:rPr lang="en-US" sz="1200" b="0" kern="1200" dirty="0" err="1">
                          <a:solidFill>
                            <a:schemeClr val="tx1"/>
                          </a:solidFill>
                          <a:latin typeface="+mn-ea"/>
                          <a:ea typeface="+mn-ea"/>
                          <a:cs typeface="宋体" panose="02010600030101010101" pitchFamily="2" charset="-122"/>
                        </a:rPr>
                        <a:t>描述玩具</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五上</a:t>
                      </a:r>
                      <a:r>
                        <a:rPr lang="en-US" sz="1200" b="0" kern="1200" dirty="0">
                          <a:solidFill>
                            <a:schemeClr val="tx1"/>
                          </a:solidFill>
                          <a:latin typeface="+mn-ea"/>
                          <a:ea typeface="+mn-ea"/>
                          <a:cs typeface="宋体" panose="02010600030101010101" pitchFamily="2" charset="-122"/>
                        </a:rPr>
                        <a:t> </a:t>
                      </a:r>
                      <a:r>
                        <a:rPr lang="en-US" sz="1200" b="0" kern="1200" dirty="0">
                          <a:solidFill>
                            <a:schemeClr val="tx1"/>
                          </a:solidFill>
                          <a:latin typeface="+mn-ea"/>
                          <a:ea typeface="+mn-ea"/>
                          <a:cs typeface="Times New Roman" panose="02020603050405020304" charset="0"/>
                        </a:rPr>
                        <a:t>Unit</a:t>
                      </a:r>
                      <a:r>
                        <a:rPr lang="en-US" sz="1200" b="0" kern="1200" dirty="0">
                          <a:solidFill>
                            <a:schemeClr val="tx1"/>
                          </a:solidFill>
                          <a:latin typeface="+mn-ea"/>
                          <a:ea typeface="+mn-ea"/>
                          <a:cs typeface="宋体" panose="02010600030101010101" pitchFamily="2" charset="-122"/>
                        </a:rPr>
                        <a:t> 8 At Christmas.(</a:t>
                      </a:r>
                      <a:r>
                        <a:rPr lang="zh-CN" altLang="en-US" sz="1200" b="0" kern="1200" dirty="0">
                          <a:solidFill>
                            <a:schemeClr val="tx1"/>
                          </a:solidFill>
                          <a:latin typeface="+mn-ea"/>
                          <a:ea typeface="+mn-ea"/>
                          <a:cs typeface="宋体" panose="02010600030101010101" pitchFamily="2" charset="-122"/>
                        </a:rPr>
                        <a:t>西方</a:t>
                      </a:r>
                      <a:r>
                        <a:rPr lang="en-US" sz="1200" b="0" kern="1200" dirty="0" err="1">
                          <a:solidFill>
                            <a:schemeClr val="tx1"/>
                          </a:solidFill>
                          <a:latin typeface="+mn-ea"/>
                          <a:ea typeface="+mn-ea"/>
                          <a:cs typeface="宋体" panose="02010600030101010101" pitchFamily="2" charset="-122"/>
                        </a:rPr>
                        <a:t>节日</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五下</a:t>
                      </a:r>
                      <a:r>
                        <a:rPr lang="en-US" sz="1200" b="0" kern="1200" dirty="0">
                          <a:solidFill>
                            <a:schemeClr val="tx1"/>
                          </a:solidFill>
                          <a:latin typeface="+mn-ea"/>
                          <a:ea typeface="+mn-ea"/>
                          <a:cs typeface="宋体" panose="02010600030101010101" pitchFamily="2" charset="-122"/>
                        </a:rPr>
                        <a:t> </a:t>
                      </a:r>
                      <a:r>
                        <a:rPr lang="en-US" sz="1200" b="0" kern="1200" dirty="0">
                          <a:solidFill>
                            <a:schemeClr val="tx1"/>
                          </a:solidFill>
                          <a:latin typeface="+mn-ea"/>
                          <a:ea typeface="+mn-ea"/>
                          <a:cs typeface="Times New Roman" panose="02020603050405020304" charset="0"/>
                        </a:rPr>
                        <a:t>Unit</a:t>
                      </a:r>
                      <a:r>
                        <a:rPr lang="en-US" sz="1200" b="0" kern="1200" dirty="0">
                          <a:solidFill>
                            <a:schemeClr val="tx1"/>
                          </a:solidFill>
                          <a:latin typeface="+mn-ea"/>
                          <a:ea typeface="+mn-ea"/>
                          <a:cs typeface="宋体" panose="02010600030101010101" pitchFamily="2" charset="-122"/>
                        </a:rPr>
                        <a:t> 7 Chinese festivals (</a:t>
                      </a:r>
                      <a:r>
                        <a:rPr lang="zh-CN" altLang="en-US" sz="1200" b="0" kern="1200" dirty="0">
                          <a:solidFill>
                            <a:schemeClr val="tx1"/>
                          </a:solidFill>
                          <a:latin typeface="+mn-ea"/>
                          <a:ea typeface="+mn-ea"/>
                          <a:cs typeface="宋体" panose="02010600030101010101" pitchFamily="2" charset="-122"/>
                        </a:rPr>
                        <a:t>中国传统</a:t>
                      </a:r>
                      <a:r>
                        <a:rPr lang="en-US" sz="1200" b="0" kern="1200" dirty="0" err="1">
                          <a:solidFill>
                            <a:schemeClr val="tx1"/>
                          </a:solidFill>
                          <a:latin typeface="+mn-ea"/>
                          <a:ea typeface="+mn-ea"/>
                          <a:cs typeface="宋体" panose="02010600030101010101" pitchFamily="2" charset="-122"/>
                        </a:rPr>
                        <a:t>节日</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en-US" sz="1200" b="0" kern="1200" dirty="0" err="1">
                          <a:solidFill>
                            <a:schemeClr val="tx1"/>
                          </a:solidFill>
                          <a:latin typeface="+mn-ea"/>
                          <a:ea typeface="+mn-ea"/>
                          <a:cs typeface="宋体" panose="02010600030101010101" pitchFamily="2" charset="-122"/>
                        </a:rPr>
                        <a:t>五下</a:t>
                      </a:r>
                      <a:r>
                        <a:rPr lang="en-US" sz="1200" b="0" kern="1200" dirty="0">
                          <a:solidFill>
                            <a:schemeClr val="tx1"/>
                          </a:solidFill>
                          <a:latin typeface="+mn-ea"/>
                          <a:ea typeface="+mn-ea"/>
                          <a:cs typeface="宋体" panose="02010600030101010101" pitchFamily="2" charset="-122"/>
                        </a:rPr>
                        <a:t> </a:t>
                      </a:r>
                      <a:r>
                        <a:rPr lang="en-US" sz="1200" b="0" kern="1200" dirty="0">
                          <a:solidFill>
                            <a:schemeClr val="tx1"/>
                          </a:solidFill>
                          <a:latin typeface="+mn-ea"/>
                          <a:ea typeface="+mn-ea"/>
                          <a:cs typeface="Times New Roman" panose="02020603050405020304" charset="0"/>
                        </a:rPr>
                        <a:t>Unit</a:t>
                      </a:r>
                      <a:r>
                        <a:rPr lang="en-US" sz="1200" b="0" kern="1200" dirty="0">
                          <a:solidFill>
                            <a:schemeClr val="tx1"/>
                          </a:solidFill>
                          <a:latin typeface="+mn-ea"/>
                          <a:ea typeface="+mn-ea"/>
                          <a:cs typeface="宋体" panose="02010600030101010101" pitchFamily="2" charset="-122"/>
                        </a:rPr>
                        <a:t> 8 Birthdays (</a:t>
                      </a:r>
                      <a:r>
                        <a:rPr lang="en-US" sz="1200" b="0" kern="1200" dirty="0" err="1">
                          <a:solidFill>
                            <a:schemeClr val="tx1"/>
                          </a:solidFill>
                          <a:latin typeface="+mn-ea"/>
                          <a:ea typeface="+mn-ea"/>
                          <a:cs typeface="宋体" panose="02010600030101010101" pitchFamily="2" charset="-122"/>
                        </a:rPr>
                        <a:t>节日</a:t>
                      </a:r>
                      <a:r>
                        <a:rPr lang="en-US" sz="1200" b="0" kern="1200" dirty="0">
                          <a:solidFill>
                            <a:schemeClr val="tx1"/>
                          </a:solidFill>
                          <a:latin typeface="+mn-ea"/>
                          <a:ea typeface="+mn-ea"/>
                          <a:cs typeface="宋体" panose="02010600030101010101" pitchFamily="2" charset="-122"/>
                        </a:rPr>
                        <a:t>)</a:t>
                      </a:r>
                    </a:p>
                    <a:p>
                      <a:pPr marL="0" indent="0" algn="l" defTabSz="914400" rtl="0" eaLnBrk="1" latinLnBrk="0" hangingPunct="1">
                        <a:buNone/>
                      </a:pPr>
                      <a:r>
                        <a:rPr lang="zh-CN" altLang="en-US" sz="1200" b="0" kern="1200" dirty="0">
                          <a:solidFill>
                            <a:schemeClr val="tx1"/>
                          </a:solidFill>
                          <a:latin typeface="+mn-ea"/>
                          <a:ea typeface="+mn-ea"/>
                          <a:cs typeface="宋体" panose="02010600030101010101" pitchFamily="2" charset="-122"/>
                        </a:rPr>
                        <a:t>六上 </a:t>
                      </a:r>
                      <a:r>
                        <a:rPr lang="en-US" altLang="zh-CN" sz="1200" b="0" kern="1200" dirty="0">
                          <a:solidFill>
                            <a:schemeClr val="tx1"/>
                          </a:solidFill>
                          <a:latin typeface="+mn-ea"/>
                          <a:ea typeface="+mn-ea"/>
                          <a:cs typeface="宋体" panose="02010600030101010101" pitchFamily="2" charset="-122"/>
                        </a:rPr>
                        <a:t>Unit8 Chinese New Year</a:t>
                      </a:r>
                      <a:r>
                        <a:rPr lang="zh-CN" altLang="en-US" sz="1200" b="0" kern="1200" dirty="0">
                          <a:solidFill>
                            <a:schemeClr val="tx1"/>
                          </a:solidFill>
                          <a:latin typeface="+mn-ea"/>
                          <a:ea typeface="+mn-ea"/>
                          <a:cs typeface="宋体" panose="02010600030101010101" pitchFamily="2" charset="-122"/>
                        </a:rPr>
                        <a:t>（中国传统节日）</a:t>
                      </a:r>
                      <a:endParaRPr lang="en-US" altLang="en-US" sz="1200" b="0" kern="1200" dirty="0">
                        <a:solidFill>
                          <a:schemeClr val="tx1"/>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9" name="组合 8">
            <a:extLst>
              <a:ext uri="{FF2B5EF4-FFF2-40B4-BE49-F238E27FC236}">
                <a16:creationId xmlns:a16="http://schemas.microsoft.com/office/drawing/2014/main" id="{9276BA82-68FD-9DE4-FBB2-1A1A2EC9D49F}"/>
              </a:ext>
            </a:extLst>
          </p:cNvPr>
          <p:cNvGrpSpPr/>
          <p:nvPr/>
        </p:nvGrpSpPr>
        <p:grpSpPr>
          <a:xfrm>
            <a:off x="224513" y="140871"/>
            <a:ext cx="4282175" cy="967189"/>
            <a:chOff x="224513" y="140871"/>
            <a:chExt cx="4282175" cy="967189"/>
          </a:xfrm>
        </p:grpSpPr>
        <p:sp>
          <p:nvSpPr>
            <p:cNvPr id="11" name="任意多边形 29">
              <a:extLst>
                <a:ext uri="{FF2B5EF4-FFF2-40B4-BE49-F238E27FC236}">
                  <a16:creationId xmlns:a16="http://schemas.microsoft.com/office/drawing/2014/main" id="{448360F3-D3E5-3989-E48A-3D03D83942AD}"/>
                </a:ext>
              </a:extLst>
            </p:cNvPr>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638D6086-58F0-CF59-9AE7-99C3DEBEB619}"/>
                </a:ext>
              </a:extLst>
            </p:cNvPr>
            <p:cNvSpPr txBox="1"/>
            <p:nvPr/>
          </p:nvSpPr>
          <p:spPr>
            <a:xfrm>
              <a:off x="1134687" y="416597"/>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教材内容勾连</a:t>
              </a:r>
            </a:p>
          </p:txBody>
        </p:sp>
        <p:pic>
          <p:nvPicPr>
            <p:cNvPr id="13" name="图片 12">
              <a:extLst>
                <a:ext uri="{FF2B5EF4-FFF2-40B4-BE49-F238E27FC236}">
                  <a16:creationId xmlns:a16="http://schemas.microsoft.com/office/drawing/2014/main" id="{85154540-1243-C514-2055-29C681B0C6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14" name="组合 13">
              <a:extLst>
                <a:ext uri="{FF2B5EF4-FFF2-40B4-BE49-F238E27FC236}">
                  <a16:creationId xmlns:a16="http://schemas.microsoft.com/office/drawing/2014/main" id="{0913EF29-DE12-AB4F-DE4C-A8224E6C1ED0}"/>
                </a:ext>
              </a:extLst>
            </p:cNvPr>
            <p:cNvGrpSpPr/>
            <p:nvPr/>
          </p:nvGrpSpPr>
          <p:grpSpPr>
            <a:xfrm rot="335674">
              <a:off x="452539" y="140871"/>
              <a:ext cx="620482" cy="623305"/>
              <a:chOff x="2155121" y="1939693"/>
              <a:chExt cx="1174773" cy="1180119"/>
            </a:xfrm>
          </p:grpSpPr>
          <p:pic>
            <p:nvPicPr>
              <p:cNvPr id="15" name="图片 14">
                <a:extLst>
                  <a:ext uri="{FF2B5EF4-FFF2-40B4-BE49-F238E27FC236}">
                    <a16:creationId xmlns:a16="http://schemas.microsoft.com/office/drawing/2014/main" id="{BAB76363-4F2B-7713-3818-1607C62654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16" name="图片 15">
                <a:extLst>
                  <a:ext uri="{FF2B5EF4-FFF2-40B4-BE49-F238E27FC236}">
                    <a16:creationId xmlns:a16="http://schemas.microsoft.com/office/drawing/2014/main" id="{AD429402-2FFC-B9FF-2A09-0CB12448E2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pSp>
        <p:nvGrpSpPr>
          <p:cNvPr id="22" name="组合 21">
            <a:extLst>
              <a:ext uri="{FF2B5EF4-FFF2-40B4-BE49-F238E27FC236}">
                <a16:creationId xmlns:a16="http://schemas.microsoft.com/office/drawing/2014/main" id="{2C25A0FF-93BE-8A62-CF76-DF9D65A995FF}"/>
              </a:ext>
            </a:extLst>
          </p:cNvPr>
          <p:cNvGrpSpPr/>
          <p:nvPr/>
        </p:nvGrpSpPr>
        <p:grpSpPr>
          <a:xfrm>
            <a:off x="8223549" y="240497"/>
            <a:ext cx="3105867" cy="547665"/>
            <a:chOff x="7316" y="2241"/>
            <a:chExt cx="6356" cy="903"/>
          </a:xfrm>
        </p:grpSpPr>
        <p:sp>
          <p:nvSpPr>
            <p:cNvPr id="23" name="对角圆角矩形 22">
              <a:extLst>
                <a:ext uri="{FF2B5EF4-FFF2-40B4-BE49-F238E27FC236}">
                  <a16:creationId xmlns:a16="http://schemas.microsoft.com/office/drawing/2014/main" id="{550EEDBB-6EE2-52D5-B4D9-6B8C413416E1}"/>
                </a:ext>
              </a:extLst>
            </p:cNvPr>
            <p:cNvSpPr/>
            <p:nvPr/>
          </p:nvSpPr>
          <p:spPr>
            <a:xfrm>
              <a:off x="7316" y="2241"/>
              <a:ext cx="6356" cy="903"/>
            </a:xfrm>
            <a:prstGeom prst="round2DiagRect">
              <a:avLst/>
            </a:prstGeom>
            <a:solidFill>
              <a:schemeClr val="accent1">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0F6286A3-071F-3AC5-2EE6-E9C80720FA49}"/>
                </a:ext>
              </a:extLst>
            </p:cNvPr>
            <p:cNvSpPr txBox="1"/>
            <p:nvPr/>
          </p:nvSpPr>
          <p:spPr>
            <a:xfrm>
              <a:off x="7713" y="2430"/>
              <a:ext cx="5730" cy="582"/>
            </a:xfrm>
            <a:prstGeom prst="rect">
              <a:avLst/>
            </a:prstGeom>
            <a:noFill/>
          </p:spPr>
          <p:txBody>
            <a:bodyPr wrap="square" rtlCol="0">
              <a:spAutoFit/>
            </a:bodyPr>
            <a:lstStyle/>
            <a:p>
              <a:pPr algn="l"/>
              <a:r>
                <a:rPr lang="zh-CN" altLang="en-US" b="1" dirty="0">
                  <a:latin typeface="Arial" panose="020B0604020202020204" pitchFamily="34" charset="0"/>
                  <a:ea typeface="微软雅黑" panose="020B0503020204020204" pitchFamily="34" charset="-122"/>
                </a:rPr>
                <a:t>点线面、立体式结构网络</a:t>
              </a:r>
            </a:p>
          </p:txBody>
        </p:sp>
      </p:grpSp>
      <p:grpSp>
        <p:nvGrpSpPr>
          <p:cNvPr id="25" name="组合 24">
            <a:extLst>
              <a:ext uri="{FF2B5EF4-FFF2-40B4-BE49-F238E27FC236}">
                <a16:creationId xmlns:a16="http://schemas.microsoft.com/office/drawing/2014/main" id="{70D4203D-E070-EA08-2F3C-FF190FB6BCA8}"/>
              </a:ext>
            </a:extLst>
          </p:cNvPr>
          <p:cNvGrpSpPr/>
          <p:nvPr/>
        </p:nvGrpSpPr>
        <p:grpSpPr>
          <a:xfrm>
            <a:off x="5255932" y="245918"/>
            <a:ext cx="2419985" cy="581022"/>
            <a:chOff x="7316" y="2574"/>
            <a:chExt cx="4550" cy="570"/>
          </a:xfrm>
        </p:grpSpPr>
        <p:sp>
          <p:nvSpPr>
            <p:cNvPr id="26" name="对角圆角矩形 22">
              <a:extLst>
                <a:ext uri="{FF2B5EF4-FFF2-40B4-BE49-F238E27FC236}">
                  <a16:creationId xmlns:a16="http://schemas.microsoft.com/office/drawing/2014/main" id="{BACCFDCF-6B7B-CC98-AC6C-AC690968F3EE}"/>
                </a:ext>
              </a:extLst>
            </p:cNvPr>
            <p:cNvSpPr/>
            <p:nvPr/>
          </p:nvSpPr>
          <p:spPr>
            <a:xfrm>
              <a:off x="7316" y="2574"/>
              <a:ext cx="4550" cy="570"/>
            </a:xfrm>
            <a:prstGeom prst="round2DiagRect">
              <a:avLst/>
            </a:prstGeom>
            <a:solidFill>
              <a:schemeClr val="accent1">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3D53EAE6-8D77-C742-5A6C-66DA12F43EBD}"/>
                </a:ext>
              </a:extLst>
            </p:cNvPr>
            <p:cNvSpPr txBox="1"/>
            <p:nvPr/>
          </p:nvSpPr>
          <p:spPr>
            <a:xfrm>
              <a:off x="7413" y="2681"/>
              <a:ext cx="4453" cy="362"/>
            </a:xfrm>
            <a:prstGeom prst="rect">
              <a:avLst/>
            </a:prstGeom>
            <a:noFill/>
          </p:spPr>
          <p:txBody>
            <a:bodyPr wrap="square" rtlCol="0">
              <a:spAutoFit/>
            </a:bodyPr>
            <a:lstStyle/>
            <a:p>
              <a:pPr algn="l"/>
              <a:r>
                <a:rPr lang="zh-CN" altLang="en-US" b="1" dirty="0">
                  <a:latin typeface="Arial" panose="020B0604020202020204" pitchFamily="34" charset="0"/>
                  <a:ea typeface="微软雅黑" panose="020B0503020204020204" pitchFamily="34" charset="-122"/>
                </a:rPr>
                <a:t>经纬交织、融会贯通</a:t>
              </a:r>
            </a:p>
          </p:txBody>
        </p:sp>
      </p:grpSp>
    </p:spTree>
    <p:extLst>
      <p:ext uri="{BB962C8B-B14F-4D97-AF65-F5344CB8AC3E}">
        <p14:creationId xmlns:p14="http://schemas.microsoft.com/office/powerpoint/2010/main" val="96246337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pic>
        <p:nvPicPr>
          <p:cNvPr id="8" name="图片 7">
            <a:extLst>
              <a:ext uri="{FF2B5EF4-FFF2-40B4-BE49-F238E27FC236}">
                <a16:creationId xmlns:a16="http://schemas.microsoft.com/office/drawing/2014/main" id="{37857543-3119-5CB4-00B7-C835A954B938}"/>
              </a:ext>
            </a:extLst>
          </p:cNvPr>
          <p:cNvPicPr>
            <a:picLocks noChangeAspect="1"/>
          </p:cNvPicPr>
          <p:nvPr/>
        </p:nvPicPr>
        <p:blipFill rotWithShape="1">
          <a:blip r:embed="rId7"/>
          <a:srcRect l="22792" t="23560" r="23616" b="15210"/>
          <a:stretch/>
        </p:blipFill>
        <p:spPr>
          <a:xfrm>
            <a:off x="282101" y="1165160"/>
            <a:ext cx="11527277" cy="5564944"/>
          </a:xfrm>
          <a:prstGeom prst="rect">
            <a:avLst/>
          </a:prstGeom>
        </p:spPr>
      </p:pic>
      <p:grpSp>
        <p:nvGrpSpPr>
          <p:cNvPr id="2" name="组合 1">
            <a:extLst>
              <a:ext uri="{FF2B5EF4-FFF2-40B4-BE49-F238E27FC236}">
                <a16:creationId xmlns:a16="http://schemas.microsoft.com/office/drawing/2014/main" id="{71EEAAA1-65A4-9A49-9D85-EB5522641CC0}"/>
              </a:ext>
            </a:extLst>
          </p:cNvPr>
          <p:cNvGrpSpPr/>
          <p:nvPr/>
        </p:nvGrpSpPr>
        <p:grpSpPr>
          <a:xfrm>
            <a:off x="224513" y="140871"/>
            <a:ext cx="4282175" cy="967189"/>
            <a:chOff x="224513" y="140871"/>
            <a:chExt cx="4282175" cy="967189"/>
          </a:xfrm>
        </p:grpSpPr>
        <p:sp>
          <p:nvSpPr>
            <p:cNvPr id="3" name="任意多边形 29">
              <a:extLst>
                <a:ext uri="{FF2B5EF4-FFF2-40B4-BE49-F238E27FC236}">
                  <a16:creationId xmlns:a16="http://schemas.microsoft.com/office/drawing/2014/main" id="{097A9DF8-844F-8B46-DA56-6D91A0A9726F}"/>
                </a:ext>
              </a:extLst>
            </p:cNvPr>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B8D9520E-59DB-E7AF-8E3D-1D4C70C9A071}"/>
                </a:ext>
              </a:extLst>
            </p:cNvPr>
            <p:cNvSpPr txBox="1"/>
            <p:nvPr/>
          </p:nvSpPr>
          <p:spPr>
            <a:xfrm>
              <a:off x="1134687" y="416597"/>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单元学习评价</a:t>
              </a:r>
            </a:p>
          </p:txBody>
        </p:sp>
        <p:pic>
          <p:nvPicPr>
            <p:cNvPr id="9" name="图片 8">
              <a:extLst>
                <a:ext uri="{FF2B5EF4-FFF2-40B4-BE49-F238E27FC236}">
                  <a16:creationId xmlns:a16="http://schemas.microsoft.com/office/drawing/2014/main" id="{D749CAD1-B1AB-5D01-355B-7CFFA42FA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11" name="组合 10">
              <a:extLst>
                <a:ext uri="{FF2B5EF4-FFF2-40B4-BE49-F238E27FC236}">
                  <a16:creationId xmlns:a16="http://schemas.microsoft.com/office/drawing/2014/main" id="{8FC14D1F-1442-A380-0875-E27C41CB2181}"/>
                </a:ext>
              </a:extLst>
            </p:cNvPr>
            <p:cNvGrpSpPr/>
            <p:nvPr/>
          </p:nvGrpSpPr>
          <p:grpSpPr>
            <a:xfrm rot="335674">
              <a:off x="452539" y="140871"/>
              <a:ext cx="620482" cy="623305"/>
              <a:chOff x="2155121" y="1939693"/>
              <a:chExt cx="1174773" cy="1180119"/>
            </a:xfrm>
          </p:grpSpPr>
          <p:pic>
            <p:nvPicPr>
              <p:cNvPr id="12" name="图片 11">
                <a:extLst>
                  <a:ext uri="{FF2B5EF4-FFF2-40B4-BE49-F238E27FC236}">
                    <a16:creationId xmlns:a16="http://schemas.microsoft.com/office/drawing/2014/main" id="{C157CB29-153B-E922-0DDB-BAB4C9F12B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13" name="图片 12">
                <a:extLst>
                  <a:ext uri="{FF2B5EF4-FFF2-40B4-BE49-F238E27FC236}">
                    <a16:creationId xmlns:a16="http://schemas.microsoft.com/office/drawing/2014/main" id="{90F84D77-9364-07DA-3F33-AE81B39786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sp>
        <p:nvSpPr>
          <p:cNvPr id="15" name="文本框 14">
            <a:extLst>
              <a:ext uri="{FF2B5EF4-FFF2-40B4-BE49-F238E27FC236}">
                <a16:creationId xmlns:a16="http://schemas.microsoft.com/office/drawing/2014/main" id="{AAD2986C-C536-6D08-0AEF-1282E1C41D81}"/>
              </a:ext>
            </a:extLst>
          </p:cNvPr>
          <p:cNvSpPr txBox="1"/>
          <p:nvPr/>
        </p:nvSpPr>
        <p:spPr>
          <a:xfrm>
            <a:off x="4404960" y="516454"/>
            <a:ext cx="7331068"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rPr>
              <a:t>译林版《英语》 三 年级 上 册</a:t>
            </a:r>
            <a:r>
              <a:rPr lang="en-US" altLang="zh-CN" sz="1800" b="1" kern="100" dirty="0">
                <a:effectLst/>
                <a:latin typeface="Times New Roman" panose="02020603050405020304" pitchFamily="18" charset="0"/>
                <a:ea typeface="宋体" panose="02010600030101010101" pitchFamily="2" charset="-122"/>
              </a:rPr>
              <a:t>Unit8  Happy New Year!</a:t>
            </a:r>
            <a:r>
              <a:rPr lang="zh-CN" altLang="zh-CN" sz="1800" b="1" kern="100" dirty="0">
                <a:effectLst/>
                <a:latin typeface="Times New Roman" panose="02020603050405020304" pitchFamily="18" charset="0"/>
                <a:ea typeface="宋体" panose="02010600030101010101" pitchFamily="2" charset="-122"/>
              </a:rPr>
              <a:t>单元学习评价表</a:t>
            </a:r>
            <a:endParaRPr lang="zh-CN" altLang="zh-CN" sz="1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214234078"/>
      </p:ext>
    </p:extLst>
  </p:cSld>
  <p:clrMapOvr>
    <a:masterClrMapping/>
  </p:clrMapOvr>
  <p:transition spd="slow" advTm="3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10" name="图片 9">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29" name="组合 28"/>
          <p:cNvGrpSpPr/>
          <p:nvPr/>
        </p:nvGrpSpPr>
        <p:grpSpPr>
          <a:xfrm>
            <a:off x="224512" y="140871"/>
            <a:ext cx="4619861" cy="967189"/>
            <a:chOff x="224513" y="140871"/>
            <a:chExt cx="3857848"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819928" y="426274"/>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单元整体教学</a:t>
              </a:r>
            </a:p>
          </p:txBody>
        </p:sp>
        <p:pic>
          <p:nvPicPr>
            <p:cNvPr id="32" name="图片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pSp>
        <p:nvGrpSpPr>
          <p:cNvPr id="2" name="组合 1"/>
          <p:cNvGrpSpPr/>
          <p:nvPr/>
        </p:nvGrpSpPr>
        <p:grpSpPr>
          <a:xfrm>
            <a:off x="3561975" y="1887166"/>
            <a:ext cx="3551974" cy="3764604"/>
            <a:chOff x="3790891" y="1861460"/>
            <a:chExt cx="4143483" cy="3777629"/>
          </a:xfrm>
        </p:grpSpPr>
        <p:sp>
          <p:nvSpPr>
            <p:cNvPr id="18" name="AutoShape 4"/>
            <p:cNvSpPr>
              <a:spLocks/>
            </p:cNvSpPr>
            <p:nvPr/>
          </p:nvSpPr>
          <p:spPr bwMode="auto">
            <a:xfrm rot="21600000">
              <a:off x="4041272" y="1996226"/>
              <a:ext cx="3620263" cy="36428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w="38100" cap="flat" cmpd="sng">
              <a:solidFill>
                <a:srgbClr val="D0DFAD"/>
              </a:solid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19" name="AutoShape 6"/>
            <p:cNvSpPr>
              <a:spLocks/>
            </p:cNvSpPr>
            <p:nvPr/>
          </p:nvSpPr>
          <p:spPr bwMode="auto">
            <a:xfrm rot="10800000">
              <a:off x="4538413" y="5058238"/>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20" name="AutoShape 7"/>
            <p:cNvSpPr>
              <a:spLocks/>
            </p:cNvSpPr>
            <p:nvPr/>
          </p:nvSpPr>
          <p:spPr bwMode="auto">
            <a:xfrm rot="10800000">
              <a:off x="6630353" y="505109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21" name="AutoShape 9"/>
            <p:cNvSpPr>
              <a:spLocks/>
            </p:cNvSpPr>
            <p:nvPr/>
          </p:nvSpPr>
          <p:spPr bwMode="auto">
            <a:xfrm rot="21599996">
              <a:off x="4646390" y="5184632"/>
              <a:ext cx="326452"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22" name="AutoShape 10"/>
            <p:cNvSpPr>
              <a:spLocks/>
            </p:cNvSpPr>
            <p:nvPr/>
          </p:nvSpPr>
          <p:spPr bwMode="auto">
            <a:xfrm rot="21599996">
              <a:off x="6740005" y="5172463"/>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36" name="AutoShape 12"/>
            <p:cNvSpPr>
              <a:spLocks/>
            </p:cNvSpPr>
            <p:nvPr/>
          </p:nvSpPr>
          <p:spPr bwMode="auto">
            <a:xfrm rot="21600000">
              <a:off x="6661822" y="209458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37" name="AutoShape 13"/>
            <p:cNvSpPr>
              <a:spLocks/>
            </p:cNvSpPr>
            <p:nvPr/>
          </p:nvSpPr>
          <p:spPr bwMode="auto">
            <a:xfrm rot="21600000">
              <a:off x="3790891" y="3438062"/>
              <a:ext cx="544922"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38" name="AutoShape 14"/>
            <p:cNvSpPr>
              <a:spLocks/>
            </p:cNvSpPr>
            <p:nvPr/>
          </p:nvSpPr>
          <p:spPr bwMode="auto">
            <a:xfrm rot="21600000">
              <a:off x="7389451" y="3571991"/>
              <a:ext cx="544923"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39" name="AutoShape 15"/>
            <p:cNvSpPr>
              <a:spLocks/>
            </p:cNvSpPr>
            <p:nvPr/>
          </p:nvSpPr>
          <p:spPr bwMode="auto">
            <a:xfrm rot="21600000">
              <a:off x="4906834" y="1861460"/>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40" name="AutoShape 17"/>
            <p:cNvSpPr>
              <a:spLocks/>
            </p:cNvSpPr>
            <p:nvPr/>
          </p:nvSpPr>
          <p:spPr bwMode="auto">
            <a:xfrm rot="21600000">
              <a:off x="3902219" y="3557761"/>
              <a:ext cx="326452" cy="327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1" name="AutoShape 18"/>
            <p:cNvSpPr>
              <a:spLocks/>
            </p:cNvSpPr>
            <p:nvPr/>
          </p:nvSpPr>
          <p:spPr bwMode="auto">
            <a:xfrm rot="21600000">
              <a:off x="6772314" y="2244414"/>
              <a:ext cx="327288"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2" name="AutoShape 19"/>
            <p:cNvSpPr>
              <a:spLocks/>
            </p:cNvSpPr>
            <p:nvPr/>
          </p:nvSpPr>
          <p:spPr bwMode="auto">
            <a:xfrm rot="21600000">
              <a:off x="5015650" y="1961906"/>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3" name="AutoShape 20"/>
            <p:cNvSpPr>
              <a:spLocks/>
            </p:cNvSpPr>
            <p:nvPr/>
          </p:nvSpPr>
          <p:spPr bwMode="auto">
            <a:xfrm rot="21600000">
              <a:off x="7509148" y="3698386"/>
              <a:ext cx="326452" cy="288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bg1"/>
            </a:solidFill>
            <a:ln>
              <a:noFill/>
            </a:ln>
            <a:effectLst/>
          </p:spPr>
          <p:txBody>
            <a:bodyPr lIns="24107" tIns="24107" rIns="24107" bIns="24107"/>
            <a:lstStyle/>
            <a:p>
              <a:pPr defTabSz="482152">
                <a:defRPr/>
              </a:pPr>
              <a:endParaRPr lang="es-ES" sz="984">
                <a:solidFill>
                  <a:schemeClr val="tx1">
                    <a:lumMod val="75000"/>
                    <a:lumOff val="25000"/>
                  </a:schemeClr>
                </a:solidFill>
                <a:cs typeface="+mn-ea"/>
                <a:sym typeface="+mn-lt"/>
              </a:endParaRPr>
            </a:p>
          </p:txBody>
        </p:sp>
        <p:sp>
          <p:nvSpPr>
            <p:cNvPr id="44" name="AutoShape 21"/>
            <p:cNvSpPr>
              <a:spLocks/>
            </p:cNvSpPr>
            <p:nvPr/>
          </p:nvSpPr>
          <p:spPr bwMode="auto">
            <a:xfrm>
              <a:off x="4623861" y="2671729"/>
              <a:ext cx="2465964" cy="24659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528667"/>
            </a:solidFill>
            <a:ln>
              <a:noFill/>
            </a:ln>
            <a:effectLst/>
          </p:spPr>
          <p:txBody>
            <a:bodyPr lIns="0" tIns="0" rIns="0" bIns="0" anchor="ctr"/>
            <a:lstStyle/>
            <a:p>
              <a:pPr>
                <a:defRPr/>
              </a:pPr>
              <a:endParaRPr lang="es-ES" sz="2953">
                <a:solidFill>
                  <a:schemeClr val="tx1">
                    <a:lumMod val="75000"/>
                    <a:lumOff val="25000"/>
                  </a:schemeClr>
                </a:solidFill>
                <a:effectLst>
                  <a:outerShdw blurRad="38100" dist="38100" dir="2700000" algn="tl">
                    <a:srgbClr val="000000"/>
                  </a:outerShdw>
                </a:effectLst>
                <a:cs typeface="+mn-ea"/>
                <a:sym typeface="+mn-lt"/>
              </a:endParaRPr>
            </a:p>
          </p:txBody>
        </p:sp>
        <p:sp>
          <p:nvSpPr>
            <p:cNvPr id="45" name="AutoShape 22"/>
            <p:cNvSpPr>
              <a:spLocks/>
            </p:cNvSpPr>
            <p:nvPr/>
          </p:nvSpPr>
          <p:spPr bwMode="auto">
            <a:xfrm>
              <a:off x="5342102" y="3310571"/>
              <a:ext cx="1103143" cy="110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DDDDDD"/>
                  </a:outerShdw>
                </a:effectLst>
                <a:cs typeface="+mn-ea"/>
                <a:sym typeface="+mn-lt"/>
              </a:endParaRPr>
            </a:p>
          </p:txBody>
        </p:sp>
      </p:grpSp>
      <p:sp>
        <p:nvSpPr>
          <p:cNvPr id="46" name="TextBox 19"/>
          <p:cNvSpPr txBox="1">
            <a:spLocks noChangeArrowheads="1"/>
          </p:cNvSpPr>
          <p:nvPr/>
        </p:nvSpPr>
        <p:spPr bwMode="auto">
          <a:xfrm>
            <a:off x="1303785" y="5128928"/>
            <a:ext cx="2617609" cy="4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72"/>
            <a:r>
              <a:rPr lang="zh-CN" altLang="en-US" sz="2000" b="1" dirty="0">
                <a:solidFill>
                  <a:schemeClr val="tx1">
                    <a:lumMod val="75000"/>
                    <a:lumOff val="25000"/>
                  </a:schemeClr>
                </a:solidFill>
                <a:cs typeface="+mn-ea"/>
                <a:sym typeface="+mn-lt"/>
              </a:rPr>
              <a:t>目标设定</a:t>
            </a:r>
          </a:p>
        </p:txBody>
      </p:sp>
      <p:sp>
        <p:nvSpPr>
          <p:cNvPr id="47" name="TextBox 19"/>
          <p:cNvSpPr txBox="1">
            <a:spLocks noChangeArrowheads="1"/>
          </p:cNvSpPr>
          <p:nvPr/>
        </p:nvSpPr>
        <p:spPr bwMode="auto">
          <a:xfrm>
            <a:off x="871114" y="3537653"/>
            <a:ext cx="2617609" cy="4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72"/>
            <a:r>
              <a:rPr lang="zh-CN" altLang="en-US" sz="2000" b="1" dirty="0">
                <a:solidFill>
                  <a:schemeClr val="tx1">
                    <a:lumMod val="75000"/>
                    <a:lumOff val="25000"/>
                  </a:schemeClr>
                </a:solidFill>
                <a:cs typeface="+mn-ea"/>
                <a:sym typeface="+mn-lt"/>
              </a:rPr>
              <a:t>学情分析</a:t>
            </a:r>
          </a:p>
        </p:txBody>
      </p:sp>
      <p:sp>
        <p:nvSpPr>
          <p:cNvPr id="48" name="TextBox 19"/>
          <p:cNvSpPr txBox="1">
            <a:spLocks noChangeArrowheads="1"/>
          </p:cNvSpPr>
          <p:nvPr/>
        </p:nvSpPr>
        <p:spPr bwMode="auto">
          <a:xfrm>
            <a:off x="1734732" y="1872351"/>
            <a:ext cx="2617609" cy="4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72"/>
            <a:r>
              <a:rPr lang="zh-CN" altLang="en-US" sz="2000" b="1" dirty="0">
                <a:solidFill>
                  <a:schemeClr val="tx1">
                    <a:lumMod val="75000"/>
                    <a:lumOff val="25000"/>
                  </a:schemeClr>
                </a:solidFill>
                <a:cs typeface="+mn-ea"/>
                <a:sym typeface="+mn-lt"/>
              </a:rPr>
              <a:t>内容解读</a:t>
            </a:r>
          </a:p>
        </p:txBody>
      </p:sp>
      <p:sp>
        <p:nvSpPr>
          <p:cNvPr id="54" name="TextBox 19"/>
          <p:cNvSpPr txBox="1">
            <a:spLocks noChangeArrowheads="1"/>
          </p:cNvSpPr>
          <p:nvPr/>
        </p:nvSpPr>
        <p:spPr bwMode="auto">
          <a:xfrm>
            <a:off x="6749426" y="2079045"/>
            <a:ext cx="2617609" cy="4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2"/>
            <a:r>
              <a:rPr lang="zh-CN" altLang="en-US" sz="2000" b="1" dirty="0">
                <a:solidFill>
                  <a:schemeClr val="tx1">
                    <a:lumMod val="75000"/>
                    <a:lumOff val="25000"/>
                  </a:schemeClr>
                </a:solidFill>
                <a:cs typeface="+mn-ea"/>
                <a:sym typeface="+mn-lt"/>
              </a:rPr>
              <a:t>学习评价</a:t>
            </a:r>
          </a:p>
        </p:txBody>
      </p:sp>
      <p:sp>
        <p:nvSpPr>
          <p:cNvPr id="55" name="TextBox 19"/>
          <p:cNvSpPr txBox="1">
            <a:spLocks noChangeArrowheads="1"/>
          </p:cNvSpPr>
          <p:nvPr/>
        </p:nvSpPr>
        <p:spPr bwMode="auto">
          <a:xfrm>
            <a:off x="7392153" y="3610478"/>
            <a:ext cx="2617609" cy="4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2"/>
            <a:r>
              <a:rPr lang="zh-CN" altLang="en-US" sz="2000" b="1" dirty="0">
                <a:solidFill>
                  <a:schemeClr val="tx1">
                    <a:lumMod val="75000"/>
                    <a:lumOff val="25000"/>
                  </a:schemeClr>
                </a:solidFill>
                <a:cs typeface="+mn-ea"/>
                <a:sym typeface="+mn-lt"/>
              </a:rPr>
              <a:t>作业布置</a:t>
            </a:r>
          </a:p>
        </p:txBody>
      </p:sp>
      <p:sp>
        <p:nvSpPr>
          <p:cNvPr id="56" name="TextBox 19"/>
          <p:cNvSpPr txBox="1">
            <a:spLocks noChangeArrowheads="1"/>
          </p:cNvSpPr>
          <p:nvPr/>
        </p:nvSpPr>
        <p:spPr bwMode="auto">
          <a:xfrm>
            <a:off x="6837168" y="5109832"/>
            <a:ext cx="2617609" cy="4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2"/>
            <a:r>
              <a:rPr lang="zh-CN" altLang="en-US" sz="2000" b="1" dirty="0">
                <a:solidFill>
                  <a:schemeClr val="tx1">
                    <a:lumMod val="75000"/>
                    <a:lumOff val="25000"/>
                  </a:schemeClr>
                </a:solidFill>
                <a:cs typeface="+mn-ea"/>
                <a:sym typeface="+mn-lt"/>
              </a:rPr>
              <a:t>教学设计</a:t>
            </a:r>
          </a:p>
        </p:txBody>
      </p:sp>
    </p:spTree>
    <p:extLst>
      <p:ext uri="{BB962C8B-B14F-4D97-AF65-F5344CB8AC3E}">
        <p14:creationId xmlns:p14="http://schemas.microsoft.com/office/powerpoint/2010/main" val="592612192"/>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84822">
            <a:off x="-1387115" y="3073522"/>
            <a:ext cx="5564561" cy="4749314"/>
          </a:xfrm>
          <a:prstGeom prst="rect">
            <a:avLst/>
          </a:prstGeom>
        </p:spPr>
      </p:pic>
      <p:pic>
        <p:nvPicPr>
          <p:cNvPr id="29" name="图片 28">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30" name="图片 29">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87854" y="-1261408"/>
            <a:ext cx="1523236" cy="4616056"/>
          </a:xfrm>
          <a:prstGeom prst="rect">
            <a:avLst/>
          </a:prstGeom>
        </p:spPr>
      </p:pic>
      <p:pic>
        <p:nvPicPr>
          <p:cNvPr id="31" name="图片 30">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pic>
        <p:nvPicPr>
          <p:cNvPr id="32" name="图片 31">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126648" y="-2028110"/>
            <a:ext cx="1523236" cy="4616056"/>
          </a:xfrm>
          <a:prstGeom prst="rect">
            <a:avLst/>
          </a:prstGeom>
        </p:spPr>
      </p:pic>
      <p:grpSp>
        <p:nvGrpSpPr>
          <p:cNvPr id="5" name="组合 4"/>
          <p:cNvGrpSpPr/>
          <p:nvPr/>
        </p:nvGrpSpPr>
        <p:grpSpPr>
          <a:xfrm>
            <a:off x="1603484" y="3002646"/>
            <a:ext cx="2413332" cy="926051"/>
            <a:chOff x="2252472" y="3491842"/>
            <a:chExt cx="1586630" cy="526024"/>
          </a:xfrm>
        </p:grpSpPr>
        <p:sp>
          <p:nvSpPr>
            <p:cNvPr id="18" name="矩形: 圆角 4">
              <a:extLst>
                <a:ext uri="{FF2B5EF4-FFF2-40B4-BE49-F238E27FC236}">
                  <a16:creationId xmlns:a16="http://schemas.microsoft.com/office/drawing/2014/main" id="{6F55F829-8CB0-476C-8C7C-05DF408D8DC6}"/>
                </a:ext>
              </a:extLst>
            </p:cNvPr>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a:extLst>
                <a:ext uri="{FF2B5EF4-FFF2-40B4-BE49-F238E27FC236}">
                  <a16:creationId xmlns:a16="http://schemas.microsoft.com/office/drawing/2014/main" id="{A47E18E9-A4F2-4681-97E9-04784436F0F4}"/>
                </a:ext>
              </a:extLst>
            </p:cNvPr>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PART01</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sp>
        <p:nvSpPr>
          <p:cNvPr id="2" name="文本框 1">
            <a:extLst>
              <a:ext uri="{FF2B5EF4-FFF2-40B4-BE49-F238E27FC236}">
                <a16:creationId xmlns:a16="http://schemas.microsoft.com/office/drawing/2014/main" id="{DA990EFB-F025-9033-DF5D-40238D17FBCF}"/>
              </a:ext>
            </a:extLst>
          </p:cNvPr>
          <p:cNvSpPr txBox="1"/>
          <p:nvPr/>
        </p:nvSpPr>
        <p:spPr>
          <a:xfrm>
            <a:off x="4199817" y="3119812"/>
            <a:ext cx="6321124" cy="646331"/>
          </a:xfrm>
          <a:prstGeom prst="rect">
            <a:avLst/>
          </a:prstGeom>
          <a:noFill/>
        </p:spPr>
        <p:txBody>
          <a:bodyPr wrap="square" rtlCol="0">
            <a:spAutoFit/>
          </a:bodyPr>
          <a:lstStyle/>
          <a:p>
            <a:r>
              <a:rPr lang="zh-CN" altLang="en-US" sz="2400" b="1" spc="600" dirty="0">
                <a:solidFill>
                  <a:srgbClr val="528667"/>
                </a:solidFill>
                <a:cs typeface="+mn-ea"/>
              </a:rPr>
              <a:t>为什么要重新编制课程纲要</a:t>
            </a:r>
            <a:r>
              <a:rPr lang="zh-CN" altLang="en-US" sz="3600" spc="600" dirty="0">
                <a:solidFill>
                  <a:srgbClr val="528667"/>
                </a:solidFill>
                <a:cs typeface="+mn-ea"/>
              </a:rPr>
              <a:t>？</a:t>
            </a:r>
          </a:p>
        </p:txBody>
      </p:sp>
    </p:spTree>
    <p:extLst>
      <p:ext uri="{BB962C8B-B14F-4D97-AF65-F5344CB8AC3E}">
        <p14:creationId xmlns:p14="http://schemas.microsoft.com/office/powerpoint/2010/main" val="2283707055"/>
      </p:ext>
    </p:extLst>
  </p:cSld>
  <p:clrMapOvr>
    <a:masterClrMapping/>
  </p:clrMapOvr>
  <p:transition spd="slow" advTm="3000">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3" name="表格 6">
            <a:extLst>
              <a:ext uri="{FF2B5EF4-FFF2-40B4-BE49-F238E27FC236}">
                <a16:creationId xmlns:a16="http://schemas.microsoft.com/office/drawing/2014/main" id="{F2D3BE63-7F14-5FA4-C142-747B69005019}"/>
              </a:ext>
            </a:extLst>
          </p:cNvPr>
          <p:cNvGraphicFramePr>
            <a:graphicFrameLocks noGrp="1"/>
          </p:cNvGraphicFramePr>
          <p:nvPr>
            <p:extLst>
              <p:ext uri="{D42A27DB-BD31-4B8C-83A1-F6EECF244321}">
                <p14:modId xmlns:p14="http://schemas.microsoft.com/office/powerpoint/2010/main" val="1955498997"/>
              </p:ext>
            </p:extLst>
          </p:nvPr>
        </p:nvGraphicFramePr>
        <p:xfrm>
          <a:off x="438374" y="977898"/>
          <a:ext cx="11507822" cy="5694680"/>
        </p:xfrm>
        <a:graphic>
          <a:graphicData uri="http://schemas.openxmlformats.org/drawingml/2006/table">
            <a:tbl>
              <a:tblPr firstRow="1" bandRow="1">
                <a:tableStyleId>{5C22544A-7EE6-4342-B048-85BDC9FD1C3A}</a:tableStyleId>
              </a:tblPr>
              <a:tblGrid>
                <a:gridCol w="1321341">
                  <a:extLst>
                    <a:ext uri="{9D8B030D-6E8A-4147-A177-3AD203B41FA5}">
                      <a16:colId xmlns:a16="http://schemas.microsoft.com/office/drawing/2014/main" val="3484608941"/>
                    </a:ext>
                  </a:extLst>
                </a:gridCol>
                <a:gridCol w="3281788">
                  <a:extLst>
                    <a:ext uri="{9D8B030D-6E8A-4147-A177-3AD203B41FA5}">
                      <a16:colId xmlns:a16="http://schemas.microsoft.com/office/drawing/2014/main" val="398727599"/>
                    </a:ext>
                  </a:extLst>
                </a:gridCol>
                <a:gridCol w="2301564">
                  <a:extLst>
                    <a:ext uri="{9D8B030D-6E8A-4147-A177-3AD203B41FA5}">
                      <a16:colId xmlns:a16="http://schemas.microsoft.com/office/drawing/2014/main" val="2871397077"/>
                    </a:ext>
                  </a:extLst>
                </a:gridCol>
                <a:gridCol w="3214516">
                  <a:extLst>
                    <a:ext uri="{9D8B030D-6E8A-4147-A177-3AD203B41FA5}">
                      <a16:colId xmlns:a16="http://schemas.microsoft.com/office/drawing/2014/main" val="1454118222"/>
                    </a:ext>
                  </a:extLst>
                </a:gridCol>
                <a:gridCol w="1388613">
                  <a:extLst>
                    <a:ext uri="{9D8B030D-6E8A-4147-A177-3AD203B41FA5}">
                      <a16:colId xmlns:a16="http://schemas.microsoft.com/office/drawing/2014/main" val="3517736562"/>
                    </a:ext>
                  </a:extLst>
                </a:gridCol>
              </a:tblGrid>
              <a:tr h="132244">
                <a:tc>
                  <a:txBody>
                    <a:bodyPr/>
                    <a:lstStyle/>
                    <a:p>
                      <a:pPr algn="ctr"/>
                      <a:r>
                        <a:rPr lang="zh-CN" altLang="en-US" dirty="0"/>
                        <a:t>教材板块</a:t>
                      </a:r>
                    </a:p>
                  </a:txBody>
                  <a:tcPr anchor="ctr"/>
                </a:tc>
                <a:tc gridSpan="3">
                  <a:txBody>
                    <a:bodyPr/>
                    <a:lstStyle/>
                    <a:p>
                      <a:pPr algn="ctr"/>
                      <a:r>
                        <a:rPr lang="zh-CN" altLang="en-US" dirty="0"/>
                        <a:t>内容解读</a:t>
                      </a:r>
                    </a:p>
                  </a:txBody>
                  <a:tcPr anchor="ctr"/>
                </a:tc>
                <a:tc hMerge="1">
                  <a:txBody>
                    <a:bodyPr/>
                    <a:lstStyle/>
                    <a:p>
                      <a:endParaRPr lang="zh-CN" altLang="en-US"/>
                    </a:p>
                  </a:txBody>
                  <a:tcPr anchor="ctr"/>
                </a:tc>
                <a:tc hMerge="1">
                  <a:txBody>
                    <a:bodyPr/>
                    <a:lstStyle/>
                    <a:p>
                      <a:endParaRPr lang="zh-CN" altLang="en-US" dirty="0"/>
                    </a:p>
                  </a:txBody>
                  <a:tcPr anchor="ctr"/>
                </a:tc>
                <a:tc>
                  <a:txBody>
                    <a:bodyPr/>
                    <a:lstStyle/>
                    <a:p>
                      <a:pPr algn="ctr"/>
                      <a:r>
                        <a:rPr lang="zh-CN" altLang="en-US" dirty="0"/>
                        <a:t>学习要点</a:t>
                      </a:r>
                      <a:endParaRPr lang="en-US" altLang="zh-CN" dirty="0"/>
                    </a:p>
                    <a:p>
                      <a:pPr algn="ctr"/>
                      <a:r>
                        <a:rPr lang="zh-CN" altLang="en-US" dirty="0"/>
                        <a:t>（</a:t>
                      </a:r>
                      <a:r>
                        <a:rPr lang="zh-CN" altLang="en-US" sz="1400" dirty="0"/>
                        <a:t>学习难点、教学重点</a:t>
                      </a:r>
                      <a:r>
                        <a:rPr lang="zh-CN" altLang="en-US" dirty="0"/>
                        <a:t>）</a:t>
                      </a:r>
                    </a:p>
                  </a:txBody>
                  <a:tcPr anchor="ctr"/>
                </a:tc>
                <a:extLst>
                  <a:ext uri="{0D108BD9-81ED-4DB2-BD59-A6C34878D82A}">
                    <a16:rowId xmlns:a16="http://schemas.microsoft.com/office/drawing/2014/main" val="3636023850"/>
                  </a:ext>
                </a:extLst>
              </a:tr>
              <a:tr h="370840">
                <a:tc rowSpan="2">
                  <a:txBody>
                    <a:bodyPr/>
                    <a:lstStyle/>
                    <a:p>
                      <a:r>
                        <a:rPr lang="en-US" altLang="zh-CN" dirty="0"/>
                        <a:t>Story time</a:t>
                      </a:r>
                      <a:endParaRPr lang="zh-CN" altLang="en-US" dirty="0"/>
                    </a:p>
                  </a:txBody>
                  <a:tcPr anchor="ctr"/>
                </a:tc>
                <a:tc>
                  <a:txBody>
                    <a:bodyPr/>
                    <a:lstStyle/>
                    <a:p>
                      <a:pPr>
                        <a:lnSpc>
                          <a:spcPts val="2160"/>
                        </a:lnSpc>
                      </a:pPr>
                      <a:r>
                        <a:rPr lang="en-US" altLang="zh-CN" dirty="0"/>
                        <a:t>What</a:t>
                      </a:r>
                      <a:endParaRPr lang="zh-CN" altLang="en-US" dirty="0"/>
                    </a:p>
                  </a:txBody>
                  <a:tcPr anchor="ctr"/>
                </a:tc>
                <a:tc>
                  <a:txBody>
                    <a:bodyPr/>
                    <a:lstStyle/>
                    <a:p>
                      <a:pPr>
                        <a:lnSpc>
                          <a:spcPts val="2160"/>
                        </a:lnSpc>
                      </a:pPr>
                      <a:r>
                        <a:rPr lang="en-US" altLang="zh-CN" dirty="0"/>
                        <a:t>Why</a:t>
                      </a:r>
                      <a:endParaRPr lang="zh-CN" altLang="en-US" dirty="0"/>
                    </a:p>
                  </a:txBody>
                  <a:tcPr anchor="ctr"/>
                </a:tc>
                <a:tc>
                  <a:txBody>
                    <a:bodyPr/>
                    <a:lstStyle/>
                    <a:p>
                      <a:pPr>
                        <a:lnSpc>
                          <a:spcPts val="2160"/>
                        </a:lnSpc>
                      </a:pPr>
                      <a:r>
                        <a:rPr lang="en-US" altLang="zh-CN" dirty="0"/>
                        <a:t>How</a:t>
                      </a:r>
                      <a:endParaRPr lang="zh-CN" altLang="en-US" dirty="0"/>
                    </a:p>
                  </a:txBody>
                  <a:tcPr anchor="ctr"/>
                </a:tc>
                <a:tc rowSpan="2">
                  <a:txBody>
                    <a:bodyPr/>
                    <a:lstStyle/>
                    <a:p>
                      <a:pPr marL="0" algn="l" defTabSz="914400" rtl="0" eaLnBrk="1" latinLnBrk="0" hangingPunct="1">
                        <a:lnSpc>
                          <a:spcPts val="2000"/>
                        </a:lnSpc>
                      </a:pPr>
                      <a:r>
                        <a:rPr lang="en-US" altLang="zh-CN" sz="1200" kern="1200" dirty="0">
                          <a:solidFill>
                            <a:schemeClr val="tx1"/>
                          </a:solidFill>
                        </a:rPr>
                        <a:t>1</a:t>
                      </a:r>
                      <a:r>
                        <a:rPr lang="zh-CN" altLang="zh-CN" sz="1200" kern="1200" dirty="0">
                          <a:solidFill>
                            <a:schemeClr val="tx1"/>
                          </a:solidFill>
                        </a:rPr>
                        <a:t>、词汇</a:t>
                      </a:r>
                      <a:r>
                        <a:rPr lang="en-US" altLang="zh-CN" sz="1200" kern="1200" dirty="0">
                          <a:solidFill>
                            <a:schemeClr val="tx1"/>
                          </a:solidFill>
                        </a:rPr>
                        <a:t>happy, new, year, doll, ball</a:t>
                      </a:r>
                      <a:r>
                        <a:rPr lang="zh-CN" altLang="zh-CN" sz="1200" kern="1200" dirty="0">
                          <a:solidFill>
                            <a:schemeClr val="tx1"/>
                          </a:solidFill>
                        </a:rPr>
                        <a:t>，</a:t>
                      </a:r>
                      <a:r>
                        <a:rPr lang="en-US" altLang="zh-CN" sz="1200" kern="1200" dirty="0">
                          <a:solidFill>
                            <a:schemeClr val="tx1"/>
                          </a:solidFill>
                        </a:rPr>
                        <a:t> robot</a:t>
                      </a:r>
                      <a:r>
                        <a:rPr lang="zh-CN" altLang="zh-CN" sz="1200" kern="1200" dirty="0">
                          <a:solidFill>
                            <a:schemeClr val="tx1"/>
                          </a:solidFill>
                        </a:rPr>
                        <a:t>等词的读音。</a:t>
                      </a:r>
                    </a:p>
                    <a:p>
                      <a:pPr marL="0" algn="l" defTabSz="914400" rtl="0" eaLnBrk="1" latinLnBrk="0" hangingPunct="1">
                        <a:lnSpc>
                          <a:spcPts val="2000"/>
                        </a:lnSpc>
                      </a:pPr>
                      <a:r>
                        <a:rPr lang="en-US" altLang="zh-CN" sz="1200" kern="1200" dirty="0">
                          <a:solidFill>
                            <a:schemeClr val="tx1"/>
                          </a:solidFill>
                        </a:rPr>
                        <a:t>2</a:t>
                      </a:r>
                      <a:r>
                        <a:rPr lang="zh-CN" altLang="zh-CN" sz="1200" kern="1200" dirty="0">
                          <a:solidFill>
                            <a:schemeClr val="tx1"/>
                          </a:solidFill>
                        </a:rPr>
                        <a:t>、句型</a:t>
                      </a:r>
                      <a:r>
                        <a:rPr lang="en-US" altLang="zh-CN" sz="1200" kern="1200" dirty="0">
                          <a:solidFill>
                            <a:schemeClr val="tx1"/>
                          </a:solidFill>
                        </a:rPr>
                        <a:t>What’s this/that</a:t>
                      </a:r>
                      <a:r>
                        <a:rPr lang="zh-CN" altLang="zh-CN" sz="1200" kern="1200" dirty="0">
                          <a:solidFill>
                            <a:schemeClr val="tx1"/>
                          </a:solidFill>
                        </a:rPr>
                        <a:t>？ </a:t>
                      </a:r>
                      <a:r>
                        <a:rPr lang="en-US" altLang="zh-CN" sz="1200" kern="1200" dirty="0">
                          <a:solidFill>
                            <a:schemeClr val="tx1"/>
                          </a:solidFill>
                        </a:rPr>
                        <a:t>It’s a…This is for you.</a:t>
                      </a:r>
                      <a:r>
                        <a:rPr lang="zh-CN" altLang="zh-CN" sz="1200" kern="1200" dirty="0">
                          <a:solidFill>
                            <a:schemeClr val="tx1"/>
                          </a:solidFill>
                        </a:rPr>
                        <a:t>运用。</a:t>
                      </a:r>
                    </a:p>
                    <a:p>
                      <a:pPr>
                        <a:lnSpc>
                          <a:spcPts val="2000"/>
                        </a:lnSpc>
                      </a:pPr>
                      <a:endParaRPr lang="zh-CN" altLang="en-US" dirty="0"/>
                    </a:p>
                  </a:txBody>
                  <a:tcPr anchor="ctr"/>
                </a:tc>
                <a:extLst>
                  <a:ext uri="{0D108BD9-81ED-4DB2-BD59-A6C34878D82A}">
                    <a16:rowId xmlns:a16="http://schemas.microsoft.com/office/drawing/2014/main" val="23041102"/>
                  </a:ext>
                </a:extLst>
              </a:tr>
              <a:tr h="370840">
                <a:tc vMerge="1">
                  <a:txBody>
                    <a:bodyPr/>
                    <a:lstStyle/>
                    <a:p>
                      <a:endParaRPr lang="zh-CN" altLang="en-US" dirty="0"/>
                    </a:p>
                  </a:txBody>
                  <a:tcPr anchor="ctr"/>
                </a:tc>
                <a:tc>
                  <a:txBody>
                    <a:bodyPr/>
                    <a:lstStyle/>
                    <a:p>
                      <a:pPr>
                        <a:lnSpc>
                          <a:spcPts val="2000"/>
                        </a:lnSpc>
                      </a:pPr>
                      <a:r>
                        <a:rPr lang="zh-CN" altLang="en-US" sz="1200" kern="1200" dirty="0">
                          <a:solidFill>
                            <a:schemeClr val="tx1"/>
                          </a:solidFill>
                        </a:rPr>
                        <a:t>本</a:t>
                      </a:r>
                      <a:r>
                        <a:rPr lang="zh-CN" altLang="en-US" sz="1200" dirty="0"/>
                        <a:t>课时主题是</a:t>
                      </a:r>
                      <a:r>
                        <a:rPr lang="en-US" altLang="zh-CN" sz="1200" dirty="0"/>
                        <a:t>Happy New Year</a:t>
                      </a:r>
                      <a:r>
                        <a:rPr lang="zh-CN" altLang="en-US" sz="1200" dirty="0"/>
                        <a:t>（新年快乐），属于“人与社会”的主题语境。通过</a:t>
                      </a:r>
                      <a:r>
                        <a:rPr lang="en-US" altLang="zh-CN" sz="1200" dirty="0"/>
                        <a:t>Uncle John</a:t>
                      </a:r>
                      <a:r>
                        <a:rPr lang="zh-CN" altLang="en-US" sz="1200" dirty="0"/>
                        <a:t>给孩子们送新年礼</a:t>
                      </a:r>
                      <a:r>
                        <a:rPr lang="zh-CN" altLang="en-US" sz="1200" kern="1200" dirty="0">
                          <a:solidFill>
                            <a:schemeClr val="tx1"/>
                          </a:solidFill>
                        </a:rPr>
                        <a:t>物的对话，传达 “在节日里赠送礼物”的主题意义。在</a:t>
                      </a:r>
                      <a:r>
                        <a:rPr lang="en-US" altLang="zh-CN" sz="1200" kern="1200" dirty="0">
                          <a:solidFill>
                            <a:schemeClr val="tx1"/>
                          </a:solidFill>
                        </a:rPr>
                        <a:t>Story time</a:t>
                      </a:r>
                      <a:r>
                        <a:rPr lang="zh-CN" altLang="en-US" sz="1200" kern="1200" dirty="0">
                          <a:solidFill>
                            <a:schemeClr val="tx1"/>
                          </a:solidFill>
                        </a:rPr>
                        <a:t>板块中，通过讲述</a:t>
                      </a:r>
                      <a:r>
                        <a:rPr lang="en-US" altLang="zh-CN" sz="1200" kern="1200" dirty="0">
                          <a:solidFill>
                            <a:schemeClr val="tx1"/>
                          </a:solidFill>
                        </a:rPr>
                        <a:t>Uncle John</a:t>
                      </a:r>
                      <a:r>
                        <a:rPr lang="zh-CN" altLang="en-US" sz="1200" kern="1200" dirty="0">
                          <a:solidFill>
                            <a:schemeClr val="tx1"/>
                          </a:solidFill>
                        </a:rPr>
                        <a:t>、</a:t>
                      </a:r>
                      <a:r>
                        <a:rPr lang="en-US" altLang="zh-CN" sz="1200" kern="1200" dirty="0">
                          <a:solidFill>
                            <a:schemeClr val="tx1"/>
                          </a:solidFill>
                        </a:rPr>
                        <a:t>Helen</a:t>
                      </a:r>
                      <a:r>
                        <a:rPr lang="zh-CN" altLang="en-US" sz="1200" dirty="0"/>
                        <a:t>和</a:t>
                      </a:r>
                      <a:r>
                        <a:rPr lang="en-US" altLang="zh-CN" sz="1200" dirty="0"/>
                        <a:t>Mike</a:t>
                      </a:r>
                      <a:r>
                        <a:rPr lang="zh-CN" altLang="en-US" sz="1200" dirty="0"/>
                        <a:t>过新年赠送礼物的故事，向读者传达了“我们要了解其他国家新年赠送礼物的习俗”。主人公</a:t>
                      </a:r>
                      <a:r>
                        <a:rPr lang="en-US" altLang="zh-CN" sz="1200" dirty="0"/>
                        <a:t>Helen</a:t>
                      </a:r>
                      <a:r>
                        <a:rPr lang="zh-CN" altLang="en-US" sz="1200" dirty="0"/>
                        <a:t>、</a:t>
                      </a:r>
                      <a:r>
                        <a:rPr lang="en-US" altLang="zh-CN" sz="1200" dirty="0"/>
                        <a:t>Mike</a:t>
                      </a:r>
                      <a:r>
                        <a:rPr lang="zh-CN" altLang="en-US" sz="1200" dirty="0"/>
                        <a:t>是兄妹，在新年期间遇上</a:t>
                      </a:r>
                      <a:r>
                        <a:rPr lang="en-US" altLang="zh-CN" sz="1200" dirty="0"/>
                        <a:t>Uncle John</a:t>
                      </a:r>
                      <a:r>
                        <a:rPr lang="zh-CN" altLang="en-US" sz="1200" dirty="0"/>
                        <a:t>来家里过新年，互相祝福对方新年快乐并收到了</a:t>
                      </a:r>
                      <a:r>
                        <a:rPr lang="en-US" altLang="zh-CN" sz="1200" dirty="0"/>
                        <a:t>Uncle John</a:t>
                      </a:r>
                      <a:r>
                        <a:rPr lang="zh-CN" altLang="en-US" sz="1200" dirty="0"/>
                        <a:t>带来的新年礼物，当面询问并拆开表示对礼物的喜爱。</a:t>
                      </a:r>
                    </a:p>
                  </a:txBody>
                  <a:tcPr anchor="ctr"/>
                </a:tc>
                <a:tc>
                  <a:txBody>
                    <a:bodyPr/>
                    <a:lstStyle/>
                    <a:p>
                      <a:pPr>
                        <a:lnSpc>
                          <a:spcPts val="2000"/>
                        </a:lnSpc>
                      </a:pPr>
                      <a:r>
                        <a:rPr lang="zh-CN" altLang="en-US" sz="1200" kern="1200" dirty="0">
                          <a:solidFill>
                            <a:schemeClr val="tx1"/>
                          </a:solidFill>
                        </a:rPr>
                        <a:t>通过讲述</a:t>
                      </a:r>
                      <a:r>
                        <a:rPr lang="en-US" altLang="zh-CN" sz="1200" kern="1200" dirty="0">
                          <a:solidFill>
                            <a:schemeClr val="tx1"/>
                          </a:solidFill>
                        </a:rPr>
                        <a:t>Helen</a:t>
                      </a:r>
                      <a:r>
                        <a:rPr lang="zh-CN" altLang="en-US" sz="1200" kern="1200" dirty="0">
                          <a:solidFill>
                            <a:schemeClr val="tx1"/>
                          </a:solidFill>
                        </a:rPr>
                        <a:t>、</a:t>
                      </a:r>
                      <a:r>
                        <a:rPr lang="en-US" altLang="zh-CN" sz="1200" kern="1200" dirty="0">
                          <a:solidFill>
                            <a:schemeClr val="tx1"/>
                          </a:solidFill>
                        </a:rPr>
                        <a:t>Mike</a:t>
                      </a:r>
                      <a:r>
                        <a:rPr lang="zh-CN" altLang="en-US" sz="1200" kern="1200" dirty="0">
                          <a:solidFill>
                            <a:schemeClr val="tx1"/>
                          </a:solidFill>
                        </a:rPr>
                        <a:t>和</a:t>
                      </a:r>
                      <a:r>
                        <a:rPr lang="en-US" altLang="zh-CN" sz="1200" kern="1200" dirty="0">
                          <a:solidFill>
                            <a:schemeClr val="tx1"/>
                          </a:solidFill>
                        </a:rPr>
                        <a:t>Uncle John</a:t>
                      </a:r>
                      <a:r>
                        <a:rPr lang="zh-CN" altLang="en-US" sz="1200" kern="1200" dirty="0">
                          <a:solidFill>
                            <a:schemeClr val="tx1"/>
                          </a:solidFill>
                        </a:rPr>
                        <a:t>过新年的故事，引导学生初步感受新年赠送礼物的习俗，了解关于礼物的词汇，如：</a:t>
                      </a:r>
                      <a:r>
                        <a:rPr lang="en-US" altLang="zh-CN" sz="1200" kern="1200" dirty="0">
                          <a:solidFill>
                            <a:schemeClr val="tx1"/>
                          </a:solidFill>
                        </a:rPr>
                        <a:t>robot</a:t>
                      </a:r>
                      <a:r>
                        <a:rPr lang="zh-CN" altLang="en-US" sz="1200" kern="1200" dirty="0">
                          <a:solidFill>
                            <a:schemeClr val="tx1"/>
                          </a:solidFill>
                        </a:rPr>
                        <a:t>、</a:t>
                      </a:r>
                      <a:r>
                        <a:rPr lang="en-US" altLang="zh-CN" sz="1200" kern="1200" dirty="0">
                          <a:solidFill>
                            <a:schemeClr val="tx1"/>
                          </a:solidFill>
                        </a:rPr>
                        <a:t>ball</a:t>
                      </a:r>
                      <a:r>
                        <a:rPr lang="zh-CN" altLang="en-US" sz="1200" kern="1200" dirty="0">
                          <a:solidFill>
                            <a:schemeClr val="tx1"/>
                          </a:solidFill>
                        </a:rPr>
                        <a:t>和</a:t>
                      </a:r>
                      <a:r>
                        <a:rPr lang="en-US" altLang="zh-CN" sz="1200" kern="1200" dirty="0">
                          <a:solidFill>
                            <a:schemeClr val="tx1"/>
                          </a:solidFill>
                        </a:rPr>
                        <a:t>doll</a:t>
                      </a:r>
                      <a:r>
                        <a:rPr lang="zh-CN" altLang="en-US" sz="1200" kern="1200" dirty="0">
                          <a:solidFill>
                            <a:schemeClr val="tx1"/>
                          </a:solidFill>
                        </a:rPr>
                        <a:t>等，尊重文化差异，培养学生的跨文化意识。</a:t>
                      </a:r>
                      <a:endParaRPr lang="zh-CN" altLang="en-US" sz="1200" kern="1200" dirty="0">
                        <a:solidFill>
                          <a:schemeClr val="tx1"/>
                        </a:solidFill>
                        <a:latin typeface="+mn-lt"/>
                        <a:ea typeface="+mn-ea"/>
                        <a:cs typeface="+mn-cs"/>
                      </a:endParaRPr>
                    </a:p>
                  </a:txBody>
                  <a:tcPr anchor="ctr"/>
                </a:tc>
                <a:tc>
                  <a:txBody>
                    <a:bodyPr/>
                    <a:lstStyle/>
                    <a:p>
                      <a:pPr marL="0" algn="l" defTabSz="914400" rtl="0" eaLnBrk="1" latinLnBrk="0" hangingPunct="1">
                        <a:lnSpc>
                          <a:spcPts val="2000"/>
                        </a:lnSpc>
                      </a:pPr>
                      <a:r>
                        <a:rPr lang="zh-CN" altLang="zh-CN" sz="1200" kern="1200" dirty="0">
                          <a:solidFill>
                            <a:schemeClr val="tx1"/>
                          </a:solidFill>
                        </a:rPr>
                        <a:t>本文为记叙文，全文共分为两个部分，第一部分是故事的背景，即</a:t>
                      </a:r>
                      <a:r>
                        <a:rPr lang="en-US" altLang="zh-CN" sz="1200" kern="1200" dirty="0">
                          <a:solidFill>
                            <a:schemeClr val="tx1"/>
                          </a:solidFill>
                        </a:rPr>
                        <a:t>Uncle John</a:t>
                      </a:r>
                      <a:r>
                        <a:rPr lang="zh-CN" altLang="zh-CN" sz="1200" kern="1200" dirty="0">
                          <a:solidFill>
                            <a:schemeClr val="tx1"/>
                          </a:solidFill>
                        </a:rPr>
                        <a:t>在新年期间来拜访</a:t>
                      </a:r>
                      <a:r>
                        <a:rPr lang="en-US" altLang="zh-CN" sz="1200" kern="1200" dirty="0">
                          <a:solidFill>
                            <a:schemeClr val="tx1"/>
                          </a:solidFill>
                        </a:rPr>
                        <a:t>Helen</a:t>
                      </a:r>
                      <a:r>
                        <a:rPr lang="zh-CN" altLang="zh-CN" sz="1200" kern="1200" dirty="0">
                          <a:solidFill>
                            <a:schemeClr val="tx1"/>
                          </a:solidFill>
                        </a:rPr>
                        <a:t>、</a:t>
                      </a:r>
                      <a:r>
                        <a:rPr lang="en-US" altLang="zh-CN" sz="1200" kern="1200" dirty="0">
                          <a:solidFill>
                            <a:schemeClr val="tx1"/>
                          </a:solidFill>
                        </a:rPr>
                        <a:t>Mike</a:t>
                      </a:r>
                      <a:r>
                        <a:rPr lang="zh-CN" altLang="zh-CN" sz="1200" kern="1200" dirty="0">
                          <a:solidFill>
                            <a:schemeClr val="tx1"/>
                          </a:solidFill>
                        </a:rPr>
                        <a:t>家；第二部分是故事的经过，</a:t>
                      </a:r>
                      <a:r>
                        <a:rPr lang="en-US" altLang="zh-CN" sz="1200" kern="1200" dirty="0">
                          <a:solidFill>
                            <a:schemeClr val="tx1"/>
                          </a:solidFill>
                        </a:rPr>
                        <a:t>Uncle John</a:t>
                      </a:r>
                      <a:r>
                        <a:rPr lang="zh-CN" altLang="zh-CN" sz="1200" kern="1200" dirty="0">
                          <a:solidFill>
                            <a:schemeClr val="tx1"/>
                          </a:solidFill>
                        </a:rPr>
                        <a:t>带来了给孩子们的礼物，</a:t>
                      </a:r>
                      <a:r>
                        <a:rPr lang="en-US" altLang="zh-CN" sz="1200" kern="1200" dirty="0">
                          <a:solidFill>
                            <a:schemeClr val="tx1"/>
                          </a:solidFill>
                        </a:rPr>
                        <a:t>Helen</a:t>
                      </a:r>
                      <a:r>
                        <a:rPr lang="zh-CN" altLang="zh-CN" sz="1200" kern="1200" dirty="0">
                          <a:solidFill>
                            <a:schemeClr val="tx1"/>
                          </a:solidFill>
                        </a:rPr>
                        <a:t>、</a:t>
                      </a:r>
                      <a:r>
                        <a:rPr lang="en-US" altLang="zh-CN" sz="1200" kern="1200" dirty="0">
                          <a:solidFill>
                            <a:schemeClr val="tx1"/>
                          </a:solidFill>
                        </a:rPr>
                        <a:t>Mike</a:t>
                      </a:r>
                      <a:r>
                        <a:rPr lang="zh-CN" altLang="zh-CN" sz="1200" kern="1200" dirty="0">
                          <a:solidFill>
                            <a:schemeClr val="tx1"/>
                          </a:solidFill>
                        </a:rPr>
                        <a:t>分别对礼物进行了询问，当面拆开并表示对礼物的喜爱和对</a:t>
                      </a:r>
                      <a:r>
                        <a:rPr lang="en-US" altLang="zh-CN" sz="1200" kern="1200" dirty="0">
                          <a:solidFill>
                            <a:schemeClr val="tx1"/>
                          </a:solidFill>
                        </a:rPr>
                        <a:t>Uncle John</a:t>
                      </a:r>
                      <a:r>
                        <a:rPr lang="zh-CN" altLang="zh-CN" sz="1200" kern="1200" dirty="0">
                          <a:solidFill>
                            <a:schemeClr val="tx1"/>
                          </a:solidFill>
                        </a:rPr>
                        <a:t>的感谢。</a:t>
                      </a:r>
                    </a:p>
                    <a:p>
                      <a:pPr marL="0" algn="l" defTabSz="914400" rtl="0" eaLnBrk="1" latinLnBrk="0" hangingPunct="1">
                        <a:lnSpc>
                          <a:spcPts val="2000"/>
                        </a:lnSpc>
                      </a:pPr>
                      <a:r>
                        <a:rPr lang="zh-CN" altLang="zh-CN" sz="1200" kern="1200" dirty="0">
                          <a:solidFill>
                            <a:schemeClr val="tx1"/>
                          </a:solidFill>
                        </a:rPr>
                        <a:t>从语言功能角度看：全文使用特殊疑问句以及陈述句来讲述过新年收礼物的故事。文章用</a:t>
                      </a:r>
                      <a:r>
                        <a:rPr lang="en-US" altLang="zh-CN" sz="1200" kern="1200" dirty="0">
                          <a:solidFill>
                            <a:schemeClr val="tx1"/>
                          </a:solidFill>
                        </a:rPr>
                        <a:t>What</a:t>
                      </a:r>
                      <a:r>
                        <a:rPr lang="zh-CN" altLang="zh-CN" sz="1200" kern="1200" dirty="0">
                          <a:solidFill>
                            <a:schemeClr val="tx1"/>
                          </a:solidFill>
                        </a:rPr>
                        <a:t>’</a:t>
                      </a:r>
                      <a:r>
                        <a:rPr lang="en-US" altLang="zh-CN" sz="1200" kern="1200" dirty="0">
                          <a:solidFill>
                            <a:schemeClr val="tx1"/>
                          </a:solidFill>
                        </a:rPr>
                        <a:t>s this/that?</a:t>
                      </a:r>
                      <a:r>
                        <a:rPr lang="zh-CN" altLang="zh-CN" sz="1200" kern="1200" dirty="0">
                          <a:solidFill>
                            <a:schemeClr val="tx1"/>
                          </a:solidFill>
                        </a:rPr>
                        <a:t>以及回答</a:t>
                      </a:r>
                      <a:r>
                        <a:rPr lang="en-US" altLang="zh-CN" sz="1200" kern="1200" dirty="0">
                          <a:solidFill>
                            <a:schemeClr val="tx1"/>
                          </a:solidFill>
                        </a:rPr>
                        <a:t>It</a:t>
                      </a:r>
                      <a:r>
                        <a:rPr lang="zh-CN" altLang="zh-CN" sz="1200" kern="1200" dirty="0">
                          <a:solidFill>
                            <a:schemeClr val="tx1"/>
                          </a:solidFill>
                        </a:rPr>
                        <a:t>’</a:t>
                      </a:r>
                      <a:r>
                        <a:rPr lang="en-US" altLang="zh-CN" sz="1200" kern="1200" dirty="0">
                          <a:solidFill>
                            <a:schemeClr val="tx1"/>
                          </a:solidFill>
                        </a:rPr>
                        <a:t>s a/an...</a:t>
                      </a:r>
                      <a:r>
                        <a:rPr lang="zh-CN" altLang="zh-CN" sz="1200" kern="1200" dirty="0">
                          <a:solidFill>
                            <a:schemeClr val="tx1"/>
                          </a:solidFill>
                        </a:rPr>
                        <a:t>来询问物品，即这</a:t>
                      </a:r>
                      <a:r>
                        <a:rPr lang="en-US" altLang="zh-CN" sz="1200" kern="1200" dirty="0">
                          <a:solidFill>
                            <a:schemeClr val="tx1"/>
                          </a:solidFill>
                        </a:rPr>
                        <a:t>/</a:t>
                      </a:r>
                      <a:r>
                        <a:rPr lang="zh-CN" altLang="zh-CN" sz="1200" kern="1200" dirty="0">
                          <a:solidFill>
                            <a:schemeClr val="tx1"/>
                          </a:solidFill>
                        </a:rPr>
                        <a:t>那是什么？在询问物品时，用</a:t>
                      </a:r>
                      <a:r>
                        <a:rPr lang="en-US" altLang="zh-CN" sz="1200" kern="1200" dirty="0">
                          <a:solidFill>
                            <a:schemeClr val="tx1"/>
                          </a:solidFill>
                        </a:rPr>
                        <a:t>this/ that</a:t>
                      </a:r>
                      <a:r>
                        <a:rPr lang="zh-CN" altLang="zh-CN" sz="1200" kern="1200" dirty="0">
                          <a:solidFill>
                            <a:schemeClr val="tx1"/>
                          </a:solidFill>
                        </a:rPr>
                        <a:t>来表示单数的近指和远指，还学习了句型</a:t>
                      </a:r>
                      <a:r>
                        <a:rPr lang="en-US" altLang="zh-CN" sz="1200" kern="1200" dirty="0">
                          <a:solidFill>
                            <a:schemeClr val="tx1"/>
                          </a:solidFill>
                        </a:rPr>
                        <a:t>This is for you.</a:t>
                      </a:r>
                      <a:r>
                        <a:rPr lang="zh-CN" altLang="zh-CN" sz="1200" kern="1200" dirty="0">
                          <a:solidFill>
                            <a:schemeClr val="tx1"/>
                          </a:solidFill>
                        </a:rPr>
                        <a:t>及表示感谢的</a:t>
                      </a:r>
                      <a:r>
                        <a:rPr lang="en-US" altLang="zh-CN" sz="1200" kern="1200" dirty="0">
                          <a:solidFill>
                            <a:schemeClr val="tx1"/>
                          </a:solidFill>
                        </a:rPr>
                        <a:t>Thank you.</a:t>
                      </a:r>
                      <a:r>
                        <a:rPr lang="zh-CN" altLang="zh-CN" sz="1200" kern="1200" dirty="0">
                          <a:solidFill>
                            <a:schemeClr val="tx1"/>
                          </a:solidFill>
                        </a:rPr>
                        <a:t>。文章的相关配图完整的呈现了新年期间</a:t>
                      </a:r>
                      <a:r>
                        <a:rPr lang="en-US" altLang="zh-CN" sz="1200" kern="1200" dirty="0">
                          <a:solidFill>
                            <a:schemeClr val="tx1"/>
                          </a:solidFill>
                        </a:rPr>
                        <a:t>Uncle John</a:t>
                      </a:r>
                      <a:r>
                        <a:rPr lang="zh-CN" altLang="zh-CN" sz="1200" kern="1200" dirty="0">
                          <a:solidFill>
                            <a:schemeClr val="tx1"/>
                          </a:solidFill>
                        </a:rPr>
                        <a:t>带来礼物和孩子们收礼物时的交流过程。</a:t>
                      </a:r>
                    </a:p>
                    <a:p>
                      <a:pPr>
                        <a:lnSpc>
                          <a:spcPts val="2000"/>
                        </a:lnSpc>
                      </a:pPr>
                      <a:endParaRPr lang="zh-CN" altLang="en-US" dirty="0"/>
                    </a:p>
                  </a:txBody>
                  <a:tcPr anchor="ctr"/>
                </a:tc>
                <a:tc vMerge="1">
                  <a:txBody>
                    <a:bodyPr/>
                    <a:lstStyle/>
                    <a:p>
                      <a:pPr marL="0" algn="l" defTabSz="914400" rtl="0" eaLnBrk="1" latinLnBrk="0" hangingPunct="1"/>
                      <a:r>
                        <a:rPr lang="en-US" altLang="zh-CN" sz="1200" kern="1200" dirty="0">
                          <a:solidFill>
                            <a:schemeClr val="tx1"/>
                          </a:solidFill>
                        </a:rPr>
                        <a:t>1</a:t>
                      </a:r>
                      <a:r>
                        <a:rPr lang="zh-CN" altLang="zh-CN" sz="1200" kern="1200" dirty="0">
                          <a:solidFill>
                            <a:schemeClr val="tx1"/>
                          </a:solidFill>
                        </a:rPr>
                        <a:t>、词汇</a:t>
                      </a:r>
                      <a:r>
                        <a:rPr lang="en-US" altLang="zh-CN" sz="1200" kern="1200" dirty="0">
                          <a:solidFill>
                            <a:schemeClr val="tx1"/>
                          </a:solidFill>
                        </a:rPr>
                        <a:t>happy, new, year, doll, ball</a:t>
                      </a:r>
                      <a:r>
                        <a:rPr lang="zh-CN" altLang="zh-CN" sz="1200" kern="1200" dirty="0">
                          <a:solidFill>
                            <a:schemeClr val="tx1"/>
                          </a:solidFill>
                        </a:rPr>
                        <a:t>，</a:t>
                      </a:r>
                      <a:r>
                        <a:rPr lang="en-US" altLang="zh-CN" sz="1200" kern="1200" dirty="0">
                          <a:solidFill>
                            <a:schemeClr val="tx1"/>
                          </a:solidFill>
                        </a:rPr>
                        <a:t> robot</a:t>
                      </a:r>
                      <a:r>
                        <a:rPr lang="zh-CN" altLang="zh-CN" sz="1200" kern="1200" dirty="0">
                          <a:solidFill>
                            <a:schemeClr val="tx1"/>
                          </a:solidFill>
                        </a:rPr>
                        <a:t>等词的读音。</a:t>
                      </a:r>
                    </a:p>
                    <a:p>
                      <a:pPr marL="0" algn="l" defTabSz="914400" rtl="0" eaLnBrk="1" latinLnBrk="0" hangingPunct="1"/>
                      <a:r>
                        <a:rPr lang="en-US" altLang="zh-CN" sz="1200" kern="1200" dirty="0">
                          <a:solidFill>
                            <a:schemeClr val="tx1"/>
                          </a:solidFill>
                        </a:rPr>
                        <a:t>2</a:t>
                      </a:r>
                      <a:r>
                        <a:rPr lang="zh-CN" altLang="zh-CN" sz="1200" kern="1200" dirty="0">
                          <a:solidFill>
                            <a:schemeClr val="tx1"/>
                          </a:solidFill>
                        </a:rPr>
                        <a:t>、句型</a:t>
                      </a:r>
                      <a:r>
                        <a:rPr lang="en-US" altLang="zh-CN" sz="1200" kern="1200" dirty="0">
                          <a:solidFill>
                            <a:schemeClr val="tx1"/>
                          </a:solidFill>
                        </a:rPr>
                        <a:t>What’s this/that</a:t>
                      </a:r>
                      <a:r>
                        <a:rPr lang="zh-CN" altLang="zh-CN" sz="1200" kern="1200" dirty="0">
                          <a:solidFill>
                            <a:schemeClr val="tx1"/>
                          </a:solidFill>
                        </a:rPr>
                        <a:t>？ </a:t>
                      </a:r>
                      <a:r>
                        <a:rPr lang="en-US" altLang="zh-CN" sz="1200" kern="1200" dirty="0">
                          <a:solidFill>
                            <a:schemeClr val="tx1"/>
                          </a:solidFill>
                        </a:rPr>
                        <a:t>It’s a…This is for you.</a:t>
                      </a:r>
                      <a:r>
                        <a:rPr lang="zh-CN" altLang="zh-CN" sz="1200" kern="1200" dirty="0">
                          <a:solidFill>
                            <a:schemeClr val="tx1"/>
                          </a:solidFill>
                        </a:rPr>
                        <a:t>运用。</a:t>
                      </a:r>
                    </a:p>
                    <a:p>
                      <a:endParaRPr lang="zh-CN" altLang="en-US" dirty="0"/>
                    </a:p>
                  </a:txBody>
                  <a:tcPr anchor="ctr"/>
                </a:tc>
                <a:extLst>
                  <a:ext uri="{0D108BD9-81ED-4DB2-BD59-A6C34878D82A}">
                    <a16:rowId xmlns:a16="http://schemas.microsoft.com/office/drawing/2014/main" val="3882831236"/>
                  </a:ext>
                </a:extLst>
              </a:tr>
            </a:tbl>
          </a:graphicData>
        </a:graphic>
      </p:graphicFrame>
      <p:sp>
        <p:nvSpPr>
          <p:cNvPr id="2" name="文本框 1">
            <a:extLst>
              <a:ext uri="{FF2B5EF4-FFF2-40B4-BE49-F238E27FC236}">
                <a16:creationId xmlns:a16="http://schemas.microsoft.com/office/drawing/2014/main" id="{E6D30CB4-CB88-A9E5-4899-347D45211690}"/>
              </a:ext>
            </a:extLst>
          </p:cNvPr>
          <p:cNvSpPr txBox="1"/>
          <p:nvPr/>
        </p:nvSpPr>
        <p:spPr>
          <a:xfrm>
            <a:off x="2136008" y="516086"/>
            <a:ext cx="8112554"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rPr>
              <a:t>译林版《英语》 三 年级 上 册</a:t>
            </a:r>
            <a:r>
              <a:rPr lang="en-US" altLang="zh-CN" sz="1800" b="1" kern="100" dirty="0">
                <a:effectLst/>
                <a:latin typeface="Times New Roman" panose="02020603050405020304" pitchFamily="18" charset="0"/>
                <a:ea typeface="宋体" panose="02010600030101010101" pitchFamily="2" charset="-122"/>
              </a:rPr>
              <a:t>Unit8  Happy New Year!</a:t>
            </a:r>
            <a:r>
              <a:rPr lang="zh-CN" altLang="zh-CN" sz="1800" b="1" kern="100" dirty="0">
                <a:effectLst/>
                <a:latin typeface="Times New Roman" panose="02020603050405020304" pitchFamily="18" charset="0"/>
                <a:ea typeface="宋体" panose="02010600030101010101" pitchFamily="2" charset="-122"/>
              </a:rPr>
              <a:t>单元</a:t>
            </a:r>
            <a:r>
              <a:rPr lang="zh-CN" altLang="en-US" sz="1800" b="1" kern="100" dirty="0">
                <a:effectLst/>
                <a:latin typeface="Times New Roman" panose="02020603050405020304" pitchFamily="18" charset="0"/>
                <a:ea typeface="宋体" panose="02010600030101010101" pitchFamily="2" charset="-122"/>
              </a:rPr>
              <a:t>内容解读</a:t>
            </a:r>
            <a:endParaRPr lang="zh-CN" altLang="zh-CN" sz="1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326181630"/>
      </p:ext>
    </p:extLst>
  </p:cSld>
  <p:clrMapOvr>
    <a:masterClrMapping/>
  </p:clrMapOvr>
  <p:transition spd="slow" advTm="3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6">
            <a:extLst>
              <a:ext uri="{FF2B5EF4-FFF2-40B4-BE49-F238E27FC236}">
                <a16:creationId xmlns:a16="http://schemas.microsoft.com/office/drawing/2014/main" id="{F3884D7C-9B2E-0945-F726-08969ED296F5}"/>
              </a:ext>
            </a:extLst>
          </p:cNvPr>
          <p:cNvGraphicFramePr>
            <a:graphicFrameLocks noGrp="1"/>
          </p:cNvGraphicFramePr>
          <p:nvPr>
            <p:extLst>
              <p:ext uri="{D42A27DB-BD31-4B8C-83A1-F6EECF244321}">
                <p14:modId xmlns:p14="http://schemas.microsoft.com/office/powerpoint/2010/main" val="486566237"/>
              </p:ext>
            </p:extLst>
          </p:nvPr>
        </p:nvGraphicFramePr>
        <p:xfrm>
          <a:off x="235895" y="1294432"/>
          <a:ext cx="11720209" cy="4335195"/>
        </p:xfrm>
        <a:graphic>
          <a:graphicData uri="http://schemas.openxmlformats.org/drawingml/2006/table">
            <a:tbl>
              <a:tblPr firstRow="1" bandRow="1">
                <a:tableStyleId>{5C22544A-7EE6-4342-B048-85BDC9FD1C3A}</a:tableStyleId>
              </a:tblPr>
              <a:tblGrid>
                <a:gridCol w="1345728">
                  <a:extLst>
                    <a:ext uri="{9D8B030D-6E8A-4147-A177-3AD203B41FA5}">
                      <a16:colId xmlns:a16="http://schemas.microsoft.com/office/drawing/2014/main" val="3484608941"/>
                    </a:ext>
                  </a:extLst>
                </a:gridCol>
                <a:gridCol w="3342356">
                  <a:extLst>
                    <a:ext uri="{9D8B030D-6E8A-4147-A177-3AD203B41FA5}">
                      <a16:colId xmlns:a16="http://schemas.microsoft.com/office/drawing/2014/main" val="398727599"/>
                    </a:ext>
                  </a:extLst>
                </a:gridCol>
                <a:gridCol w="2344041">
                  <a:extLst>
                    <a:ext uri="{9D8B030D-6E8A-4147-A177-3AD203B41FA5}">
                      <a16:colId xmlns:a16="http://schemas.microsoft.com/office/drawing/2014/main" val="2871397077"/>
                    </a:ext>
                  </a:extLst>
                </a:gridCol>
                <a:gridCol w="3273843">
                  <a:extLst>
                    <a:ext uri="{9D8B030D-6E8A-4147-A177-3AD203B41FA5}">
                      <a16:colId xmlns:a16="http://schemas.microsoft.com/office/drawing/2014/main" val="1454118222"/>
                    </a:ext>
                  </a:extLst>
                </a:gridCol>
                <a:gridCol w="1414241">
                  <a:extLst>
                    <a:ext uri="{9D8B030D-6E8A-4147-A177-3AD203B41FA5}">
                      <a16:colId xmlns:a16="http://schemas.microsoft.com/office/drawing/2014/main" val="3517736562"/>
                    </a:ext>
                  </a:extLst>
                </a:gridCol>
              </a:tblGrid>
              <a:tr h="1035015">
                <a:tc>
                  <a:txBody>
                    <a:bodyPr/>
                    <a:lstStyle/>
                    <a:p>
                      <a:pPr algn="ctr"/>
                      <a:r>
                        <a:rPr lang="zh-CN" altLang="en-US" dirty="0"/>
                        <a:t>教材板块</a:t>
                      </a:r>
                    </a:p>
                  </a:txBody>
                  <a:tcPr anchor="ctr"/>
                </a:tc>
                <a:tc gridSpan="3">
                  <a:txBody>
                    <a:bodyPr/>
                    <a:lstStyle/>
                    <a:p>
                      <a:pPr algn="ctr"/>
                      <a:r>
                        <a:rPr lang="zh-CN" altLang="en-US" dirty="0"/>
                        <a:t>内容解读</a:t>
                      </a:r>
                    </a:p>
                  </a:txBody>
                  <a:tcPr anchor="ctr"/>
                </a:tc>
                <a:tc hMerge="1">
                  <a:txBody>
                    <a:bodyPr/>
                    <a:lstStyle/>
                    <a:p>
                      <a:endParaRPr lang="zh-CN" altLang="en-US"/>
                    </a:p>
                  </a:txBody>
                  <a:tcPr anchor="ctr"/>
                </a:tc>
                <a:tc hMerge="1">
                  <a:txBody>
                    <a:bodyPr/>
                    <a:lstStyle/>
                    <a:p>
                      <a:endParaRPr lang="zh-CN" altLang="en-US" dirty="0"/>
                    </a:p>
                  </a:txBody>
                  <a:tcPr anchor="ctr"/>
                </a:tc>
                <a:tc>
                  <a:txBody>
                    <a:bodyPr/>
                    <a:lstStyle/>
                    <a:p>
                      <a:pPr algn="ctr"/>
                      <a:r>
                        <a:rPr lang="zh-CN" altLang="en-US" dirty="0"/>
                        <a:t>学习要点</a:t>
                      </a:r>
                      <a:endParaRPr lang="en-US" altLang="zh-CN" dirty="0"/>
                    </a:p>
                    <a:p>
                      <a:pPr algn="ctr"/>
                      <a:r>
                        <a:rPr lang="zh-CN" altLang="en-US" dirty="0"/>
                        <a:t>（</a:t>
                      </a:r>
                      <a:r>
                        <a:rPr lang="zh-CN" altLang="en-US" sz="1400" dirty="0"/>
                        <a:t>学习难点、教学重点</a:t>
                      </a:r>
                      <a:r>
                        <a:rPr lang="zh-CN" altLang="en-US" dirty="0"/>
                        <a:t>）</a:t>
                      </a:r>
                    </a:p>
                  </a:txBody>
                  <a:tcPr anchor="ctr"/>
                </a:tc>
                <a:extLst>
                  <a:ext uri="{0D108BD9-81ED-4DB2-BD59-A6C34878D82A}">
                    <a16:rowId xmlns:a16="http://schemas.microsoft.com/office/drawing/2014/main" val="3636023850"/>
                  </a:ext>
                </a:extLst>
              </a:tr>
              <a:tr h="419756">
                <a:tc rowSpan="2">
                  <a:txBody>
                    <a:bodyPr/>
                    <a:lstStyle/>
                    <a:p>
                      <a:r>
                        <a:rPr lang="en-US" altLang="zh-CN" dirty="0"/>
                        <a:t>Cartoon time</a:t>
                      </a:r>
                      <a:endParaRPr lang="zh-CN" altLang="en-US" dirty="0"/>
                    </a:p>
                  </a:txBody>
                  <a:tcPr anchor="ctr"/>
                </a:tc>
                <a:tc>
                  <a:txBody>
                    <a:bodyPr/>
                    <a:lstStyle/>
                    <a:p>
                      <a:r>
                        <a:rPr lang="en-US" altLang="zh-CN" dirty="0"/>
                        <a:t>What</a:t>
                      </a:r>
                      <a:endParaRPr lang="zh-CN" altLang="en-US" dirty="0"/>
                    </a:p>
                  </a:txBody>
                  <a:tcPr anchor="ctr"/>
                </a:tc>
                <a:tc>
                  <a:txBody>
                    <a:bodyPr/>
                    <a:lstStyle/>
                    <a:p>
                      <a:r>
                        <a:rPr lang="en-US" altLang="zh-CN" dirty="0"/>
                        <a:t>Why</a:t>
                      </a:r>
                      <a:endParaRPr lang="zh-CN" altLang="en-US" dirty="0"/>
                    </a:p>
                  </a:txBody>
                  <a:tcPr anchor="ctr"/>
                </a:tc>
                <a:tc>
                  <a:txBody>
                    <a:bodyPr/>
                    <a:lstStyle/>
                    <a:p>
                      <a:r>
                        <a:rPr lang="en-US" altLang="zh-CN" dirty="0"/>
                        <a:t>How</a:t>
                      </a:r>
                      <a:endParaRPr lang="zh-CN" altLang="en-US" dirty="0"/>
                    </a:p>
                  </a:txBody>
                  <a:tcPr anchor="ctr"/>
                </a:tc>
                <a:tc rowSpan="2">
                  <a:txBody>
                    <a:bodyPr/>
                    <a:lstStyle/>
                    <a:p>
                      <a:pPr marL="0" algn="l" defTabSz="914400" rtl="0" eaLnBrk="1" latinLnBrk="0" hangingPunct="1">
                        <a:lnSpc>
                          <a:spcPts val="1700"/>
                        </a:lnSpc>
                      </a:pPr>
                      <a:r>
                        <a:rPr lang="en-US" altLang="zh-CN" sz="1200" kern="1200" dirty="0">
                          <a:solidFill>
                            <a:schemeClr val="tx1"/>
                          </a:solidFill>
                          <a:latin typeface="+mn-lt"/>
                          <a:ea typeface="+mn-ea"/>
                          <a:cs typeface="+mn-cs"/>
                        </a:rPr>
                        <a:t>1</a:t>
                      </a:r>
                      <a:r>
                        <a:rPr lang="zh-CN" altLang="zh-CN" sz="1200" kern="1200" dirty="0">
                          <a:solidFill>
                            <a:schemeClr val="tx1"/>
                          </a:solidFill>
                          <a:latin typeface="+mn-lt"/>
                          <a:ea typeface="+mn-ea"/>
                          <a:cs typeface="+mn-cs"/>
                        </a:rPr>
                        <a:t>、句型</a:t>
                      </a:r>
                      <a:r>
                        <a:rPr lang="en-US" altLang="zh-CN" sz="1200" kern="1200" dirty="0">
                          <a:solidFill>
                            <a:schemeClr val="tx1"/>
                          </a:solidFill>
                          <a:latin typeface="+mn-lt"/>
                          <a:ea typeface="+mn-ea"/>
                          <a:cs typeface="+mn-cs"/>
                        </a:rPr>
                        <a:t>Happy Birthday</a:t>
                      </a:r>
                      <a:r>
                        <a:rPr lang="zh-CN" altLang="zh-CN" sz="1200" kern="1200" dirty="0">
                          <a:solidFill>
                            <a:schemeClr val="tx1"/>
                          </a:solidFill>
                          <a:latin typeface="+mn-lt"/>
                          <a:ea typeface="+mn-ea"/>
                          <a:cs typeface="+mn-cs"/>
                        </a:rPr>
                        <a:t>！ 及其回答</a:t>
                      </a:r>
                      <a:r>
                        <a:rPr lang="en-US" altLang="zh-CN" sz="1200" kern="1200" dirty="0">
                          <a:solidFill>
                            <a:schemeClr val="tx1"/>
                          </a:solidFill>
                          <a:latin typeface="+mn-lt"/>
                          <a:ea typeface="+mn-ea"/>
                          <a:cs typeface="+mn-cs"/>
                        </a:rPr>
                        <a:t>Thank you. </a:t>
                      </a:r>
                      <a:endParaRPr lang="zh-CN" altLang="zh-CN" sz="1200" kern="1200" dirty="0">
                        <a:solidFill>
                          <a:schemeClr val="tx1"/>
                        </a:solidFill>
                        <a:latin typeface="+mn-lt"/>
                        <a:ea typeface="+mn-ea"/>
                        <a:cs typeface="+mn-cs"/>
                      </a:endParaRPr>
                    </a:p>
                    <a:p>
                      <a:pPr marL="0" algn="l" defTabSz="914400" rtl="0" eaLnBrk="1" latinLnBrk="0" hangingPunct="1">
                        <a:lnSpc>
                          <a:spcPts val="1700"/>
                        </a:lnSpc>
                      </a:pPr>
                      <a:r>
                        <a:rPr lang="en-US" altLang="zh-CN" sz="1200" kern="1200" dirty="0">
                          <a:solidFill>
                            <a:schemeClr val="tx1"/>
                          </a:solidFill>
                          <a:latin typeface="+mn-lt"/>
                          <a:ea typeface="+mn-ea"/>
                          <a:cs typeface="+mn-cs"/>
                        </a:rPr>
                        <a:t>2</a:t>
                      </a:r>
                      <a:r>
                        <a:rPr lang="zh-CN" altLang="zh-CN" sz="1200" kern="1200" dirty="0">
                          <a:solidFill>
                            <a:schemeClr val="tx1"/>
                          </a:solidFill>
                          <a:latin typeface="+mn-lt"/>
                          <a:ea typeface="+mn-ea"/>
                          <a:cs typeface="+mn-cs"/>
                        </a:rPr>
                        <a:t>、进一步巩固句型</a:t>
                      </a:r>
                      <a:r>
                        <a:rPr lang="en-US" altLang="zh-CN" sz="1200" kern="1200" dirty="0">
                          <a:solidFill>
                            <a:schemeClr val="tx1"/>
                          </a:solidFill>
                          <a:latin typeface="+mn-lt"/>
                          <a:ea typeface="+mn-ea"/>
                          <a:cs typeface="+mn-cs"/>
                        </a:rPr>
                        <a:t>What’s this/that</a:t>
                      </a:r>
                      <a:r>
                        <a:rPr lang="zh-CN" altLang="zh-CN" sz="1200" kern="1200" dirty="0">
                          <a:solidFill>
                            <a:schemeClr val="tx1"/>
                          </a:solidFill>
                          <a:latin typeface="+mn-lt"/>
                          <a:ea typeface="+mn-ea"/>
                          <a:cs typeface="+mn-cs"/>
                        </a:rPr>
                        <a:t>？ </a:t>
                      </a:r>
                      <a:r>
                        <a:rPr lang="en-US" altLang="zh-CN" sz="1200" kern="1200" dirty="0">
                          <a:solidFill>
                            <a:schemeClr val="tx1"/>
                          </a:solidFill>
                          <a:latin typeface="+mn-lt"/>
                          <a:ea typeface="+mn-ea"/>
                          <a:cs typeface="+mn-cs"/>
                        </a:rPr>
                        <a:t>It’s a/an…This is for you.</a:t>
                      </a:r>
                      <a:endParaRPr lang="zh-CN" altLang="en-US" sz="1200" kern="1200" dirty="0">
                        <a:solidFill>
                          <a:schemeClr val="tx1"/>
                        </a:solidFill>
                        <a:latin typeface="+mn-lt"/>
                        <a:ea typeface="+mn-ea"/>
                        <a:cs typeface="+mn-cs"/>
                      </a:endParaRPr>
                    </a:p>
                  </a:txBody>
                  <a:tcPr anchor="ctr"/>
                </a:tc>
                <a:extLst>
                  <a:ext uri="{0D108BD9-81ED-4DB2-BD59-A6C34878D82A}">
                    <a16:rowId xmlns:a16="http://schemas.microsoft.com/office/drawing/2014/main" val="23041102"/>
                  </a:ext>
                </a:extLst>
              </a:tr>
              <a:tr h="2794541">
                <a:tc vMerge="1">
                  <a:txBody>
                    <a:bodyPr/>
                    <a:lstStyle/>
                    <a:p>
                      <a:endParaRPr lang="zh-CN" altLang="en-US" dirty="0"/>
                    </a:p>
                  </a:txBody>
                  <a:tcPr anchor="ctr"/>
                </a:tc>
                <a:tc>
                  <a:txBody>
                    <a:bodyPr/>
                    <a:lstStyle/>
                    <a:p>
                      <a:pPr>
                        <a:lnSpc>
                          <a:spcPts val="1700"/>
                        </a:lnSpc>
                      </a:pPr>
                      <a:r>
                        <a:rPr lang="zh-CN" altLang="zh-CN" sz="1200" kern="1200" dirty="0">
                          <a:solidFill>
                            <a:schemeClr val="tx1"/>
                          </a:solidFill>
                          <a:latin typeface="+mn-lt"/>
                          <a:ea typeface="+mn-ea"/>
                          <a:cs typeface="+mn-cs"/>
                        </a:rPr>
                        <a:t>本课时主题是</a:t>
                      </a:r>
                      <a:r>
                        <a:rPr lang="en-US" altLang="zh-CN" sz="1200" kern="1200" dirty="0">
                          <a:solidFill>
                            <a:schemeClr val="tx1"/>
                          </a:solidFill>
                          <a:latin typeface="+mn-lt"/>
                          <a:ea typeface="+mn-ea"/>
                          <a:cs typeface="+mn-cs"/>
                        </a:rPr>
                        <a:t>Happy Birthday</a:t>
                      </a:r>
                      <a:r>
                        <a:rPr lang="zh-CN" altLang="zh-CN" sz="1200" kern="1200" dirty="0">
                          <a:solidFill>
                            <a:schemeClr val="tx1"/>
                          </a:solidFill>
                          <a:latin typeface="+mn-lt"/>
                          <a:ea typeface="+mn-ea"/>
                          <a:cs typeface="+mn-cs"/>
                        </a:rPr>
                        <a:t>！（生日快乐），属于“人与社会”的主题语境。通过</a:t>
                      </a:r>
                      <a:r>
                        <a:rPr lang="en-US" altLang="zh-CN" sz="1200" kern="1200" dirty="0">
                          <a:solidFill>
                            <a:schemeClr val="tx1"/>
                          </a:solidFill>
                          <a:latin typeface="+mn-lt"/>
                          <a:ea typeface="+mn-ea"/>
                          <a:cs typeface="+mn-cs"/>
                        </a:rPr>
                        <a:t>Bobby</a:t>
                      </a:r>
                      <a:r>
                        <a:rPr lang="zh-CN" altLang="zh-CN" sz="1200" kern="1200" dirty="0">
                          <a:solidFill>
                            <a:schemeClr val="tx1"/>
                          </a:solidFill>
                          <a:latin typeface="+mn-lt"/>
                          <a:ea typeface="+mn-ea"/>
                          <a:cs typeface="+mn-cs"/>
                        </a:rPr>
                        <a:t>过生日，朋友们给他送礼物的对话，传达“生日合理赠送礼物”的主题意义。本板块呈现在</a:t>
                      </a:r>
                      <a:r>
                        <a:rPr lang="en-US" altLang="zh-CN" sz="1200" kern="1200" dirty="0">
                          <a:solidFill>
                            <a:schemeClr val="tx1"/>
                          </a:solidFill>
                          <a:latin typeface="+mn-lt"/>
                          <a:ea typeface="+mn-ea"/>
                          <a:cs typeface="+mn-cs"/>
                        </a:rPr>
                        <a:t>Bobby </a:t>
                      </a:r>
                      <a:r>
                        <a:rPr lang="zh-CN" altLang="zh-CN" sz="1200" kern="1200" dirty="0">
                          <a:solidFill>
                            <a:schemeClr val="tx1"/>
                          </a:solidFill>
                          <a:latin typeface="+mn-lt"/>
                          <a:ea typeface="+mn-ea"/>
                          <a:cs typeface="+mn-cs"/>
                        </a:rPr>
                        <a:t>的生日聚会上，他的朋友给他送了不同的礼物，</a:t>
                      </a:r>
                      <a:r>
                        <a:rPr lang="en-US" altLang="zh-CN" sz="1200" kern="1200" dirty="0">
                          <a:solidFill>
                            <a:schemeClr val="tx1"/>
                          </a:solidFill>
                          <a:latin typeface="+mn-lt"/>
                          <a:ea typeface="+mn-ea"/>
                          <a:cs typeface="+mn-cs"/>
                        </a:rPr>
                        <a:t>Sam</a:t>
                      </a:r>
                      <a:r>
                        <a:rPr lang="zh-CN" altLang="zh-CN" sz="1200" kern="1200" dirty="0">
                          <a:solidFill>
                            <a:schemeClr val="tx1"/>
                          </a:solidFill>
                          <a:latin typeface="+mn-lt"/>
                          <a:ea typeface="+mn-ea"/>
                          <a:cs typeface="+mn-cs"/>
                        </a:rPr>
                        <a:t>送了一个带弹簧的小丑礼物吓到了</a:t>
                      </a:r>
                      <a:r>
                        <a:rPr lang="en-US" altLang="zh-CN" sz="1200" kern="1200" dirty="0">
                          <a:solidFill>
                            <a:schemeClr val="tx1"/>
                          </a:solidFill>
                          <a:latin typeface="+mn-lt"/>
                          <a:ea typeface="+mn-ea"/>
                          <a:cs typeface="+mn-cs"/>
                        </a:rPr>
                        <a:t>Bobby</a:t>
                      </a:r>
                      <a:r>
                        <a:rPr lang="zh-CN" altLang="zh-CN" sz="1200" kern="1200" dirty="0">
                          <a:solidFill>
                            <a:schemeClr val="tx1"/>
                          </a:solidFill>
                          <a:latin typeface="+mn-lt"/>
                          <a:ea typeface="+mn-ea"/>
                          <a:cs typeface="+mn-cs"/>
                        </a:rPr>
                        <a:t>，自己在旁哈哈大笑。</a:t>
                      </a:r>
                      <a:endParaRPr lang="zh-CN" altLang="en-US" sz="1200" kern="1200" dirty="0">
                        <a:solidFill>
                          <a:schemeClr val="tx1"/>
                        </a:solidFill>
                        <a:latin typeface="+mn-lt"/>
                        <a:ea typeface="+mn-ea"/>
                        <a:cs typeface="+mn-cs"/>
                      </a:endParaRPr>
                    </a:p>
                  </a:txBody>
                  <a:tcPr anchor="ctr"/>
                </a:tc>
                <a:tc>
                  <a:txBody>
                    <a:bodyPr/>
                    <a:lstStyle/>
                    <a:p>
                      <a:pPr>
                        <a:lnSpc>
                          <a:spcPts val="1700"/>
                        </a:lnSpc>
                      </a:pPr>
                      <a:r>
                        <a:rPr lang="zh-CN" altLang="zh-CN" sz="1200" kern="1200" dirty="0">
                          <a:solidFill>
                            <a:schemeClr val="tx1"/>
                          </a:solidFill>
                          <a:latin typeface="+mn-lt"/>
                          <a:ea typeface="+mn-ea"/>
                          <a:cs typeface="+mn-cs"/>
                        </a:rPr>
                        <a:t>通过讲述朋友们给</a:t>
                      </a:r>
                      <a:r>
                        <a:rPr lang="en-US" altLang="zh-CN" sz="1200" kern="1200" dirty="0">
                          <a:solidFill>
                            <a:schemeClr val="tx1"/>
                          </a:solidFill>
                          <a:latin typeface="+mn-lt"/>
                          <a:ea typeface="+mn-ea"/>
                          <a:cs typeface="+mn-cs"/>
                        </a:rPr>
                        <a:t>Bobby</a:t>
                      </a:r>
                      <a:r>
                        <a:rPr lang="zh-CN" altLang="zh-CN" sz="1200" kern="1200" dirty="0">
                          <a:solidFill>
                            <a:schemeClr val="tx1"/>
                          </a:solidFill>
                          <a:latin typeface="+mn-lt"/>
                          <a:ea typeface="+mn-ea"/>
                          <a:cs typeface="+mn-cs"/>
                        </a:rPr>
                        <a:t>过生日，送礼物的故事，引导学生在他人生日时祝福他人，送合适的礼物。</a:t>
                      </a:r>
                      <a:endParaRPr lang="zh-CN" altLang="en-US" sz="1200" kern="1200" dirty="0">
                        <a:solidFill>
                          <a:schemeClr val="tx1"/>
                        </a:solidFill>
                        <a:latin typeface="+mn-lt"/>
                        <a:ea typeface="+mn-ea"/>
                        <a:cs typeface="+mn-cs"/>
                      </a:endParaRPr>
                    </a:p>
                  </a:txBody>
                  <a:tcPr anchor="ctr"/>
                </a:tc>
                <a:tc>
                  <a:txBody>
                    <a:bodyPr/>
                    <a:lstStyle/>
                    <a:p>
                      <a:pPr>
                        <a:lnSpc>
                          <a:spcPts val="1700"/>
                        </a:lnSpc>
                      </a:pPr>
                      <a:r>
                        <a:rPr lang="zh-CN" altLang="zh-CN" sz="1200" kern="1200" dirty="0">
                          <a:solidFill>
                            <a:schemeClr val="tx1"/>
                          </a:solidFill>
                          <a:latin typeface="+mn-lt"/>
                          <a:ea typeface="+mn-ea"/>
                          <a:cs typeface="+mn-cs"/>
                        </a:rPr>
                        <a:t>本文为对话文本。按照故事发展分两部分展开。第一部分为</a:t>
                      </a:r>
                      <a:r>
                        <a:rPr lang="en-US" altLang="zh-CN" sz="1200" kern="1200" dirty="0">
                          <a:solidFill>
                            <a:schemeClr val="tx1"/>
                          </a:solidFill>
                          <a:latin typeface="+mn-lt"/>
                          <a:ea typeface="+mn-ea"/>
                          <a:cs typeface="+mn-cs"/>
                        </a:rPr>
                        <a:t>Bobby</a:t>
                      </a:r>
                      <a:r>
                        <a:rPr lang="zh-CN" altLang="en-US" sz="1200" kern="1200" dirty="0">
                          <a:solidFill>
                            <a:schemeClr val="tx1"/>
                          </a:solidFill>
                          <a:latin typeface="+mn-lt"/>
                          <a:ea typeface="+mn-ea"/>
                          <a:cs typeface="+mn-cs"/>
                        </a:rPr>
                        <a:t>生日</a:t>
                      </a:r>
                      <a:r>
                        <a:rPr lang="zh-CN" altLang="zh-CN" sz="1200" kern="1200" dirty="0">
                          <a:solidFill>
                            <a:schemeClr val="tx1"/>
                          </a:solidFill>
                          <a:latin typeface="+mn-lt"/>
                          <a:ea typeface="+mn-ea"/>
                          <a:cs typeface="+mn-cs"/>
                        </a:rPr>
                        <a:t>，朋友们给他送礼物，他开心接受的场景；第二部分为</a:t>
                      </a:r>
                      <a:r>
                        <a:rPr lang="en-US" altLang="zh-CN" sz="1200" kern="1200" dirty="0">
                          <a:solidFill>
                            <a:schemeClr val="tx1"/>
                          </a:solidFill>
                          <a:latin typeface="+mn-lt"/>
                          <a:ea typeface="+mn-ea"/>
                          <a:cs typeface="+mn-cs"/>
                        </a:rPr>
                        <a:t>Bobby</a:t>
                      </a:r>
                      <a:r>
                        <a:rPr lang="zh-CN" altLang="zh-CN" sz="1200" kern="1200" dirty="0">
                          <a:solidFill>
                            <a:schemeClr val="tx1"/>
                          </a:solidFill>
                          <a:latin typeface="+mn-lt"/>
                          <a:ea typeface="+mn-ea"/>
                          <a:cs typeface="+mn-cs"/>
                        </a:rPr>
                        <a:t>拆开</a:t>
                      </a:r>
                      <a:r>
                        <a:rPr lang="en-US" altLang="zh-CN" sz="1200" kern="1200" dirty="0">
                          <a:solidFill>
                            <a:schemeClr val="tx1"/>
                          </a:solidFill>
                          <a:latin typeface="+mn-lt"/>
                          <a:ea typeface="+mn-ea"/>
                          <a:cs typeface="+mn-cs"/>
                        </a:rPr>
                        <a:t>Sam</a:t>
                      </a:r>
                      <a:r>
                        <a:rPr lang="zh-CN" altLang="zh-CN" sz="1200" kern="1200" dirty="0">
                          <a:solidFill>
                            <a:schemeClr val="tx1"/>
                          </a:solidFill>
                          <a:latin typeface="+mn-lt"/>
                          <a:ea typeface="+mn-ea"/>
                          <a:cs typeface="+mn-cs"/>
                        </a:rPr>
                        <a:t>的礼物收到惊吓的场景。</a:t>
                      </a:r>
                    </a:p>
                    <a:p>
                      <a:pPr>
                        <a:lnSpc>
                          <a:spcPts val="1700"/>
                        </a:lnSpc>
                      </a:pPr>
                      <a:r>
                        <a:rPr lang="zh-CN" altLang="zh-CN" sz="1200" kern="1200" dirty="0">
                          <a:solidFill>
                            <a:schemeClr val="tx1"/>
                          </a:solidFill>
                          <a:latin typeface="+mn-lt"/>
                          <a:ea typeface="+mn-ea"/>
                          <a:cs typeface="+mn-cs"/>
                        </a:rPr>
                        <a:t>从语言功能角度看：全文使用特殊疑问句以及陈述句来讲述过生日送礼和收礼的故事。文章用</a:t>
                      </a:r>
                      <a:r>
                        <a:rPr lang="en-US" altLang="zh-CN" sz="1200" kern="1200" dirty="0">
                          <a:solidFill>
                            <a:schemeClr val="tx1"/>
                          </a:solidFill>
                          <a:latin typeface="+mn-lt"/>
                          <a:ea typeface="+mn-ea"/>
                          <a:cs typeface="+mn-cs"/>
                        </a:rPr>
                        <a:t>What</a:t>
                      </a:r>
                      <a:r>
                        <a:rPr lang="zh-CN" altLang="zh-CN"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s this</a:t>
                      </a:r>
                      <a:r>
                        <a:rPr lang="zh-CN" altLang="zh-CN" sz="1200" kern="1200" dirty="0">
                          <a:solidFill>
                            <a:schemeClr val="tx1"/>
                          </a:solidFill>
                          <a:latin typeface="+mn-lt"/>
                          <a:ea typeface="+mn-ea"/>
                          <a:cs typeface="+mn-cs"/>
                        </a:rPr>
                        <a:t>？以及回答</a:t>
                      </a:r>
                      <a:r>
                        <a:rPr lang="en-US" altLang="zh-CN" sz="1200" kern="1200" dirty="0">
                          <a:solidFill>
                            <a:schemeClr val="tx1"/>
                          </a:solidFill>
                          <a:latin typeface="+mn-lt"/>
                          <a:ea typeface="+mn-ea"/>
                          <a:cs typeface="+mn-cs"/>
                        </a:rPr>
                        <a:t>It</a:t>
                      </a:r>
                      <a:r>
                        <a:rPr lang="zh-CN" altLang="zh-CN"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s a/an...</a:t>
                      </a:r>
                      <a:r>
                        <a:rPr lang="zh-CN" altLang="zh-CN" sz="1200" kern="1200" dirty="0">
                          <a:solidFill>
                            <a:schemeClr val="tx1"/>
                          </a:solidFill>
                          <a:latin typeface="+mn-lt"/>
                          <a:ea typeface="+mn-ea"/>
                          <a:cs typeface="+mn-cs"/>
                        </a:rPr>
                        <a:t>来询问物品，即这是什么？并复习句型</a:t>
                      </a:r>
                      <a:r>
                        <a:rPr lang="en-US" altLang="zh-CN" sz="1200" kern="1200" dirty="0">
                          <a:solidFill>
                            <a:schemeClr val="tx1"/>
                          </a:solidFill>
                          <a:latin typeface="+mn-lt"/>
                          <a:ea typeface="+mn-ea"/>
                          <a:cs typeface="+mn-cs"/>
                        </a:rPr>
                        <a:t>This is for you.</a:t>
                      </a:r>
                      <a:r>
                        <a:rPr lang="zh-CN" altLang="zh-CN" sz="1200" kern="1200" dirty="0">
                          <a:solidFill>
                            <a:schemeClr val="tx1"/>
                          </a:solidFill>
                          <a:latin typeface="+mn-lt"/>
                          <a:ea typeface="+mn-ea"/>
                          <a:cs typeface="+mn-cs"/>
                        </a:rPr>
                        <a:t>及表示感谢的</a:t>
                      </a:r>
                      <a:r>
                        <a:rPr lang="en-US" altLang="zh-CN" sz="1200" kern="1200" dirty="0">
                          <a:solidFill>
                            <a:schemeClr val="tx1"/>
                          </a:solidFill>
                          <a:latin typeface="+mn-lt"/>
                          <a:ea typeface="+mn-ea"/>
                          <a:cs typeface="+mn-cs"/>
                        </a:rPr>
                        <a:t>Thank you.</a:t>
                      </a:r>
                      <a:r>
                        <a:rPr lang="zh-CN" altLang="zh-CN" sz="1200" kern="1200" dirty="0">
                          <a:solidFill>
                            <a:schemeClr val="tx1"/>
                          </a:solidFill>
                          <a:latin typeface="+mn-lt"/>
                          <a:ea typeface="+mn-ea"/>
                          <a:cs typeface="+mn-cs"/>
                        </a:rPr>
                        <a:t>。</a:t>
                      </a:r>
                    </a:p>
                    <a:p>
                      <a:pPr>
                        <a:lnSpc>
                          <a:spcPts val="1700"/>
                        </a:lnSpc>
                      </a:pPr>
                      <a:r>
                        <a:rPr lang="zh-CN" altLang="zh-CN" sz="1200" kern="1200" dirty="0">
                          <a:solidFill>
                            <a:schemeClr val="tx1"/>
                          </a:solidFill>
                          <a:latin typeface="+mn-lt"/>
                          <a:ea typeface="+mn-ea"/>
                          <a:cs typeface="+mn-cs"/>
                        </a:rPr>
                        <a:t>全文图文结合呈现了</a:t>
                      </a:r>
                      <a:r>
                        <a:rPr lang="en-US" altLang="zh-CN" sz="1200" kern="1200" dirty="0">
                          <a:solidFill>
                            <a:schemeClr val="tx1"/>
                          </a:solidFill>
                          <a:latin typeface="+mn-lt"/>
                          <a:ea typeface="+mn-ea"/>
                          <a:cs typeface="+mn-cs"/>
                        </a:rPr>
                        <a:t>Bobby</a:t>
                      </a:r>
                      <a:r>
                        <a:rPr lang="zh-CN" altLang="zh-CN" sz="1200" kern="1200" dirty="0">
                          <a:solidFill>
                            <a:schemeClr val="tx1"/>
                          </a:solidFill>
                          <a:latin typeface="+mn-lt"/>
                          <a:ea typeface="+mn-ea"/>
                          <a:cs typeface="+mn-cs"/>
                        </a:rPr>
                        <a:t>生日收礼物时的心情，由开心转为害怕，学生能从中直观感受到人物的情绪变化。</a:t>
                      </a:r>
                    </a:p>
                    <a:p>
                      <a:pPr>
                        <a:lnSpc>
                          <a:spcPts val="1700"/>
                        </a:lnSpc>
                      </a:pPr>
                      <a:endParaRPr lang="zh-CN" altLang="en-US" sz="1200" kern="1200" dirty="0">
                        <a:solidFill>
                          <a:schemeClr val="tx1"/>
                        </a:solidFill>
                        <a:latin typeface="+mn-lt"/>
                        <a:ea typeface="+mn-ea"/>
                        <a:cs typeface="+mn-cs"/>
                      </a:endParaRPr>
                    </a:p>
                  </a:txBody>
                  <a:tcPr anchor="ctr"/>
                </a:tc>
                <a:tc vMerge="1">
                  <a:txBody>
                    <a:bodyPr/>
                    <a:lstStyle/>
                    <a:p>
                      <a:pPr marL="0" algn="l" defTabSz="914400" rtl="0" eaLnBrk="1" latinLnBrk="0" hangingPunct="1"/>
                      <a:r>
                        <a:rPr lang="en-US" altLang="zh-CN" sz="1200" kern="1200" dirty="0">
                          <a:solidFill>
                            <a:schemeClr val="tx1"/>
                          </a:solidFill>
                          <a:latin typeface="+mn-lt"/>
                          <a:ea typeface="+mn-ea"/>
                          <a:cs typeface="+mn-cs"/>
                        </a:rPr>
                        <a:t>1</a:t>
                      </a:r>
                      <a:r>
                        <a:rPr lang="zh-CN" altLang="zh-CN" sz="1200" kern="1200" dirty="0">
                          <a:solidFill>
                            <a:schemeClr val="tx1"/>
                          </a:solidFill>
                          <a:latin typeface="+mn-lt"/>
                          <a:ea typeface="+mn-ea"/>
                          <a:cs typeface="+mn-cs"/>
                        </a:rPr>
                        <a:t>、句型</a:t>
                      </a:r>
                      <a:r>
                        <a:rPr lang="en-US" altLang="zh-CN" sz="1200" kern="1200" dirty="0">
                          <a:solidFill>
                            <a:schemeClr val="tx1"/>
                          </a:solidFill>
                          <a:latin typeface="+mn-lt"/>
                          <a:ea typeface="+mn-ea"/>
                          <a:cs typeface="+mn-cs"/>
                        </a:rPr>
                        <a:t>Happy Birthday</a:t>
                      </a:r>
                      <a:r>
                        <a:rPr lang="zh-CN" altLang="zh-CN" sz="1200" kern="1200" dirty="0">
                          <a:solidFill>
                            <a:schemeClr val="tx1"/>
                          </a:solidFill>
                          <a:latin typeface="+mn-lt"/>
                          <a:ea typeface="+mn-ea"/>
                          <a:cs typeface="+mn-cs"/>
                        </a:rPr>
                        <a:t>！ 及其回答</a:t>
                      </a:r>
                      <a:r>
                        <a:rPr lang="en-US" altLang="zh-CN" sz="1200" kern="1200" dirty="0">
                          <a:solidFill>
                            <a:schemeClr val="tx1"/>
                          </a:solidFill>
                          <a:latin typeface="+mn-lt"/>
                          <a:ea typeface="+mn-ea"/>
                          <a:cs typeface="+mn-cs"/>
                        </a:rPr>
                        <a:t>Thank you. </a:t>
                      </a:r>
                      <a:endParaRPr lang="zh-CN" altLang="zh-CN" sz="1200" kern="1200" dirty="0">
                        <a:solidFill>
                          <a:schemeClr val="tx1"/>
                        </a:solidFill>
                        <a:latin typeface="+mn-lt"/>
                        <a:ea typeface="+mn-ea"/>
                        <a:cs typeface="+mn-cs"/>
                      </a:endParaRPr>
                    </a:p>
                    <a:p>
                      <a:pPr marL="0" algn="l" defTabSz="914400" rtl="0" eaLnBrk="1" latinLnBrk="0" hangingPunct="1"/>
                      <a:r>
                        <a:rPr lang="en-US" altLang="zh-CN" sz="1200" kern="1200" dirty="0">
                          <a:solidFill>
                            <a:schemeClr val="tx1"/>
                          </a:solidFill>
                          <a:latin typeface="+mn-lt"/>
                          <a:ea typeface="+mn-ea"/>
                          <a:cs typeface="+mn-cs"/>
                        </a:rPr>
                        <a:t>2</a:t>
                      </a:r>
                      <a:r>
                        <a:rPr lang="zh-CN" altLang="zh-CN" sz="1200" kern="1200" dirty="0">
                          <a:solidFill>
                            <a:schemeClr val="tx1"/>
                          </a:solidFill>
                          <a:latin typeface="+mn-lt"/>
                          <a:ea typeface="+mn-ea"/>
                          <a:cs typeface="+mn-cs"/>
                        </a:rPr>
                        <a:t>、进一步巩固句型</a:t>
                      </a:r>
                      <a:r>
                        <a:rPr lang="en-US" altLang="zh-CN" sz="1200" kern="1200" dirty="0">
                          <a:solidFill>
                            <a:schemeClr val="tx1"/>
                          </a:solidFill>
                          <a:latin typeface="+mn-lt"/>
                          <a:ea typeface="+mn-ea"/>
                          <a:cs typeface="+mn-cs"/>
                        </a:rPr>
                        <a:t>What’s this/that</a:t>
                      </a:r>
                      <a:r>
                        <a:rPr lang="zh-CN" altLang="zh-CN" sz="1200" kern="1200" dirty="0">
                          <a:solidFill>
                            <a:schemeClr val="tx1"/>
                          </a:solidFill>
                          <a:latin typeface="+mn-lt"/>
                          <a:ea typeface="+mn-ea"/>
                          <a:cs typeface="+mn-cs"/>
                        </a:rPr>
                        <a:t>？ </a:t>
                      </a:r>
                      <a:r>
                        <a:rPr lang="en-US" altLang="zh-CN" sz="1200" kern="1200" dirty="0">
                          <a:solidFill>
                            <a:schemeClr val="tx1"/>
                          </a:solidFill>
                          <a:latin typeface="+mn-lt"/>
                          <a:ea typeface="+mn-ea"/>
                          <a:cs typeface="+mn-cs"/>
                        </a:rPr>
                        <a:t>It’s a…This is for you.</a:t>
                      </a:r>
                      <a:endParaRPr lang="zh-CN" altLang="en-US" sz="1200" kern="1200" dirty="0">
                        <a:solidFill>
                          <a:schemeClr val="tx1"/>
                        </a:solidFill>
                        <a:latin typeface="+mn-lt"/>
                        <a:ea typeface="+mn-ea"/>
                        <a:cs typeface="+mn-cs"/>
                      </a:endParaRPr>
                    </a:p>
                  </a:txBody>
                  <a:tcPr anchor="ctr"/>
                </a:tc>
                <a:extLst>
                  <a:ext uri="{0D108BD9-81ED-4DB2-BD59-A6C34878D82A}">
                    <a16:rowId xmlns:a16="http://schemas.microsoft.com/office/drawing/2014/main" val="3882831236"/>
                  </a:ext>
                </a:extLst>
              </a:tr>
            </a:tbl>
          </a:graphicData>
        </a:graphic>
      </p:graphicFrame>
    </p:spTree>
    <p:extLst>
      <p:ext uri="{BB962C8B-B14F-4D97-AF65-F5344CB8AC3E}">
        <p14:creationId xmlns:p14="http://schemas.microsoft.com/office/powerpoint/2010/main" val="3516163704"/>
      </p:ext>
    </p:extLst>
  </p:cSld>
  <p:clrMapOvr>
    <a:masterClrMapping/>
  </p:clrMapOvr>
  <p:transition spd="slow" advTm="300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7" name="表格 6">
            <a:extLst>
              <a:ext uri="{FF2B5EF4-FFF2-40B4-BE49-F238E27FC236}">
                <a16:creationId xmlns:a16="http://schemas.microsoft.com/office/drawing/2014/main" id="{F96A2BFA-0947-5008-D712-64265F7F27DB}"/>
              </a:ext>
            </a:extLst>
          </p:cNvPr>
          <p:cNvGraphicFramePr>
            <a:graphicFrameLocks noGrp="1"/>
          </p:cNvGraphicFramePr>
          <p:nvPr>
            <p:extLst>
              <p:ext uri="{D42A27DB-BD31-4B8C-83A1-F6EECF244321}">
                <p14:modId xmlns:p14="http://schemas.microsoft.com/office/powerpoint/2010/main" val="3696998859"/>
              </p:ext>
            </p:extLst>
          </p:nvPr>
        </p:nvGraphicFramePr>
        <p:xfrm>
          <a:off x="235895" y="1524290"/>
          <a:ext cx="11720209" cy="3572260"/>
        </p:xfrm>
        <a:graphic>
          <a:graphicData uri="http://schemas.openxmlformats.org/drawingml/2006/table">
            <a:tbl>
              <a:tblPr firstRow="1" bandRow="1">
                <a:tableStyleId>{5C22544A-7EE6-4342-B048-85BDC9FD1C3A}</a:tableStyleId>
              </a:tblPr>
              <a:tblGrid>
                <a:gridCol w="1962556">
                  <a:extLst>
                    <a:ext uri="{9D8B030D-6E8A-4147-A177-3AD203B41FA5}">
                      <a16:colId xmlns:a16="http://schemas.microsoft.com/office/drawing/2014/main" val="3484608941"/>
                    </a:ext>
                  </a:extLst>
                </a:gridCol>
                <a:gridCol w="6478621">
                  <a:extLst>
                    <a:ext uri="{9D8B030D-6E8A-4147-A177-3AD203B41FA5}">
                      <a16:colId xmlns:a16="http://schemas.microsoft.com/office/drawing/2014/main" val="398727599"/>
                    </a:ext>
                  </a:extLst>
                </a:gridCol>
                <a:gridCol w="3279032">
                  <a:extLst>
                    <a:ext uri="{9D8B030D-6E8A-4147-A177-3AD203B41FA5}">
                      <a16:colId xmlns:a16="http://schemas.microsoft.com/office/drawing/2014/main" val="3517736562"/>
                    </a:ext>
                  </a:extLst>
                </a:gridCol>
              </a:tblGrid>
              <a:tr h="592184">
                <a:tc>
                  <a:txBody>
                    <a:bodyPr/>
                    <a:lstStyle/>
                    <a:p>
                      <a:pPr algn="ctr"/>
                      <a:r>
                        <a:rPr lang="zh-CN" altLang="en-US" dirty="0"/>
                        <a:t>教材板块</a:t>
                      </a:r>
                    </a:p>
                  </a:txBody>
                  <a:tcPr anchor="ctr"/>
                </a:tc>
                <a:tc>
                  <a:txBody>
                    <a:bodyPr/>
                    <a:lstStyle/>
                    <a:p>
                      <a:pPr algn="ctr"/>
                      <a:r>
                        <a:rPr lang="zh-CN" altLang="en-US" dirty="0"/>
                        <a:t>内容解读</a:t>
                      </a:r>
                    </a:p>
                  </a:txBody>
                  <a:tcPr anchor="ctr"/>
                </a:tc>
                <a:tc>
                  <a:txBody>
                    <a:bodyPr/>
                    <a:lstStyle/>
                    <a:p>
                      <a:pPr algn="ctr"/>
                      <a:r>
                        <a:rPr lang="zh-CN" altLang="en-US" dirty="0"/>
                        <a:t>学习要点</a:t>
                      </a:r>
                      <a:endParaRPr lang="en-US" altLang="zh-CN" dirty="0"/>
                    </a:p>
                    <a:p>
                      <a:pPr algn="ctr"/>
                      <a:r>
                        <a:rPr lang="zh-CN" altLang="en-US" dirty="0"/>
                        <a:t>（</a:t>
                      </a:r>
                      <a:r>
                        <a:rPr lang="zh-CN" altLang="en-US" sz="1400" dirty="0"/>
                        <a:t>学习难点、教学重点</a:t>
                      </a:r>
                      <a:r>
                        <a:rPr lang="zh-CN" altLang="en-US" dirty="0"/>
                        <a:t>）</a:t>
                      </a:r>
                    </a:p>
                  </a:txBody>
                  <a:tcPr anchor="ctr"/>
                </a:tc>
                <a:extLst>
                  <a:ext uri="{0D108BD9-81ED-4DB2-BD59-A6C34878D82A}">
                    <a16:rowId xmlns:a16="http://schemas.microsoft.com/office/drawing/2014/main" val="3636023850"/>
                  </a:ext>
                </a:extLst>
              </a:tr>
              <a:tr h="849106">
                <a:tc>
                  <a:txBody>
                    <a:bodyPr/>
                    <a:lstStyle/>
                    <a:p>
                      <a:r>
                        <a:rPr lang="en-US" altLang="zh-CN" sz="1800" kern="1200" dirty="0">
                          <a:solidFill>
                            <a:schemeClr val="dk1"/>
                          </a:solidFill>
                          <a:effectLst/>
                          <a:latin typeface="+mn-lt"/>
                          <a:ea typeface="+mn-ea"/>
                          <a:cs typeface="+mn-cs"/>
                        </a:rPr>
                        <a:t>Fun time</a:t>
                      </a:r>
                      <a:endParaRPr lang="zh-CN" altLang="en-US" dirty="0"/>
                    </a:p>
                  </a:txBody>
                  <a:tcPr anchor="ctr"/>
                </a:tc>
                <a:tc>
                  <a:txBody>
                    <a:bodyPr/>
                    <a:lstStyle/>
                    <a:p>
                      <a:r>
                        <a:rPr lang="zh-CN" altLang="zh-CN" sz="1200" kern="1200" dirty="0">
                          <a:solidFill>
                            <a:schemeClr val="tx1"/>
                          </a:solidFill>
                          <a:latin typeface="+mn-lt"/>
                          <a:ea typeface="+mn-ea"/>
                          <a:cs typeface="+mn-cs"/>
                        </a:rPr>
                        <a:t>本板块为游戏板块，类似“你画我猜”的小游戏，旨在通过趣味性、互动性较强的语言实践活动，帮助学生巩固</a:t>
                      </a:r>
                      <a:r>
                        <a:rPr lang="en-US" altLang="zh-CN" sz="1200" kern="1200" dirty="0">
                          <a:solidFill>
                            <a:schemeClr val="tx1"/>
                          </a:solidFill>
                          <a:latin typeface="+mn-lt"/>
                          <a:ea typeface="+mn-ea"/>
                          <a:cs typeface="+mn-cs"/>
                        </a:rPr>
                        <a:t>Story time</a:t>
                      </a:r>
                      <a:r>
                        <a:rPr lang="zh-CN" altLang="zh-CN" sz="1200" kern="1200" dirty="0">
                          <a:solidFill>
                            <a:schemeClr val="tx1"/>
                          </a:solidFill>
                          <a:latin typeface="+mn-lt"/>
                          <a:ea typeface="+mn-ea"/>
                          <a:cs typeface="+mn-cs"/>
                        </a:rPr>
                        <a:t>板块中的“</a:t>
                      </a:r>
                      <a:r>
                        <a:rPr lang="en-US" altLang="zh-CN" sz="1200" kern="1200" dirty="0">
                          <a:solidFill>
                            <a:schemeClr val="tx1"/>
                          </a:solidFill>
                          <a:latin typeface="+mn-lt"/>
                          <a:ea typeface="+mn-ea"/>
                          <a:cs typeface="+mn-cs"/>
                        </a:rPr>
                        <a:t>What's this / that?</a:t>
                      </a:r>
                      <a:r>
                        <a:rPr lang="zh-CN" altLang="zh-CN"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It's a/an...</a:t>
                      </a:r>
                      <a:r>
                        <a:rPr lang="zh-CN" altLang="zh-CN"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”It’s for you.”</a:t>
                      </a:r>
                      <a:r>
                        <a:rPr lang="zh-CN" altLang="zh-CN" sz="1200" kern="1200" dirty="0">
                          <a:solidFill>
                            <a:schemeClr val="tx1"/>
                          </a:solidFill>
                          <a:latin typeface="+mn-lt"/>
                          <a:ea typeface="+mn-ea"/>
                          <a:cs typeface="+mn-cs"/>
                        </a:rPr>
                        <a:t>等语言知识。</a:t>
                      </a:r>
                      <a:endParaRPr lang="zh-CN" altLang="en-US" sz="1200" kern="1200" dirty="0">
                        <a:solidFill>
                          <a:schemeClr val="tx1"/>
                        </a:solidFill>
                        <a:latin typeface="+mn-lt"/>
                        <a:ea typeface="+mn-ea"/>
                        <a:cs typeface="+mn-cs"/>
                      </a:endParaRPr>
                    </a:p>
                  </a:txBody>
                  <a:tcPr anchor="ctr"/>
                </a:tc>
                <a:tc>
                  <a:txBody>
                    <a:bodyPr/>
                    <a:lstStyle/>
                    <a:p>
                      <a:pPr marL="0" algn="l" defTabSz="914400" rtl="0" eaLnBrk="1" latinLnBrk="0" hangingPunct="1"/>
                      <a:r>
                        <a:rPr lang="zh-CN" altLang="zh-CN" sz="1200" kern="1200" dirty="0">
                          <a:solidFill>
                            <a:schemeClr val="tx1"/>
                          </a:solidFill>
                          <a:latin typeface="+mn-lt"/>
                          <a:ea typeface="+mn-ea"/>
                          <a:cs typeface="+mn-cs"/>
                        </a:rPr>
                        <a:t>日常用语：</a:t>
                      </a:r>
                      <a:r>
                        <a:rPr lang="en-US" altLang="zh-CN" sz="1200" kern="1200" dirty="0">
                          <a:solidFill>
                            <a:schemeClr val="tx1"/>
                          </a:solidFill>
                          <a:latin typeface="+mn-lt"/>
                          <a:ea typeface="+mn-ea"/>
                          <a:cs typeface="+mn-cs"/>
                        </a:rPr>
                        <a:t>What’s this/that …</a:t>
                      </a:r>
                      <a:r>
                        <a:rPr lang="zh-CN" altLang="zh-CN" sz="1200" kern="1200" dirty="0">
                          <a:solidFill>
                            <a:schemeClr val="tx1"/>
                          </a:solidFill>
                          <a:latin typeface="+mn-lt"/>
                          <a:ea typeface="+mn-ea"/>
                          <a:cs typeface="+mn-cs"/>
                        </a:rPr>
                        <a:t>？及其回答</a:t>
                      </a:r>
                      <a:r>
                        <a:rPr lang="en-US" altLang="zh-CN" sz="1200" kern="1200" dirty="0">
                          <a:solidFill>
                            <a:schemeClr val="tx1"/>
                          </a:solidFill>
                          <a:latin typeface="+mn-lt"/>
                          <a:ea typeface="+mn-ea"/>
                          <a:cs typeface="+mn-cs"/>
                        </a:rPr>
                        <a:t>It’s a /an…</a:t>
                      </a:r>
                      <a:r>
                        <a:rPr lang="zh-CN" altLang="zh-CN" sz="1200" kern="1200" dirty="0">
                          <a:solidFill>
                            <a:schemeClr val="tx1"/>
                          </a:solidFill>
                          <a:latin typeface="+mn-lt"/>
                          <a:ea typeface="+mn-ea"/>
                          <a:cs typeface="+mn-cs"/>
                        </a:rPr>
                        <a:t>的区分。</a:t>
                      </a:r>
                      <a:endParaRPr lang="zh-CN" altLang="en-US" sz="1200" kern="1200" dirty="0">
                        <a:solidFill>
                          <a:schemeClr val="tx1"/>
                        </a:solidFill>
                        <a:latin typeface="+mn-lt"/>
                        <a:ea typeface="+mn-ea"/>
                        <a:cs typeface="+mn-cs"/>
                      </a:endParaRPr>
                    </a:p>
                  </a:txBody>
                  <a:tcPr anchor="ctr"/>
                </a:tc>
                <a:extLst>
                  <a:ext uri="{0D108BD9-81ED-4DB2-BD59-A6C34878D82A}">
                    <a16:rowId xmlns:a16="http://schemas.microsoft.com/office/drawing/2014/main" val="3882831236"/>
                  </a:ext>
                </a:extLst>
              </a:tr>
              <a:tr h="454133">
                <a:tc>
                  <a:txBody>
                    <a:bodyPr/>
                    <a:lstStyle/>
                    <a:p>
                      <a:r>
                        <a:rPr lang="en-US" altLang="zh-CN" sz="1800" kern="1200" dirty="0">
                          <a:solidFill>
                            <a:schemeClr val="dk1"/>
                          </a:solidFill>
                          <a:effectLst/>
                          <a:latin typeface="+mn-lt"/>
                          <a:ea typeface="+mn-ea"/>
                          <a:cs typeface="+mn-cs"/>
                        </a:rPr>
                        <a:t>Letter time</a:t>
                      </a:r>
                      <a:endParaRPr lang="zh-CN" altLang="en-US" dirty="0"/>
                    </a:p>
                  </a:txBody>
                  <a:tcPr anchor="ctr"/>
                </a:tc>
                <a:tc>
                  <a:txBody>
                    <a:bodyPr/>
                    <a:lstStyle/>
                    <a:p>
                      <a:pPr algn="just"/>
                      <a:r>
                        <a:rPr lang="zh-CN" altLang="en-US" sz="1200" kern="1200" dirty="0">
                          <a:solidFill>
                            <a:schemeClr val="tx1"/>
                          </a:solidFill>
                          <a:latin typeface="+mn-lt"/>
                          <a:ea typeface="+mn-ea"/>
                          <a:cs typeface="+mn-cs"/>
                        </a:rPr>
                        <a:t>本板块为字母教学板块，呈现了字母</a:t>
                      </a:r>
                      <a:r>
                        <a:rPr lang="en-US" sz="1200" kern="1200" dirty="0" err="1">
                          <a:solidFill>
                            <a:schemeClr val="tx1"/>
                          </a:solidFill>
                          <a:latin typeface="+mn-lt"/>
                          <a:ea typeface="+mn-ea"/>
                          <a:cs typeface="+mn-cs"/>
                        </a:rPr>
                        <a:t>Xx</a:t>
                      </a:r>
                      <a:r>
                        <a:rPr lang="zh-CN" alt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Yy</a:t>
                      </a:r>
                      <a:r>
                        <a:rPr lang="zh-CN" alt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Zz</a:t>
                      </a:r>
                      <a:r>
                        <a:rPr lang="zh-CN" altLang="en-US" sz="1200" kern="1200" dirty="0">
                          <a:solidFill>
                            <a:schemeClr val="tx1"/>
                          </a:solidFill>
                          <a:latin typeface="+mn-lt"/>
                          <a:ea typeface="+mn-ea"/>
                          <a:cs typeface="+mn-cs"/>
                        </a:rPr>
                        <a:t>的书写。</a:t>
                      </a:r>
                    </a:p>
                  </a:txBody>
                  <a:tcPr marL="68580" marR="68580" marT="0" marB="0" anchor="ctr"/>
                </a:tc>
                <a:tc>
                  <a:txBody>
                    <a:bodyPr/>
                    <a:lstStyle/>
                    <a:p>
                      <a:pPr algn="just"/>
                      <a:r>
                        <a:rPr lang="en-US" sz="1200" kern="1200" dirty="0" err="1">
                          <a:solidFill>
                            <a:schemeClr val="tx1"/>
                          </a:solidFill>
                          <a:latin typeface="+mn-lt"/>
                          <a:ea typeface="+mn-ea"/>
                          <a:cs typeface="+mn-cs"/>
                        </a:rPr>
                        <a:t>X</a:t>
                      </a:r>
                      <a:r>
                        <a:rPr lang="en-US" altLang="zh-CN" sz="1200" kern="1200" dirty="0" err="1">
                          <a:solidFill>
                            <a:schemeClr val="tx1"/>
                          </a:solidFill>
                          <a:latin typeface="+mn-lt"/>
                          <a:ea typeface="+mn-ea"/>
                          <a:cs typeface="+mn-cs"/>
                        </a:rPr>
                        <a:t>x</a:t>
                      </a:r>
                      <a:r>
                        <a:rPr lang="zh-CN" alt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Y</a:t>
                      </a:r>
                      <a:r>
                        <a:rPr lang="en-US" altLang="zh-CN" sz="1200" kern="1200" dirty="0" err="1">
                          <a:solidFill>
                            <a:schemeClr val="tx1"/>
                          </a:solidFill>
                          <a:latin typeface="+mn-lt"/>
                          <a:ea typeface="+mn-ea"/>
                          <a:cs typeface="+mn-cs"/>
                        </a:rPr>
                        <a:t>y</a:t>
                      </a:r>
                      <a:r>
                        <a:rPr lang="zh-CN" alt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Z</a:t>
                      </a:r>
                      <a:r>
                        <a:rPr lang="en-US" altLang="zh-CN" sz="1200" kern="1200" dirty="0" err="1">
                          <a:solidFill>
                            <a:schemeClr val="tx1"/>
                          </a:solidFill>
                          <a:latin typeface="+mn-lt"/>
                          <a:ea typeface="+mn-ea"/>
                          <a:cs typeface="+mn-cs"/>
                        </a:rPr>
                        <a:t>z</a:t>
                      </a:r>
                      <a:r>
                        <a:rPr lang="zh-CN" altLang="en-US" sz="1200" kern="1200" dirty="0">
                          <a:solidFill>
                            <a:schemeClr val="tx1"/>
                          </a:solidFill>
                          <a:latin typeface="+mn-lt"/>
                          <a:ea typeface="+mn-ea"/>
                          <a:cs typeface="+mn-cs"/>
                        </a:rPr>
                        <a:t>字母音与音素音的辨别。</a:t>
                      </a:r>
                    </a:p>
                  </a:txBody>
                  <a:tcPr marL="68580" marR="68580" marT="0" marB="0" anchor="ctr"/>
                </a:tc>
                <a:extLst>
                  <a:ext uri="{0D108BD9-81ED-4DB2-BD59-A6C34878D82A}">
                    <a16:rowId xmlns:a16="http://schemas.microsoft.com/office/drawing/2014/main" val="1757802397"/>
                  </a:ext>
                </a:extLst>
              </a:tr>
              <a:tr h="438295">
                <a:tc>
                  <a:txBody>
                    <a:bodyPr/>
                    <a:lstStyle/>
                    <a:p>
                      <a:r>
                        <a:rPr lang="en-US" altLang="zh-CN" sz="1800" kern="1200" dirty="0">
                          <a:solidFill>
                            <a:schemeClr val="dk1"/>
                          </a:solidFill>
                          <a:effectLst/>
                          <a:latin typeface="+mn-lt"/>
                          <a:ea typeface="+mn-ea"/>
                          <a:cs typeface="+mn-cs"/>
                        </a:rPr>
                        <a:t>Song time</a:t>
                      </a:r>
                      <a:endParaRPr lang="zh-CN" altLang="en-US" dirty="0"/>
                    </a:p>
                  </a:txBody>
                  <a:tcPr anchor="ctr"/>
                </a:tc>
                <a:tc>
                  <a:txBody>
                    <a:bodyPr/>
                    <a:lstStyle/>
                    <a:p>
                      <a:pPr algn="just"/>
                      <a:r>
                        <a:rPr lang="zh-CN" altLang="en-US" sz="1200" kern="1200" dirty="0">
                          <a:solidFill>
                            <a:schemeClr val="tx1"/>
                          </a:solidFill>
                          <a:latin typeface="+mn-lt"/>
                          <a:ea typeface="+mn-ea"/>
                          <a:cs typeface="+mn-cs"/>
                        </a:rPr>
                        <a:t>本板块教授</a:t>
                      </a:r>
                      <a:r>
                        <a:rPr lang="en-US" sz="1200" kern="1200" dirty="0">
                          <a:solidFill>
                            <a:schemeClr val="tx1"/>
                          </a:solidFill>
                          <a:latin typeface="+mn-lt"/>
                          <a:ea typeface="+mn-ea"/>
                          <a:cs typeface="+mn-cs"/>
                        </a:rPr>
                        <a:t>Happy New Year</a:t>
                      </a:r>
                      <a:r>
                        <a:rPr lang="zh-CN" altLang="en-US" sz="1200" kern="1200" dirty="0">
                          <a:solidFill>
                            <a:schemeClr val="tx1"/>
                          </a:solidFill>
                          <a:latin typeface="+mn-lt"/>
                          <a:ea typeface="+mn-ea"/>
                          <a:cs typeface="+mn-cs"/>
                        </a:rPr>
                        <a:t>这首英文歌曲。</a:t>
                      </a:r>
                    </a:p>
                  </a:txBody>
                  <a:tcPr marL="68580" marR="68580" marT="0" marB="0" anchor="ctr"/>
                </a:tc>
                <a:tc>
                  <a:txBody>
                    <a:bodyPr/>
                    <a:lstStyle/>
                    <a:p>
                      <a:pPr algn="just"/>
                      <a:r>
                        <a:rPr lang="zh-CN" altLang="en-US" sz="1200" kern="1200">
                          <a:solidFill>
                            <a:schemeClr val="tx1"/>
                          </a:solidFill>
                          <a:latin typeface="+mn-lt"/>
                          <a:ea typeface="+mn-ea"/>
                          <a:cs typeface="+mn-cs"/>
                        </a:rPr>
                        <a:t>句型</a:t>
                      </a:r>
                      <a:r>
                        <a:rPr lang="en-US" sz="1200" kern="1200">
                          <a:solidFill>
                            <a:schemeClr val="tx1"/>
                          </a:solidFill>
                          <a:latin typeface="+mn-lt"/>
                          <a:ea typeface="+mn-ea"/>
                          <a:cs typeface="+mn-cs"/>
                        </a:rPr>
                        <a:t>We’re singing. We’re dancing. </a:t>
                      </a:r>
                      <a:endParaRPr lang="zh-CN" altLang="en-US" sz="1200" kern="120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3364793389"/>
                  </a:ext>
                </a:extLst>
              </a:tr>
              <a:tr h="1190646">
                <a:tc>
                  <a:txBody>
                    <a:bodyPr/>
                    <a:lstStyle/>
                    <a:p>
                      <a:r>
                        <a:rPr lang="en-US" altLang="zh-CN" sz="1800" kern="1200" dirty="0">
                          <a:solidFill>
                            <a:schemeClr val="dk1"/>
                          </a:solidFill>
                          <a:effectLst/>
                          <a:latin typeface="+mn-lt"/>
                          <a:ea typeface="+mn-ea"/>
                          <a:cs typeface="+mn-cs"/>
                        </a:rPr>
                        <a:t>Checkout time</a:t>
                      </a:r>
                      <a:endParaRPr lang="zh-CN" altLang="en-US" dirty="0"/>
                    </a:p>
                  </a:txBody>
                  <a:tcPr anchor="ctr"/>
                </a:tc>
                <a:tc>
                  <a:txBody>
                    <a:bodyPr/>
                    <a:lstStyle/>
                    <a:p>
                      <a:pPr algn="just"/>
                      <a:r>
                        <a:rPr lang="zh-CN" altLang="en-US" sz="1200" kern="1200" dirty="0">
                          <a:solidFill>
                            <a:schemeClr val="tx1"/>
                          </a:solidFill>
                          <a:latin typeface="+mn-lt"/>
                          <a:ea typeface="+mn-ea"/>
                          <a:cs typeface="+mn-cs"/>
                        </a:rPr>
                        <a:t>本板块融合绘本</a:t>
                      </a:r>
                      <a:r>
                        <a:rPr lang="en-US" sz="1200" kern="1200" dirty="0">
                          <a:solidFill>
                            <a:schemeClr val="tx1"/>
                          </a:solidFill>
                          <a:latin typeface="+mn-lt"/>
                          <a:ea typeface="+mn-ea"/>
                          <a:cs typeface="+mn-cs"/>
                        </a:rPr>
                        <a:t>A new toy</a:t>
                      </a:r>
                      <a:r>
                        <a:rPr lang="zh-CN" altLang="en-US" sz="1200" kern="1200" dirty="0">
                          <a:solidFill>
                            <a:schemeClr val="tx1"/>
                          </a:solidFill>
                          <a:latin typeface="+mn-lt"/>
                          <a:ea typeface="+mn-ea"/>
                          <a:cs typeface="+mn-cs"/>
                        </a:rPr>
                        <a:t>，引导学生从讨论</a:t>
                      </a:r>
                      <a:r>
                        <a:rPr lang="en-US" sz="1200" kern="1200" dirty="0">
                          <a:solidFill>
                            <a:schemeClr val="tx1"/>
                          </a:solidFill>
                          <a:latin typeface="+mn-lt"/>
                          <a:ea typeface="+mn-ea"/>
                          <a:cs typeface="+mn-cs"/>
                        </a:rPr>
                        <a:t>Birthday</a:t>
                      </a:r>
                      <a:r>
                        <a:rPr lang="zh-CN" altLang="en-US" sz="1200" kern="1200" dirty="0">
                          <a:solidFill>
                            <a:schemeClr val="tx1"/>
                          </a:solidFill>
                          <a:latin typeface="+mn-lt"/>
                          <a:ea typeface="+mn-ea"/>
                          <a:cs typeface="+mn-cs"/>
                        </a:rPr>
                        <a:t>礼物开始，展开故事背景，并引出选礼物的情景，巩固本单元核心句型</a:t>
                      </a:r>
                      <a:r>
                        <a:rPr lang="en-US" sz="1200" kern="1200" dirty="0">
                          <a:solidFill>
                            <a:schemeClr val="tx1"/>
                          </a:solidFill>
                          <a:latin typeface="+mn-lt"/>
                          <a:ea typeface="+mn-ea"/>
                          <a:cs typeface="+mn-cs"/>
                        </a:rPr>
                        <a:t>What’s this/that? It’s a/an …This/It is for you.  </a:t>
                      </a:r>
                      <a:r>
                        <a:rPr lang="zh-CN" altLang="en-US" sz="1200" kern="1200" dirty="0">
                          <a:solidFill>
                            <a:schemeClr val="tx1"/>
                          </a:solidFill>
                          <a:latin typeface="+mn-lt"/>
                          <a:ea typeface="+mn-ea"/>
                          <a:cs typeface="+mn-cs"/>
                        </a:rPr>
                        <a:t>然后在送礼过程中，拓展新授句型</a:t>
                      </a:r>
                      <a:r>
                        <a:rPr lang="en-US" sz="1200" kern="1200" dirty="0">
                          <a:solidFill>
                            <a:schemeClr val="tx1"/>
                          </a:solidFill>
                          <a:latin typeface="+mn-lt"/>
                          <a:ea typeface="+mn-ea"/>
                          <a:cs typeface="+mn-cs"/>
                        </a:rPr>
                        <a:t>Open…</a:t>
                      </a:r>
                      <a:endParaRPr lang="zh-CN" altLang="en-US" sz="1200" kern="1200" dirty="0">
                        <a:solidFill>
                          <a:schemeClr val="tx1"/>
                        </a:solidFill>
                        <a:latin typeface="+mn-lt"/>
                        <a:ea typeface="+mn-ea"/>
                        <a:cs typeface="+mn-cs"/>
                      </a:endParaRPr>
                    </a:p>
                    <a:p>
                      <a:pPr algn="just"/>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txBody>
                  <a:tcPr marL="68580" marR="68580" marT="0" marB="0" anchor="ctr"/>
                </a:tc>
                <a:tc>
                  <a:txBody>
                    <a:bodyPr/>
                    <a:lstStyle/>
                    <a:p>
                      <a:pPr algn="just"/>
                      <a:r>
                        <a:rPr lang="en-US" sz="1200" kern="1200" dirty="0">
                          <a:solidFill>
                            <a:schemeClr val="tx1"/>
                          </a:solidFill>
                          <a:latin typeface="+mn-lt"/>
                          <a:ea typeface="+mn-ea"/>
                          <a:cs typeface="+mn-cs"/>
                        </a:rPr>
                        <a:t>What’s this/that? It’s a/an …This/It is for you.</a:t>
                      </a:r>
                      <a:r>
                        <a:rPr lang="zh-CN" altLang="en-US" sz="1200" kern="1200" dirty="0">
                          <a:solidFill>
                            <a:schemeClr val="tx1"/>
                          </a:solidFill>
                          <a:latin typeface="+mn-lt"/>
                          <a:ea typeface="+mn-ea"/>
                          <a:cs typeface="+mn-cs"/>
                        </a:rPr>
                        <a:t>等交际用语在语境中的正确运用。</a:t>
                      </a:r>
                    </a:p>
                    <a:p>
                      <a:pPr algn="just"/>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950976044"/>
                  </a:ext>
                </a:extLst>
              </a:tr>
            </a:tbl>
          </a:graphicData>
        </a:graphic>
      </p:graphicFrame>
    </p:spTree>
    <p:extLst>
      <p:ext uri="{BB962C8B-B14F-4D97-AF65-F5344CB8AC3E}">
        <p14:creationId xmlns:p14="http://schemas.microsoft.com/office/powerpoint/2010/main" val="1908245860"/>
      </p:ext>
    </p:extLst>
  </p:cSld>
  <p:clrMapOvr>
    <a:masterClrMapping/>
  </p:clrMapOvr>
  <p:transition spd="slow" advTm="300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pic>
        <p:nvPicPr>
          <p:cNvPr id="2" name="图片 1">
            <a:extLst>
              <a:ext uri="{FF2B5EF4-FFF2-40B4-BE49-F238E27FC236}">
                <a16:creationId xmlns:a16="http://schemas.microsoft.com/office/drawing/2014/main" id="{F60707A1-396D-BC6D-01B8-3EB499B9AADA}"/>
              </a:ext>
            </a:extLst>
          </p:cNvPr>
          <p:cNvPicPr>
            <a:picLocks noChangeAspect="1"/>
          </p:cNvPicPr>
          <p:nvPr/>
        </p:nvPicPr>
        <p:blipFill rotWithShape="1">
          <a:blip r:embed="rId7"/>
          <a:srcRect l="14914" t="1001" r="12989" b="12006"/>
          <a:stretch/>
        </p:blipFill>
        <p:spPr>
          <a:xfrm>
            <a:off x="997413" y="1171367"/>
            <a:ext cx="10189396" cy="4831955"/>
          </a:xfrm>
          <a:prstGeom prst="rect">
            <a:avLst/>
          </a:prstGeom>
        </p:spPr>
      </p:pic>
      <p:sp>
        <p:nvSpPr>
          <p:cNvPr id="3" name="文本框 2">
            <a:extLst>
              <a:ext uri="{FF2B5EF4-FFF2-40B4-BE49-F238E27FC236}">
                <a16:creationId xmlns:a16="http://schemas.microsoft.com/office/drawing/2014/main" id="{D646EE6C-C883-0179-D752-C1054B73E564}"/>
              </a:ext>
            </a:extLst>
          </p:cNvPr>
          <p:cNvSpPr txBox="1"/>
          <p:nvPr/>
        </p:nvSpPr>
        <p:spPr>
          <a:xfrm>
            <a:off x="2256564" y="608271"/>
            <a:ext cx="8112554"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rPr>
              <a:t>译林版《英语》 三 年级 上 册</a:t>
            </a:r>
            <a:r>
              <a:rPr lang="en-US" altLang="zh-CN" sz="1800" b="1" kern="100" dirty="0">
                <a:effectLst/>
                <a:latin typeface="Times New Roman" panose="02020603050405020304" pitchFamily="18" charset="0"/>
                <a:ea typeface="宋体" panose="02010600030101010101" pitchFamily="2" charset="-122"/>
              </a:rPr>
              <a:t>Unit8  Happy New Year!</a:t>
            </a:r>
            <a:r>
              <a:rPr lang="zh-CN" altLang="zh-CN" sz="1800" b="1" kern="100" dirty="0">
                <a:effectLst/>
                <a:latin typeface="Times New Roman" panose="02020603050405020304" pitchFamily="18" charset="0"/>
                <a:ea typeface="宋体" panose="02010600030101010101" pitchFamily="2" charset="-122"/>
              </a:rPr>
              <a:t>单元</a:t>
            </a:r>
            <a:r>
              <a:rPr lang="zh-CN" altLang="en-US" sz="1800" b="1" kern="100" dirty="0">
                <a:effectLst/>
                <a:latin typeface="Times New Roman" panose="02020603050405020304" pitchFamily="18" charset="0"/>
                <a:ea typeface="宋体" panose="02010600030101010101" pitchFamily="2" charset="-122"/>
              </a:rPr>
              <a:t>主题内容框架图</a:t>
            </a:r>
            <a:endParaRPr lang="zh-CN" altLang="zh-CN" sz="1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97487161"/>
      </p:ext>
    </p:extLst>
  </p:cSld>
  <p:clrMapOvr>
    <a:masterClrMapping/>
  </p:clrMapOvr>
  <p:transition spd="slow" advTm="3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10" name="图片 9">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29" name="组合 28"/>
          <p:cNvGrpSpPr/>
          <p:nvPr/>
        </p:nvGrpSpPr>
        <p:grpSpPr>
          <a:xfrm>
            <a:off x="224512" y="140871"/>
            <a:ext cx="4619861" cy="967189"/>
            <a:chOff x="224513" y="140871"/>
            <a:chExt cx="3857848"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819928" y="426274"/>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单元整体教学</a:t>
              </a:r>
            </a:p>
          </p:txBody>
        </p:sp>
        <p:pic>
          <p:nvPicPr>
            <p:cNvPr id="32" name="图片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pSp>
        <p:nvGrpSpPr>
          <p:cNvPr id="3" name="组合 2"/>
          <p:cNvGrpSpPr/>
          <p:nvPr/>
        </p:nvGrpSpPr>
        <p:grpSpPr>
          <a:xfrm>
            <a:off x="871114" y="1872351"/>
            <a:ext cx="9138648" cy="3779419"/>
            <a:chOff x="-156470" y="2115230"/>
            <a:chExt cx="8659367" cy="3080587"/>
          </a:xfrm>
        </p:grpSpPr>
        <p:grpSp>
          <p:nvGrpSpPr>
            <p:cNvPr id="2" name="组合 1"/>
            <p:cNvGrpSpPr/>
            <p:nvPr/>
          </p:nvGrpSpPr>
          <p:grpSpPr>
            <a:xfrm>
              <a:off x="2393267" y="2127306"/>
              <a:ext cx="3365689" cy="3068511"/>
              <a:chOff x="3790891" y="1861460"/>
              <a:chExt cx="4143483" cy="3777629"/>
            </a:xfrm>
          </p:grpSpPr>
          <p:sp>
            <p:nvSpPr>
              <p:cNvPr id="18" name="AutoShape 4"/>
              <p:cNvSpPr>
                <a:spLocks/>
              </p:cNvSpPr>
              <p:nvPr/>
            </p:nvSpPr>
            <p:spPr bwMode="auto">
              <a:xfrm rot="21600000">
                <a:off x="4041272" y="1996226"/>
                <a:ext cx="3620263" cy="36428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w="38100" cap="flat" cmpd="sng">
                <a:solidFill>
                  <a:srgbClr val="D0DFAD"/>
                </a:solid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19" name="AutoShape 6"/>
              <p:cNvSpPr>
                <a:spLocks/>
              </p:cNvSpPr>
              <p:nvPr/>
            </p:nvSpPr>
            <p:spPr bwMode="auto">
              <a:xfrm rot="10800000">
                <a:off x="4538413" y="5058238"/>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20" name="AutoShape 7"/>
              <p:cNvSpPr>
                <a:spLocks/>
              </p:cNvSpPr>
              <p:nvPr/>
            </p:nvSpPr>
            <p:spPr bwMode="auto">
              <a:xfrm rot="10800000">
                <a:off x="6630353" y="505109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21" name="AutoShape 9"/>
              <p:cNvSpPr>
                <a:spLocks/>
              </p:cNvSpPr>
              <p:nvPr/>
            </p:nvSpPr>
            <p:spPr bwMode="auto">
              <a:xfrm rot="21599996">
                <a:off x="4646390" y="5184632"/>
                <a:ext cx="326452"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22" name="AutoShape 10"/>
              <p:cNvSpPr>
                <a:spLocks/>
              </p:cNvSpPr>
              <p:nvPr/>
            </p:nvSpPr>
            <p:spPr bwMode="auto">
              <a:xfrm rot="21599996">
                <a:off x="6740005" y="5172463"/>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36" name="AutoShape 12"/>
              <p:cNvSpPr>
                <a:spLocks/>
              </p:cNvSpPr>
              <p:nvPr/>
            </p:nvSpPr>
            <p:spPr bwMode="auto">
              <a:xfrm rot="21600000">
                <a:off x="6661822" y="209458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37" name="AutoShape 13"/>
              <p:cNvSpPr>
                <a:spLocks/>
              </p:cNvSpPr>
              <p:nvPr/>
            </p:nvSpPr>
            <p:spPr bwMode="auto">
              <a:xfrm rot="21600000">
                <a:off x="3790891" y="3438062"/>
                <a:ext cx="544922"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38" name="AutoShape 14"/>
              <p:cNvSpPr>
                <a:spLocks/>
              </p:cNvSpPr>
              <p:nvPr/>
            </p:nvSpPr>
            <p:spPr bwMode="auto">
              <a:xfrm rot="21600000">
                <a:off x="7389451" y="3571991"/>
                <a:ext cx="544923"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39" name="AutoShape 15"/>
              <p:cNvSpPr>
                <a:spLocks/>
              </p:cNvSpPr>
              <p:nvPr/>
            </p:nvSpPr>
            <p:spPr bwMode="auto">
              <a:xfrm rot="21600000">
                <a:off x="4906834" y="1861460"/>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headEnd/>
                <a:tailEnd/>
              </a:ln>
              <a:effectLst/>
            </p:spPr>
            <p:txBody>
              <a:bodyPr lIns="24107" tIns="24107" rIns="24107" bIns="24107" anchor="ctr"/>
              <a:lstStyle/>
              <a:p>
                <a:pPr defTabSz="482152">
                  <a:defRPr/>
                </a:pPr>
                <a:endParaRPr lang="es-ES" sz="4640">
                  <a:solidFill>
                    <a:schemeClr val="tx1">
                      <a:lumMod val="75000"/>
                      <a:lumOff val="25000"/>
                    </a:schemeClr>
                  </a:solidFill>
                  <a:cs typeface="+mn-ea"/>
                  <a:sym typeface="+mn-lt"/>
                </a:endParaRPr>
              </a:p>
            </p:txBody>
          </p:sp>
          <p:sp>
            <p:nvSpPr>
              <p:cNvPr id="40" name="AutoShape 17"/>
              <p:cNvSpPr>
                <a:spLocks/>
              </p:cNvSpPr>
              <p:nvPr/>
            </p:nvSpPr>
            <p:spPr bwMode="auto">
              <a:xfrm rot="21600000">
                <a:off x="3902219" y="3557761"/>
                <a:ext cx="326452" cy="327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1" name="AutoShape 18"/>
              <p:cNvSpPr>
                <a:spLocks/>
              </p:cNvSpPr>
              <p:nvPr/>
            </p:nvSpPr>
            <p:spPr bwMode="auto">
              <a:xfrm rot="21600000">
                <a:off x="6772314" y="2244414"/>
                <a:ext cx="327288"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2" name="AutoShape 19"/>
              <p:cNvSpPr>
                <a:spLocks/>
              </p:cNvSpPr>
              <p:nvPr/>
            </p:nvSpPr>
            <p:spPr bwMode="auto">
              <a:xfrm rot="21600000">
                <a:off x="5015650" y="1961906"/>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3" name="AutoShape 20"/>
              <p:cNvSpPr>
                <a:spLocks/>
              </p:cNvSpPr>
              <p:nvPr/>
            </p:nvSpPr>
            <p:spPr bwMode="auto">
              <a:xfrm rot="21600000">
                <a:off x="7509148" y="3698386"/>
                <a:ext cx="326452" cy="288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bg1"/>
              </a:solidFill>
              <a:ln>
                <a:noFill/>
              </a:ln>
              <a:effectLst/>
            </p:spPr>
            <p:txBody>
              <a:bodyPr lIns="24107" tIns="24107" rIns="24107" bIns="24107"/>
              <a:lstStyle/>
              <a:p>
                <a:pPr defTabSz="482152">
                  <a:defRPr/>
                </a:pPr>
                <a:endParaRPr lang="es-ES" sz="984">
                  <a:solidFill>
                    <a:schemeClr val="tx1">
                      <a:lumMod val="75000"/>
                      <a:lumOff val="25000"/>
                    </a:schemeClr>
                  </a:solidFill>
                  <a:cs typeface="+mn-ea"/>
                  <a:sym typeface="+mn-lt"/>
                </a:endParaRPr>
              </a:p>
            </p:txBody>
          </p:sp>
          <p:sp>
            <p:nvSpPr>
              <p:cNvPr id="44" name="AutoShape 21"/>
              <p:cNvSpPr>
                <a:spLocks/>
              </p:cNvSpPr>
              <p:nvPr/>
            </p:nvSpPr>
            <p:spPr bwMode="auto">
              <a:xfrm>
                <a:off x="4623861" y="2671729"/>
                <a:ext cx="2465964" cy="24659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528667"/>
              </a:solidFill>
              <a:ln>
                <a:noFill/>
              </a:ln>
              <a:effectLst/>
            </p:spPr>
            <p:txBody>
              <a:bodyPr lIns="0" tIns="0" rIns="0" bIns="0" anchor="ctr"/>
              <a:lstStyle/>
              <a:p>
                <a:pPr>
                  <a:defRPr/>
                </a:pPr>
                <a:endParaRPr lang="es-ES" sz="2953">
                  <a:solidFill>
                    <a:schemeClr val="tx1">
                      <a:lumMod val="75000"/>
                      <a:lumOff val="25000"/>
                    </a:schemeClr>
                  </a:solidFill>
                  <a:effectLst>
                    <a:outerShdw blurRad="38100" dist="38100" dir="2700000" algn="tl">
                      <a:srgbClr val="000000"/>
                    </a:outerShdw>
                  </a:effectLst>
                  <a:cs typeface="+mn-ea"/>
                  <a:sym typeface="+mn-lt"/>
                </a:endParaRPr>
              </a:p>
            </p:txBody>
          </p:sp>
          <p:sp>
            <p:nvSpPr>
              <p:cNvPr id="45" name="AutoShape 22"/>
              <p:cNvSpPr>
                <a:spLocks/>
              </p:cNvSpPr>
              <p:nvPr/>
            </p:nvSpPr>
            <p:spPr bwMode="auto">
              <a:xfrm>
                <a:off x="5342102" y="3310571"/>
                <a:ext cx="1103143" cy="110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525">
                  <a:defRPr/>
                </a:pPr>
                <a:endParaRPr lang="es-ES" sz="2250">
                  <a:solidFill>
                    <a:schemeClr val="tx1">
                      <a:lumMod val="75000"/>
                      <a:lumOff val="25000"/>
                    </a:schemeClr>
                  </a:solidFill>
                  <a:effectLst>
                    <a:outerShdw blurRad="38100" dist="38100" dir="2700000" algn="tl">
                      <a:srgbClr val="DDDDDD"/>
                    </a:outerShdw>
                  </a:effectLst>
                  <a:cs typeface="+mn-ea"/>
                  <a:sym typeface="+mn-lt"/>
                </a:endParaRPr>
              </a:p>
            </p:txBody>
          </p:sp>
        </p:grpSp>
        <p:sp>
          <p:nvSpPr>
            <p:cNvPr id="46" name="TextBox 19"/>
            <p:cNvSpPr txBox="1">
              <a:spLocks noChangeArrowheads="1"/>
            </p:cNvSpPr>
            <p:nvPr/>
          </p:nvSpPr>
          <p:spPr bwMode="auto">
            <a:xfrm>
              <a:off x="253509" y="4769651"/>
              <a:ext cx="2480327" cy="3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72"/>
              <a:r>
                <a:rPr lang="zh-CN" altLang="en-US" sz="2000" b="1" dirty="0">
                  <a:solidFill>
                    <a:schemeClr val="tx1">
                      <a:lumMod val="75000"/>
                      <a:lumOff val="25000"/>
                    </a:schemeClr>
                  </a:solidFill>
                  <a:cs typeface="+mn-ea"/>
                  <a:sym typeface="+mn-lt"/>
                </a:rPr>
                <a:t>目标设定</a:t>
              </a:r>
            </a:p>
          </p:txBody>
        </p:sp>
        <p:sp>
          <p:nvSpPr>
            <p:cNvPr id="47" name="TextBox 19"/>
            <p:cNvSpPr txBox="1">
              <a:spLocks noChangeArrowheads="1"/>
            </p:cNvSpPr>
            <p:nvPr/>
          </p:nvSpPr>
          <p:spPr bwMode="auto">
            <a:xfrm>
              <a:off x="-156470" y="3472610"/>
              <a:ext cx="2480327" cy="3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72"/>
              <a:r>
                <a:rPr lang="zh-CN" altLang="en-US" sz="2000" b="1" dirty="0">
                  <a:solidFill>
                    <a:srgbClr val="FF0000"/>
                  </a:solidFill>
                  <a:cs typeface="+mn-ea"/>
                  <a:sym typeface="+mn-lt"/>
                </a:rPr>
                <a:t>学情分析</a:t>
              </a:r>
            </a:p>
          </p:txBody>
        </p:sp>
        <p:sp>
          <p:nvSpPr>
            <p:cNvPr id="48" name="TextBox 19"/>
            <p:cNvSpPr txBox="1">
              <a:spLocks noChangeArrowheads="1"/>
            </p:cNvSpPr>
            <p:nvPr/>
          </p:nvSpPr>
          <p:spPr bwMode="auto">
            <a:xfrm>
              <a:off x="661855" y="2115230"/>
              <a:ext cx="2480327" cy="3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72"/>
              <a:r>
                <a:rPr lang="zh-CN" altLang="en-US" sz="2000" b="1" dirty="0">
                  <a:solidFill>
                    <a:schemeClr val="tx1">
                      <a:lumMod val="75000"/>
                      <a:lumOff val="25000"/>
                    </a:schemeClr>
                  </a:solidFill>
                  <a:cs typeface="+mn-ea"/>
                  <a:sym typeface="+mn-lt"/>
                </a:rPr>
                <a:t>内容解读</a:t>
              </a:r>
            </a:p>
          </p:txBody>
        </p:sp>
        <p:sp>
          <p:nvSpPr>
            <p:cNvPr id="54" name="TextBox 19"/>
            <p:cNvSpPr txBox="1">
              <a:spLocks noChangeArrowheads="1"/>
            </p:cNvSpPr>
            <p:nvPr/>
          </p:nvSpPr>
          <p:spPr bwMode="auto">
            <a:xfrm>
              <a:off x="5413551" y="2283705"/>
              <a:ext cx="2480327" cy="3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2"/>
              <a:r>
                <a:rPr lang="zh-CN" altLang="en-US" sz="2000" b="1" dirty="0">
                  <a:solidFill>
                    <a:schemeClr val="tx1">
                      <a:lumMod val="75000"/>
                      <a:lumOff val="25000"/>
                    </a:schemeClr>
                  </a:solidFill>
                  <a:cs typeface="+mn-ea"/>
                  <a:sym typeface="+mn-lt"/>
                </a:rPr>
                <a:t>学习评价</a:t>
              </a:r>
            </a:p>
          </p:txBody>
        </p:sp>
        <p:sp>
          <p:nvSpPr>
            <p:cNvPr id="55" name="TextBox 19"/>
            <p:cNvSpPr txBox="1">
              <a:spLocks noChangeArrowheads="1"/>
            </p:cNvSpPr>
            <p:nvPr/>
          </p:nvSpPr>
          <p:spPr bwMode="auto">
            <a:xfrm>
              <a:off x="6022570" y="3531969"/>
              <a:ext cx="2480327" cy="3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2"/>
              <a:r>
                <a:rPr lang="zh-CN" altLang="en-US" sz="2000" b="1" dirty="0">
                  <a:solidFill>
                    <a:schemeClr val="tx1">
                      <a:lumMod val="75000"/>
                      <a:lumOff val="25000"/>
                    </a:schemeClr>
                  </a:solidFill>
                  <a:cs typeface="+mn-ea"/>
                  <a:sym typeface="+mn-lt"/>
                </a:rPr>
                <a:t>作业布置</a:t>
              </a:r>
            </a:p>
          </p:txBody>
        </p:sp>
        <p:sp>
          <p:nvSpPr>
            <p:cNvPr id="56" name="TextBox 19"/>
            <p:cNvSpPr txBox="1">
              <a:spLocks noChangeArrowheads="1"/>
            </p:cNvSpPr>
            <p:nvPr/>
          </p:nvSpPr>
          <p:spPr bwMode="auto">
            <a:xfrm>
              <a:off x="5496691" y="4754086"/>
              <a:ext cx="2480327" cy="3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2"/>
              <a:r>
                <a:rPr lang="zh-CN" altLang="en-US" sz="2000" b="1" dirty="0">
                  <a:solidFill>
                    <a:schemeClr val="tx1">
                      <a:lumMod val="75000"/>
                      <a:lumOff val="25000"/>
                    </a:schemeClr>
                  </a:solidFill>
                  <a:cs typeface="+mn-ea"/>
                  <a:sym typeface="+mn-lt"/>
                </a:rPr>
                <a:t>教学设计</a:t>
              </a:r>
            </a:p>
          </p:txBody>
        </p:sp>
      </p:grpSp>
    </p:spTree>
    <p:extLst>
      <p:ext uri="{BB962C8B-B14F-4D97-AF65-F5344CB8AC3E}">
        <p14:creationId xmlns:p14="http://schemas.microsoft.com/office/powerpoint/2010/main" val="314674472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2">
            <a:extLst>
              <a:ext uri="{FF2B5EF4-FFF2-40B4-BE49-F238E27FC236}">
                <a16:creationId xmlns:a16="http://schemas.microsoft.com/office/drawing/2014/main" id="{73227EB3-58D3-B8BE-86C8-D66D1DD9C404}"/>
              </a:ext>
            </a:extLst>
          </p:cNvPr>
          <p:cNvGraphicFramePr>
            <a:graphicFrameLocks noGrp="1"/>
          </p:cNvGraphicFramePr>
          <p:nvPr>
            <p:extLst>
              <p:ext uri="{D42A27DB-BD31-4B8C-83A1-F6EECF244321}">
                <p14:modId xmlns:p14="http://schemas.microsoft.com/office/powerpoint/2010/main" val="781006813"/>
              </p:ext>
            </p:extLst>
          </p:nvPr>
        </p:nvGraphicFramePr>
        <p:xfrm>
          <a:off x="717893" y="1351498"/>
          <a:ext cx="10396950" cy="3839922"/>
        </p:xfrm>
        <a:graphic>
          <a:graphicData uri="http://schemas.openxmlformats.org/drawingml/2006/table">
            <a:tbl>
              <a:tblPr firstRow="1" bandRow="1">
                <a:tableStyleId>{5C22544A-7EE6-4342-B048-85BDC9FD1C3A}</a:tableStyleId>
              </a:tblPr>
              <a:tblGrid>
                <a:gridCol w="6905271">
                  <a:extLst>
                    <a:ext uri="{9D8B030D-6E8A-4147-A177-3AD203B41FA5}">
                      <a16:colId xmlns:a16="http://schemas.microsoft.com/office/drawing/2014/main" val="3728607986"/>
                    </a:ext>
                  </a:extLst>
                </a:gridCol>
                <a:gridCol w="3491679">
                  <a:extLst>
                    <a:ext uri="{9D8B030D-6E8A-4147-A177-3AD203B41FA5}">
                      <a16:colId xmlns:a16="http://schemas.microsoft.com/office/drawing/2014/main" val="2486430769"/>
                    </a:ext>
                  </a:extLst>
                </a:gridCol>
              </a:tblGrid>
              <a:tr h="595320">
                <a:tc>
                  <a:txBody>
                    <a:bodyPr/>
                    <a:lstStyle/>
                    <a:p>
                      <a:pPr algn="ctr"/>
                      <a:r>
                        <a:rPr lang="zh-CN" sz="2000" kern="100" dirty="0">
                          <a:effectLst/>
                          <a:latin typeface="Calibri" panose="020F0502020204030204" pitchFamily="34" charset="0"/>
                          <a:ea typeface="宋体" panose="02010600030101010101" pitchFamily="2" charset="-122"/>
                          <a:cs typeface="Times New Roman" panose="02020603050405020304" pitchFamily="18" charset="0"/>
                        </a:rPr>
                        <a:t>单元教学目标</a:t>
                      </a:r>
                    </a:p>
                  </a:txBody>
                  <a:tcPr marL="68580" marR="68580" marT="0" marB="0" anchor="ctr"/>
                </a:tc>
                <a:tc>
                  <a:txBody>
                    <a:bodyPr/>
                    <a:lstStyle/>
                    <a:p>
                      <a:pPr algn="ctr"/>
                      <a:r>
                        <a:rPr lang="zh-CN" sz="2000" kern="100" dirty="0">
                          <a:effectLst/>
                          <a:latin typeface="Calibri" panose="020F0502020204030204" pitchFamily="34" charset="0"/>
                          <a:ea typeface="宋体" panose="02010600030101010101" pitchFamily="2" charset="-122"/>
                          <a:cs typeface="Times New Roman" panose="02020603050405020304" pitchFamily="18" charset="0"/>
                        </a:rPr>
                        <a:t>教学内容</a:t>
                      </a:r>
                    </a:p>
                  </a:txBody>
                  <a:tcPr marL="68580" marR="68580" marT="0" marB="0" anchor="ctr"/>
                </a:tc>
                <a:extLst>
                  <a:ext uri="{0D108BD9-81ED-4DB2-BD59-A6C34878D82A}">
                    <a16:rowId xmlns:a16="http://schemas.microsoft.com/office/drawing/2014/main" val="1809156780"/>
                  </a:ext>
                </a:extLst>
              </a:tr>
              <a:tr h="880747">
                <a:tc>
                  <a:txBody>
                    <a:bodyPr/>
                    <a:lstStyle/>
                    <a:p>
                      <a:pPr marL="0" indent="0" algn="l" defTabSz="914400" rtl="0" eaLnBrk="1" latinLnBrk="0" hangingPunct="1">
                        <a:lnSpc>
                          <a:spcPct val="150000"/>
                        </a:lnSpc>
                        <a:buNone/>
                      </a:pPr>
                      <a:r>
                        <a:rPr lang="zh-CN" altLang="en-US" sz="1400" b="0" kern="1200" dirty="0">
                          <a:solidFill>
                            <a:schemeClr val="tx1"/>
                          </a:solidFill>
                          <a:latin typeface="+mn-ea"/>
                          <a:ea typeface="+mn-ea"/>
                          <a:cs typeface="Times New Roman" panose="02020603050405020304" pitchFamily="18" charset="0"/>
                        </a:rPr>
                        <a:t>本单元学习后，学生能够：</a:t>
                      </a:r>
                    </a:p>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1</a:t>
                      </a:r>
                      <a:r>
                        <a:rPr lang="zh-CN" altLang="en-US" sz="1400" b="0" kern="1200" dirty="0">
                          <a:solidFill>
                            <a:schemeClr val="tx1"/>
                          </a:solidFill>
                          <a:latin typeface="+mn-ea"/>
                          <a:ea typeface="+mn-ea"/>
                          <a:cs typeface="Times New Roman" panose="02020603050405020304" pitchFamily="18" charset="0"/>
                        </a:rPr>
                        <a:t>、运用所学语言与同伴进行交流，了解如何欢度新年、赠送和询问礼物。</a:t>
                      </a:r>
                    </a:p>
                  </a:txBody>
                  <a:tcPr marL="68580" marR="68580" marT="0" marB="0" anchor="ctr"/>
                </a:tc>
                <a:tc>
                  <a:txBody>
                    <a:bodyPr/>
                    <a:lstStyle/>
                    <a:p>
                      <a:pPr marL="0" indent="0" algn="l" defTabSz="914400" rtl="0" eaLnBrk="1" latinLnBrk="0" hangingPunct="1">
                        <a:lnSpc>
                          <a:spcPct val="150000"/>
                        </a:lnSpc>
                        <a:buNone/>
                      </a:pPr>
                      <a:r>
                        <a:rPr lang="en-US" sz="1400" b="0" kern="1200">
                          <a:solidFill>
                            <a:schemeClr val="tx1"/>
                          </a:solidFill>
                          <a:latin typeface="+mn-ea"/>
                          <a:ea typeface="+mn-ea"/>
                          <a:cs typeface="Times New Roman" panose="02020603050405020304" pitchFamily="18" charset="0"/>
                        </a:rPr>
                        <a:t>Story time</a:t>
                      </a:r>
                      <a:endParaRPr lang="zh-CN" altLang="en-US" sz="1400" b="0" kern="1200">
                        <a:solidFill>
                          <a:schemeClr val="tx1"/>
                        </a:solidFill>
                        <a:latin typeface="+mn-ea"/>
                        <a:ea typeface="+mn-ea"/>
                        <a:cs typeface="Times New Roman" panose="02020603050405020304" pitchFamily="18" charset="0"/>
                      </a:endParaRPr>
                    </a:p>
                    <a:p>
                      <a:pPr marL="0" indent="0" algn="l" defTabSz="914400" rtl="0" eaLnBrk="1" latinLnBrk="0" hangingPunct="1">
                        <a:lnSpc>
                          <a:spcPct val="150000"/>
                        </a:lnSpc>
                        <a:buNone/>
                      </a:pPr>
                      <a:r>
                        <a:rPr lang="en-US" sz="1400" b="0" kern="1200">
                          <a:solidFill>
                            <a:schemeClr val="tx1"/>
                          </a:solidFill>
                          <a:latin typeface="+mn-ea"/>
                          <a:ea typeface="+mn-ea"/>
                          <a:cs typeface="Times New Roman" panose="02020603050405020304" pitchFamily="18" charset="0"/>
                        </a:rPr>
                        <a:t> </a:t>
                      </a:r>
                      <a:endParaRPr lang="zh-CN" altLang="en-US" sz="1400" b="0" kern="1200">
                        <a:solidFill>
                          <a:schemeClr val="tx1"/>
                        </a:solidFill>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42394238"/>
                  </a:ext>
                </a:extLst>
              </a:tr>
              <a:tr h="880747">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2</a:t>
                      </a:r>
                      <a:r>
                        <a:rPr lang="zh-CN" altLang="en-US" sz="1400" b="0" kern="1200" dirty="0">
                          <a:solidFill>
                            <a:schemeClr val="tx1"/>
                          </a:solidFill>
                          <a:latin typeface="+mn-ea"/>
                          <a:ea typeface="+mn-ea"/>
                          <a:cs typeface="Times New Roman" panose="02020603050405020304" pitchFamily="18" charset="0"/>
                        </a:rPr>
                        <a:t>、学唱歌曲，进一步了解新年文化。</a:t>
                      </a:r>
                    </a:p>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3</a:t>
                      </a:r>
                      <a:r>
                        <a:rPr lang="zh-CN" altLang="en-US" sz="1400" b="0" kern="1200" dirty="0">
                          <a:solidFill>
                            <a:schemeClr val="tx1"/>
                          </a:solidFill>
                          <a:latin typeface="+mn-ea"/>
                          <a:ea typeface="+mn-ea"/>
                          <a:cs typeface="Times New Roman" panose="02020603050405020304" pitchFamily="18" charset="0"/>
                        </a:rPr>
                        <a:t>、与同伴交流自己的新年礼物和收到礼物的感受。</a:t>
                      </a:r>
                    </a:p>
                  </a:txBody>
                  <a:tcPr marL="68580" marR="68580" marT="0" marB="0" anchor="ctr"/>
                </a:tc>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Fun time&amp; Song time</a:t>
                      </a:r>
                      <a:endParaRPr lang="zh-CN" altLang="en-US" sz="1400" b="0" kern="1200" dirty="0">
                        <a:solidFill>
                          <a:schemeClr val="tx1"/>
                        </a:solidFill>
                        <a:latin typeface="+mn-ea"/>
                        <a:ea typeface="+mn-ea"/>
                        <a:cs typeface="Times New Roman" panose="02020603050405020304" pitchFamily="18" charset="0"/>
                      </a:endParaRPr>
                    </a:p>
                    <a:p>
                      <a:pPr marL="0" indent="0" algn="l" defTabSz="914400" rtl="0" eaLnBrk="1" latinLnBrk="0" hangingPunct="1">
                        <a:lnSpc>
                          <a:spcPct val="150000"/>
                        </a:lnSpc>
                        <a:buNone/>
                      </a:pPr>
                      <a:r>
                        <a:rPr lang="zh-CN" altLang="en-US" sz="1400" b="0" kern="1200" dirty="0">
                          <a:solidFill>
                            <a:schemeClr val="tx1"/>
                          </a:solidFill>
                          <a:latin typeface="+mn-ea"/>
                          <a:ea typeface="+mn-ea"/>
                          <a:cs typeface="Times New Roman" panose="02020603050405020304" pitchFamily="18" charset="0"/>
                        </a:rPr>
                        <a:t>补充文本见附录</a:t>
                      </a:r>
                      <a:r>
                        <a:rPr lang="en-US" sz="1400" b="0" kern="1200" dirty="0">
                          <a:solidFill>
                            <a:schemeClr val="tx1"/>
                          </a:solidFill>
                          <a:latin typeface="+mn-ea"/>
                          <a:ea typeface="+mn-ea"/>
                          <a:cs typeface="Times New Roman" panose="02020603050405020304" pitchFamily="18" charset="0"/>
                        </a:rPr>
                        <a:t>1</a:t>
                      </a:r>
                      <a:endParaRPr lang="zh-CN" altLang="en-US" sz="1400" b="0" kern="1200" dirty="0">
                        <a:solidFill>
                          <a:schemeClr val="tx1"/>
                        </a:solidFill>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650288187"/>
                  </a:ext>
                </a:extLst>
              </a:tr>
              <a:tr h="880747">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4</a:t>
                      </a:r>
                      <a:r>
                        <a:rPr lang="zh-CN" altLang="en-US" sz="1400" b="0" kern="1200" dirty="0">
                          <a:solidFill>
                            <a:schemeClr val="tx1"/>
                          </a:solidFill>
                          <a:latin typeface="+mn-ea"/>
                          <a:ea typeface="+mn-ea"/>
                          <a:cs typeface="Times New Roman" panose="02020603050405020304" pitchFamily="18" charset="0"/>
                        </a:rPr>
                        <a:t>、通过交流，了解生日派对时送合理礼物的意义。</a:t>
                      </a:r>
                    </a:p>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5</a:t>
                      </a:r>
                      <a:r>
                        <a:rPr lang="zh-CN" altLang="en-US" sz="1400" b="0" kern="1200" dirty="0">
                          <a:solidFill>
                            <a:schemeClr val="tx1"/>
                          </a:solidFill>
                          <a:latin typeface="+mn-ea"/>
                          <a:ea typeface="+mn-ea"/>
                          <a:cs typeface="Times New Roman" panose="02020603050405020304" pitchFamily="18" charset="0"/>
                        </a:rPr>
                        <a:t>、复习巩固</a:t>
                      </a:r>
                      <a:r>
                        <a:rPr lang="en-US" sz="1400" b="0" kern="1200" dirty="0">
                          <a:solidFill>
                            <a:schemeClr val="tx1"/>
                          </a:solidFill>
                          <a:latin typeface="+mn-ea"/>
                          <a:ea typeface="+mn-ea"/>
                          <a:cs typeface="Times New Roman" panose="02020603050405020304" pitchFamily="18" charset="0"/>
                        </a:rPr>
                        <a:t>X</a:t>
                      </a:r>
                      <a:r>
                        <a:rPr lang="zh-CN" altLang="en-US" sz="1400" b="0" kern="1200" dirty="0">
                          <a:solidFill>
                            <a:schemeClr val="tx1"/>
                          </a:solidFill>
                          <a:latin typeface="+mn-ea"/>
                          <a:ea typeface="+mn-ea"/>
                          <a:cs typeface="Times New Roman" panose="02020603050405020304" pitchFamily="18" charset="0"/>
                        </a:rPr>
                        <a:t>、</a:t>
                      </a:r>
                      <a:r>
                        <a:rPr lang="en-US" sz="1400" b="0" kern="1200" dirty="0">
                          <a:solidFill>
                            <a:schemeClr val="tx1"/>
                          </a:solidFill>
                          <a:latin typeface="+mn-ea"/>
                          <a:ea typeface="+mn-ea"/>
                          <a:cs typeface="Times New Roman" panose="02020603050405020304" pitchFamily="18" charset="0"/>
                        </a:rPr>
                        <a:t>Y</a:t>
                      </a:r>
                      <a:r>
                        <a:rPr lang="zh-CN" altLang="en-US" sz="1400" b="0" kern="1200" dirty="0">
                          <a:solidFill>
                            <a:schemeClr val="tx1"/>
                          </a:solidFill>
                          <a:latin typeface="+mn-ea"/>
                          <a:ea typeface="+mn-ea"/>
                          <a:cs typeface="Times New Roman" panose="02020603050405020304" pitchFamily="18" charset="0"/>
                        </a:rPr>
                        <a:t>、</a:t>
                      </a:r>
                      <a:r>
                        <a:rPr lang="en-US" sz="1400" b="0" kern="1200" dirty="0">
                          <a:solidFill>
                            <a:schemeClr val="tx1"/>
                          </a:solidFill>
                          <a:latin typeface="+mn-ea"/>
                          <a:ea typeface="+mn-ea"/>
                          <a:cs typeface="Times New Roman" panose="02020603050405020304" pitchFamily="18" charset="0"/>
                        </a:rPr>
                        <a:t>Z</a:t>
                      </a:r>
                      <a:r>
                        <a:rPr lang="zh-CN" altLang="en-US" sz="1400" b="0" kern="1200" dirty="0">
                          <a:solidFill>
                            <a:schemeClr val="tx1"/>
                          </a:solidFill>
                          <a:latin typeface="+mn-ea"/>
                          <a:ea typeface="+mn-ea"/>
                          <a:cs typeface="Times New Roman" panose="02020603050405020304" pitchFamily="18" charset="0"/>
                        </a:rPr>
                        <a:t>的字母音、音素音和儿歌。</a:t>
                      </a:r>
                    </a:p>
                  </a:txBody>
                  <a:tcPr marL="68580" marR="68580" marT="0" marB="0" anchor="ctr"/>
                </a:tc>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Cartoon time&amp; Letter time</a:t>
                      </a:r>
                      <a:endParaRPr lang="zh-CN" altLang="en-US" sz="1400" b="0" kern="1200" dirty="0">
                        <a:solidFill>
                          <a:schemeClr val="tx1"/>
                        </a:solidFill>
                        <a:latin typeface="+mn-ea"/>
                        <a:ea typeface="+mn-ea"/>
                        <a:cs typeface="Times New Roman" panose="02020603050405020304" pitchFamily="18" charset="0"/>
                      </a:endParaRPr>
                    </a:p>
                    <a:p>
                      <a:pPr marL="0" indent="0" algn="l" defTabSz="914400" rtl="0" eaLnBrk="1" latinLnBrk="0" hangingPunct="1">
                        <a:lnSpc>
                          <a:spcPct val="150000"/>
                        </a:lnSpc>
                        <a:buNone/>
                      </a:pPr>
                      <a:endParaRPr lang="zh-CN" altLang="en-US" sz="1400" b="0" kern="1200" dirty="0">
                        <a:solidFill>
                          <a:schemeClr val="tx1"/>
                        </a:solidFill>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403175370"/>
                  </a:ext>
                </a:extLst>
              </a:tr>
              <a:tr h="595320">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6</a:t>
                      </a:r>
                      <a:r>
                        <a:rPr lang="zh-CN" altLang="en-US" sz="1400" b="0" kern="1200" dirty="0">
                          <a:solidFill>
                            <a:schemeClr val="tx1"/>
                          </a:solidFill>
                          <a:latin typeface="+mn-ea"/>
                          <a:ea typeface="+mn-ea"/>
                          <a:cs typeface="Times New Roman" panose="02020603050405020304" pitchFamily="18" charset="0"/>
                        </a:rPr>
                        <a:t>、了解更多的礼物，深刻理解并尊重西方礼物礼仪文化的内涵。</a:t>
                      </a:r>
                    </a:p>
                  </a:txBody>
                  <a:tcPr marL="68580" marR="68580" marT="0" marB="0" anchor="ctr"/>
                </a:tc>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Checkout time&amp; Ticking time</a:t>
                      </a:r>
                      <a:endParaRPr lang="zh-CN" altLang="en-US" sz="1400" b="0" kern="1200" dirty="0">
                        <a:solidFill>
                          <a:schemeClr val="tx1"/>
                        </a:solidFill>
                        <a:latin typeface="+mn-ea"/>
                        <a:ea typeface="+mn-ea"/>
                        <a:cs typeface="Times New Roman" panose="02020603050405020304" pitchFamily="18" charset="0"/>
                      </a:endParaRPr>
                    </a:p>
                    <a:p>
                      <a:pPr marL="0" indent="0" algn="l" defTabSz="914400" rtl="0" eaLnBrk="1" latinLnBrk="0" hangingPunct="1">
                        <a:lnSpc>
                          <a:spcPct val="150000"/>
                        </a:lnSpc>
                        <a:buNone/>
                      </a:pPr>
                      <a:r>
                        <a:rPr lang="zh-CN" altLang="en-US" sz="1400" b="0" kern="1200" dirty="0">
                          <a:solidFill>
                            <a:schemeClr val="tx1"/>
                          </a:solidFill>
                          <a:latin typeface="+mn-ea"/>
                          <a:ea typeface="+mn-ea"/>
                          <a:cs typeface="Times New Roman" panose="02020603050405020304" pitchFamily="18" charset="0"/>
                        </a:rPr>
                        <a:t>拓展绘本见附录</a:t>
                      </a:r>
                      <a:r>
                        <a:rPr lang="en-US" sz="1400" b="0" kern="1200" dirty="0">
                          <a:solidFill>
                            <a:schemeClr val="tx1"/>
                          </a:solidFill>
                          <a:latin typeface="+mn-ea"/>
                          <a:ea typeface="+mn-ea"/>
                          <a:cs typeface="Times New Roman" panose="02020603050405020304" pitchFamily="18" charset="0"/>
                        </a:rPr>
                        <a:t>2</a:t>
                      </a:r>
                      <a:endParaRPr lang="zh-CN" altLang="en-US" sz="1400" b="0" kern="1200" dirty="0">
                        <a:solidFill>
                          <a:schemeClr val="tx1"/>
                        </a:solidFill>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63979768"/>
                  </a:ext>
                </a:extLst>
              </a:tr>
            </a:tbl>
          </a:graphicData>
        </a:graphic>
      </p:graphicFrame>
      <p:sp>
        <p:nvSpPr>
          <p:cNvPr id="3" name="文本框 2">
            <a:extLst>
              <a:ext uri="{FF2B5EF4-FFF2-40B4-BE49-F238E27FC236}">
                <a16:creationId xmlns:a16="http://schemas.microsoft.com/office/drawing/2014/main" id="{D745C626-3A8D-EF4B-38EA-DD6A84A38630}"/>
              </a:ext>
            </a:extLst>
          </p:cNvPr>
          <p:cNvSpPr txBox="1"/>
          <p:nvPr/>
        </p:nvSpPr>
        <p:spPr>
          <a:xfrm>
            <a:off x="1808358" y="608271"/>
            <a:ext cx="8112554"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rPr>
              <a:t>译林版《英语》 三 年级 上 册</a:t>
            </a:r>
            <a:r>
              <a:rPr lang="en-US" altLang="zh-CN" sz="1800" b="1" kern="100" dirty="0">
                <a:effectLst/>
                <a:latin typeface="Times New Roman" panose="02020603050405020304" pitchFamily="18" charset="0"/>
                <a:ea typeface="宋体" panose="02010600030101010101" pitchFamily="2" charset="-122"/>
              </a:rPr>
              <a:t>Unit8  Happy New Year!</a:t>
            </a:r>
            <a:r>
              <a:rPr lang="zh-CN" altLang="zh-CN" sz="1800" b="1" kern="100" dirty="0">
                <a:effectLst/>
                <a:latin typeface="Times New Roman" panose="02020603050405020304" pitchFamily="18" charset="0"/>
                <a:ea typeface="宋体" panose="02010600030101010101" pitchFamily="2" charset="-122"/>
              </a:rPr>
              <a:t>单元</a:t>
            </a:r>
            <a:r>
              <a:rPr lang="zh-CN" altLang="en-US" b="1" kern="100" dirty="0">
                <a:latin typeface="Times New Roman" panose="02020603050405020304" pitchFamily="18" charset="0"/>
                <a:ea typeface="宋体" panose="02010600030101010101" pitchFamily="2" charset="-122"/>
              </a:rPr>
              <a:t>整体教学目标</a:t>
            </a:r>
            <a:endParaRPr lang="zh-CN" altLang="zh-CN" sz="1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082490369"/>
      </p:ext>
    </p:extLst>
  </p:cSld>
  <p:clrMapOvr>
    <a:masterClrMapping/>
  </p:clrMapOvr>
  <p:transition spd="slow" advTm="3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1">
            <a:extLst>
              <a:ext uri="{FF2B5EF4-FFF2-40B4-BE49-F238E27FC236}">
                <a16:creationId xmlns:a16="http://schemas.microsoft.com/office/drawing/2014/main" id="{2B208C54-7400-177A-EEBB-304FFFCB8463}"/>
              </a:ext>
            </a:extLst>
          </p:cNvPr>
          <p:cNvGraphicFramePr/>
          <p:nvPr>
            <p:custDataLst>
              <p:tags r:id="rId1"/>
            </p:custDataLst>
            <p:extLst>
              <p:ext uri="{D42A27DB-BD31-4B8C-83A1-F6EECF244321}">
                <p14:modId xmlns:p14="http://schemas.microsoft.com/office/powerpoint/2010/main" val="2473531399"/>
              </p:ext>
            </p:extLst>
          </p:nvPr>
        </p:nvGraphicFramePr>
        <p:xfrm>
          <a:off x="238084" y="1000108"/>
          <a:ext cx="11767820" cy="4773422"/>
        </p:xfrm>
        <a:graphic>
          <a:graphicData uri="http://schemas.openxmlformats.org/drawingml/2006/table">
            <a:tbl>
              <a:tblPr firstRow="1" bandRow="1">
                <a:tableStyleId>{5940675A-B579-460E-94D1-54222C63F5DA}</a:tableStyleId>
              </a:tblPr>
              <a:tblGrid>
                <a:gridCol w="642942">
                  <a:extLst>
                    <a:ext uri="{9D8B030D-6E8A-4147-A177-3AD203B41FA5}">
                      <a16:colId xmlns:a16="http://schemas.microsoft.com/office/drawing/2014/main" val="20000"/>
                    </a:ext>
                  </a:extLst>
                </a:gridCol>
                <a:gridCol w="714380">
                  <a:extLst>
                    <a:ext uri="{9D8B030D-6E8A-4147-A177-3AD203B41FA5}">
                      <a16:colId xmlns:a16="http://schemas.microsoft.com/office/drawing/2014/main" val="20001"/>
                    </a:ext>
                  </a:extLst>
                </a:gridCol>
                <a:gridCol w="1500198">
                  <a:extLst>
                    <a:ext uri="{9D8B030D-6E8A-4147-A177-3AD203B41FA5}">
                      <a16:colId xmlns:a16="http://schemas.microsoft.com/office/drawing/2014/main" val="20002"/>
                    </a:ext>
                  </a:extLst>
                </a:gridCol>
                <a:gridCol w="8910300">
                  <a:extLst>
                    <a:ext uri="{9D8B030D-6E8A-4147-A177-3AD203B41FA5}">
                      <a16:colId xmlns:a16="http://schemas.microsoft.com/office/drawing/2014/main" val="20003"/>
                    </a:ext>
                  </a:extLst>
                </a:gridCol>
              </a:tblGrid>
              <a:tr h="368300">
                <a:tc rowSpan="3">
                  <a:txBody>
                    <a:bodyPr/>
                    <a:lstStyle/>
                    <a:p>
                      <a:pPr indent="0" algn="ctr">
                        <a:lnSpc>
                          <a:spcPct val="150000"/>
                        </a:lnSpc>
                        <a:buNone/>
                      </a:pPr>
                      <a:r>
                        <a:rPr lang="en-US" sz="1400" b="1" dirty="0">
                          <a:solidFill>
                            <a:srgbClr val="FF0000"/>
                          </a:solidFill>
                          <a:latin typeface="+mn-ea"/>
                          <a:ea typeface="+mn-ea"/>
                          <a:cs typeface="宋体" panose="02010600030101010101" pitchFamily="2" charset="-122"/>
                        </a:rPr>
                        <a:t>分</a:t>
                      </a:r>
                    </a:p>
                    <a:p>
                      <a:pPr indent="0" algn="ctr">
                        <a:lnSpc>
                          <a:spcPct val="150000"/>
                        </a:lnSpc>
                        <a:buNone/>
                      </a:pPr>
                      <a:r>
                        <a:rPr lang="en-US" sz="1400" b="1" dirty="0">
                          <a:solidFill>
                            <a:srgbClr val="FF0000"/>
                          </a:solidFill>
                          <a:latin typeface="+mn-ea"/>
                          <a:ea typeface="+mn-ea"/>
                          <a:cs typeface="宋体" panose="02010600030101010101" pitchFamily="2" charset="-122"/>
                        </a:rPr>
                        <a:t>课</a:t>
                      </a:r>
                    </a:p>
                    <a:p>
                      <a:pPr indent="0" algn="ctr">
                        <a:lnSpc>
                          <a:spcPct val="150000"/>
                        </a:lnSpc>
                        <a:buNone/>
                      </a:pPr>
                      <a:r>
                        <a:rPr lang="en-US" sz="1400" b="1" dirty="0">
                          <a:solidFill>
                            <a:srgbClr val="FF0000"/>
                          </a:solidFill>
                          <a:latin typeface="+mn-ea"/>
                          <a:ea typeface="+mn-ea"/>
                          <a:cs typeface="宋体" panose="02010600030101010101" pitchFamily="2" charset="-122"/>
                        </a:rPr>
                        <a:t>时</a:t>
                      </a:r>
                    </a:p>
                    <a:p>
                      <a:pPr indent="0" algn="ctr">
                        <a:lnSpc>
                          <a:spcPct val="150000"/>
                        </a:lnSpc>
                        <a:buNone/>
                      </a:pPr>
                      <a:r>
                        <a:rPr lang="en-US" sz="1400" b="1" dirty="0">
                          <a:solidFill>
                            <a:srgbClr val="FF0000"/>
                          </a:solidFill>
                          <a:latin typeface="+mn-ea"/>
                          <a:ea typeface="+mn-ea"/>
                          <a:cs typeface="宋体" panose="02010600030101010101" pitchFamily="2" charset="-122"/>
                        </a:rPr>
                        <a:t>目</a:t>
                      </a:r>
                    </a:p>
                    <a:p>
                      <a:pPr indent="0" algn="ctr">
                        <a:lnSpc>
                          <a:spcPct val="150000"/>
                        </a:lnSpc>
                        <a:buNone/>
                      </a:pPr>
                      <a:r>
                        <a:rPr lang="en-US" sz="1400" b="1" dirty="0">
                          <a:solidFill>
                            <a:srgbClr val="FF0000"/>
                          </a:solidFill>
                          <a:latin typeface="+mn-ea"/>
                          <a:ea typeface="+mn-ea"/>
                          <a:cs typeface="宋体" panose="02010600030101010101" pitchFamily="2" charset="-122"/>
                        </a:rPr>
                        <a:t>标</a:t>
                      </a:r>
                    </a:p>
                    <a:p>
                      <a:pPr indent="0">
                        <a:lnSpc>
                          <a:spcPct val="150000"/>
                        </a:lnSpc>
                        <a:buNone/>
                      </a:pPr>
                      <a:r>
                        <a:rPr lang="en-US" altLang="zh-CN" sz="1400" b="1" dirty="0">
                          <a:latin typeface="+mn-ea"/>
                          <a:ea typeface="+mn-ea"/>
                        </a:rPr>
                        <a:t> </a:t>
                      </a:r>
                    </a:p>
                    <a:p>
                      <a:pPr indent="0">
                        <a:lnSpc>
                          <a:spcPct val="150000"/>
                        </a:lnSpc>
                        <a:buNone/>
                      </a:pPr>
                      <a:r>
                        <a:rPr lang="en-US" altLang="zh-CN" sz="1400" b="1" dirty="0">
                          <a:latin typeface="+mn-ea"/>
                          <a:ea typeface="+mn-ea"/>
                        </a:rPr>
                        <a:t> </a:t>
                      </a:r>
                    </a:p>
                    <a:p>
                      <a:pPr indent="0">
                        <a:lnSpc>
                          <a:spcPct val="150000"/>
                        </a:lnSpc>
                        <a:buNone/>
                      </a:pPr>
                      <a:r>
                        <a:rPr lang="en-US" altLang="zh-CN" sz="1400" b="1" dirty="0">
                          <a:latin typeface="+mn-ea"/>
                          <a:ea typeface="+mn-ea"/>
                        </a:rPr>
                        <a:t> </a:t>
                      </a:r>
                    </a:p>
                    <a:p>
                      <a:pPr indent="0">
                        <a:lnSpc>
                          <a:spcPct val="150000"/>
                        </a:lnSpc>
                        <a:buNone/>
                      </a:pPr>
                      <a:r>
                        <a:rPr lang="en-US" altLang="zh-CN" sz="1400" b="1" dirty="0">
                          <a:latin typeface="+mn-ea"/>
                          <a:ea typeface="+mn-ea"/>
                        </a:rPr>
                        <a:t> </a:t>
                      </a:r>
                      <a:endParaRPr lang="en-US" sz="1400" b="1" dirty="0">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a:latin typeface="+mn-ea"/>
                          <a:ea typeface="+mn-ea"/>
                          <a:cs typeface="宋体" panose="02010600030101010101" pitchFamily="2" charset="-122"/>
                        </a:rPr>
                        <a:t>课时</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a:latin typeface="+mn-ea"/>
                          <a:ea typeface="+mn-ea"/>
                          <a:cs typeface="宋体" panose="02010600030101010101" pitchFamily="2" charset="-122"/>
                        </a:rPr>
                        <a:t>教学板块</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a:latin typeface="+mn-ea"/>
                          <a:ea typeface="+mn-ea"/>
                          <a:cs typeface="宋体" panose="02010600030101010101" pitchFamily="2" charset="-122"/>
                        </a:rPr>
                        <a:t>教学目标</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7320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a:latin typeface="+mn-ea"/>
                          <a:ea typeface="+mn-ea"/>
                          <a:cs typeface="宋体" panose="02010600030101010101" pitchFamily="2" charset="-122"/>
                        </a:rPr>
                        <a:t>一</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dirty="0">
                          <a:solidFill>
                            <a:schemeClr val="tx1"/>
                          </a:solidFill>
                          <a:latin typeface="+mn-ea"/>
                          <a:ea typeface="+mn-ea"/>
                          <a:cs typeface="宋体" panose="02010600030101010101" pitchFamily="2" charset="-122"/>
                        </a:rPr>
                        <a:t>Story time </a:t>
                      </a:r>
                      <a:endParaRPr lang="en-US" altLang="en-US" sz="1400" b="1" dirty="0">
                        <a:solidFill>
                          <a:schemeClr val="tx1"/>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400" b="0" dirty="0">
                          <a:solidFill>
                            <a:schemeClr val="tx1"/>
                          </a:solidFill>
                          <a:latin typeface="+mn-ea"/>
                          <a:ea typeface="+mn-ea"/>
                          <a:cs typeface="宋体" panose="02010600030101010101" pitchFamily="2" charset="-122"/>
                        </a:rPr>
                        <a:t>1、通过欣赏歌曲,对比中西方新年小孩获得的礼物的不同，利用头脑风暴、chant等方式，聚类学习玩具类词汇ball 、</a:t>
                      </a:r>
                      <a:r>
                        <a:rPr lang="en-US" sz="1400" b="0" dirty="0" err="1">
                          <a:solidFill>
                            <a:schemeClr val="tx1"/>
                          </a:solidFill>
                          <a:latin typeface="+mn-ea"/>
                          <a:ea typeface="+mn-ea"/>
                          <a:cs typeface="宋体" panose="02010600030101010101" pitchFamily="2" charset="-122"/>
                        </a:rPr>
                        <a:t>doll、robot的音、形、意、用</a:t>
                      </a:r>
                      <a:r>
                        <a:rPr lang="en-US" sz="1400" b="0" dirty="0">
                          <a:solidFill>
                            <a:schemeClr val="tx1"/>
                          </a:solidFill>
                          <a:latin typeface="+mn-ea"/>
                          <a:ea typeface="+mn-ea"/>
                          <a:cs typeface="宋体" panose="02010600030101010101" pitchFamily="2" charset="-122"/>
                        </a:rPr>
                        <a:t>。</a:t>
                      </a:r>
                    </a:p>
                    <a:p>
                      <a:pPr indent="0">
                        <a:lnSpc>
                          <a:spcPct val="150000"/>
                        </a:lnSpc>
                        <a:buNone/>
                      </a:pPr>
                      <a:r>
                        <a:rPr lang="en-US" sz="1400" b="0" dirty="0">
                          <a:solidFill>
                            <a:schemeClr val="tx1"/>
                          </a:solidFill>
                          <a:latin typeface="+mn-ea"/>
                          <a:ea typeface="+mn-ea"/>
                          <a:cs typeface="宋体" panose="02010600030101010101" pitchFamily="2" charset="-122"/>
                        </a:rPr>
                        <a:t>2、通过利用Uncle </a:t>
                      </a:r>
                      <a:r>
                        <a:rPr lang="en-US" sz="1400" b="0" dirty="0" err="1">
                          <a:solidFill>
                            <a:schemeClr val="tx1"/>
                          </a:solidFill>
                          <a:latin typeface="+mn-ea"/>
                          <a:ea typeface="+mn-ea"/>
                          <a:cs typeface="宋体" panose="02010600030101010101" pitchFamily="2" charset="-122"/>
                        </a:rPr>
                        <a:t>John新年之际给Helen、Mike、Tim送玩具的情境，理解并学习核心句型What’s</a:t>
                      </a:r>
                      <a:r>
                        <a:rPr lang="en-US" sz="1400" b="0" dirty="0">
                          <a:solidFill>
                            <a:schemeClr val="tx1"/>
                          </a:solidFill>
                          <a:latin typeface="+mn-ea"/>
                          <a:ea typeface="+mn-ea"/>
                          <a:cs typeface="宋体" panose="02010600030101010101" pitchFamily="2" charset="-122"/>
                        </a:rPr>
                        <a:t> this/that? It’s a/an...This is for...</a:t>
                      </a:r>
                    </a:p>
                    <a:p>
                      <a:pPr indent="0">
                        <a:lnSpc>
                          <a:spcPct val="150000"/>
                        </a:lnSpc>
                        <a:buNone/>
                      </a:pPr>
                      <a:r>
                        <a:rPr lang="en-US" sz="1400" b="0" dirty="0">
                          <a:solidFill>
                            <a:schemeClr val="tx1"/>
                          </a:solidFill>
                          <a:latin typeface="+mn-ea"/>
                          <a:ea typeface="+mn-ea"/>
                          <a:cs typeface="宋体" panose="02010600030101010101" pitchFamily="2" charset="-122"/>
                        </a:rPr>
                        <a:t>3、通过猜测礼物、阅读、对比、想象</a:t>
                      </a:r>
                      <a:r>
                        <a:rPr lang="zh-CN" altLang="en-US" sz="1400" b="0" dirty="0">
                          <a:solidFill>
                            <a:schemeClr val="tx1"/>
                          </a:solidFill>
                          <a:latin typeface="+mn-ea"/>
                          <a:ea typeface="+mn-ea"/>
                          <a:cs typeface="宋体" panose="02010600030101010101" pitchFamily="2" charset="-122"/>
                        </a:rPr>
                        <a:t>礼物</a:t>
                      </a:r>
                      <a:r>
                        <a:rPr lang="en-US" sz="1400" b="0" dirty="0">
                          <a:solidFill>
                            <a:schemeClr val="tx1"/>
                          </a:solidFill>
                          <a:latin typeface="+mn-ea"/>
                          <a:ea typeface="+mn-ea"/>
                          <a:cs typeface="宋体" panose="02010600030101010101" pitchFamily="2" charset="-122"/>
                        </a:rPr>
                        <a:t>等方式，发展学生的思维品质。</a:t>
                      </a:r>
                    </a:p>
                    <a:p>
                      <a:pPr indent="0">
                        <a:lnSpc>
                          <a:spcPct val="150000"/>
                        </a:lnSpc>
                        <a:buNone/>
                      </a:pPr>
                      <a:r>
                        <a:rPr lang="en-US" sz="1400" b="0" dirty="0">
                          <a:solidFill>
                            <a:schemeClr val="tx1"/>
                          </a:solidFill>
                          <a:latin typeface="+mn-ea"/>
                          <a:ea typeface="+mn-ea"/>
                          <a:cs typeface="宋体" panose="02010600030101010101" pitchFamily="2" charset="-122"/>
                        </a:rPr>
                        <a:t>4、通过跟读、标调、朗读、表演等方式，培养学生良好的语音语调和听读习惯。</a:t>
                      </a:r>
                    </a:p>
                    <a:p>
                      <a:pPr indent="0">
                        <a:lnSpc>
                          <a:spcPct val="150000"/>
                        </a:lnSpc>
                        <a:buNone/>
                      </a:pPr>
                      <a:r>
                        <a:rPr lang="en-US" sz="1400" b="0" dirty="0">
                          <a:solidFill>
                            <a:schemeClr val="tx1"/>
                          </a:solidFill>
                          <a:latin typeface="+mn-ea"/>
                          <a:ea typeface="+mn-ea"/>
                          <a:cs typeface="宋体" panose="02010600030101010101" pitchFamily="2" charset="-122"/>
                        </a:rPr>
                        <a:t>5、通过创设Tim回家的语言情境，想象Uncle </a:t>
                      </a:r>
                      <a:r>
                        <a:rPr lang="en-US" sz="1400" b="0" dirty="0" err="1">
                          <a:solidFill>
                            <a:schemeClr val="tx1"/>
                          </a:solidFill>
                          <a:latin typeface="+mn-ea"/>
                          <a:ea typeface="+mn-ea"/>
                          <a:cs typeface="宋体" panose="02010600030101010101" pitchFamily="2" charset="-122"/>
                        </a:rPr>
                        <a:t>John和Tim的会话，培养学生良好的语言运用能力</a:t>
                      </a:r>
                      <a:r>
                        <a:rPr lang="en-US" sz="1400" b="0" dirty="0">
                          <a:solidFill>
                            <a:schemeClr val="tx1"/>
                          </a:solidFill>
                          <a:latin typeface="+mn-ea"/>
                          <a:ea typeface="+mn-ea"/>
                          <a:cs typeface="宋体" panose="02010600030101010101" pitchFamily="2" charset="-122"/>
                        </a:rPr>
                        <a:t>。</a:t>
                      </a:r>
                    </a:p>
                    <a:p>
                      <a:pPr indent="0">
                        <a:lnSpc>
                          <a:spcPct val="150000"/>
                        </a:lnSpc>
                        <a:buNone/>
                      </a:pPr>
                      <a:r>
                        <a:rPr lang="en-US" sz="1400" b="0" dirty="0">
                          <a:solidFill>
                            <a:schemeClr val="tx1"/>
                          </a:solidFill>
                          <a:latin typeface="+mn-ea"/>
                          <a:ea typeface="+mn-ea"/>
                          <a:cs typeface="宋体" panose="02010600030101010101" pitchFamily="2" charset="-122"/>
                        </a:rPr>
                        <a:t>6、通过文本的学习，引导学生了解西方新年赠送礼物的习俗，尊重他国文化差异，培养学生的跨文化意识。 </a:t>
                      </a:r>
                      <a:endParaRPr lang="en-US" altLang="en-US" sz="1400" b="0" dirty="0">
                        <a:solidFill>
                          <a:schemeClr val="tx1"/>
                        </a:solidFill>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9142">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a:latin typeface="+mn-ea"/>
                          <a:ea typeface="+mn-ea"/>
                          <a:cs typeface="宋体" panose="02010600030101010101" pitchFamily="2" charset="-122"/>
                        </a:rPr>
                        <a:t>二</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a:latin typeface="+mn-ea"/>
                          <a:ea typeface="+mn-ea"/>
                          <a:cs typeface="宋体" panose="02010600030101010101" pitchFamily="2" charset="-122"/>
                        </a:rPr>
                        <a:t>Fun time&amp; Song time </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400" b="0" dirty="0">
                          <a:latin typeface="+mn-ea"/>
                          <a:ea typeface="+mn-ea"/>
                          <a:cs typeface="宋体" panose="02010600030101010101" pitchFamily="2" charset="-122"/>
                        </a:rPr>
                        <a:t>1</a:t>
                      </a:r>
                      <a:r>
                        <a:rPr lang="zh-CN" altLang="en-US" sz="1400" b="0" dirty="0">
                          <a:latin typeface="+mn-ea"/>
                          <a:ea typeface="+mn-ea"/>
                          <a:cs typeface="宋体" panose="02010600030101010101" pitchFamily="2" charset="-122"/>
                        </a:rPr>
                        <a:t>、</a:t>
                      </a:r>
                      <a:r>
                        <a:rPr lang="en-US" sz="1400" b="0" dirty="0" err="1">
                          <a:latin typeface="+mn-ea"/>
                          <a:ea typeface="+mn-ea"/>
                          <a:cs typeface="宋体" panose="02010600030101010101" pitchFamily="2" charset="-122"/>
                        </a:rPr>
                        <a:t>通过学习歌曲Happy</a:t>
                      </a:r>
                      <a:r>
                        <a:rPr lang="en-US" sz="1400" b="0" dirty="0">
                          <a:latin typeface="+mn-ea"/>
                          <a:ea typeface="+mn-ea"/>
                          <a:cs typeface="宋体" panose="02010600030101010101" pitchFamily="2" charset="-122"/>
                        </a:rPr>
                        <a:t> New </a:t>
                      </a:r>
                      <a:r>
                        <a:rPr lang="en-US" sz="1400" b="0" dirty="0" err="1">
                          <a:latin typeface="+mn-ea"/>
                          <a:ea typeface="+mn-ea"/>
                          <a:cs typeface="宋体" panose="02010600030101010101" pitchFamily="2" charset="-122"/>
                        </a:rPr>
                        <a:t>Year进一步了解新年文化、感受英语歌曲的韵律美</a:t>
                      </a:r>
                      <a:r>
                        <a:rPr lang="en-US" sz="1400" b="0" dirty="0">
                          <a:latin typeface="+mn-ea"/>
                          <a:ea typeface="+mn-ea"/>
                          <a:cs typeface="宋体" panose="02010600030101010101" pitchFamily="2" charset="-122"/>
                        </a:rPr>
                        <a:t>。</a:t>
                      </a:r>
                    </a:p>
                    <a:p>
                      <a:pPr indent="0">
                        <a:lnSpc>
                          <a:spcPct val="150000"/>
                        </a:lnSpc>
                        <a:buNone/>
                      </a:pPr>
                      <a:r>
                        <a:rPr lang="en-US" sz="1400" b="0" dirty="0">
                          <a:latin typeface="+mn-ea"/>
                          <a:ea typeface="+mn-ea"/>
                          <a:cs typeface="宋体" panose="02010600030101010101" pitchFamily="2" charset="-122"/>
                        </a:rPr>
                        <a:t>2</a:t>
                      </a:r>
                      <a:r>
                        <a:rPr lang="zh-CN" altLang="en-US" sz="1400" b="0" dirty="0">
                          <a:latin typeface="+mn-ea"/>
                          <a:ea typeface="+mn-ea"/>
                          <a:cs typeface="宋体" panose="02010600030101010101" pitchFamily="2" charset="-122"/>
                        </a:rPr>
                        <a:t>、</a:t>
                      </a:r>
                      <a:r>
                        <a:rPr lang="en-US" sz="1400" b="0" dirty="0" err="1">
                          <a:latin typeface="+mn-ea"/>
                          <a:ea typeface="+mn-ea"/>
                          <a:cs typeface="宋体" panose="02010600030101010101" pitchFamily="2" charset="-122"/>
                        </a:rPr>
                        <a:t>通过复述Story</a:t>
                      </a:r>
                      <a:r>
                        <a:rPr lang="en-US" sz="1400" b="0" dirty="0">
                          <a:latin typeface="+mn-ea"/>
                          <a:ea typeface="+mn-ea"/>
                          <a:cs typeface="宋体" panose="02010600030101010101" pitchFamily="2" charset="-122"/>
                        </a:rPr>
                        <a:t> </a:t>
                      </a:r>
                      <a:r>
                        <a:rPr lang="en-US" sz="1400" b="0" dirty="0" err="1">
                          <a:latin typeface="+mn-ea"/>
                          <a:ea typeface="+mn-ea"/>
                          <a:cs typeface="宋体" panose="02010600030101010101" pitchFamily="2" charset="-122"/>
                        </a:rPr>
                        <a:t>time，创设The</a:t>
                      </a:r>
                      <a:r>
                        <a:rPr lang="en-US" sz="1400" b="0" dirty="0">
                          <a:latin typeface="+mn-ea"/>
                          <a:ea typeface="+mn-ea"/>
                          <a:cs typeface="宋体" panose="02010600030101010101" pitchFamily="2" charset="-122"/>
                        </a:rPr>
                        <a:t> toys for New </a:t>
                      </a:r>
                      <a:r>
                        <a:rPr lang="en-US" sz="1400" b="0" dirty="0" err="1">
                          <a:latin typeface="+mn-ea"/>
                          <a:ea typeface="+mn-ea"/>
                          <a:cs typeface="宋体" panose="02010600030101010101" pitchFamily="2" charset="-122"/>
                        </a:rPr>
                        <a:t>Year的学习情境学习文本中剩余词汇CD、car并拓展词汇toy</a:t>
                      </a:r>
                      <a:r>
                        <a:rPr lang="en-US" sz="1400" b="0" dirty="0">
                          <a:latin typeface="+mn-ea"/>
                          <a:ea typeface="+mn-ea"/>
                          <a:cs typeface="宋体" panose="02010600030101010101" pitchFamily="2" charset="-122"/>
                        </a:rPr>
                        <a:t> </a:t>
                      </a:r>
                      <a:r>
                        <a:rPr lang="en-US" sz="1400" b="0" dirty="0" err="1">
                          <a:latin typeface="+mn-ea"/>
                          <a:ea typeface="+mn-ea"/>
                          <a:cs typeface="宋体" panose="02010600030101010101" pitchFamily="2" charset="-122"/>
                        </a:rPr>
                        <a:t>fox、yo-yo、toy</a:t>
                      </a:r>
                      <a:r>
                        <a:rPr lang="en-US" sz="1400" b="0" dirty="0">
                          <a:latin typeface="+mn-ea"/>
                          <a:ea typeface="+mn-ea"/>
                          <a:cs typeface="宋体" panose="02010600030101010101" pitchFamily="2" charset="-122"/>
                        </a:rPr>
                        <a:t> </a:t>
                      </a:r>
                      <a:r>
                        <a:rPr lang="en-US" sz="1400" b="0" dirty="0" err="1">
                          <a:latin typeface="+mn-ea"/>
                          <a:ea typeface="+mn-ea"/>
                          <a:cs typeface="宋体" panose="02010600030101010101" pitchFamily="2" charset="-122"/>
                        </a:rPr>
                        <a:t>zebra，并通过游戏活动巩固本单元的核心词汇和交际用语What’s</a:t>
                      </a:r>
                      <a:r>
                        <a:rPr lang="en-US" sz="1400" b="0" dirty="0">
                          <a:latin typeface="+mn-ea"/>
                          <a:ea typeface="+mn-ea"/>
                          <a:cs typeface="宋体" panose="02010600030101010101" pitchFamily="2" charset="-122"/>
                        </a:rPr>
                        <a:t> this/</a:t>
                      </a:r>
                      <a:r>
                        <a:rPr lang="en-US" sz="1400" b="0" dirty="0" err="1">
                          <a:latin typeface="+mn-ea"/>
                          <a:ea typeface="+mn-ea"/>
                          <a:cs typeface="宋体" panose="02010600030101010101" pitchFamily="2" charset="-122"/>
                        </a:rPr>
                        <a:t>that?It’s</a:t>
                      </a:r>
                      <a:r>
                        <a:rPr lang="en-US" sz="1400" b="0" dirty="0">
                          <a:latin typeface="+mn-ea"/>
                          <a:ea typeface="+mn-ea"/>
                          <a:cs typeface="宋体" panose="02010600030101010101" pitchFamily="2" charset="-122"/>
                        </a:rPr>
                        <a:t>...</a:t>
                      </a:r>
                    </a:p>
                    <a:p>
                      <a:pPr indent="0">
                        <a:lnSpc>
                          <a:spcPct val="150000"/>
                        </a:lnSpc>
                        <a:buNone/>
                      </a:pPr>
                      <a:r>
                        <a:rPr lang="en-US" sz="1400" b="0" dirty="0">
                          <a:latin typeface="+mn-ea"/>
                          <a:ea typeface="+mn-ea"/>
                          <a:cs typeface="宋体" panose="02010600030101010101" pitchFamily="2" charset="-122"/>
                        </a:rPr>
                        <a:t>3</a:t>
                      </a:r>
                      <a:r>
                        <a:rPr lang="zh-CN" altLang="en-US" sz="1400" b="0" dirty="0">
                          <a:latin typeface="+mn-ea"/>
                          <a:ea typeface="+mn-ea"/>
                          <a:cs typeface="宋体" panose="02010600030101010101" pitchFamily="2" charset="-122"/>
                        </a:rPr>
                        <a:t>、</a:t>
                      </a:r>
                      <a:r>
                        <a:rPr lang="en-US" sz="1400" b="0" dirty="0" err="1">
                          <a:latin typeface="+mn-ea"/>
                          <a:ea typeface="+mn-ea"/>
                          <a:cs typeface="宋体" panose="02010600030101010101" pitchFamily="2" charset="-122"/>
                        </a:rPr>
                        <a:t>通过小组合作，帮助学生主动建构赠送礼物和收受礼物的类语言知识并利用Fun</a:t>
                      </a:r>
                      <a:r>
                        <a:rPr lang="en-US" sz="1400" b="0" dirty="0">
                          <a:latin typeface="+mn-ea"/>
                          <a:ea typeface="+mn-ea"/>
                          <a:cs typeface="宋体" panose="02010600030101010101" pitchFamily="2" charset="-122"/>
                        </a:rPr>
                        <a:t> </a:t>
                      </a:r>
                      <a:r>
                        <a:rPr lang="en-US" sz="1400" b="0" dirty="0" err="1">
                          <a:latin typeface="+mn-ea"/>
                          <a:ea typeface="+mn-ea"/>
                          <a:cs typeface="宋体" panose="02010600030101010101" pitchFamily="2" charset="-122"/>
                        </a:rPr>
                        <a:t>time的游戏活动进行文本再构，通过阅读，表演等方式培养其综合语用能力</a:t>
                      </a:r>
                      <a:r>
                        <a:rPr lang="en-US" sz="1400" b="0" dirty="0">
                          <a:latin typeface="+mn-ea"/>
                          <a:ea typeface="+mn-ea"/>
                          <a:cs typeface="宋体" panose="02010600030101010101" pitchFamily="2" charset="-122"/>
                        </a:rPr>
                        <a:t>。</a:t>
                      </a:r>
                    </a:p>
                    <a:p>
                      <a:pPr indent="0">
                        <a:lnSpc>
                          <a:spcPct val="150000"/>
                        </a:lnSpc>
                        <a:buNone/>
                      </a:pPr>
                      <a:r>
                        <a:rPr lang="en-US" sz="1400" b="0" dirty="0">
                          <a:latin typeface="+mn-ea"/>
                          <a:ea typeface="+mn-ea"/>
                          <a:cs typeface="宋体" panose="02010600030101010101" pitchFamily="2" charset="-122"/>
                        </a:rPr>
                        <a:t>4、通过本节课的学习帮助学生进一步学会收到礼物时要懂得表达谢意。</a:t>
                      </a:r>
                      <a:endParaRPr lang="en-US" altLang="en-US" sz="1400" b="0" dirty="0">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7226797"/>
      </p:ext>
    </p:extLst>
  </p:cSld>
  <p:clrMapOvr>
    <a:masterClrMapping/>
  </p:clrMapOvr>
  <p:transition spd="slow" advTm="3000">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1">
            <a:extLst>
              <a:ext uri="{FF2B5EF4-FFF2-40B4-BE49-F238E27FC236}">
                <a16:creationId xmlns:a16="http://schemas.microsoft.com/office/drawing/2014/main" id="{4822CDA2-CD31-E6E0-1432-43CFF0E1E50D}"/>
              </a:ext>
            </a:extLst>
          </p:cNvPr>
          <p:cNvGraphicFramePr/>
          <p:nvPr>
            <p:custDataLst>
              <p:tags r:id="rId1"/>
            </p:custDataLst>
          </p:nvPr>
        </p:nvGraphicFramePr>
        <p:xfrm>
          <a:off x="166646" y="1214422"/>
          <a:ext cx="11858709" cy="4396232"/>
        </p:xfrm>
        <a:graphic>
          <a:graphicData uri="http://schemas.openxmlformats.org/drawingml/2006/table">
            <a:tbl>
              <a:tblPr firstRow="1" bandRow="1">
                <a:tableStyleId>{5940675A-B579-460E-94D1-54222C63F5DA}</a:tableStyleId>
              </a:tblPr>
              <a:tblGrid>
                <a:gridCol w="575918">
                  <a:extLst>
                    <a:ext uri="{9D8B030D-6E8A-4147-A177-3AD203B41FA5}">
                      <a16:colId xmlns:a16="http://schemas.microsoft.com/office/drawing/2014/main" val="20000"/>
                    </a:ext>
                  </a:extLst>
                </a:gridCol>
                <a:gridCol w="647908">
                  <a:extLst>
                    <a:ext uri="{9D8B030D-6E8A-4147-A177-3AD203B41FA5}">
                      <a16:colId xmlns:a16="http://schemas.microsoft.com/office/drawing/2014/main" val="20001"/>
                    </a:ext>
                  </a:extLst>
                </a:gridCol>
                <a:gridCol w="1223826">
                  <a:extLst>
                    <a:ext uri="{9D8B030D-6E8A-4147-A177-3AD203B41FA5}">
                      <a16:colId xmlns:a16="http://schemas.microsoft.com/office/drawing/2014/main" val="20002"/>
                    </a:ext>
                  </a:extLst>
                </a:gridCol>
                <a:gridCol w="9411057">
                  <a:extLst>
                    <a:ext uri="{9D8B030D-6E8A-4147-A177-3AD203B41FA5}">
                      <a16:colId xmlns:a16="http://schemas.microsoft.com/office/drawing/2014/main" val="20003"/>
                    </a:ext>
                  </a:extLst>
                </a:gridCol>
              </a:tblGrid>
              <a:tr h="368300">
                <a:tc rowSpan="3">
                  <a:txBody>
                    <a:bodyPr/>
                    <a:lstStyle/>
                    <a:p>
                      <a:pPr indent="0" algn="ctr">
                        <a:buNone/>
                      </a:pPr>
                      <a:r>
                        <a:rPr 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分</a:t>
                      </a:r>
                    </a:p>
                    <a:p>
                      <a:pPr indent="0" algn="ctr">
                        <a:buNone/>
                      </a:pPr>
                      <a:r>
                        <a:rPr 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课</a:t>
                      </a:r>
                    </a:p>
                    <a:p>
                      <a:pPr indent="0" algn="ctr">
                        <a:buNone/>
                      </a:pPr>
                      <a:r>
                        <a:rPr 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时</a:t>
                      </a:r>
                    </a:p>
                    <a:p>
                      <a:pPr indent="0" algn="ctr">
                        <a:buNone/>
                      </a:pPr>
                      <a:r>
                        <a:rPr 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目</a:t>
                      </a:r>
                    </a:p>
                    <a:p>
                      <a:pPr indent="0" algn="ctr">
                        <a:buNone/>
                      </a:pPr>
                      <a:r>
                        <a:rPr lang="en-US" sz="1500" b="1" dirty="0">
                          <a:solidFill>
                            <a:srgbClr val="FF0000"/>
                          </a:solidFill>
                          <a:latin typeface="宋体" panose="02010600030101010101" pitchFamily="2" charset="-122"/>
                          <a:ea typeface="宋体" panose="02010600030101010101" pitchFamily="2" charset="-122"/>
                          <a:cs typeface="宋体" panose="02010600030101010101" pitchFamily="2" charset="-122"/>
                        </a:rPr>
                        <a:t>标</a:t>
                      </a:r>
                    </a:p>
                    <a:p>
                      <a:pPr indent="0">
                        <a:buNone/>
                      </a:pPr>
                      <a:r>
                        <a:rPr lang="en-US" altLang="zh-CN" sz="1500" b="1" dirty="0">
                          <a:latin typeface="宋体" panose="02010600030101010101" pitchFamily="2" charset="-122"/>
                          <a:ea typeface="宋体" panose="02010600030101010101" pitchFamily="2" charset="-122"/>
                        </a:rPr>
                        <a:t> </a:t>
                      </a:r>
                    </a:p>
                    <a:p>
                      <a:pPr indent="0">
                        <a:buNone/>
                      </a:pPr>
                      <a:r>
                        <a:rPr lang="en-US" altLang="zh-CN" sz="1500" b="1" dirty="0">
                          <a:latin typeface="宋体" panose="02010600030101010101" pitchFamily="2" charset="-122"/>
                          <a:ea typeface="宋体" panose="02010600030101010101" pitchFamily="2" charset="-122"/>
                        </a:rPr>
                        <a:t> </a:t>
                      </a:r>
                    </a:p>
                    <a:p>
                      <a:pPr indent="0">
                        <a:buNone/>
                      </a:pPr>
                      <a:r>
                        <a:rPr lang="en-US" altLang="zh-CN" sz="1500" b="1" dirty="0">
                          <a:latin typeface="宋体" panose="02010600030101010101" pitchFamily="2" charset="-122"/>
                          <a:ea typeface="宋体" panose="02010600030101010101" pitchFamily="2" charset="-122"/>
                        </a:rPr>
                        <a:t> </a:t>
                      </a:r>
                    </a:p>
                    <a:p>
                      <a:pPr indent="0">
                        <a:buNone/>
                      </a:pPr>
                      <a:r>
                        <a:rPr lang="en-US" altLang="zh-CN" sz="1500" b="1" dirty="0">
                          <a:latin typeface="宋体" panose="02010600030101010101" pitchFamily="2" charset="-122"/>
                          <a:ea typeface="宋体" panose="02010600030101010101" pitchFamily="2" charset="-122"/>
                        </a:rPr>
                        <a:t> </a:t>
                      </a:r>
                      <a:endParaRPr lang="en-US" sz="15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dirty="0" err="1">
                          <a:latin typeface="+mn-ea"/>
                          <a:ea typeface="+mn-ea"/>
                          <a:cs typeface="宋体" panose="02010600030101010101" pitchFamily="2" charset="-122"/>
                        </a:rPr>
                        <a:t>课时</a:t>
                      </a:r>
                      <a:endParaRPr lang="en-US" altLang="en-US" sz="1400" b="1" dirty="0">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dirty="0" err="1">
                          <a:latin typeface="+mn-ea"/>
                          <a:ea typeface="+mn-ea"/>
                          <a:cs typeface="宋体" panose="02010600030101010101" pitchFamily="2" charset="-122"/>
                        </a:rPr>
                        <a:t>教学板块</a:t>
                      </a:r>
                      <a:endParaRPr lang="en-US" altLang="en-US" sz="1400" b="1" dirty="0">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1">
                          <a:latin typeface="+mn-ea"/>
                          <a:ea typeface="+mn-ea"/>
                          <a:cs typeface="宋体" panose="02010600030101010101" pitchFamily="2" charset="-122"/>
                        </a:rPr>
                        <a:t>教学目标</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426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ts val="2700"/>
                        </a:lnSpc>
                        <a:buNone/>
                      </a:pPr>
                      <a:r>
                        <a:rPr lang="en-US" sz="1400" b="1">
                          <a:latin typeface="+mn-ea"/>
                          <a:ea typeface="+mn-ea"/>
                          <a:cs typeface="宋体" panose="02010600030101010101" pitchFamily="2" charset="-122"/>
                        </a:rPr>
                        <a:t>三</a:t>
                      </a:r>
                      <a:endParaRPr lang="en-US" altLang="en-US" sz="1400" b="1">
                        <a:latin typeface="+mn-ea"/>
                        <a:ea typeface="+mn-ea"/>
                        <a:cs typeface="宋体" panose="02010600030101010101" pitchFamily="2" charset="-122"/>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ts val="2700"/>
                        </a:lnSpc>
                        <a:buNone/>
                      </a:pPr>
                      <a:r>
                        <a:rPr lang="en-US" sz="1400" b="1">
                          <a:latin typeface="+mn-ea"/>
                          <a:ea typeface="+mn-ea"/>
                          <a:cs typeface="宋体" panose="02010600030101010101" pitchFamily="2" charset="-122"/>
                        </a:rPr>
                        <a:t>Cartoon time&amp; Letter time </a:t>
                      </a:r>
                      <a:endParaRPr lang="en-US" altLang="en-US" sz="1400" b="1">
                        <a:latin typeface="+mn-ea"/>
                        <a:ea typeface="+mn-ea"/>
                        <a:cs typeface="宋体" panose="02010600030101010101" pitchFamily="2" charset="-122"/>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ts val="2700"/>
                        </a:lnSpc>
                        <a:buNone/>
                      </a:pPr>
                      <a:r>
                        <a:rPr lang="en-US" sz="1400" b="0" dirty="0">
                          <a:latin typeface="+mn-ea"/>
                          <a:ea typeface="+mn-ea"/>
                          <a:cs typeface="宋体" panose="02010600030101010101" pitchFamily="2" charset="-122"/>
                        </a:rPr>
                        <a:t>1、通过头脑风暴、chant、对话交流复习巩固本单元的核心词汇、交际用语及字母X、Y、Z的字母音、音素音和儿歌。</a:t>
                      </a:r>
                    </a:p>
                    <a:p>
                      <a:pPr indent="0">
                        <a:lnSpc>
                          <a:spcPts val="2700"/>
                        </a:lnSpc>
                        <a:buNone/>
                      </a:pPr>
                      <a:r>
                        <a:rPr lang="en-US" sz="1400" b="0" dirty="0">
                          <a:latin typeface="+mn-ea"/>
                          <a:ea typeface="+mn-ea"/>
                          <a:cs typeface="宋体" panose="02010600030101010101" pitchFamily="2" charset="-122"/>
                        </a:rPr>
                        <a:t>2、利用文本情境，通过猜测Bobby朋友们赠送的礼物、阅读图文匹配等方式，熟练掌握交际用语What’s this/that? This is for...，</a:t>
                      </a:r>
                      <a:r>
                        <a:rPr lang="en-US" sz="1400" b="0" dirty="0" err="1">
                          <a:latin typeface="+mn-ea"/>
                          <a:ea typeface="+mn-ea"/>
                          <a:cs typeface="宋体" panose="02010600030101010101" pitchFamily="2" charset="-122"/>
                        </a:rPr>
                        <a:t>并学习祝福语Happy</a:t>
                      </a:r>
                      <a:r>
                        <a:rPr lang="en-US" sz="1400" b="0" dirty="0">
                          <a:latin typeface="+mn-ea"/>
                          <a:ea typeface="+mn-ea"/>
                          <a:cs typeface="宋体" panose="02010600030101010101" pitchFamily="2" charset="-122"/>
                        </a:rPr>
                        <a:t> </a:t>
                      </a:r>
                      <a:r>
                        <a:rPr lang="en-US" sz="1400" b="0" dirty="0" err="1">
                          <a:latin typeface="+mn-ea"/>
                          <a:ea typeface="+mn-ea"/>
                          <a:cs typeface="宋体" panose="02010600030101010101" pitchFamily="2" charset="-122"/>
                        </a:rPr>
                        <a:t>birthday且学会表达谢意</a:t>
                      </a:r>
                      <a:r>
                        <a:rPr lang="en-US" sz="1400" b="0" dirty="0">
                          <a:latin typeface="+mn-ea"/>
                          <a:ea typeface="+mn-ea"/>
                          <a:cs typeface="宋体" panose="02010600030101010101" pitchFamily="2" charset="-122"/>
                        </a:rPr>
                        <a:t>。</a:t>
                      </a:r>
                    </a:p>
                    <a:p>
                      <a:pPr indent="0">
                        <a:lnSpc>
                          <a:spcPts val="2700"/>
                        </a:lnSpc>
                        <a:buNone/>
                      </a:pPr>
                      <a:r>
                        <a:rPr lang="en-US" sz="1400" b="0" dirty="0">
                          <a:latin typeface="+mn-ea"/>
                          <a:ea typeface="+mn-ea"/>
                          <a:cs typeface="宋体" panose="02010600030101010101" pitchFamily="2" charset="-122"/>
                        </a:rPr>
                        <a:t>3、通过利用文本的留白，想象小狗赠送的礼物以及和Bobby的对话，培养学生创造性运用语言的能力。</a:t>
                      </a:r>
                    </a:p>
                    <a:p>
                      <a:pPr indent="0">
                        <a:lnSpc>
                          <a:spcPts val="2700"/>
                        </a:lnSpc>
                        <a:buNone/>
                      </a:pPr>
                      <a:r>
                        <a:rPr lang="en-US" sz="1400" b="0" dirty="0">
                          <a:latin typeface="+mn-ea"/>
                          <a:ea typeface="+mn-ea"/>
                          <a:cs typeface="宋体" panose="02010600030101010101" pitchFamily="2" charset="-122"/>
                        </a:rPr>
                        <a:t>4、通过卡通部分的学习引导学生在参加他人生日派对的时候要懂得送有意义的礼物。 </a:t>
                      </a:r>
                      <a:endParaRPr lang="en-US" altLang="en-US" sz="1400" b="0" dirty="0">
                        <a:latin typeface="+mn-ea"/>
                        <a:ea typeface="+mn-ea"/>
                        <a:cs typeface="宋体" panose="02010600030101010101" pitchFamily="2" charset="-122"/>
                      </a:endParaRPr>
                    </a:p>
                  </a:txBody>
                  <a:tcPr marL="68580" marR="68580" marT="0" marB="0"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905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ts val="2700"/>
                        </a:lnSpc>
                        <a:buNone/>
                      </a:pPr>
                      <a:r>
                        <a:rPr lang="en-US" sz="1400" b="1" dirty="0">
                          <a:latin typeface="+mn-ea"/>
                          <a:ea typeface="+mn-ea"/>
                          <a:cs typeface="宋体" panose="02010600030101010101" pitchFamily="2" charset="-122"/>
                        </a:rPr>
                        <a:t>四</a:t>
                      </a:r>
                      <a:endParaRPr lang="en-US" altLang="en-US" sz="1400" b="1" dirty="0">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ts val="2700"/>
                        </a:lnSpc>
                        <a:buNone/>
                      </a:pPr>
                      <a:r>
                        <a:rPr lang="en-US" sz="1400" b="1">
                          <a:latin typeface="+mn-ea"/>
                          <a:ea typeface="+mn-ea"/>
                          <a:cs typeface="宋体" panose="02010600030101010101" pitchFamily="2" charset="-122"/>
                        </a:rPr>
                        <a:t>Checkout time&amp; Ticking time </a:t>
                      </a:r>
                      <a:endParaRPr lang="en-US" altLang="en-US" sz="1400" b="1">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ts val="2700"/>
                        </a:lnSpc>
                        <a:buNone/>
                      </a:pPr>
                      <a:r>
                        <a:rPr lang="en-US" sz="1400" b="0" dirty="0">
                          <a:latin typeface="+mn-ea"/>
                          <a:ea typeface="+mn-ea"/>
                          <a:cs typeface="宋体" panose="02010600030101010101" pitchFamily="2" charset="-122"/>
                        </a:rPr>
                        <a:t>1</a:t>
                      </a:r>
                      <a:r>
                        <a:rPr lang="zh-CN" altLang="en-US" sz="1400" b="0" dirty="0">
                          <a:latin typeface="+mn-ea"/>
                          <a:ea typeface="+mn-ea"/>
                          <a:cs typeface="宋体" panose="02010600030101010101" pitchFamily="2" charset="-122"/>
                        </a:rPr>
                        <a:t>、</a:t>
                      </a:r>
                      <a:r>
                        <a:rPr lang="en-US" sz="1400" b="0" dirty="0" err="1">
                          <a:latin typeface="+mn-ea"/>
                          <a:ea typeface="+mn-ea"/>
                          <a:cs typeface="宋体" panose="02010600030101010101" pitchFamily="2" charset="-122"/>
                        </a:rPr>
                        <a:t>通过呈现story</a:t>
                      </a:r>
                      <a:r>
                        <a:rPr lang="en-US" sz="1400" b="0" dirty="0">
                          <a:latin typeface="+mn-ea"/>
                          <a:ea typeface="+mn-ea"/>
                          <a:cs typeface="宋体" panose="02010600030101010101" pitchFamily="2" charset="-122"/>
                        </a:rPr>
                        <a:t> time, Fun </a:t>
                      </a:r>
                      <a:r>
                        <a:rPr lang="en-US" sz="1400" b="0" dirty="0" err="1">
                          <a:latin typeface="+mn-ea"/>
                          <a:ea typeface="+mn-ea"/>
                          <a:cs typeface="宋体" panose="02010600030101010101" pitchFamily="2" charset="-122"/>
                        </a:rPr>
                        <a:t>time,Cartoon</a:t>
                      </a:r>
                      <a:r>
                        <a:rPr lang="en-US" sz="1400" b="0" dirty="0">
                          <a:latin typeface="+mn-ea"/>
                          <a:ea typeface="+mn-ea"/>
                          <a:cs typeface="宋体" panose="02010600030101010101" pitchFamily="2" charset="-122"/>
                        </a:rPr>
                        <a:t> </a:t>
                      </a:r>
                      <a:r>
                        <a:rPr lang="en-US" sz="1400" b="0" dirty="0" err="1">
                          <a:latin typeface="+mn-ea"/>
                          <a:ea typeface="+mn-ea"/>
                          <a:cs typeface="宋体" panose="02010600030101010101" pitchFamily="2" charset="-122"/>
                        </a:rPr>
                        <a:t>time送礼物的场景，引导学生创造性地进行对话交流，综合复习本单元的核心语言知识</a:t>
                      </a:r>
                      <a:r>
                        <a:rPr lang="en-US" sz="1400" b="0" dirty="0">
                          <a:latin typeface="+mn-ea"/>
                          <a:ea typeface="+mn-ea"/>
                          <a:cs typeface="宋体" panose="02010600030101010101" pitchFamily="2" charset="-122"/>
                        </a:rPr>
                        <a:t>。</a:t>
                      </a:r>
                    </a:p>
                    <a:p>
                      <a:pPr indent="0">
                        <a:lnSpc>
                          <a:spcPts val="2700"/>
                        </a:lnSpc>
                        <a:buNone/>
                      </a:pPr>
                      <a:r>
                        <a:rPr lang="en-US" sz="1400" b="0" dirty="0">
                          <a:latin typeface="+mn-ea"/>
                          <a:ea typeface="+mn-ea"/>
                          <a:cs typeface="宋体" panose="02010600030101010101" pitchFamily="2" charset="-122"/>
                        </a:rPr>
                        <a:t>2</a:t>
                      </a:r>
                      <a:r>
                        <a:rPr lang="zh-CN" altLang="en-US" sz="1400" b="0" dirty="0">
                          <a:latin typeface="+mn-ea"/>
                          <a:ea typeface="+mn-ea"/>
                          <a:cs typeface="宋体" panose="02010600030101010101" pitchFamily="2" charset="-122"/>
                        </a:rPr>
                        <a:t>、</a:t>
                      </a:r>
                      <a:r>
                        <a:rPr lang="en-US" sz="1400" b="0" dirty="0" err="1">
                          <a:latin typeface="+mn-ea"/>
                          <a:ea typeface="+mn-ea"/>
                          <a:cs typeface="宋体" panose="02010600030101010101" pitchFamily="2" charset="-122"/>
                        </a:rPr>
                        <a:t>通过创设参观Mike、Helen、Tim的玩具陈列室这一情境，培养学生的问题意识，在语境中聚类复习What’s</a:t>
                      </a:r>
                      <a:r>
                        <a:rPr lang="en-US" sz="1400" b="0" dirty="0">
                          <a:latin typeface="+mn-ea"/>
                          <a:ea typeface="+mn-ea"/>
                          <a:cs typeface="宋体" panose="02010600030101010101" pitchFamily="2" charset="-122"/>
                        </a:rPr>
                        <a:t> this/ that? What </a:t>
                      </a:r>
                      <a:r>
                        <a:rPr lang="en-US" sz="1400" b="0" dirty="0" err="1">
                          <a:latin typeface="+mn-ea"/>
                          <a:ea typeface="+mn-ea"/>
                          <a:cs typeface="宋体" panose="02010600030101010101" pitchFamily="2" charset="-122"/>
                        </a:rPr>
                        <a:t>colour</a:t>
                      </a:r>
                      <a:r>
                        <a:rPr lang="en-US" sz="1400" b="0" dirty="0">
                          <a:latin typeface="+mn-ea"/>
                          <a:ea typeface="+mn-ea"/>
                          <a:cs typeface="宋体" panose="02010600030101010101" pitchFamily="2" charset="-122"/>
                        </a:rPr>
                        <a:t> is this/that? What would you </a:t>
                      </a:r>
                      <a:r>
                        <a:rPr lang="en-US" sz="1400" b="0" dirty="0" err="1">
                          <a:latin typeface="+mn-ea"/>
                          <a:ea typeface="+mn-ea"/>
                          <a:cs typeface="宋体" panose="02010600030101010101" pitchFamily="2" charset="-122"/>
                        </a:rPr>
                        <a:t>like?What</a:t>
                      </a:r>
                      <a:r>
                        <a:rPr lang="en-US" sz="1400" b="0" dirty="0">
                          <a:latin typeface="+mn-ea"/>
                          <a:ea typeface="+mn-ea"/>
                          <a:cs typeface="宋体" panose="02010600030101010101" pitchFamily="2" charset="-122"/>
                        </a:rPr>
                        <a:t> about...? </a:t>
                      </a:r>
                      <a:r>
                        <a:rPr lang="en-US" sz="1400" b="0" dirty="0" err="1">
                          <a:latin typeface="+mn-ea"/>
                          <a:ea typeface="+mn-ea"/>
                          <a:cs typeface="宋体" panose="02010600030101010101" pitchFamily="2" charset="-122"/>
                        </a:rPr>
                        <a:t>等交际用语并能在语境中正确运用</a:t>
                      </a:r>
                      <a:r>
                        <a:rPr lang="en-US" sz="1400" b="0" dirty="0">
                          <a:latin typeface="+mn-ea"/>
                          <a:ea typeface="+mn-ea"/>
                          <a:cs typeface="宋体" panose="02010600030101010101" pitchFamily="2" charset="-122"/>
                        </a:rPr>
                        <a:t>。</a:t>
                      </a:r>
                    </a:p>
                    <a:p>
                      <a:pPr indent="0">
                        <a:lnSpc>
                          <a:spcPts val="2700"/>
                        </a:lnSpc>
                        <a:buNone/>
                      </a:pPr>
                      <a:r>
                        <a:rPr lang="en-US" sz="1400" b="0" dirty="0">
                          <a:latin typeface="+mn-ea"/>
                          <a:ea typeface="+mn-ea"/>
                          <a:cs typeface="宋体" panose="02010600030101010101" pitchFamily="2" charset="-122"/>
                        </a:rPr>
                        <a:t>3</a:t>
                      </a:r>
                      <a:r>
                        <a:rPr lang="zh-CN" altLang="en-US" sz="1400" b="0" dirty="0">
                          <a:latin typeface="+mn-ea"/>
                          <a:ea typeface="+mn-ea"/>
                          <a:cs typeface="宋体" panose="02010600030101010101" pitchFamily="2" charset="-122"/>
                        </a:rPr>
                        <a:t>、</a:t>
                      </a:r>
                      <a:r>
                        <a:rPr lang="en-US" sz="1400" b="0" dirty="0" err="1">
                          <a:latin typeface="+mn-ea"/>
                          <a:ea typeface="+mn-ea"/>
                          <a:cs typeface="宋体" panose="02010600030101010101" pitchFamily="2" charset="-122"/>
                        </a:rPr>
                        <a:t>通过聚焦Mike、Helen、Tim最喜欢的四个礼物，通过Listen</a:t>
                      </a:r>
                      <a:r>
                        <a:rPr lang="en-US" sz="1400" b="0" dirty="0">
                          <a:latin typeface="+mn-ea"/>
                          <a:ea typeface="+mn-ea"/>
                          <a:cs typeface="宋体" panose="02010600030101010101" pitchFamily="2" charset="-122"/>
                        </a:rPr>
                        <a:t> and </a:t>
                      </a:r>
                      <a:r>
                        <a:rPr lang="en-US" sz="1400" b="0" dirty="0" err="1">
                          <a:latin typeface="+mn-ea"/>
                          <a:ea typeface="+mn-ea"/>
                          <a:cs typeface="宋体" panose="02010600030101010101" pitchFamily="2" charset="-122"/>
                        </a:rPr>
                        <a:t>choose，Look</a:t>
                      </a:r>
                      <a:r>
                        <a:rPr lang="en-US" sz="1400" b="0" dirty="0">
                          <a:latin typeface="+mn-ea"/>
                          <a:ea typeface="+mn-ea"/>
                          <a:cs typeface="宋体" panose="02010600030101010101" pitchFamily="2" charset="-122"/>
                        </a:rPr>
                        <a:t> and </a:t>
                      </a:r>
                      <a:r>
                        <a:rPr lang="en-US" sz="1400" b="0" dirty="0" err="1">
                          <a:latin typeface="+mn-ea"/>
                          <a:ea typeface="+mn-ea"/>
                          <a:cs typeface="宋体" panose="02010600030101010101" pitchFamily="2" charset="-122"/>
                        </a:rPr>
                        <a:t>say等活动培养学生的听、说、读的能力</a:t>
                      </a:r>
                      <a:r>
                        <a:rPr lang="en-US" sz="1400" b="0" dirty="0">
                          <a:latin typeface="+mn-ea"/>
                          <a:ea typeface="+mn-ea"/>
                          <a:cs typeface="宋体" panose="02010600030101010101" pitchFamily="2" charset="-122"/>
                        </a:rPr>
                        <a:t>。</a:t>
                      </a:r>
                    </a:p>
                    <a:p>
                      <a:pPr indent="0">
                        <a:lnSpc>
                          <a:spcPts val="2700"/>
                        </a:lnSpc>
                        <a:buNone/>
                      </a:pPr>
                      <a:r>
                        <a:rPr lang="en-US" sz="1400" b="0" dirty="0">
                          <a:latin typeface="+mn-ea"/>
                          <a:ea typeface="+mn-ea"/>
                          <a:cs typeface="宋体" panose="02010600030101010101" pitchFamily="2" charset="-122"/>
                        </a:rPr>
                        <a:t>4、通过绘本拓展阅读，了解更多的礼物，帮助学生深刻理解并尊重西方人送礼物的内涵。</a:t>
                      </a:r>
                      <a:endParaRPr lang="en-US" altLang="en-US" sz="1400" b="0" dirty="0">
                        <a:latin typeface="+mn-ea"/>
                        <a:ea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15684364"/>
      </p:ext>
    </p:extLst>
  </p:cSld>
  <p:clrMapOvr>
    <a:masterClrMapping/>
  </p:clrMapOvr>
  <p:transition spd="slow" advTm="3000">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pic>
        <p:nvPicPr>
          <p:cNvPr id="2" name="图片 12">
            <a:extLst>
              <a:ext uri="{FF2B5EF4-FFF2-40B4-BE49-F238E27FC236}">
                <a16:creationId xmlns:a16="http://schemas.microsoft.com/office/drawing/2014/main" id="{47FA80CE-8B3A-A5BF-1D9D-CF6C223DCDE8}"/>
              </a:ext>
            </a:extLst>
          </p:cNvPr>
          <p:cNvPicPr>
            <a:picLocks noChangeAspect="1"/>
          </p:cNvPicPr>
          <p:nvPr/>
        </p:nvPicPr>
        <p:blipFill>
          <a:blip r:embed="rId7" cstate="print"/>
          <a:srcRect t="5648" b="15273"/>
          <a:stretch>
            <a:fillRect/>
          </a:stretch>
        </p:blipFill>
        <p:spPr>
          <a:xfrm>
            <a:off x="438991" y="526985"/>
            <a:ext cx="5549453" cy="26275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 name="C9F754DE-2CAD-44b6-B708-469DEB6407EB-1">
            <a:extLst>
              <a:ext uri="{FF2B5EF4-FFF2-40B4-BE49-F238E27FC236}">
                <a16:creationId xmlns:a16="http://schemas.microsoft.com/office/drawing/2014/main" id="{5E1AA8C4-61AF-694C-944B-AB5B762970BF}"/>
              </a:ext>
            </a:extLst>
          </p:cNvPr>
          <p:cNvPicPr>
            <a:picLocks noChangeAspect="1"/>
          </p:cNvPicPr>
          <p:nvPr/>
        </p:nvPicPr>
        <p:blipFill>
          <a:blip r:embed="rId8" cstate="print"/>
          <a:stretch>
            <a:fillRect/>
          </a:stretch>
        </p:blipFill>
        <p:spPr>
          <a:xfrm>
            <a:off x="6203559" y="526985"/>
            <a:ext cx="5787336" cy="26275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7" name="图片 14">
            <a:extLst>
              <a:ext uri="{FF2B5EF4-FFF2-40B4-BE49-F238E27FC236}">
                <a16:creationId xmlns:a16="http://schemas.microsoft.com/office/drawing/2014/main" id="{FB939A38-A957-3901-3DAF-2E47969475F0}"/>
              </a:ext>
            </a:extLst>
          </p:cNvPr>
          <p:cNvPicPr>
            <a:picLocks noChangeAspect="1"/>
          </p:cNvPicPr>
          <p:nvPr/>
        </p:nvPicPr>
        <p:blipFill>
          <a:blip r:embed="rId9" cstate="print"/>
          <a:stretch>
            <a:fillRect/>
          </a:stretch>
        </p:blipFill>
        <p:spPr>
          <a:xfrm>
            <a:off x="438374" y="3508010"/>
            <a:ext cx="5549453" cy="282300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8" name="图片 7">
            <a:extLst>
              <a:ext uri="{FF2B5EF4-FFF2-40B4-BE49-F238E27FC236}">
                <a16:creationId xmlns:a16="http://schemas.microsoft.com/office/drawing/2014/main" id="{A9F4C491-E9D5-D94D-6096-39C4660CC44A}"/>
              </a:ext>
            </a:extLst>
          </p:cNvPr>
          <p:cNvPicPr>
            <a:picLocks noChangeAspect="1"/>
          </p:cNvPicPr>
          <p:nvPr/>
        </p:nvPicPr>
        <p:blipFill>
          <a:blip r:embed="rId10" cstate="print"/>
          <a:stretch>
            <a:fillRect/>
          </a:stretch>
        </p:blipFill>
        <p:spPr>
          <a:xfrm>
            <a:off x="6203558" y="3452159"/>
            <a:ext cx="5787337" cy="2891441"/>
          </a:xfrm>
          <a:prstGeom prst="rect">
            <a:avLst/>
          </a:prstGeom>
          <a:ln w="6350">
            <a:solidFill>
              <a:schemeClr val="tx1"/>
            </a:solidFill>
          </a:ln>
        </p:spPr>
      </p:pic>
      <p:sp>
        <p:nvSpPr>
          <p:cNvPr id="9" name="文本框 8">
            <a:extLst>
              <a:ext uri="{FF2B5EF4-FFF2-40B4-BE49-F238E27FC236}">
                <a16:creationId xmlns:a16="http://schemas.microsoft.com/office/drawing/2014/main" id="{A0FCC7CF-624C-0B0E-3833-7A8ADA104ABA}"/>
              </a:ext>
            </a:extLst>
          </p:cNvPr>
          <p:cNvSpPr txBox="1"/>
          <p:nvPr/>
        </p:nvSpPr>
        <p:spPr>
          <a:xfrm>
            <a:off x="1954767" y="91084"/>
            <a:ext cx="8112554"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rPr>
              <a:t>译林版《英语》 三 年级 上 册</a:t>
            </a:r>
            <a:r>
              <a:rPr lang="en-US" altLang="zh-CN" sz="1800" b="1" kern="100" dirty="0">
                <a:effectLst/>
                <a:latin typeface="Times New Roman" panose="02020603050405020304" pitchFamily="18" charset="0"/>
                <a:ea typeface="宋体" panose="02010600030101010101" pitchFamily="2" charset="-122"/>
              </a:rPr>
              <a:t>Unit8  Happy New Year!</a:t>
            </a:r>
            <a:r>
              <a:rPr lang="zh-CN" altLang="zh-CN" sz="1800" b="1" kern="100" dirty="0">
                <a:effectLst/>
                <a:latin typeface="Times New Roman" panose="02020603050405020304" pitchFamily="18" charset="0"/>
                <a:ea typeface="宋体" panose="02010600030101010101" pitchFamily="2" charset="-122"/>
              </a:rPr>
              <a:t>单元</a:t>
            </a:r>
            <a:r>
              <a:rPr lang="zh-CN" altLang="en-US" b="1" kern="100" dirty="0">
                <a:latin typeface="Times New Roman" panose="02020603050405020304" pitchFamily="18" charset="0"/>
                <a:ea typeface="宋体" panose="02010600030101010101" pitchFamily="2" charset="-122"/>
              </a:rPr>
              <a:t>整体教学设计</a:t>
            </a:r>
            <a:endParaRPr lang="zh-CN" altLang="zh-CN" sz="1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577323275"/>
      </p:ext>
    </p:extLst>
  </p:cSld>
  <p:clrMapOvr>
    <a:masterClrMapping/>
  </p:clrMapOvr>
  <p:transition spd="slow" advTm="3000">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pic>
        <p:nvPicPr>
          <p:cNvPr id="2" name="图片 14">
            <a:extLst>
              <a:ext uri="{FF2B5EF4-FFF2-40B4-BE49-F238E27FC236}">
                <a16:creationId xmlns:a16="http://schemas.microsoft.com/office/drawing/2014/main" id="{27E4F8BA-C974-DAB4-7310-0C564B9B8CF4}"/>
              </a:ext>
            </a:extLst>
          </p:cNvPr>
          <p:cNvPicPr>
            <a:picLocks noChangeAspect="1"/>
          </p:cNvPicPr>
          <p:nvPr/>
        </p:nvPicPr>
        <p:blipFill>
          <a:blip r:embed="rId7" cstate="print"/>
          <a:stretch>
            <a:fillRect/>
          </a:stretch>
        </p:blipFill>
        <p:spPr>
          <a:xfrm>
            <a:off x="3335260" y="792937"/>
            <a:ext cx="8380051" cy="5609163"/>
          </a:xfrm>
          <a:prstGeom prst="rect">
            <a:avLst/>
          </a:prstGeom>
        </p:spPr>
      </p:pic>
      <p:pic>
        <p:nvPicPr>
          <p:cNvPr id="3" name="内容占位符 3">
            <a:extLst>
              <a:ext uri="{FF2B5EF4-FFF2-40B4-BE49-F238E27FC236}">
                <a16:creationId xmlns:a16="http://schemas.microsoft.com/office/drawing/2014/main" id="{DC0C9AF5-87BC-8677-922F-93B0DCC2AFD0}"/>
              </a:ext>
            </a:extLst>
          </p:cNvPr>
          <p:cNvPicPr>
            <a:picLocks noChangeAspect="1"/>
          </p:cNvPicPr>
          <p:nvPr/>
        </p:nvPicPr>
        <p:blipFill>
          <a:blip r:embed="rId8" cstate="print"/>
          <a:srcRect l="2737" r="6931"/>
          <a:stretch>
            <a:fillRect/>
          </a:stretch>
        </p:blipFill>
        <p:spPr>
          <a:xfrm>
            <a:off x="242394" y="1620290"/>
            <a:ext cx="3247505" cy="42620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441557"/>
      </p:ext>
    </p:extLst>
  </p:cSld>
  <p:clrMapOvr>
    <a:masterClrMapping/>
  </p:clrMapOvr>
  <p:transition spd="slow" advTm="3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10" name="图片 9">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sp>
        <p:nvSpPr>
          <p:cNvPr id="23" name="TextBox 13"/>
          <p:cNvSpPr txBox="1"/>
          <p:nvPr/>
        </p:nvSpPr>
        <p:spPr>
          <a:xfrm>
            <a:off x="2354463" y="2161847"/>
            <a:ext cx="2923513" cy="276999"/>
          </a:xfrm>
          <a:prstGeom prst="rect">
            <a:avLst/>
          </a:prstGeom>
          <a:noFill/>
          <a:ln w="9525">
            <a:noFill/>
          </a:ln>
        </p:spPr>
        <p:txBody>
          <a:bodyPr wrap="square" lIns="0" tIns="0" rIns="0" bIns="0">
            <a:spAutoFit/>
          </a:bodyPr>
          <a:lstStyle/>
          <a:p>
            <a:pPr defTabSz="-672"/>
            <a:r>
              <a:rPr lang="zh-CN" altLang="zh-CN" dirty="0"/>
              <a:t>重新界定了英语课程的性质</a:t>
            </a:r>
            <a:endParaRPr lang="zh-CN" altLang="en-US" sz="2000" b="1" dirty="0">
              <a:solidFill>
                <a:schemeClr val="tx1">
                  <a:lumMod val="75000"/>
                  <a:lumOff val="25000"/>
                </a:schemeClr>
              </a:solidFill>
              <a:cs typeface="+mn-ea"/>
              <a:sym typeface="+mn-lt"/>
            </a:endParaRPr>
          </a:p>
        </p:txBody>
      </p:sp>
      <p:grpSp>
        <p:nvGrpSpPr>
          <p:cNvPr id="29" name="组合 28"/>
          <p:cNvGrpSpPr/>
          <p:nvPr/>
        </p:nvGrpSpPr>
        <p:grpSpPr>
          <a:xfrm>
            <a:off x="403575" y="140871"/>
            <a:ext cx="4488021"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694574" y="426274"/>
              <a:ext cx="1513140" cy="523220"/>
            </a:xfrm>
            <a:prstGeom prst="rect">
              <a:avLst/>
            </a:prstGeom>
            <a:noFill/>
          </p:spPr>
          <p:txBody>
            <a:bodyPr wrap="none" rtlCol="0">
              <a:spAutoFit/>
            </a:bodyPr>
            <a:lstStyle/>
            <a:p>
              <a:pPr algn="ctr" defTabSz="685800">
                <a:defRPr/>
              </a:pPr>
              <a:r>
                <a:rPr lang="zh-CN" altLang="en-US" sz="2800" b="1" spc="-300" dirty="0">
                  <a:solidFill>
                    <a:schemeClr val="bg1"/>
                  </a:solidFill>
                  <a:cs typeface="+mn-ea"/>
                  <a:sym typeface="+mn-lt"/>
                </a:rPr>
                <a:t>课标“新”在何处？</a:t>
              </a:r>
            </a:p>
          </p:txBody>
        </p:sp>
        <p:pic>
          <p:nvPicPr>
            <p:cNvPr id="32" name="图片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sp>
        <p:nvSpPr>
          <p:cNvPr id="17" name="五边形 16"/>
          <p:cNvSpPr/>
          <p:nvPr/>
        </p:nvSpPr>
        <p:spPr>
          <a:xfrm>
            <a:off x="1088640" y="2028630"/>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01</a:t>
            </a:r>
            <a:endParaRPr lang="zh-CN" altLang="en-US" sz="3600" dirty="0">
              <a:solidFill>
                <a:schemeClr val="tx1">
                  <a:lumMod val="75000"/>
                  <a:lumOff val="25000"/>
                </a:schemeClr>
              </a:solidFill>
              <a:cs typeface="+mn-ea"/>
              <a:sym typeface="+mn-lt"/>
            </a:endParaRPr>
          </a:p>
        </p:txBody>
      </p:sp>
      <p:sp>
        <p:nvSpPr>
          <p:cNvPr id="18" name="TextBox 13"/>
          <p:cNvSpPr txBox="1"/>
          <p:nvPr/>
        </p:nvSpPr>
        <p:spPr>
          <a:xfrm>
            <a:off x="2371388" y="3443075"/>
            <a:ext cx="3202019" cy="276999"/>
          </a:xfrm>
          <a:prstGeom prst="rect">
            <a:avLst/>
          </a:prstGeom>
          <a:noFill/>
          <a:ln w="9525">
            <a:noFill/>
          </a:ln>
        </p:spPr>
        <p:txBody>
          <a:bodyPr wrap="square" lIns="0" tIns="0" rIns="0" bIns="0">
            <a:spAutoFit/>
          </a:bodyPr>
          <a:lstStyle/>
          <a:p>
            <a:pPr defTabSz="-672"/>
            <a:r>
              <a:rPr lang="zh-CN" altLang="zh-CN" dirty="0"/>
              <a:t>优化了英语课程目标与课程内容</a:t>
            </a:r>
            <a:endParaRPr lang="zh-CN" altLang="en-US" sz="2000" b="1" dirty="0">
              <a:solidFill>
                <a:schemeClr val="tx1">
                  <a:lumMod val="75000"/>
                  <a:lumOff val="25000"/>
                </a:schemeClr>
              </a:solidFill>
              <a:cs typeface="+mn-ea"/>
              <a:sym typeface="+mn-lt"/>
            </a:endParaRPr>
          </a:p>
        </p:txBody>
      </p:sp>
      <p:sp>
        <p:nvSpPr>
          <p:cNvPr id="20" name="五边形 19"/>
          <p:cNvSpPr/>
          <p:nvPr/>
        </p:nvSpPr>
        <p:spPr>
          <a:xfrm>
            <a:off x="1065194" y="3326303"/>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02</a:t>
            </a:r>
            <a:endParaRPr lang="zh-CN" altLang="en-US" sz="3600" dirty="0">
              <a:solidFill>
                <a:schemeClr val="tx1">
                  <a:lumMod val="75000"/>
                  <a:lumOff val="25000"/>
                </a:schemeClr>
              </a:solidFill>
              <a:cs typeface="+mn-ea"/>
              <a:sym typeface="+mn-lt"/>
            </a:endParaRPr>
          </a:p>
        </p:txBody>
      </p:sp>
      <p:sp>
        <p:nvSpPr>
          <p:cNvPr id="21" name="TextBox 13"/>
          <p:cNvSpPr txBox="1"/>
          <p:nvPr/>
        </p:nvSpPr>
        <p:spPr>
          <a:xfrm>
            <a:off x="2354463" y="4677138"/>
            <a:ext cx="3482807" cy="276999"/>
          </a:xfrm>
          <a:prstGeom prst="rect">
            <a:avLst/>
          </a:prstGeom>
          <a:noFill/>
          <a:ln w="9525">
            <a:noFill/>
          </a:ln>
        </p:spPr>
        <p:txBody>
          <a:bodyPr wrap="square" lIns="0" tIns="0" rIns="0" bIns="0">
            <a:spAutoFit/>
          </a:bodyPr>
          <a:lstStyle/>
          <a:p>
            <a:pPr defTabSz="-672"/>
            <a:r>
              <a:rPr lang="zh-CN" altLang="zh-CN" dirty="0"/>
              <a:t>进一步明确了英语课程的实施路径</a:t>
            </a:r>
            <a:endParaRPr lang="zh-CN" altLang="en-US" sz="2000" b="1" dirty="0">
              <a:solidFill>
                <a:schemeClr val="tx1">
                  <a:lumMod val="75000"/>
                  <a:lumOff val="25000"/>
                </a:schemeClr>
              </a:solidFill>
              <a:cs typeface="+mn-ea"/>
              <a:sym typeface="+mn-lt"/>
            </a:endParaRPr>
          </a:p>
        </p:txBody>
      </p:sp>
      <p:sp>
        <p:nvSpPr>
          <p:cNvPr id="36" name="五边形 35"/>
          <p:cNvSpPr/>
          <p:nvPr/>
        </p:nvSpPr>
        <p:spPr>
          <a:xfrm>
            <a:off x="1074778" y="4560366"/>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03</a:t>
            </a:r>
            <a:endParaRPr lang="zh-CN" altLang="en-US" sz="3600" dirty="0">
              <a:solidFill>
                <a:schemeClr val="tx1">
                  <a:lumMod val="75000"/>
                  <a:lumOff val="25000"/>
                </a:schemeClr>
              </a:solidFill>
              <a:cs typeface="+mn-ea"/>
              <a:sym typeface="+mn-lt"/>
            </a:endParaRPr>
          </a:p>
        </p:txBody>
      </p:sp>
      <p:pic>
        <p:nvPicPr>
          <p:cNvPr id="3" name="图片 2">
            <a:extLst>
              <a:ext uri="{FF2B5EF4-FFF2-40B4-BE49-F238E27FC236}">
                <a16:creationId xmlns:a16="http://schemas.microsoft.com/office/drawing/2014/main" id="{BC4ADB95-415C-156F-AAD6-67FAE50D0330}"/>
              </a:ext>
            </a:extLst>
          </p:cNvPr>
          <p:cNvPicPr>
            <a:picLocks noChangeAspect="1"/>
          </p:cNvPicPr>
          <p:nvPr/>
        </p:nvPicPr>
        <p:blipFill rotWithShape="1">
          <a:blip r:embed="rId7">
            <a:extLst>
              <a:ext uri="{28A0092B-C50C-407E-A947-70E740481C1C}">
                <a14:useLocalDpi xmlns:a14="http://schemas.microsoft.com/office/drawing/2010/main" val="0"/>
              </a:ext>
            </a:extLst>
          </a:blip>
          <a:srcRect l="21350" t="9303" r="22622" b="8667"/>
          <a:stretch/>
        </p:blipFill>
        <p:spPr>
          <a:xfrm>
            <a:off x="6914026" y="1010840"/>
            <a:ext cx="3669208" cy="4512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409641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animBg="1"/>
      <p:bldP spid="18" grpId="0"/>
      <p:bldP spid="20" grpId="0" animBg="1"/>
      <p:bldP spid="21" grpId="0"/>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1">
            <a:extLst>
              <a:ext uri="{FF2B5EF4-FFF2-40B4-BE49-F238E27FC236}">
                <a16:creationId xmlns:a16="http://schemas.microsoft.com/office/drawing/2014/main" id="{3B93EA91-9B06-D3E3-97F5-2F736566A0D2}"/>
              </a:ext>
            </a:extLst>
          </p:cNvPr>
          <p:cNvGraphicFramePr>
            <a:graphicFrameLocks noGrp="1"/>
          </p:cNvGraphicFramePr>
          <p:nvPr>
            <p:extLst>
              <p:ext uri="{D42A27DB-BD31-4B8C-83A1-F6EECF244321}">
                <p14:modId xmlns:p14="http://schemas.microsoft.com/office/powerpoint/2010/main" val="3572174553"/>
              </p:ext>
            </p:extLst>
          </p:nvPr>
        </p:nvGraphicFramePr>
        <p:xfrm>
          <a:off x="584783" y="1615154"/>
          <a:ext cx="10405772" cy="3904615"/>
        </p:xfrm>
        <a:graphic>
          <a:graphicData uri="http://schemas.openxmlformats.org/drawingml/2006/table">
            <a:tbl>
              <a:tblPr firstRow="1" firstCol="1" bandRow="1">
                <a:tableStyleId>{10A1B5D5-9B99-4C35-A422-299274C87663}</a:tableStyleId>
              </a:tblPr>
              <a:tblGrid>
                <a:gridCol w="1576243">
                  <a:extLst>
                    <a:ext uri="{9D8B030D-6E8A-4147-A177-3AD203B41FA5}">
                      <a16:colId xmlns:a16="http://schemas.microsoft.com/office/drawing/2014/main" val="3810581418"/>
                    </a:ext>
                  </a:extLst>
                </a:gridCol>
                <a:gridCol w="4907813">
                  <a:extLst>
                    <a:ext uri="{9D8B030D-6E8A-4147-A177-3AD203B41FA5}">
                      <a16:colId xmlns:a16="http://schemas.microsoft.com/office/drawing/2014/main" val="3616737213"/>
                    </a:ext>
                  </a:extLst>
                </a:gridCol>
                <a:gridCol w="3921716">
                  <a:extLst>
                    <a:ext uri="{9D8B030D-6E8A-4147-A177-3AD203B41FA5}">
                      <a16:colId xmlns:a16="http://schemas.microsoft.com/office/drawing/2014/main" val="898389573"/>
                    </a:ext>
                  </a:extLst>
                </a:gridCol>
              </a:tblGrid>
              <a:tr h="0">
                <a:tc>
                  <a:txBody>
                    <a:bodyPr/>
                    <a:lstStyle/>
                    <a:p>
                      <a:pPr algn="ctr">
                        <a:lnSpc>
                          <a:spcPct val="150000"/>
                        </a:lnSpc>
                      </a:pPr>
                      <a:r>
                        <a:rPr lang="zh-CN" sz="1800" kern="100" dirty="0">
                          <a:effectLst/>
                        </a:rPr>
                        <a:t>单元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100" dirty="0">
                          <a:effectLst/>
                        </a:rPr>
                        <a:t>单元学习总目标</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100" dirty="0">
                          <a:effectLst/>
                        </a:rPr>
                        <a:t>作业设计总目标</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29436203"/>
                  </a:ext>
                </a:extLst>
              </a:tr>
              <a:tr h="935355">
                <a:tc>
                  <a:txBody>
                    <a:bodyPr/>
                    <a:lstStyle/>
                    <a:p>
                      <a:pPr algn="just">
                        <a:lnSpc>
                          <a:spcPct val="150000"/>
                        </a:lnSpc>
                      </a:pPr>
                      <a:r>
                        <a:rPr lang="en-US" sz="1200" kern="100" dirty="0">
                          <a:effectLst/>
                        </a:rPr>
                        <a:t> Unit 8</a:t>
                      </a:r>
                      <a:endParaRPr lang="zh-CN" sz="1050" kern="100" dirty="0">
                        <a:effectLst/>
                      </a:endParaRPr>
                    </a:p>
                    <a:p>
                      <a:pPr algn="just">
                        <a:lnSpc>
                          <a:spcPct val="150000"/>
                        </a:lnSpc>
                      </a:pPr>
                      <a:r>
                        <a:rPr lang="en-US" sz="1200" kern="100" dirty="0">
                          <a:effectLst/>
                        </a:rPr>
                        <a:t>Happy New Year!</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kern="100" dirty="0">
                          <a:effectLst/>
                        </a:rPr>
                        <a:t>1.</a:t>
                      </a:r>
                      <a:r>
                        <a:rPr lang="zh-CN" sz="1200" kern="100" dirty="0">
                          <a:effectLst/>
                        </a:rPr>
                        <a:t>通过本单元的学习，学生能在情境中听懂、会说、会读、会写词汇：</a:t>
                      </a:r>
                      <a:r>
                        <a:rPr lang="en-US" sz="1200" kern="100" dirty="0">
                          <a:effectLst/>
                        </a:rPr>
                        <a:t>a doll, a ball, a CD, a car, a robot, uncle</a:t>
                      </a:r>
                      <a:r>
                        <a:rPr lang="zh-CN" sz="1200" kern="100" dirty="0">
                          <a:effectLst/>
                        </a:rPr>
                        <a:t>能听懂、会说、会读词汇：</a:t>
                      </a:r>
                      <a:r>
                        <a:rPr lang="en-US" sz="1200" kern="100" dirty="0">
                          <a:effectLst/>
                        </a:rPr>
                        <a:t>happy, new, year, for, you, that, car, yes.</a:t>
                      </a:r>
                      <a:endParaRPr lang="zh-CN" sz="1050" kern="100" dirty="0">
                        <a:effectLst/>
                      </a:endParaRPr>
                    </a:p>
                    <a:p>
                      <a:pPr algn="l">
                        <a:lnSpc>
                          <a:spcPct val="150000"/>
                        </a:lnSpc>
                      </a:pPr>
                      <a:r>
                        <a:rPr lang="en-US" sz="1200" kern="100" dirty="0">
                          <a:effectLst/>
                        </a:rPr>
                        <a:t>2. </a:t>
                      </a:r>
                      <a:r>
                        <a:rPr lang="zh-CN" sz="1200" kern="100" dirty="0">
                          <a:effectLst/>
                        </a:rPr>
                        <a:t>通过单元整体学习，学生能够在真实语境中熟练运用句型</a:t>
                      </a:r>
                      <a:r>
                        <a:rPr lang="en-US" sz="1200" kern="100" dirty="0">
                          <a:effectLst/>
                        </a:rPr>
                        <a:t>What’s this/ that? It’s ... This is for you.</a:t>
                      </a:r>
                      <a:r>
                        <a:rPr lang="zh-CN" sz="1200" kern="100" dirty="0">
                          <a:effectLst/>
                        </a:rPr>
                        <a:t>等，询问物品以及互赠礼物。</a:t>
                      </a:r>
                      <a:endParaRPr lang="zh-CN" sz="1050" kern="100" dirty="0">
                        <a:effectLst/>
                      </a:endParaRPr>
                    </a:p>
                    <a:p>
                      <a:pPr algn="just">
                        <a:lnSpc>
                          <a:spcPct val="150000"/>
                        </a:lnSpc>
                      </a:pPr>
                      <a:r>
                        <a:rPr lang="en-US" sz="1200" kern="100" dirty="0">
                          <a:effectLst/>
                        </a:rPr>
                        <a:t>3.</a:t>
                      </a:r>
                      <a:r>
                        <a:rPr lang="zh-CN" sz="1200" kern="100" dirty="0">
                          <a:effectLst/>
                        </a:rPr>
                        <a:t>学生能够在不同场合，例如：过节、过生日等情景下，跟他人节日问候、询问物品以及互赠礼物。</a:t>
                      </a:r>
                      <a:endParaRPr lang="zh-CN" sz="1050" kern="100" dirty="0">
                        <a:effectLst/>
                      </a:endParaRPr>
                    </a:p>
                    <a:p>
                      <a:pPr algn="just">
                        <a:lnSpc>
                          <a:spcPct val="150000"/>
                        </a:lnSpc>
                      </a:pPr>
                      <a:r>
                        <a:rPr lang="en-US" sz="1200" kern="100" dirty="0">
                          <a:effectLst/>
                        </a:rPr>
                        <a:t>4. </a:t>
                      </a:r>
                      <a:r>
                        <a:rPr lang="zh-CN" sz="1200" kern="100" dirty="0">
                          <a:effectLst/>
                        </a:rPr>
                        <a:t>学生能准确掌握字母</a:t>
                      </a:r>
                      <a:r>
                        <a:rPr lang="en-US" sz="1200" kern="100" dirty="0" err="1">
                          <a:effectLst/>
                        </a:rPr>
                        <a:t>Xx</a:t>
                      </a:r>
                      <a:r>
                        <a:rPr lang="en-US" sz="1200" kern="100" dirty="0">
                          <a:effectLst/>
                        </a:rPr>
                        <a:t>, </a:t>
                      </a:r>
                      <a:r>
                        <a:rPr lang="en-US" sz="1200" kern="100" dirty="0" err="1">
                          <a:effectLst/>
                        </a:rPr>
                        <a:t>Yy</a:t>
                      </a:r>
                      <a:r>
                        <a:rPr lang="en-US" sz="1200" kern="100" dirty="0">
                          <a:effectLst/>
                        </a:rPr>
                        <a:t>, </a:t>
                      </a:r>
                      <a:r>
                        <a:rPr lang="en-US" sz="1200" kern="100" dirty="0" err="1">
                          <a:effectLst/>
                        </a:rPr>
                        <a:t>Zz</a:t>
                      </a:r>
                      <a:r>
                        <a:rPr lang="zh-CN" sz="1200" kern="100" dirty="0">
                          <a:effectLst/>
                        </a:rPr>
                        <a:t>的书写、读音及音素儿歌。</a:t>
                      </a:r>
                      <a:endParaRPr lang="zh-CN" sz="1050" kern="100" dirty="0">
                        <a:effectLst/>
                      </a:endParaRPr>
                    </a:p>
                    <a:p>
                      <a:pPr algn="just">
                        <a:lnSpc>
                          <a:spcPct val="150000"/>
                        </a:lnSpc>
                      </a:pPr>
                      <a:r>
                        <a:rPr lang="en-US" sz="1200" kern="100" dirty="0">
                          <a:effectLst/>
                        </a:rPr>
                        <a:t>5. </a:t>
                      </a:r>
                      <a:r>
                        <a:rPr lang="zh-CN" sz="1200" kern="100" dirty="0">
                          <a:effectLst/>
                        </a:rPr>
                        <a:t>学生能唱本单元歌曲《</a:t>
                      </a:r>
                      <a:r>
                        <a:rPr lang="en-US" sz="1200" kern="100" dirty="0">
                          <a:effectLst/>
                        </a:rPr>
                        <a:t>Happy New Year!</a:t>
                      </a:r>
                      <a:r>
                        <a:rPr lang="zh-CN" sz="1200" kern="100" dirty="0">
                          <a:effectLst/>
                        </a:rPr>
                        <a:t>》并能根据不同节日的问候语进行歌曲的创编。</a:t>
                      </a:r>
                      <a:endParaRPr lang="zh-CN" sz="1050" kern="100" dirty="0">
                        <a:effectLst/>
                      </a:endParaRPr>
                    </a:p>
                    <a:p>
                      <a:pPr algn="just">
                        <a:lnSpc>
                          <a:spcPct val="150000"/>
                        </a:lnSpc>
                      </a:pPr>
                      <a:r>
                        <a:rPr lang="en-US" sz="1200" kern="100" dirty="0">
                          <a:effectLst/>
                        </a:rPr>
                        <a:t>6. </a:t>
                      </a:r>
                      <a:r>
                        <a:rPr lang="zh-CN" sz="1200" kern="100" dirty="0">
                          <a:effectLst/>
                        </a:rPr>
                        <a:t>通过对比中西方国家如何过以及如何送礼</a:t>
                      </a:r>
                      <a:r>
                        <a:rPr lang="en-US" sz="1200" kern="100" dirty="0">
                          <a:effectLst/>
                        </a:rPr>
                        <a:t>,</a:t>
                      </a:r>
                      <a:r>
                        <a:rPr lang="zh-CN" sz="1200" kern="100" dirty="0">
                          <a:effectLst/>
                        </a:rPr>
                        <a:t>了解和尊重中西方新年以及送礼文化差异，引导学生结合实际选择适当的礼物赠送。</a:t>
                      </a:r>
                      <a:endParaRPr lang="zh-CN" sz="1050" kern="100" dirty="0">
                        <a:effectLst/>
                      </a:endParaRPr>
                    </a:p>
                    <a:p>
                      <a:pPr algn="just">
                        <a:lnSpc>
                          <a:spcPct val="150000"/>
                        </a:lnSpc>
                      </a:pPr>
                      <a:r>
                        <a:rPr lang="en-US" sz="120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marL="342900" lvl="0" indent="-342900" algn="l">
                        <a:lnSpc>
                          <a:spcPct val="150000"/>
                        </a:lnSpc>
                        <a:buFont typeface="+mj-lt"/>
                        <a:buAutoNum type="arabicPeriod"/>
                      </a:pPr>
                      <a:r>
                        <a:rPr lang="zh-CN" sz="1200" kern="100" dirty="0">
                          <a:effectLst/>
                        </a:rPr>
                        <a:t>复习和巩固本单元所学内容，能以正确的语音语调朗读。</a:t>
                      </a:r>
                      <a:endParaRPr lang="zh-CN" sz="1050" kern="100" dirty="0">
                        <a:effectLst/>
                      </a:endParaRPr>
                    </a:p>
                    <a:p>
                      <a:pPr marL="342900" lvl="0" indent="-342900" algn="l">
                        <a:lnSpc>
                          <a:spcPct val="150000"/>
                        </a:lnSpc>
                        <a:buFont typeface="+mj-lt"/>
                        <a:buAutoNum type="arabicPeriod"/>
                      </a:pPr>
                      <a:r>
                        <a:rPr lang="zh-CN" sz="1200" kern="100" dirty="0">
                          <a:effectLst/>
                        </a:rPr>
                        <a:t>复习和巩固所学本单元的词汇和句型，并在情景中运用，能准确书写词汇、句型。</a:t>
                      </a:r>
                      <a:endParaRPr lang="zh-CN" sz="1050" kern="100" dirty="0">
                        <a:effectLst/>
                      </a:endParaRPr>
                    </a:p>
                    <a:p>
                      <a:pPr marL="342900" lvl="0" indent="-342900" algn="l">
                        <a:lnSpc>
                          <a:spcPct val="150000"/>
                        </a:lnSpc>
                        <a:buFont typeface="+mj-lt"/>
                        <a:buAutoNum type="arabicPeriod"/>
                      </a:pPr>
                      <a:r>
                        <a:rPr lang="zh-CN" sz="1200" kern="100" dirty="0">
                          <a:effectLst/>
                        </a:rPr>
                        <a:t>能用图示或思维图梳理课文内容、语法、词汇等，形成有效的复习巩固的策略，提升自主学习的能力。</a:t>
                      </a:r>
                      <a:endParaRPr lang="zh-CN" sz="1050" kern="100" dirty="0">
                        <a:effectLst/>
                      </a:endParaRPr>
                    </a:p>
                    <a:p>
                      <a:pPr marL="342900" lvl="0" indent="-342900" algn="l">
                        <a:lnSpc>
                          <a:spcPct val="150000"/>
                        </a:lnSpc>
                        <a:buFont typeface="+mj-lt"/>
                        <a:buAutoNum type="arabicPeriod"/>
                      </a:pPr>
                      <a:r>
                        <a:rPr lang="zh-CN" sz="1200" kern="100" dirty="0">
                          <a:effectLst/>
                        </a:rPr>
                        <a:t>能阅读与教材话题相关的语篇，读懂内容大意，丰富对单元主题的理解，提升阅读兴趣。</a:t>
                      </a:r>
                      <a:endParaRPr lang="zh-CN" sz="1050" kern="100" dirty="0">
                        <a:effectLst/>
                      </a:endParaRPr>
                    </a:p>
                    <a:p>
                      <a:pPr marL="342900" lvl="0" indent="-342900" algn="l">
                        <a:lnSpc>
                          <a:spcPct val="150000"/>
                        </a:lnSpc>
                        <a:buFont typeface="+mj-lt"/>
                        <a:buAutoNum type="arabicPeriod"/>
                      </a:pPr>
                      <a:r>
                        <a:rPr lang="zh-CN" sz="1200" kern="100" dirty="0">
                          <a:effectLst/>
                        </a:rPr>
                        <a:t>能主动搜集生活中与本单元主题相关的信息，如玩具类词汇、中西方新年文化差异、送礼文化等。</a:t>
                      </a:r>
                      <a:endParaRPr lang="zh-CN" sz="1050" kern="100" dirty="0">
                        <a:effectLst/>
                      </a:endParaRPr>
                    </a:p>
                    <a:p>
                      <a:pPr algn="just">
                        <a:lnSpc>
                          <a:spcPct val="150000"/>
                        </a:lnSpc>
                      </a:pPr>
                      <a:r>
                        <a:rPr lang="en-US" sz="120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46423428"/>
                  </a:ext>
                </a:extLst>
              </a:tr>
            </a:tbl>
          </a:graphicData>
        </a:graphic>
      </p:graphicFrame>
      <p:sp>
        <p:nvSpPr>
          <p:cNvPr id="11" name="文本框 10">
            <a:extLst>
              <a:ext uri="{FF2B5EF4-FFF2-40B4-BE49-F238E27FC236}">
                <a16:creationId xmlns:a16="http://schemas.microsoft.com/office/drawing/2014/main" id="{647AE6C3-4718-1B24-AA51-871571EE1644}"/>
              </a:ext>
            </a:extLst>
          </p:cNvPr>
          <p:cNvSpPr txBox="1"/>
          <p:nvPr/>
        </p:nvSpPr>
        <p:spPr>
          <a:xfrm>
            <a:off x="1954767" y="675097"/>
            <a:ext cx="8112554"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rPr>
              <a:t>译林版《英语》 三 年级 上 册</a:t>
            </a:r>
            <a:r>
              <a:rPr lang="en-US" altLang="zh-CN" sz="1800" b="1" kern="100" dirty="0">
                <a:effectLst/>
                <a:latin typeface="Times New Roman" panose="02020603050405020304" pitchFamily="18" charset="0"/>
                <a:ea typeface="宋体" panose="02010600030101010101" pitchFamily="2" charset="-122"/>
              </a:rPr>
              <a:t>Unit8  Happy New Year!</a:t>
            </a:r>
            <a:r>
              <a:rPr lang="zh-CN" altLang="zh-CN" sz="1800" b="1" kern="100" dirty="0">
                <a:effectLst/>
                <a:latin typeface="Times New Roman" panose="02020603050405020304" pitchFamily="18" charset="0"/>
                <a:ea typeface="宋体" panose="02010600030101010101" pitchFamily="2" charset="-122"/>
              </a:rPr>
              <a:t>单元</a:t>
            </a:r>
            <a:r>
              <a:rPr lang="zh-CN" altLang="en-US" b="1" kern="100" dirty="0">
                <a:latin typeface="Times New Roman" panose="02020603050405020304" pitchFamily="18" charset="0"/>
                <a:ea typeface="宋体" panose="02010600030101010101" pitchFamily="2" charset="-122"/>
              </a:rPr>
              <a:t>整体作业设计</a:t>
            </a:r>
            <a:endParaRPr lang="zh-CN" altLang="zh-CN" sz="1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2538130"/>
      </p:ext>
    </p:extLst>
  </p:cSld>
  <p:clrMapOvr>
    <a:masterClrMapping/>
  </p:clrMapOvr>
  <p:transition spd="slow" advTm="3000">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8" name="表格 8">
            <a:extLst>
              <a:ext uri="{FF2B5EF4-FFF2-40B4-BE49-F238E27FC236}">
                <a16:creationId xmlns:a16="http://schemas.microsoft.com/office/drawing/2014/main" id="{24944977-CB0B-36B1-6183-91E5F835A069}"/>
              </a:ext>
            </a:extLst>
          </p:cNvPr>
          <p:cNvGraphicFramePr>
            <a:graphicFrameLocks noGrp="1"/>
          </p:cNvGraphicFramePr>
          <p:nvPr>
            <p:extLst>
              <p:ext uri="{D42A27DB-BD31-4B8C-83A1-F6EECF244321}">
                <p14:modId xmlns:p14="http://schemas.microsoft.com/office/powerpoint/2010/main" val="2532376932"/>
              </p:ext>
            </p:extLst>
          </p:nvPr>
        </p:nvGraphicFramePr>
        <p:xfrm>
          <a:off x="438373" y="719665"/>
          <a:ext cx="10916166" cy="6143460"/>
        </p:xfrm>
        <a:graphic>
          <a:graphicData uri="http://schemas.openxmlformats.org/drawingml/2006/table">
            <a:tbl>
              <a:tblPr firstRow="1" bandRow="1">
                <a:tableStyleId>{5940675A-B579-460E-94D1-54222C63F5DA}</a:tableStyleId>
              </a:tblPr>
              <a:tblGrid>
                <a:gridCol w="928788">
                  <a:extLst>
                    <a:ext uri="{9D8B030D-6E8A-4147-A177-3AD203B41FA5}">
                      <a16:colId xmlns:a16="http://schemas.microsoft.com/office/drawing/2014/main" val="4134397145"/>
                    </a:ext>
                  </a:extLst>
                </a:gridCol>
                <a:gridCol w="1162975">
                  <a:extLst>
                    <a:ext uri="{9D8B030D-6E8A-4147-A177-3AD203B41FA5}">
                      <a16:colId xmlns:a16="http://schemas.microsoft.com/office/drawing/2014/main" val="698125589"/>
                    </a:ext>
                  </a:extLst>
                </a:gridCol>
                <a:gridCol w="4457937">
                  <a:extLst>
                    <a:ext uri="{9D8B030D-6E8A-4147-A177-3AD203B41FA5}">
                      <a16:colId xmlns:a16="http://schemas.microsoft.com/office/drawing/2014/main" val="1820505927"/>
                    </a:ext>
                  </a:extLst>
                </a:gridCol>
                <a:gridCol w="2183233">
                  <a:extLst>
                    <a:ext uri="{9D8B030D-6E8A-4147-A177-3AD203B41FA5}">
                      <a16:colId xmlns:a16="http://schemas.microsoft.com/office/drawing/2014/main" val="3048385458"/>
                    </a:ext>
                  </a:extLst>
                </a:gridCol>
                <a:gridCol w="2183233">
                  <a:extLst>
                    <a:ext uri="{9D8B030D-6E8A-4147-A177-3AD203B41FA5}">
                      <a16:colId xmlns:a16="http://schemas.microsoft.com/office/drawing/2014/main" val="572792101"/>
                    </a:ext>
                  </a:extLst>
                </a:gridCol>
              </a:tblGrid>
              <a:tr h="417181">
                <a:tc>
                  <a:txBody>
                    <a:bodyPr/>
                    <a:lstStyle/>
                    <a:p>
                      <a:pPr algn="ctr"/>
                      <a:r>
                        <a:rPr lang="zh-CN" sz="1600" kern="100" dirty="0">
                          <a:effectLst/>
                        </a:rPr>
                        <a:t>课时</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rgbClr val="D0DFAD"/>
                    </a:solidFill>
                  </a:tcPr>
                </a:tc>
                <a:tc>
                  <a:txBody>
                    <a:bodyPr/>
                    <a:lstStyle/>
                    <a:p>
                      <a:pPr algn="ctr"/>
                      <a:r>
                        <a:rPr lang="zh-CN" sz="1600" kern="100" dirty="0">
                          <a:effectLst/>
                        </a:rPr>
                        <a:t>课题</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rgbClr val="D0DFAD"/>
                    </a:solidFill>
                  </a:tcPr>
                </a:tc>
                <a:tc>
                  <a:txBody>
                    <a:bodyPr/>
                    <a:lstStyle/>
                    <a:p>
                      <a:pPr algn="ctr"/>
                      <a:r>
                        <a:rPr lang="zh-CN" sz="1600" kern="100" dirty="0">
                          <a:effectLst/>
                        </a:rPr>
                        <a:t>作业课时目标</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rgbClr val="D0DFAD"/>
                    </a:solidFill>
                  </a:tcPr>
                </a:tc>
                <a:tc>
                  <a:txBody>
                    <a:bodyPr/>
                    <a:lstStyle/>
                    <a:p>
                      <a:pPr algn="ctr"/>
                      <a:r>
                        <a:rPr lang="zh-CN" sz="1600" kern="100" dirty="0">
                          <a:effectLst/>
                        </a:rPr>
                        <a:t>课内有效练习</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rgbClr val="D0DFAD"/>
                    </a:solidFill>
                  </a:tcPr>
                </a:tc>
                <a:tc>
                  <a:txBody>
                    <a:bodyPr/>
                    <a:lstStyle/>
                    <a:p>
                      <a:pPr algn="ctr"/>
                      <a:r>
                        <a:rPr lang="zh-CN" sz="1600" kern="100" dirty="0">
                          <a:effectLst/>
                        </a:rPr>
                        <a:t>家庭作业</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rgbClr val="D0DFAD"/>
                    </a:solidFill>
                  </a:tcPr>
                </a:tc>
                <a:extLst>
                  <a:ext uri="{0D108BD9-81ED-4DB2-BD59-A6C34878D82A}">
                    <a16:rowId xmlns:a16="http://schemas.microsoft.com/office/drawing/2014/main" val="4089930061"/>
                  </a:ext>
                </a:extLst>
              </a:tr>
              <a:tr h="417181">
                <a:tc rowSpan="2">
                  <a:txBody>
                    <a:bodyPr/>
                    <a:lstStyle/>
                    <a:p>
                      <a:pPr algn="l"/>
                      <a:r>
                        <a:rPr lang="en-US" sz="1200" kern="100" dirty="0">
                          <a:effectLst/>
                        </a:rPr>
                        <a:t>Period 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l"/>
                      <a:r>
                        <a:rPr lang="en-US" sz="1200" kern="100">
                          <a:effectLst/>
                        </a:rPr>
                        <a:t>Story time</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marL="342900" lvl="0" indent="-342900" algn="just" fontAlgn="ctr">
                        <a:buSzPts val="1000"/>
                        <a:buFont typeface="+mj-lt"/>
                        <a:buAutoNum type="arabicPeriod"/>
                      </a:pPr>
                      <a:r>
                        <a:rPr lang="zh-CN" sz="1200" kern="100" dirty="0">
                          <a:effectLst/>
                        </a:rPr>
                        <a:t>通过作业， 复习、巩固</a:t>
                      </a:r>
                      <a:r>
                        <a:rPr lang="en-US" sz="1200" kern="100" dirty="0">
                          <a:effectLst/>
                        </a:rPr>
                        <a:t>story time</a:t>
                      </a:r>
                      <a:r>
                        <a:rPr lang="zh-CN" sz="1200" kern="100" dirty="0">
                          <a:effectLst/>
                        </a:rPr>
                        <a:t>，能较流利、熟练地朗读课文。</a:t>
                      </a:r>
                    </a:p>
                    <a:p>
                      <a:pPr marL="342900" lvl="0" indent="-342900" algn="just" fontAlgn="ctr">
                        <a:buSzPts val="1000"/>
                        <a:buFont typeface="+mj-lt"/>
                        <a:buAutoNum type="arabicPeriod"/>
                      </a:pPr>
                      <a:r>
                        <a:rPr lang="zh-CN" sz="1200" kern="100" dirty="0">
                          <a:effectLst/>
                        </a:rPr>
                        <a:t>通过作业，能用连线的形式梳理</a:t>
                      </a:r>
                      <a:r>
                        <a:rPr lang="en-US" sz="1200" kern="100" dirty="0">
                          <a:effectLst/>
                        </a:rPr>
                        <a:t>story time</a:t>
                      </a:r>
                      <a:r>
                        <a:rPr lang="zh-CN" sz="1200" kern="100" dirty="0">
                          <a:effectLst/>
                        </a:rPr>
                        <a:t>内容，理解课文。</a:t>
                      </a:r>
                    </a:p>
                    <a:p>
                      <a:pPr marL="342900" lvl="0" indent="-342900" algn="l">
                        <a:buSzPts val="1000"/>
                        <a:buFont typeface="+mj-lt"/>
                        <a:buAutoNum type="arabicPeriod"/>
                      </a:pPr>
                      <a:r>
                        <a:rPr lang="zh-CN" sz="1200" kern="100" dirty="0">
                          <a:effectLst/>
                        </a:rPr>
                        <a:t>通过作业，能用正确的单词填空，巩固重点句型。</a:t>
                      </a:r>
                      <a:endParaRPr lang="en-US" altLang="zh-CN" sz="1200" kern="100" dirty="0">
                        <a:effectLst/>
                      </a:endParaRPr>
                    </a:p>
                    <a:p>
                      <a:pPr marL="342900" lvl="0" indent="-342900" algn="l">
                        <a:buSzPts val="1000"/>
                        <a:buFont typeface="+mj-lt"/>
                        <a:buAutoNum type="arabicPeriod"/>
                      </a:pPr>
                      <a:endPar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0" lvl="0" indent="0" algn="l">
                        <a:buSzPts val="1000"/>
                        <a:buFont typeface="+mj-lt"/>
                        <a:buNone/>
                      </a:pP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endParaRPr lang="zh-CN" altLang="en-US" dirty="0"/>
                    </a:p>
                  </a:txBody>
                  <a:tcPr/>
                </a:tc>
                <a:tc>
                  <a:txBody>
                    <a:bodyPr/>
                    <a:lstStyle/>
                    <a:p>
                      <a:pPr algn="l"/>
                      <a:r>
                        <a:rPr lang="zh-CN" sz="1200" b="1" kern="100" dirty="0">
                          <a:effectLst/>
                          <a:latin typeface="Calibri" panose="020F0502020204030204" pitchFamily="34" charset="0"/>
                          <a:ea typeface="宋体" panose="02010600030101010101" pitchFamily="2" charset="-122"/>
                          <a:cs typeface="宋体" panose="02010600030101010101" pitchFamily="2" charset="-122"/>
                        </a:rPr>
                        <a:t>基础：</a:t>
                      </a:r>
                      <a:r>
                        <a:rPr lang="zh-CN" sz="1200" kern="100" dirty="0">
                          <a:effectLst/>
                          <a:latin typeface="Calibri" panose="020F0502020204030204" pitchFamily="34" charset="0"/>
                          <a:ea typeface="宋体" panose="02010600030101010101" pitchFamily="2" charset="-122"/>
                          <a:cs typeface="宋体" panose="02010600030101010101" pitchFamily="2" charset="-122"/>
                        </a:rPr>
                        <a:t>听读</a:t>
                      </a:r>
                      <a:r>
                        <a:rPr lang="en-US" sz="1200" kern="100" dirty="0">
                          <a:effectLst/>
                          <a:latin typeface="Calibri" panose="020F0502020204030204" pitchFamily="34" charset="0"/>
                          <a:ea typeface="宋体" panose="02010600030101010101" pitchFamily="2" charset="-122"/>
                          <a:cs typeface="宋体" panose="02010600030101010101" pitchFamily="2" charset="-122"/>
                        </a:rPr>
                        <a:t>Story time</a:t>
                      </a:r>
                      <a:r>
                        <a:rPr lang="zh-CN" sz="1200" kern="100" dirty="0">
                          <a:effectLst/>
                          <a:latin typeface="Calibri" panose="020F0502020204030204" pitchFamily="34" charset="0"/>
                          <a:ea typeface="宋体" panose="02010600030101010101" pitchFamily="2" charset="-122"/>
                          <a:cs typeface="宋体" panose="02010600030101010101" pitchFamily="2" charset="-122"/>
                        </a:rPr>
                        <a:t>，抄写</a:t>
                      </a:r>
                      <a:r>
                        <a:rPr lang="en-US" sz="1200" kern="100" dirty="0">
                          <a:effectLst/>
                          <a:latin typeface="Calibri" panose="020F0502020204030204" pitchFamily="34" charset="0"/>
                          <a:ea typeface="宋体" panose="02010600030101010101" pitchFamily="2" charset="-122"/>
                          <a:cs typeface="宋体" panose="02010600030101010101" pitchFamily="2" charset="-122"/>
                        </a:rPr>
                        <a:t>1+1</a:t>
                      </a:r>
                      <a:r>
                        <a:rPr lang="zh-CN" sz="1200" kern="100" dirty="0">
                          <a:effectLst/>
                          <a:latin typeface="Calibri" panose="020F0502020204030204" pitchFamily="34" charset="0"/>
                          <a:ea typeface="宋体" panose="02010600030101010101" pitchFamily="2" charset="-122"/>
                          <a:cs typeface="宋体" panose="02010600030101010101" pitchFamily="2" charset="-122"/>
                        </a:rPr>
                        <a:t>，并尝试背诵。</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420678"/>
                  </a:ext>
                </a:extLst>
              </a:tr>
              <a:tr h="66291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dirty="0"/>
                    </a:p>
                  </a:txBody>
                  <a:tcPr/>
                </a:tc>
                <a:tc>
                  <a:txBody>
                    <a:bodyPr/>
                    <a:lstStyle/>
                    <a:p>
                      <a:pPr algn="l"/>
                      <a:r>
                        <a:rPr lang="zh-CN" sz="1200" b="1" kern="100" dirty="0">
                          <a:effectLst/>
                          <a:latin typeface="Calibri" panose="020F0502020204030204" pitchFamily="34" charset="0"/>
                          <a:ea typeface="宋体" panose="02010600030101010101" pitchFamily="2" charset="-122"/>
                          <a:cs typeface="宋体" panose="02010600030101010101" pitchFamily="2" charset="-122"/>
                        </a:rPr>
                        <a:t>实践：</a:t>
                      </a:r>
                      <a:r>
                        <a:rPr lang="zh-CN" sz="105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根据连线复述文中人物的礼物。</a:t>
                      </a:r>
                      <a:endParaRPr lang="en-US" altLang="zh-CN" sz="105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105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105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105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105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p>
                      <a:pPr algn="l"/>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91004815"/>
                  </a:ext>
                </a:extLst>
              </a:tr>
              <a:tr h="617200">
                <a:tc rowSpan="2">
                  <a:txBody>
                    <a:bodyPr/>
                    <a:lstStyle/>
                    <a:p>
                      <a:pPr algn="l"/>
                      <a:r>
                        <a:rPr lang="en-US" sz="1200" kern="100">
                          <a:effectLst/>
                        </a:rPr>
                        <a:t>Period 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l"/>
                      <a:r>
                        <a:rPr lang="en-US" sz="1200" kern="100">
                          <a:effectLst/>
                        </a:rPr>
                        <a:t>Fun </a:t>
                      </a:r>
                      <a:endParaRPr lang="zh-CN" sz="1050" kern="100">
                        <a:effectLst/>
                      </a:endParaRPr>
                    </a:p>
                    <a:p>
                      <a:pPr algn="l"/>
                      <a:r>
                        <a:rPr lang="en-US" sz="1200" kern="100">
                          <a:effectLst/>
                        </a:rPr>
                        <a:t>&amp; Song time</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marL="342900" lvl="0" indent="-342900" algn="just" fontAlgn="ctr">
                        <a:buFont typeface="+mj-lt"/>
                        <a:buAutoNum type="arabicPeriod"/>
                      </a:pPr>
                      <a:r>
                        <a:rPr lang="zh-CN" sz="1200" kern="100" dirty="0">
                          <a:effectLst/>
                        </a:rPr>
                        <a:t>通过作业，复习、巩固课文，能较流利地背诵、复述</a:t>
                      </a:r>
                      <a:r>
                        <a:rPr lang="en-US" sz="1200" kern="100" dirty="0">
                          <a:effectLst/>
                        </a:rPr>
                        <a:t>story time</a:t>
                      </a:r>
                      <a:r>
                        <a:rPr lang="zh-CN" sz="1200" kern="100" dirty="0">
                          <a:effectLst/>
                        </a:rPr>
                        <a:t>。</a:t>
                      </a:r>
                    </a:p>
                    <a:p>
                      <a:pPr marL="342900" lvl="0" indent="-342900" algn="just" fontAlgn="ctr">
                        <a:buFont typeface="+mj-lt"/>
                        <a:buAutoNum type="arabicPeriod"/>
                      </a:pPr>
                      <a:r>
                        <a:rPr lang="zh-CN" sz="1200" kern="100" dirty="0">
                          <a:effectLst/>
                        </a:rPr>
                        <a:t>通过作业，阅读文本，了解文本中人物的玩具相关情况，并作汇报。</a:t>
                      </a:r>
                    </a:p>
                    <a:p>
                      <a:pPr marL="342900" lvl="0" indent="-342900" algn="just" fontAlgn="ctr">
                        <a:buFont typeface="+mj-lt"/>
                        <a:buAutoNum type="arabicPeriod"/>
                      </a:pPr>
                      <a:r>
                        <a:rPr lang="zh-CN" sz="1200" kern="100" dirty="0">
                          <a:effectLst/>
                        </a:rPr>
                        <a:t>通过作业，了解更多玩具类词汇，并作课外积累。</a:t>
                      </a:r>
                    </a:p>
                    <a:p>
                      <a:pPr marL="342900" lvl="0" indent="-342900" algn="just" fontAlgn="ctr">
                        <a:buFont typeface="+mj-lt"/>
                        <a:buAutoNum type="arabicPeriod"/>
                      </a:pPr>
                      <a:r>
                        <a:rPr lang="zh-CN" sz="1200" kern="100" dirty="0">
                          <a:effectLst/>
                        </a:rPr>
                        <a:t>通过欣赏，学会唱歌曲《</a:t>
                      </a:r>
                      <a:r>
                        <a:rPr lang="en-US" sz="1200" kern="100" dirty="0">
                          <a:effectLst/>
                        </a:rPr>
                        <a:t>Happy New Year!</a:t>
                      </a:r>
                      <a:r>
                        <a:rPr lang="zh-CN" sz="12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endParaRPr lang="zh-CN" altLang="en-US" dirty="0"/>
                    </a:p>
                  </a:txBody>
                  <a:tcPr/>
                </a:tc>
                <a:tc>
                  <a:txBody>
                    <a:bodyPr/>
                    <a:lstStyle/>
                    <a:p>
                      <a:pPr algn="just"/>
                      <a:r>
                        <a:rPr lang="zh-CN" sz="1200" b="1" kern="100" dirty="0">
                          <a:effectLst/>
                          <a:latin typeface="Calibri" panose="020F0502020204030204" pitchFamily="34" charset="0"/>
                          <a:ea typeface="宋体" panose="02010600030101010101" pitchFamily="2" charset="-122"/>
                          <a:cs typeface="宋体" panose="02010600030101010101" pitchFamily="2" charset="-122"/>
                        </a:rPr>
                        <a:t>基础：</a:t>
                      </a:r>
                      <a:r>
                        <a:rPr lang="zh-CN" sz="1200" kern="100" dirty="0">
                          <a:effectLst/>
                          <a:latin typeface="Calibri" panose="020F0502020204030204" pitchFamily="34" charset="0"/>
                          <a:ea typeface="宋体" panose="02010600030101010101" pitchFamily="2" charset="-122"/>
                          <a:cs typeface="宋体" panose="02010600030101010101" pitchFamily="2" charset="-122"/>
                        </a:rPr>
                        <a:t>抄写</a:t>
                      </a:r>
                      <a:r>
                        <a:rPr lang="en-US" sz="1200" kern="100" dirty="0">
                          <a:effectLst/>
                          <a:latin typeface="Calibri" panose="020F0502020204030204" pitchFamily="34" charset="0"/>
                          <a:ea typeface="宋体" panose="02010600030101010101" pitchFamily="2" charset="-122"/>
                          <a:cs typeface="宋体" panose="02010600030101010101" pitchFamily="2" charset="-122"/>
                        </a:rPr>
                        <a:t>U8</a:t>
                      </a:r>
                      <a:r>
                        <a:rPr lang="zh-CN" sz="1200" kern="100" dirty="0">
                          <a:effectLst/>
                          <a:latin typeface="Calibri" panose="020F0502020204030204" pitchFamily="34" charset="0"/>
                          <a:ea typeface="宋体" panose="02010600030101010101" pitchFamily="2" charset="-122"/>
                          <a:cs typeface="宋体" panose="02010600030101010101" pitchFamily="2" charset="-122"/>
                        </a:rPr>
                        <a:t>词汇表</a:t>
                      </a:r>
                      <a:r>
                        <a:rPr lang="en-US" sz="1200" kern="100" dirty="0">
                          <a:effectLst/>
                          <a:latin typeface="Calibri" panose="020F0502020204030204" pitchFamily="34" charset="0"/>
                          <a:ea typeface="宋体" panose="02010600030101010101" pitchFamily="2" charset="-122"/>
                          <a:cs typeface="宋体" panose="02010600030101010101" pitchFamily="2" charset="-122"/>
                        </a:rPr>
                        <a:t>3+1</a:t>
                      </a:r>
                      <a:r>
                        <a:rPr lang="zh-CN" sz="1200" kern="100" dirty="0">
                          <a:effectLst/>
                          <a:latin typeface="Calibri" panose="020F0502020204030204" pitchFamily="34" charset="0"/>
                          <a:ea typeface="宋体" panose="02010600030101010101" pitchFamily="2" charset="-122"/>
                          <a:cs typeface="宋体" panose="02010600030101010101" pitchFamily="2" charset="-122"/>
                        </a:rPr>
                        <a:t>，并背诵。</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65929961"/>
                  </a:ext>
                </a:extLst>
              </a:tr>
              <a:tr h="64291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dirty="0"/>
                    </a:p>
                  </a:txBody>
                  <a:tcPr/>
                </a:tc>
                <a:tc>
                  <a:txBody>
                    <a:bodyPr/>
                    <a:lstStyle/>
                    <a:p>
                      <a:pPr algn="l"/>
                      <a:r>
                        <a:rPr lang="zh-CN" sz="105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拓展：</a:t>
                      </a:r>
                      <a:r>
                        <a:rPr lang="zh-CN" sz="105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搜集更多玩具类单词并使用核心句型创编对话。</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32090512"/>
                  </a:ext>
                </a:extLst>
              </a:tr>
              <a:tr h="417181">
                <a:tc rowSpan="3">
                  <a:txBody>
                    <a:bodyPr/>
                    <a:lstStyle/>
                    <a:p>
                      <a:pPr algn="l"/>
                      <a:r>
                        <a:rPr lang="en-US" sz="1200" kern="100">
                          <a:effectLst/>
                        </a:rPr>
                        <a:t>Period 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3">
                  <a:txBody>
                    <a:bodyPr/>
                    <a:lstStyle/>
                    <a:p>
                      <a:pPr algn="l"/>
                      <a:r>
                        <a:rPr lang="en-US" sz="1200" kern="100" dirty="0">
                          <a:effectLst/>
                        </a:rPr>
                        <a:t>Cartoon </a:t>
                      </a:r>
                      <a:endParaRPr lang="zh-CN" sz="1050" kern="100" dirty="0">
                        <a:effectLst/>
                      </a:endParaRPr>
                    </a:p>
                    <a:p>
                      <a:pPr algn="l"/>
                      <a:r>
                        <a:rPr lang="en-US" sz="1200" kern="100" dirty="0">
                          <a:effectLst/>
                        </a:rPr>
                        <a:t>&amp; Letter time</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3">
                  <a:txBody>
                    <a:bodyPr/>
                    <a:lstStyle/>
                    <a:p>
                      <a:pPr marL="342900" lvl="0" indent="-342900" algn="just" fontAlgn="ctr">
                        <a:buFont typeface="+mj-lt"/>
                        <a:buAutoNum type="arabicPeriod"/>
                      </a:pPr>
                      <a:r>
                        <a:rPr lang="zh-CN" sz="1200" kern="100" dirty="0">
                          <a:effectLst/>
                        </a:rPr>
                        <a:t>通过作业，复习、巩固</a:t>
                      </a:r>
                      <a:r>
                        <a:rPr lang="en-US" sz="1200" kern="100" dirty="0">
                          <a:effectLst/>
                        </a:rPr>
                        <a:t>cartoon time</a:t>
                      </a:r>
                      <a:r>
                        <a:rPr lang="zh-CN" sz="1200" kern="100" dirty="0">
                          <a:effectLst/>
                        </a:rPr>
                        <a:t>课文，能较流利地跟读、朗读课文并用多种方式复述。</a:t>
                      </a:r>
                    </a:p>
                    <a:p>
                      <a:pPr marL="342900" lvl="0" indent="-342900" algn="just" fontAlgn="ctr">
                        <a:buFont typeface="+mj-lt"/>
                        <a:buAutoNum type="arabicPeriod"/>
                      </a:pPr>
                      <a:r>
                        <a:rPr lang="zh-CN" sz="1200" kern="100" dirty="0">
                          <a:effectLst/>
                        </a:rPr>
                        <a:t>通过作业，能在情境中熟练运用本单元的词汇、句型。</a:t>
                      </a:r>
                    </a:p>
                    <a:p>
                      <a:pPr marL="342900" lvl="0" indent="-342900" algn="just">
                        <a:buFont typeface="+mj-lt"/>
                        <a:buAutoNum type="arabicPeriod"/>
                      </a:pPr>
                      <a:r>
                        <a:rPr lang="zh-CN" sz="1200" kern="100" dirty="0">
                          <a:effectLst/>
                        </a:rPr>
                        <a:t>通过作业，利用文本的留白，培养学生创造性运用语言的能力。</a:t>
                      </a:r>
                    </a:p>
                    <a:p>
                      <a:pPr marL="342900" lvl="0" indent="-342900" algn="just" fontAlgn="ctr">
                        <a:buFont typeface="+mj-lt"/>
                        <a:buAutoNum type="arabicPeriod"/>
                      </a:pPr>
                      <a:r>
                        <a:rPr lang="zh-CN" sz="1200" kern="100" dirty="0">
                          <a:effectLst/>
                        </a:rPr>
                        <a:t>通过作业，能准确掌握字母</a:t>
                      </a:r>
                      <a:r>
                        <a:rPr lang="en-US" sz="1200" kern="100" dirty="0" err="1">
                          <a:effectLst/>
                        </a:rPr>
                        <a:t>Xx</a:t>
                      </a:r>
                      <a:r>
                        <a:rPr lang="en-US" sz="1200" kern="100" dirty="0">
                          <a:effectLst/>
                        </a:rPr>
                        <a:t>, </a:t>
                      </a:r>
                      <a:r>
                        <a:rPr lang="en-US" sz="1200" kern="100" dirty="0" err="1">
                          <a:effectLst/>
                        </a:rPr>
                        <a:t>Yy</a:t>
                      </a:r>
                      <a:r>
                        <a:rPr lang="en-US" sz="1200" kern="100" dirty="0">
                          <a:effectLst/>
                        </a:rPr>
                        <a:t>, </a:t>
                      </a:r>
                      <a:r>
                        <a:rPr lang="en-US" sz="1200" kern="100" dirty="0" err="1">
                          <a:effectLst/>
                        </a:rPr>
                        <a:t>Zz</a:t>
                      </a:r>
                      <a:r>
                        <a:rPr lang="zh-CN" sz="1200" kern="100" dirty="0">
                          <a:effectLst/>
                        </a:rPr>
                        <a:t>的书写、读音及音素儿歌。</a:t>
                      </a:r>
                    </a:p>
                    <a:p>
                      <a:pPr algn="l"/>
                      <a:r>
                        <a:rPr lang="en-US" sz="1200" kern="10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3">
                  <a:txBody>
                    <a:bodyPr/>
                    <a:lstStyle/>
                    <a:p>
                      <a:endParaRPr lang="zh-CN" altLang="en-US" dirty="0"/>
                    </a:p>
                  </a:txBody>
                  <a:tcPr/>
                </a:tc>
                <a:tc>
                  <a:txBody>
                    <a:bodyPr/>
                    <a:lstStyle/>
                    <a:p>
                      <a:pPr marL="153035" indent="-153035" algn="l"/>
                      <a:r>
                        <a:rPr lang="zh-CN" sz="1200" b="1" kern="100" dirty="0">
                          <a:effectLst/>
                          <a:latin typeface="Calibri" panose="020F0502020204030204" pitchFamily="34" charset="0"/>
                          <a:ea typeface="宋体" panose="02010600030101010101" pitchFamily="2" charset="-122"/>
                          <a:cs typeface="宋体" panose="02010600030101010101" pitchFamily="2" charset="-122"/>
                        </a:rPr>
                        <a:t>基础：</a:t>
                      </a:r>
                      <a:r>
                        <a:rPr lang="zh-CN" sz="1200" kern="100" dirty="0">
                          <a:effectLst/>
                          <a:latin typeface="Calibri" panose="020F0502020204030204" pitchFamily="34" charset="0"/>
                          <a:ea typeface="宋体" panose="02010600030101010101" pitchFamily="2" charset="-122"/>
                          <a:cs typeface="宋体" panose="02010600030101010101" pitchFamily="2" charset="-122"/>
                        </a:rPr>
                        <a:t>听读并抄写</a:t>
                      </a:r>
                      <a:r>
                        <a:rPr lang="en-US" sz="1200" kern="100" dirty="0">
                          <a:effectLst/>
                          <a:latin typeface="Calibri" panose="020F0502020204030204" pitchFamily="34" charset="0"/>
                          <a:ea typeface="宋体" panose="02010600030101010101" pitchFamily="2" charset="-122"/>
                          <a:cs typeface="宋体" panose="02010600030101010101" pitchFamily="2" charset="-122"/>
                        </a:rPr>
                        <a:t>Cartoon time 1</a:t>
                      </a:r>
                      <a:r>
                        <a:rPr lang="zh-CN" sz="1200" kern="100" dirty="0">
                          <a:effectLst/>
                          <a:latin typeface="Calibri" panose="020F0502020204030204" pitchFamily="34" charset="0"/>
                          <a:ea typeface="宋体" panose="02010600030101010101" pitchFamily="2" charset="-122"/>
                          <a:cs typeface="宋体" panose="02010600030101010101" pitchFamily="2" charset="-122"/>
                        </a:rPr>
                        <a:t>遍。</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68719094"/>
                  </a:ext>
                </a:extLst>
              </a:tr>
              <a:tr h="6172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153035" indent="-153035" algn="l"/>
                      <a:r>
                        <a:rPr lang="zh-CN" sz="1200" b="1" kern="100">
                          <a:effectLst/>
                          <a:latin typeface="Calibri" panose="020F0502020204030204" pitchFamily="34" charset="0"/>
                          <a:ea typeface="宋体" panose="02010600030101010101" pitchFamily="2" charset="-122"/>
                          <a:cs typeface="宋体" panose="02010600030101010101" pitchFamily="2" charset="-122"/>
                        </a:rPr>
                        <a:t>拓展：</a:t>
                      </a:r>
                      <a:r>
                        <a:rPr lang="en-US" sz="1200" kern="100">
                          <a:effectLst/>
                          <a:latin typeface="宋体" panose="02010600030101010101" pitchFamily="2" charset="-122"/>
                          <a:ea typeface="宋体" panose="02010600030101010101" pitchFamily="2" charset="-122"/>
                          <a:cs typeface="宋体" panose="02010600030101010101" pitchFamily="2" charset="-122"/>
                        </a:rPr>
                        <a:t>CT </a:t>
                      </a:r>
                      <a:r>
                        <a:rPr lang="zh-CN" sz="1200" kern="100">
                          <a:effectLst/>
                          <a:latin typeface="Calibri" panose="020F0502020204030204" pitchFamily="34" charset="0"/>
                          <a:ea typeface="宋体" panose="02010600030101010101" pitchFamily="2" charset="-122"/>
                          <a:cs typeface="宋体" panose="02010600030101010101" pitchFamily="2" charset="-122"/>
                        </a:rPr>
                        <a:t>剧本续写。</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sz="1200" b="1" kern="100">
                          <a:solidFill>
                            <a:srgbClr val="0000FF"/>
                          </a:solidFill>
                          <a:effectLst/>
                          <a:latin typeface="Calibri" panose="020F0502020204030204" pitchFamily="34" charset="0"/>
                          <a:ea typeface="宋体" panose="02010600030101010101" pitchFamily="2" charset="-122"/>
                          <a:cs typeface="宋体" panose="02010600030101010101" pitchFamily="2" charset="-122"/>
                        </a:rPr>
                        <a:t>（学生根据能力选择基础或拓展类作业）</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67106803"/>
                  </a:ext>
                </a:extLst>
              </a:tr>
              <a:tr h="61148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dirty="0"/>
                    </a:p>
                  </a:txBody>
                  <a:tcPr/>
                </a:tc>
                <a:tc>
                  <a:txBody>
                    <a:bodyPr/>
                    <a:lstStyle/>
                    <a:p>
                      <a:pPr algn="l"/>
                      <a:r>
                        <a:rPr lang="zh-CN" sz="1200" b="1" kern="100" dirty="0">
                          <a:effectLst/>
                          <a:latin typeface="Calibri" panose="020F0502020204030204" pitchFamily="34" charset="0"/>
                          <a:ea typeface="宋体" panose="02010600030101010101" pitchFamily="2" charset="-122"/>
                          <a:cs typeface="宋体" panose="02010600030101010101" pitchFamily="2" charset="-122"/>
                        </a:rPr>
                        <a:t>全域：</a:t>
                      </a:r>
                      <a:r>
                        <a:rPr lang="zh-CN" sz="1200" kern="100" dirty="0">
                          <a:effectLst/>
                          <a:latin typeface="Calibri" panose="020F0502020204030204" pitchFamily="34" charset="0"/>
                          <a:ea typeface="宋体" panose="02010600030101010101" pitchFamily="2" charset="-122"/>
                          <a:cs typeface="宋体" panose="02010600030101010101" pitchFamily="2" charset="-122"/>
                        </a:rPr>
                        <a:t>表演卡通。</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42328321"/>
                  </a:ext>
                </a:extLst>
              </a:tr>
              <a:tr h="417181">
                <a:tc rowSpan="2">
                  <a:txBody>
                    <a:bodyPr/>
                    <a:lstStyle/>
                    <a:p>
                      <a:pPr algn="l"/>
                      <a:r>
                        <a:rPr lang="en-US" sz="1200" kern="100" dirty="0">
                          <a:effectLst/>
                        </a:rPr>
                        <a:t>Period 4</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l"/>
                      <a:r>
                        <a:rPr lang="en-US" sz="1200" kern="100" dirty="0">
                          <a:effectLst/>
                        </a:rPr>
                        <a:t>Checkout &amp; Ticking time</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marL="342900" lvl="0" indent="-342900" algn="just" fontAlgn="ctr">
                        <a:buFont typeface="+mj-lt"/>
                        <a:buAutoNum type="arabicPeriod"/>
                      </a:pPr>
                      <a:r>
                        <a:rPr lang="zh-CN" sz="1200" kern="100" dirty="0">
                          <a:effectLst/>
                        </a:rPr>
                        <a:t>通过作业，能熟练掌握本单元核心语言知识。</a:t>
                      </a:r>
                    </a:p>
                    <a:p>
                      <a:pPr marL="342900" lvl="0" indent="-342900" algn="just">
                        <a:buFont typeface="+mj-lt"/>
                        <a:buAutoNum type="arabicPeriod"/>
                      </a:pPr>
                      <a:r>
                        <a:rPr lang="zh-CN" sz="1200" kern="100" dirty="0">
                          <a:effectLst/>
                        </a:rPr>
                        <a:t>通过作业，能在情境中培养学生的问题意识，在语境中聚类复习本单元核心语言知识，并能在语境中正确运用。</a:t>
                      </a:r>
                    </a:p>
                    <a:p>
                      <a:pPr marL="342900" lvl="0" indent="-342900" algn="just" fontAlgn="ctr">
                        <a:buFont typeface="+mj-lt"/>
                        <a:buAutoNum type="arabicPeriod"/>
                      </a:pPr>
                      <a:r>
                        <a:rPr lang="zh-CN" sz="1200" kern="100" dirty="0">
                          <a:effectLst/>
                        </a:rPr>
                        <a:t>通过作业，聚焦</a:t>
                      </a:r>
                      <a:r>
                        <a:rPr lang="en-US" sz="1200" kern="100" dirty="0">
                          <a:effectLst/>
                        </a:rPr>
                        <a:t>Mike</a:t>
                      </a:r>
                      <a:r>
                        <a:rPr lang="zh-CN" sz="1200" kern="100" dirty="0">
                          <a:effectLst/>
                        </a:rPr>
                        <a:t>、</a:t>
                      </a:r>
                      <a:r>
                        <a:rPr lang="en-US" sz="1200" kern="100" dirty="0">
                          <a:effectLst/>
                        </a:rPr>
                        <a:t>Helen</a:t>
                      </a:r>
                      <a:r>
                        <a:rPr lang="zh-CN" sz="1200" kern="100" dirty="0">
                          <a:effectLst/>
                        </a:rPr>
                        <a:t>、</a:t>
                      </a:r>
                      <a:r>
                        <a:rPr lang="en-US" sz="1200" kern="100" dirty="0">
                          <a:effectLst/>
                        </a:rPr>
                        <a:t>Tim</a:t>
                      </a:r>
                      <a:r>
                        <a:rPr lang="zh-CN" sz="1200" kern="100" dirty="0">
                          <a:effectLst/>
                        </a:rPr>
                        <a:t>最喜欢的四个礼物，培养学生的听、说、读的能力。</a:t>
                      </a:r>
                    </a:p>
                    <a:p>
                      <a:pPr marL="342900" lvl="0" indent="-342900" algn="just" fontAlgn="ctr">
                        <a:buFont typeface="+mj-lt"/>
                        <a:buAutoNum type="arabicPeriod"/>
                      </a:pPr>
                      <a:r>
                        <a:rPr lang="zh-CN" sz="1200" kern="100" dirty="0">
                          <a:effectLst/>
                        </a:rPr>
                        <a:t>通过作业，丰厚学生阅读素养。</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tc>
                <a:tc rowSpan="2">
                  <a:txBody>
                    <a:bodyPr/>
                    <a:lstStyle/>
                    <a:p>
                      <a:endParaRPr lang="zh-CN" altLang="en-US" dirty="0"/>
                    </a:p>
                  </a:txBody>
                  <a:tcPr/>
                </a:tc>
                <a:tc>
                  <a:txBody>
                    <a:bodyPr/>
                    <a:lstStyle/>
                    <a:p>
                      <a:pPr algn="l"/>
                      <a:r>
                        <a:rPr lang="zh-CN" sz="1200" b="1" kern="100" dirty="0">
                          <a:effectLst/>
                          <a:latin typeface="Calibri" panose="020F0502020204030204" pitchFamily="34" charset="0"/>
                          <a:ea typeface="宋体" panose="02010600030101010101" pitchFamily="2" charset="-122"/>
                          <a:cs typeface="宋体" panose="02010600030101010101" pitchFamily="2" charset="-122"/>
                        </a:rPr>
                        <a:t>基础：</a:t>
                      </a:r>
                      <a:r>
                        <a:rPr lang="en-US" sz="1200" kern="100" dirty="0">
                          <a:effectLst/>
                          <a:latin typeface="宋体" panose="02010600030101010101" pitchFamily="2" charset="-122"/>
                          <a:ea typeface="宋体" panose="02010600030101010101" pitchFamily="2" charset="-122"/>
                          <a:cs typeface="宋体" panose="02010600030101010101" pitchFamily="2" charset="-122"/>
                        </a:rPr>
                        <a:t>1.</a:t>
                      </a:r>
                      <a:r>
                        <a:rPr lang="zh-CN" sz="1200" kern="100" dirty="0">
                          <a:effectLst/>
                          <a:latin typeface="Calibri" panose="020F0502020204030204" pitchFamily="34" charset="0"/>
                          <a:ea typeface="宋体" panose="02010600030101010101" pitchFamily="2" charset="-122"/>
                          <a:cs typeface="宋体" panose="02010600030101010101" pitchFamily="2" charset="-122"/>
                        </a:rPr>
                        <a:t>复习并完成随堂练习。</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55471479"/>
                  </a:ext>
                </a:extLst>
              </a:tr>
              <a:tr h="842935">
                <a:tc vMerge="1">
                  <a:txBody>
                    <a:bodyPr/>
                    <a:lstStyle/>
                    <a:p>
                      <a:endParaRPr lang="zh-CN" altLang="en-US"/>
                    </a:p>
                  </a:txBody>
                  <a:tcPr/>
                </a:tc>
                <a:tc vMerge="1">
                  <a:txBody>
                    <a:bodyPr/>
                    <a:lstStyle/>
                    <a:p>
                      <a:endParaRPr lang="zh-CN" altLang="en-US"/>
                    </a:p>
                  </a:txBody>
                  <a:tcPr/>
                </a:tc>
                <a:tc vMerge="1">
                  <a:txBody>
                    <a:bodyPr/>
                    <a:lstStyle/>
                    <a:p>
                      <a:endParaRPr lang="zh-CN" altLang="en-US" dirty="0"/>
                    </a:p>
                  </a:txBody>
                  <a:tcPr/>
                </a:tc>
                <a:tc vMerge="1">
                  <a:txBody>
                    <a:bodyPr/>
                    <a:lstStyle/>
                    <a:p>
                      <a:endParaRPr lang="zh-CN" altLang="en-US" dirty="0"/>
                    </a:p>
                  </a:txBody>
                  <a:tcPr/>
                </a:tc>
                <a:tc>
                  <a:txBody>
                    <a:bodyPr/>
                    <a:lstStyle/>
                    <a:p>
                      <a:pPr marL="153035" indent="-153035" algn="l"/>
                      <a:r>
                        <a:rPr lang="zh-CN" sz="1200" b="1" kern="100" dirty="0">
                          <a:effectLst/>
                          <a:latin typeface="Calibri" panose="020F0502020204030204" pitchFamily="34" charset="0"/>
                          <a:ea typeface="宋体" panose="02010600030101010101" pitchFamily="2" charset="-122"/>
                          <a:cs typeface="宋体" panose="02010600030101010101" pitchFamily="2" charset="-122"/>
                        </a:rPr>
                        <a:t>拓展：</a:t>
                      </a:r>
                      <a:r>
                        <a:rPr lang="zh-CN" sz="1200" kern="100" dirty="0">
                          <a:effectLst/>
                          <a:latin typeface="Calibri" panose="020F0502020204030204" pitchFamily="34" charset="0"/>
                          <a:ea typeface="宋体" panose="02010600030101010101" pitchFamily="2" charset="-122"/>
                          <a:cs typeface="宋体" panose="02010600030101010101" pitchFamily="2" charset="-122"/>
                        </a:rPr>
                        <a:t>阅读绘本《</a:t>
                      </a:r>
                      <a:r>
                        <a:rPr lang="en-US" sz="1200" kern="100" dirty="0">
                          <a:effectLst/>
                          <a:latin typeface="Calibri" panose="020F0502020204030204" pitchFamily="34" charset="0"/>
                          <a:ea typeface="宋体" panose="02010600030101010101" pitchFamily="2" charset="-122"/>
                          <a:cs typeface="宋体" panose="02010600030101010101" pitchFamily="2" charset="-122"/>
                        </a:rPr>
                        <a:t>A New Toy</a:t>
                      </a:r>
                      <a:r>
                        <a:rPr lang="zh-CN" sz="1200" kern="100" dirty="0">
                          <a:effectLst/>
                          <a:latin typeface="Calibri" panose="020F0502020204030204" pitchFamily="34" charset="0"/>
                          <a:ea typeface="宋体" panose="02010600030101010101" pitchFamily="2" charset="-122"/>
                          <a:cs typeface="宋体" panose="02010600030101010101" pitchFamily="2" charset="-122"/>
                        </a:rPr>
                        <a:t>》并制作阅读推荐卡。</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20070959"/>
                  </a:ext>
                </a:extLst>
              </a:tr>
            </a:tbl>
          </a:graphicData>
        </a:graphic>
      </p:graphicFrame>
      <p:pic>
        <p:nvPicPr>
          <p:cNvPr id="9" name="图片 8" descr="5Y%J8Y($S{Q8)6}S$)@]VE3">
            <a:extLst>
              <a:ext uri="{FF2B5EF4-FFF2-40B4-BE49-F238E27FC236}">
                <a16:creationId xmlns:a16="http://schemas.microsoft.com/office/drawing/2014/main" id="{1F4D538F-001A-EA92-4D03-3249C4E1523F}"/>
              </a:ext>
            </a:extLst>
          </p:cNvPr>
          <p:cNvPicPr>
            <a:picLocks noChangeAspect="1"/>
          </p:cNvPicPr>
          <p:nvPr/>
        </p:nvPicPr>
        <p:blipFill>
          <a:blip r:embed="rId7"/>
          <a:stretch>
            <a:fillRect/>
          </a:stretch>
        </p:blipFill>
        <p:spPr>
          <a:xfrm>
            <a:off x="7089467" y="1241145"/>
            <a:ext cx="1930708" cy="1294431"/>
          </a:xfrm>
          <a:prstGeom prst="rect">
            <a:avLst/>
          </a:prstGeom>
        </p:spPr>
      </p:pic>
      <p:pic>
        <p:nvPicPr>
          <p:cNvPr id="11" name="图片 10" descr="[5`C64}Z6USK6$LEX8G[B@W">
            <a:extLst>
              <a:ext uri="{FF2B5EF4-FFF2-40B4-BE49-F238E27FC236}">
                <a16:creationId xmlns:a16="http://schemas.microsoft.com/office/drawing/2014/main" id="{3B5F50AC-9D56-7B63-681C-A9491AFFF925}"/>
              </a:ext>
            </a:extLst>
          </p:cNvPr>
          <p:cNvPicPr>
            <a:picLocks noChangeAspect="1"/>
          </p:cNvPicPr>
          <p:nvPr/>
        </p:nvPicPr>
        <p:blipFill>
          <a:blip r:embed="rId8"/>
          <a:stretch>
            <a:fillRect/>
          </a:stretch>
        </p:blipFill>
        <p:spPr>
          <a:xfrm>
            <a:off x="7089467" y="2799040"/>
            <a:ext cx="1930707" cy="1006052"/>
          </a:xfrm>
          <a:prstGeom prst="rect">
            <a:avLst/>
          </a:prstGeom>
        </p:spPr>
      </p:pic>
      <p:pic>
        <p:nvPicPr>
          <p:cNvPr id="12" name="图片 11" descr="A(I4BBYLI2JEETC5ZR70FM5">
            <a:extLst>
              <a:ext uri="{FF2B5EF4-FFF2-40B4-BE49-F238E27FC236}">
                <a16:creationId xmlns:a16="http://schemas.microsoft.com/office/drawing/2014/main" id="{F3B55614-8734-C61E-4BD2-6D803CEFF1F5}"/>
              </a:ext>
            </a:extLst>
          </p:cNvPr>
          <p:cNvPicPr>
            <a:picLocks noChangeAspect="1"/>
          </p:cNvPicPr>
          <p:nvPr/>
        </p:nvPicPr>
        <p:blipFill>
          <a:blip r:embed="rId9"/>
          <a:stretch>
            <a:fillRect/>
          </a:stretch>
        </p:blipFill>
        <p:spPr>
          <a:xfrm>
            <a:off x="7089464" y="4081245"/>
            <a:ext cx="1930709" cy="1357530"/>
          </a:xfrm>
          <a:prstGeom prst="rect">
            <a:avLst/>
          </a:prstGeom>
        </p:spPr>
      </p:pic>
      <p:pic>
        <p:nvPicPr>
          <p:cNvPr id="13" name="图片 12" descr="U]2_D(MQ8LW8}VK`P@GX@@D">
            <a:extLst>
              <a:ext uri="{FF2B5EF4-FFF2-40B4-BE49-F238E27FC236}">
                <a16:creationId xmlns:a16="http://schemas.microsoft.com/office/drawing/2014/main" id="{DA773E29-4350-C3F3-25D1-984814A4AEEB}"/>
              </a:ext>
            </a:extLst>
          </p:cNvPr>
          <p:cNvPicPr>
            <a:picLocks noChangeAspect="1"/>
          </p:cNvPicPr>
          <p:nvPr/>
        </p:nvPicPr>
        <p:blipFill rotWithShape="1">
          <a:blip r:embed="rId10"/>
          <a:srcRect l="34191"/>
          <a:stretch/>
        </p:blipFill>
        <p:spPr>
          <a:xfrm>
            <a:off x="7210425" y="5771027"/>
            <a:ext cx="1809747" cy="972673"/>
          </a:xfrm>
          <a:prstGeom prst="rect">
            <a:avLst/>
          </a:prstGeom>
        </p:spPr>
      </p:pic>
      <p:pic>
        <p:nvPicPr>
          <p:cNvPr id="14" name="图片 13" descr="X[UKQHSCMGH3C{CZ{TA[~5P">
            <a:extLst>
              <a:ext uri="{FF2B5EF4-FFF2-40B4-BE49-F238E27FC236}">
                <a16:creationId xmlns:a16="http://schemas.microsoft.com/office/drawing/2014/main" id="{E6DB6B45-839D-01C9-7699-B70D1D58740F}"/>
              </a:ext>
            </a:extLst>
          </p:cNvPr>
          <p:cNvPicPr>
            <a:picLocks noChangeAspect="1"/>
          </p:cNvPicPr>
          <p:nvPr/>
        </p:nvPicPr>
        <p:blipFill>
          <a:blip r:embed="rId11"/>
          <a:stretch>
            <a:fillRect/>
          </a:stretch>
        </p:blipFill>
        <p:spPr>
          <a:xfrm>
            <a:off x="9314520" y="2031170"/>
            <a:ext cx="1501152" cy="584808"/>
          </a:xfrm>
          <a:prstGeom prst="rect">
            <a:avLst/>
          </a:prstGeom>
        </p:spPr>
      </p:pic>
    </p:spTree>
    <p:extLst>
      <p:ext uri="{BB962C8B-B14F-4D97-AF65-F5344CB8AC3E}">
        <p14:creationId xmlns:p14="http://schemas.microsoft.com/office/powerpoint/2010/main" val="3115574474"/>
      </p:ext>
    </p:extLst>
  </p:cSld>
  <p:clrMapOvr>
    <a:masterClrMapping/>
  </p:clrMapOvr>
  <p:transition spd="slow" advTm="3000">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aphicFrame>
        <p:nvGraphicFramePr>
          <p:cNvPr id="2" name="表格 1">
            <a:extLst>
              <a:ext uri="{FF2B5EF4-FFF2-40B4-BE49-F238E27FC236}">
                <a16:creationId xmlns:a16="http://schemas.microsoft.com/office/drawing/2014/main" id="{D15F7FA7-309D-0A2D-A1DD-8A9F3DA358AC}"/>
              </a:ext>
            </a:extLst>
          </p:cNvPr>
          <p:cNvGraphicFramePr/>
          <p:nvPr>
            <p:custDataLst>
              <p:tags r:id="rId1"/>
            </p:custDataLst>
            <p:extLst>
              <p:ext uri="{D42A27DB-BD31-4B8C-83A1-F6EECF244321}">
                <p14:modId xmlns:p14="http://schemas.microsoft.com/office/powerpoint/2010/main" val="2999415894"/>
              </p:ext>
            </p:extLst>
          </p:nvPr>
        </p:nvGraphicFramePr>
        <p:xfrm>
          <a:off x="584783" y="1479393"/>
          <a:ext cx="9976866" cy="4156325"/>
        </p:xfrm>
        <a:graphic>
          <a:graphicData uri="http://schemas.openxmlformats.org/drawingml/2006/table">
            <a:tbl>
              <a:tblPr firstRow="1" bandRow="1">
                <a:tableStyleId>{5940675A-B579-460E-94D1-54222C63F5DA}</a:tableStyleId>
              </a:tblPr>
              <a:tblGrid>
                <a:gridCol w="5735524">
                  <a:extLst>
                    <a:ext uri="{9D8B030D-6E8A-4147-A177-3AD203B41FA5}">
                      <a16:colId xmlns:a16="http://schemas.microsoft.com/office/drawing/2014/main" val="20000"/>
                    </a:ext>
                  </a:extLst>
                </a:gridCol>
                <a:gridCol w="1528293">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79549">
                  <a:extLst>
                    <a:ext uri="{9D8B030D-6E8A-4147-A177-3AD203B41FA5}">
                      <a16:colId xmlns:a16="http://schemas.microsoft.com/office/drawing/2014/main" val="20003"/>
                    </a:ext>
                  </a:extLst>
                </a:gridCol>
              </a:tblGrid>
              <a:tr h="392866">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800" b="0" dirty="0" err="1"/>
                        <a:t>学习效果自我评价表</a:t>
                      </a:r>
                      <a:r>
                        <a:rPr lang="en-US" sz="1800" b="0" dirty="0"/>
                        <a:t>       </a:t>
                      </a:r>
                      <a:r>
                        <a:rPr lang="en-US" sz="1800" b="0" dirty="0" err="1"/>
                        <a:t>姓名</a:t>
                      </a:r>
                      <a:r>
                        <a:rPr lang="en-US" sz="1800" b="0" dirty="0"/>
                        <a:t>：</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solidFill>
                      <a:schemeClr val="accent4">
                        <a:lumMod val="60000"/>
                        <a:lumOff val="40000"/>
                        <a:alpha val="70000"/>
                      </a:schemeClr>
                    </a:solidFill>
                  </a:tcPr>
                </a:tc>
                <a:tc hMerge="1">
                  <a:txBody>
                    <a:bodyPr/>
                    <a:lstStyle/>
                    <a:p>
                      <a:pPr indent="0">
                        <a:buNone/>
                      </a:pP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hMerge="1">
                  <a:txBody>
                    <a:bodyPr/>
                    <a:lstStyle/>
                    <a:p>
                      <a:pPr indent="0">
                        <a:buNone/>
                      </a:pP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hMerge="1">
                  <a:txBody>
                    <a:bodyPr/>
                    <a:lstStyle/>
                    <a:p>
                      <a:pPr indent="0">
                        <a:buNone/>
                      </a:pP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4085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600" b="1" dirty="0" err="1"/>
                        <a:t>评价内容</a:t>
                      </a:r>
                      <a:endParaRPr lang="en-US" altLang="en-US" sz="16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endParaRPr lang="en-US" altLang="en-US" sz="12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endParaRPr lang="en-US" altLang="en-US" sz="12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endParaRPr lang="en-US" altLang="en-US" sz="12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extLst>
                  <a:ext uri="{0D108BD9-81ED-4DB2-BD59-A6C34878D82A}">
                    <a16:rowId xmlns:a16="http://schemas.microsoft.com/office/drawing/2014/main" val="10001"/>
                  </a:ext>
                </a:extLst>
              </a:tr>
              <a:tr h="494190">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1</a:t>
                      </a:r>
                      <a:r>
                        <a:rPr lang="zh-CN" altLang="en-US" sz="1400" b="0" kern="1200" dirty="0">
                          <a:solidFill>
                            <a:schemeClr val="tx1"/>
                          </a:solidFill>
                          <a:latin typeface="+mn-ea"/>
                          <a:ea typeface="+mn-ea"/>
                          <a:cs typeface="Times New Roman" panose="02020603050405020304" pitchFamily="18" charset="0"/>
                        </a:rPr>
                        <a:t>、我能和同伴用英语交流如何欢度新年、赠送和询问礼物。</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extLst>
                  <a:ext uri="{0D108BD9-81ED-4DB2-BD59-A6C34878D82A}">
                    <a16:rowId xmlns:a16="http://schemas.microsoft.com/office/drawing/2014/main" val="10002"/>
                  </a:ext>
                </a:extLst>
              </a:tr>
              <a:tr h="499240">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2</a:t>
                      </a:r>
                      <a:r>
                        <a:rPr lang="zh-CN" altLang="en-US" sz="1400" b="0" kern="1200" dirty="0">
                          <a:solidFill>
                            <a:schemeClr val="tx1"/>
                          </a:solidFill>
                          <a:latin typeface="+mn-ea"/>
                          <a:ea typeface="+mn-ea"/>
                          <a:cs typeface="Times New Roman" panose="02020603050405020304" pitchFamily="18" charset="0"/>
                        </a:rPr>
                        <a:t>、我能演唱歌曲</a:t>
                      </a:r>
                      <a:r>
                        <a:rPr lang="en-US" altLang="zh-CN" sz="1400" b="0" kern="1200" dirty="0">
                          <a:solidFill>
                            <a:schemeClr val="tx1"/>
                          </a:solidFill>
                          <a:latin typeface="+mn-ea"/>
                          <a:ea typeface="+mn-ea"/>
                          <a:cs typeface="Times New Roman" panose="02020603050405020304" pitchFamily="18" charset="0"/>
                        </a:rPr>
                        <a:t>《Happy New Year</a:t>
                      </a:r>
                      <a:r>
                        <a:rPr lang="zh-CN" altLang="en-US" sz="1400" b="0" kern="1200" dirty="0">
                          <a:solidFill>
                            <a:schemeClr val="tx1"/>
                          </a:solidFill>
                          <a:latin typeface="+mn-ea"/>
                          <a:ea typeface="+mn-ea"/>
                          <a:cs typeface="Times New Roman" panose="02020603050405020304" pitchFamily="18" charset="0"/>
                        </a:rPr>
                        <a:t>！</a:t>
                      </a:r>
                      <a:r>
                        <a:rPr lang="en-US" altLang="zh-CN" sz="1400" b="0" kern="1200" dirty="0">
                          <a:solidFill>
                            <a:schemeClr val="tx1"/>
                          </a:solidFill>
                          <a:latin typeface="+mn-ea"/>
                          <a:ea typeface="+mn-ea"/>
                          <a:cs typeface="Times New Roman" panose="02020603050405020304" pitchFamily="18" charset="0"/>
                        </a:rPr>
                        <a:t>》</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dirty="0"/>
                        <a:t> </a:t>
                      </a: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dirty="0"/>
                        <a:t> </a:t>
                      </a: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extLst>
                  <a:ext uri="{0D108BD9-81ED-4DB2-BD59-A6C34878D82A}">
                    <a16:rowId xmlns:a16="http://schemas.microsoft.com/office/drawing/2014/main" val="10003"/>
                  </a:ext>
                </a:extLst>
              </a:tr>
              <a:tr h="55307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400" b="0" kern="1200" dirty="0">
                          <a:solidFill>
                            <a:schemeClr val="tx1"/>
                          </a:solidFill>
                          <a:latin typeface="+mn-ea"/>
                          <a:ea typeface="+mn-ea"/>
                          <a:cs typeface="Times New Roman" panose="02020603050405020304" pitchFamily="18" charset="0"/>
                        </a:rPr>
                        <a:t>3</a:t>
                      </a:r>
                      <a:r>
                        <a:rPr lang="zh-CN" altLang="en-US" sz="1400" b="0" kern="1200" dirty="0">
                          <a:solidFill>
                            <a:schemeClr val="tx1"/>
                          </a:solidFill>
                          <a:latin typeface="+mn-ea"/>
                          <a:ea typeface="+mn-ea"/>
                          <a:cs typeface="Times New Roman" panose="02020603050405020304" pitchFamily="18" charset="0"/>
                        </a:rPr>
                        <a:t>、我能与同伴交流自己的新年礼物和收到礼物的感受。</a:t>
                      </a:r>
                    </a:p>
                  </a:txBody>
                  <a:tcPr marL="68580" marR="68580" marT="0" marB="0" anchor="ctr"/>
                </a:tc>
                <a:tc>
                  <a:txBody>
                    <a:bodyPr/>
                    <a:lstStyle/>
                    <a:p>
                      <a:pPr indent="0">
                        <a:buNone/>
                      </a:pP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p>
                      <a:pPr indent="0">
                        <a:buNone/>
                      </a:pP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p>
                      <a:pPr indent="0">
                        <a:buNone/>
                      </a:pP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extLst>
                  <a:ext uri="{0D108BD9-81ED-4DB2-BD59-A6C34878D82A}">
                    <a16:rowId xmlns:a16="http://schemas.microsoft.com/office/drawing/2014/main" val="1836232681"/>
                  </a:ext>
                </a:extLst>
              </a:tr>
              <a:tr h="553850">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4</a:t>
                      </a:r>
                      <a:r>
                        <a:rPr lang="zh-CN" altLang="en-US" sz="1400" b="0" kern="1200" dirty="0">
                          <a:solidFill>
                            <a:schemeClr val="tx1"/>
                          </a:solidFill>
                          <a:latin typeface="+mn-ea"/>
                          <a:ea typeface="+mn-ea"/>
                          <a:cs typeface="Times New Roman" panose="02020603050405020304" pitchFamily="18" charset="0"/>
                        </a:rPr>
                        <a:t>、我能了解生日派对时送合理礼物的意义。</a:t>
                      </a:r>
                      <a:endParaRPr lang="en-US" altLang="zh-CN" sz="1400" b="0" kern="1200" dirty="0">
                        <a:solidFill>
                          <a:schemeClr val="tx1"/>
                        </a:solidFill>
                        <a:latin typeface="+mn-ea"/>
                        <a:ea typeface="+mn-ea"/>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extLst>
                  <a:ext uri="{0D108BD9-81ED-4DB2-BD59-A6C34878D82A}">
                    <a16:rowId xmlns:a16="http://schemas.microsoft.com/office/drawing/2014/main" val="10004"/>
                  </a:ext>
                </a:extLst>
              </a:tr>
              <a:tr h="56308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400" b="0" kern="1200" dirty="0">
                          <a:solidFill>
                            <a:schemeClr val="tx1"/>
                          </a:solidFill>
                          <a:latin typeface="+mn-ea"/>
                          <a:ea typeface="+mn-ea"/>
                          <a:cs typeface="Times New Roman" panose="02020603050405020304" pitchFamily="18" charset="0"/>
                        </a:rPr>
                        <a:t>5</a:t>
                      </a:r>
                      <a:r>
                        <a:rPr lang="zh-CN" altLang="en-US" sz="1400" b="0" kern="1200" dirty="0">
                          <a:solidFill>
                            <a:schemeClr val="tx1"/>
                          </a:solidFill>
                          <a:latin typeface="+mn-ea"/>
                          <a:ea typeface="+mn-ea"/>
                          <a:cs typeface="Times New Roman" panose="02020603050405020304" pitchFamily="18" charset="0"/>
                        </a:rPr>
                        <a:t>、我能掌握</a:t>
                      </a:r>
                      <a:r>
                        <a:rPr lang="en-US" altLang="zh-CN" sz="1400" b="0" kern="1200" dirty="0">
                          <a:solidFill>
                            <a:schemeClr val="tx1"/>
                          </a:solidFill>
                          <a:latin typeface="+mn-ea"/>
                          <a:ea typeface="+mn-ea"/>
                          <a:cs typeface="Times New Roman" panose="02020603050405020304" pitchFamily="18" charset="0"/>
                        </a:rPr>
                        <a:t>X</a:t>
                      </a:r>
                      <a:r>
                        <a:rPr lang="zh-CN" altLang="en-US" sz="1400" b="0" kern="1200" dirty="0">
                          <a:solidFill>
                            <a:schemeClr val="tx1"/>
                          </a:solidFill>
                          <a:latin typeface="+mn-ea"/>
                          <a:ea typeface="+mn-ea"/>
                          <a:cs typeface="Times New Roman" panose="02020603050405020304" pitchFamily="18" charset="0"/>
                        </a:rPr>
                        <a:t>、</a:t>
                      </a:r>
                      <a:r>
                        <a:rPr lang="en-US" altLang="zh-CN" sz="1400" b="0" kern="1200" dirty="0">
                          <a:solidFill>
                            <a:schemeClr val="tx1"/>
                          </a:solidFill>
                          <a:latin typeface="+mn-ea"/>
                          <a:ea typeface="+mn-ea"/>
                          <a:cs typeface="Times New Roman" panose="02020603050405020304" pitchFamily="18" charset="0"/>
                        </a:rPr>
                        <a:t>Y</a:t>
                      </a:r>
                      <a:r>
                        <a:rPr lang="zh-CN" altLang="en-US" sz="1400" b="0" kern="1200" dirty="0">
                          <a:solidFill>
                            <a:schemeClr val="tx1"/>
                          </a:solidFill>
                          <a:latin typeface="+mn-ea"/>
                          <a:ea typeface="+mn-ea"/>
                          <a:cs typeface="Times New Roman" panose="02020603050405020304" pitchFamily="18" charset="0"/>
                        </a:rPr>
                        <a:t>、</a:t>
                      </a:r>
                      <a:r>
                        <a:rPr lang="en-US" altLang="zh-CN" sz="1400" b="0" kern="1200" dirty="0">
                          <a:solidFill>
                            <a:schemeClr val="tx1"/>
                          </a:solidFill>
                          <a:latin typeface="+mn-ea"/>
                          <a:ea typeface="+mn-ea"/>
                          <a:cs typeface="Times New Roman" panose="02020603050405020304" pitchFamily="18" charset="0"/>
                        </a:rPr>
                        <a:t>Z</a:t>
                      </a:r>
                      <a:r>
                        <a:rPr lang="zh-CN" altLang="en-US" sz="1400" b="0" kern="1200" dirty="0">
                          <a:solidFill>
                            <a:schemeClr val="tx1"/>
                          </a:solidFill>
                          <a:latin typeface="+mn-ea"/>
                          <a:ea typeface="+mn-ea"/>
                          <a:cs typeface="Times New Roman" panose="02020603050405020304" pitchFamily="18" charset="0"/>
                        </a:rPr>
                        <a:t>的字母音、音素音和儿歌。</a:t>
                      </a:r>
                    </a:p>
                  </a:txBody>
                  <a:tcPr marL="68580" marR="68580" marT="0" marB="0" anchor="ctr"/>
                </a:tc>
                <a:tc>
                  <a:txBody>
                    <a:bodyPr/>
                    <a:lstStyle/>
                    <a:p>
                      <a:pPr indent="0">
                        <a:buNone/>
                      </a:pP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p>
                      <a:pPr indent="0">
                        <a:buNone/>
                      </a:pP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p>
                      <a:pPr indent="0">
                        <a:buNone/>
                      </a:pP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extLst>
                  <a:ext uri="{0D108BD9-81ED-4DB2-BD59-A6C34878D82A}">
                    <a16:rowId xmlns:a16="http://schemas.microsoft.com/office/drawing/2014/main" val="2690065729"/>
                  </a:ext>
                </a:extLst>
              </a:tr>
              <a:tr h="691443">
                <a:tc>
                  <a:txBody>
                    <a:bodyPr/>
                    <a:lstStyle/>
                    <a:p>
                      <a:pPr marL="0" indent="0" algn="l" defTabSz="914400" rtl="0" eaLnBrk="1" latinLnBrk="0" hangingPunct="1">
                        <a:lnSpc>
                          <a:spcPct val="150000"/>
                        </a:lnSpc>
                        <a:buNone/>
                      </a:pPr>
                      <a:r>
                        <a:rPr lang="en-US" sz="1400" b="0" kern="1200" dirty="0">
                          <a:solidFill>
                            <a:schemeClr val="tx1"/>
                          </a:solidFill>
                          <a:latin typeface="+mn-ea"/>
                          <a:ea typeface="+mn-ea"/>
                          <a:cs typeface="Times New Roman" panose="02020603050405020304" pitchFamily="18" charset="0"/>
                        </a:rPr>
                        <a:t>6</a:t>
                      </a:r>
                      <a:r>
                        <a:rPr lang="zh-CN" altLang="en-US" sz="1400" b="0" kern="1200" dirty="0">
                          <a:solidFill>
                            <a:schemeClr val="tx1"/>
                          </a:solidFill>
                          <a:latin typeface="+mn-ea"/>
                          <a:ea typeface="+mn-ea"/>
                          <a:cs typeface="Times New Roman" panose="02020603050405020304" pitchFamily="18" charset="0"/>
                        </a:rPr>
                        <a:t>、我能了解更多的礼物词汇，理解并尊重西方礼仪文化的内涵。</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buNone/>
                      </a:pPr>
                      <a:r>
                        <a:rPr lang="en-US" sz="1200" b="0" dirty="0"/>
                        <a:t> </a:t>
                      </a:r>
                      <a:endParaRPr lang="en-US" altLang="en-US" sz="12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1"/>
                </a:tc>
                <a:extLst>
                  <a:ext uri="{0D108BD9-81ED-4DB2-BD59-A6C34878D82A}">
                    <a16:rowId xmlns:a16="http://schemas.microsoft.com/office/drawing/2014/main" val="10005"/>
                  </a:ext>
                </a:extLst>
              </a:tr>
            </a:tbl>
          </a:graphicData>
        </a:graphic>
      </p:graphicFrame>
      <p:sp>
        <p:nvSpPr>
          <p:cNvPr id="3" name="文本框 2">
            <a:extLst>
              <a:ext uri="{FF2B5EF4-FFF2-40B4-BE49-F238E27FC236}">
                <a16:creationId xmlns:a16="http://schemas.microsoft.com/office/drawing/2014/main" id="{F947FD5C-4F6C-2509-7A4C-3B5848CED206}"/>
              </a:ext>
            </a:extLst>
          </p:cNvPr>
          <p:cNvSpPr txBox="1"/>
          <p:nvPr/>
        </p:nvSpPr>
        <p:spPr>
          <a:xfrm>
            <a:off x="1607237" y="572531"/>
            <a:ext cx="8746437"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rPr>
              <a:t>译林版《英语》 三 年级 上 册</a:t>
            </a:r>
            <a:r>
              <a:rPr lang="en-US" altLang="zh-CN" sz="1800" b="1" kern="100" dirty="0">
                <a:effectLst/>
                <a:latin typeface="Times New Roman" panose="02020603050405020304" pitchFamily="18" charset="0"/>
                <a:ea typeface="宋体" panose="02010600030101010101" pitchFamily="2" charset="-122"/>
              </a:rPr>
              <a:t>Unit8  Happy New Year!</a:t>
            </a:r>
            <a:r>
              <a:rPr lang="zh-CN" altLang="zh-CN" sz="1800" b="1" kern="100" dirty="0">
                <a:effectLst/>
                <a:latin typeface="Times New Roman" panose="02020603050405020304" pitchFamily="18" charset="0"/>
                <a:ea typeface="宋体" panose="02010600030101010101" pitchFamily="2" charset="-122"/>
              </a:rPr>
              <a:t>单元</a:t>
            </a:r>
            <a:r>
              <a:rPr lang="zh-CN" altLang="en-US" b="1" kern="100" dirty="0">
                <a:latin typeface="Times New Roman" panose="02020603050405020304" pitchFamily="18" charset="0"/>
                <a:ea typeface="宋体" panose="02010600030101010101" pitchFamily="2" charset="-122"/>
              </a:rPr>
              <a:t>整体学习效果评价设计</a:t>
            </a:r>
            <a:endParaRPr lang="zh-CN" altLang="zh-CN" sz="1200" kern="100" dirty="0">
              <a:effectLst/>
              <a:latin typeface="Times New Roman" panose="02020603050405020304" pitchFamily="18" charset="0"/>
              <a:ea typeface="宋体" panose="02010600030101010101" pitchFamily="2" charset="-122"/>
            </a:endParaRPr>
          </a:p>
        </p:txBody>
      </p:sp>
      <p:sp>
        <p:nvSpPr>
          <p:cNvPr id="7" name="星形: 五角 6">
            <a:extLst>
              <a:ext uri="{FF2B5EF4-FFF2-40B4-BE49-F238E27FC236}">
                <a16:creationId xmlns:a16="http://schemas.microsoft.com/office/drawing/2014/main" id="{801B5D8B-6987-2F3D-03EC-76990F3E4342}"/>
              </a:ext>
            </a:extLst>
          </p:cNvPr>
          <p:cNvSpPr/>
          <p:nvPr/>
        </p:nvSpPr>
        <p:spPr>
          <a:xfrm>
            <a:off x="6419850" y="1914525"/>
            <a:ext cx="400050" cy="369332"/>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a:extLst>
              <a:ext uri="{FF2B5EF4-FFF2-40B4-BE49-F238E27FC236}">
                <a16:creationId xmlns:a16="http://schemas.microsoft.com/office/drawing/2014/main" id="{CDF9BB06-7473-839A-40CB-FAB350B657ED}"/>
              </a:ext>
            </a:extLst>
          </p:cNvPr>
          <p:cNvSpPr/>
          <p:nvPr/>
        </p:nvSpPr>
        <p:spPr>
          <a:xfrm>
            <a:off x="6819900" y="1914525"/>
            <a:ext cx="400050" cy="369332"/>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a:extLst>
              <a:ext uri="{FF2B5EF4-FFF2-40B4-BE49-F238E27FC236}">
                <a16:creationId xmlns:a16="http://schemas.microsoft.com/office/drawing/2014/main" id="{A80B1D1E-1303-A046-D47D-191D84A34391}"/>
              </a:ext>
            </a:extLst>
          </p:cNvPr>
          <p:cNvSpPr/>
          <p:nvPr/>
        </p:nvSpPr>
        <p:spPr>
          <a:xfrm>
            <a:off x="7233417" y="1903238"/>
            <a:ext cx="400050" cy="369332"/>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a:extLst>
              <a:ext uri="{FF2B5EF4-FFF2-40B4-BE49-F238E27FC236}">
                <a16:creationId xmlns:a16="http://schemas.microsoft.com/office/drawing/2014/main" id="{F0580BEF-F414-3880-2C78-FA267A859FA5}"/>
              </a:ext>
            </a:extLst>
          </p:cNvPr>
          <p:cNvSpPr/>
          <p:nvPr/>
        </p:nvSpPr>
        <p:spPr>
          <a:xfrm>
            <a:off x="8046984" y="1901095"/>
            <a:ext cx="400050" cy="369332"/>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a:extLst>
              <a:ext uri="{FF2B5EF4-FFF2-40B4-BE49-F238E27FC236}">
                <a16:creationId xmlns:a16="http://schemas.microsoft.com/office/drawing/2014/main" id="{441AA5FD-6CE0-A6D6-0E10-CF7B1A6E13E5}"/>
              </a:ext>
            </a:extLst>
          </p:cNvPr>
          <p:cNvSpPr/>
          <p:nvPr/>
        </p:nvSpPr>
        <p:spPr>
          <a:xfrm>
            <a:off x="8460501" y="1901095"/>
            <a:ext cx="400050" cy="369332"/>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a:extLst>
              <a:ext uri="{FF2B5EF4-FFF2-40B4-BE49-F238E27FC236}">
                <a16:creationId xmlns:a16="http://schemas.microsoft.com/office/drawing/2014/main" id="{BA0FB213-98F4-1222-9B6E-F23A15D12727}"/>
              </a:ext>
            </a:extLst>
          </p:cNvPr>
          <p:cNvSpPr/>
          <p:nvPr/>
        </p:nvSpPr>
        <p:spPr>
          <a:xfrm>
            <a:off x="9705244" y="1901095"/>
            <a:ext cx="400050" cy="369332"/>
          </a:xfrm>
          <a:prstGeom prst="star5">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639866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strVal val="#ppt_w*0.70"/>
                                          </p:val>
                                        </p:tav>
                                        <p:tav tm="100000">
                                          <p:val>
                                            <p:strVal val="#ppt_w"/>
                                          </p:val>
                                        </p:tav>
                                      </p:tavLst>
                                    </p:anim>
                                    <p:anim calcmode="lin" valueType="num">
                                      <p:cBhvr>
                                        <p:cTn id="28" dur="1000" fill="hold"/>
                                        <p:tgtEl>
                                          <p:spTgt spid="16"/>
                                        </p:tgtEl>
                                        <p:attrNameLst>
                                          <p:attrName>ppt_h</p:attrName>
                                        </p:attrNameLst>
                                      </p:cBhvr>
                                      <p:tavLst>
                                        <p:tav tm="0">
                                          <p:val>
                                            <p:strVal val="#ppt_h"/>
                                          </p:val>
                                        </p:tav>
                                        <p:tav tm="100000">
                                          <p:val>
                                            <p:strVal val="#ppt_h"/>
                                          </p:val>
                                        </p:tav>
                                      </p:tavLst>
                                    </p:anim>
                                    <p:animEffect transition="in" filter="fade">
                                      <p:cBhvr>
                                        <p:cTn id="29" dur="1000"/>
                                        <p:tgtEl>
                                          <p:spTgt spid="1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pic>
        <p:nvPicPr>
          <p:cNvPr id="32" name="图片 31">
            <a:extLst>
              <a:ext uri="{FF2B5EF4-FFF2-40B4-BE49-F238E27FC236}">
                <a16:creationId xmlns:a16="http://schemas.microsoft.com/office/drawing/2014/main" id="{891E985C-5232-4FF3-93CC-D36B10A87C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1126648" y="-2028110"/>
            <a:ext cx="1523236" cy="4616056"/>
          </a:xfrm>
          <a:prstGeom prst="rect">
            <a:avLst/>
          </a:prstGeom>
        </p:spPr>
      </p:pic>
      <p:sp>
        <p:nvSpPr>
          <p:cNvPr id="21" name="矩形 20"/>
          <p:cNvSpPr/>
          <p:nvPr/>
        </p:nvSpPr>
        <p:spPr>
          <a:xfrm>
            <a:off x="823115" y="662472"/>
            <a:ext cx="10618237" cy="5644877"/>
          </a:xfrm>
          <a:prstGeom prst="rect">
            <a:avLst/>
          </a:prstGeom>
          <a:solidFill>
            <a:schemeClr val="bg1"/>
          </a:solidFill>
          <a:ln>
            <a:noFill/>
          </a:ln>
          <a:effectLst>
            <a:outerShdw blurRad="635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             </a:t>
            </a:r>
            <a:endParaRPr lang="zh-CN" altLang="en-US" dirty="0">
              <a:solidFill>
                <a:schemeClr val="tx1">
                  <a:lumMod val="50000"/>
                  <a:lumOff val="50000"/>
                </a:schemeClr>
              </a:solidFill>
              <a:cs typeface="+mn-ea"/>
              <a:sym typeface="+mn-lt"/>
            </a:endParaRP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68771" y="-437801"/>
            <a:ext cx="4194170" cy="4255950"/>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84822">
            <a:off x="-1387115" y="3073522"/>
            <a:ext cx="5564561" cy="4749314"/>
          </a:xfrm>
          <a:prstGeom prst="rect">
            <a:avLst/>
          </a:prstGeom>
        </p:spPr>
      </p:pic>
      <p:sp>
        <p:nvSpPr>
          <p:cNvPr id="28" name="TextBox 4">
            <a:extLst>
              <a:ext uri="{FF2B5EF4-FFF2-40B4-BE49-F238E27FC236}">
                <a16:creationId xmlns:a16="http://schemas.microsoft.com/office/drawing/2014/main" id="{9D59EDAA-0CAF-40C8-B757-9EF652BE6CBD}"/>
              </a:ext>
            </a:extLst>
          </p:cNvPr>
          <p:cNvSpPr txBox="1"/>
          <p:nvPr/>
        </p:nvSpPr>
        <p:spPr>
          <a:xfrm>
            <a:off x="3731576" y="2710153"/>
            <a:ext cx="4801314" cy="1107996"/>
          </a:xfrm>
          <a:prstGeom prst="rect">
            <a:avLst/>
          </a:prstGeom>
          <a:noFill/>
        </p:spPr>
        <p:txBody>
          <a:bodyPr wrap="none" rtlCol="0">
            <a:spAutoFit/>
          </a:bodyPr>
          <a:lstStyle/>
          <a:p>
            <a:pPr algn="ctr"/>
            <a:r>
              <a:rPr lang="zh-CN" altLang="en-US" sz="6600" spc="600" dirty="0">
                <a:solidFill>
                  <a:srgbClr val="528667"/>
                </a:solidFill>
                <a:cs typeface="+mn-ea"/>
                <a:sym typeface="+mn-lt"/>
              </a:rPr>
              <a:t>批评指正！</a:t>
            </a:r>
            <a:endParaRPr lang="en-US" altLang="zh-CN" sz="6600" spc="600" dirty="0">
              <a:solidFill>
                <a:srgbClr val="528667"/>
              </a:solidFill>
              <a:cs typeface="+mn-ea"/>
              <a:sym typeface="+mn-lt"/>
            </a:endParaRPr>
          </a:p>
        </p:txBody>
      </p:sp>
      <p:pic>
        <p:nvPicPr>
          <p:cNvPr id="29" name="图片 28">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30" name="图片 29">
            <a:extLst>
              <a:ext uri="{FF2B5EF4-FFF2-40B4-BE49-F238E27FC236}">
                <a16:creationId xmlns:a16="http://schemas.microsoft.com/office/drawing/2014/main" id="{891E985C-5232-4FF3-93CC-D36B10A87C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187854" y="-1261408"/>
            <a:ext cx="1523236" cy="4616056"/>
          </a:xfrm>
          <a:prstGeom prst="rect">
            <a:avLst/>
          </a:prstGeom>
        </p:spPr>
      </p:pic>
    </p:spTree>
    <p:extLst>
      <p:ext uri="{BB962C8B-B14F-4D97-AF65-F5344CB8AC3E}">
        <p14:creationId xmlns:p14="http://schemas.microsoft.com/office/powerpoint/2010/main" val="164726251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84822">
            <a:off x="-1387115" y="3073522"/>
            <a:ext cx="5564561" cy="4749314"/>
          </a:xfrm>
          <a:prstGeom prst="rect">
            <a:avLst/>
          </a:prstGeom>
        </p:spPr>
      </p:pic>
      <p:pic>
        <p:nvPicPr>
          <p:cNvPr id="29" name="图片 28">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30" name="图片 29">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87854" y="-1261408"/>
            <a:ext cx="1523236" cy="4616056"/>
          </a:xfrm>
          <a:prstGeom prst="rect">
            <a:avLst/>
          </a:prstGeom>
        </p:spPr>
      </p:pic>
      <p:pic>
        <p:nvPicPr>
          <p:cNvPr id="31" name="图片 30">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pic>
        <p:nvPicPr>
          <p:cNvPr id="32" name="图片 31">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126648" y="-2028110"/>
            <a:ext cx="1523236" cy="4616056"/>
          </a:xfrm>
          <a:prstGeom prst="rect">
            <a:avLst/>
          </a:prstGeom>
        </p:spPr>
      </p:pic>
      <p:grpSp>
        <p:nvGrpSpPr>
          <p:cNvPr id="5" name="组合 4"/>
          <p:cNvGrpSpPr/>
          <p:nvPr/>
        </p:nvGrpSpPr>
        <p:grpSpPr>
          <a:xfrm>
            <a:off x="1603484" y="3002646"/>
            <a:ext cx="2413332" cy="926051"/>
            <a:chOff x="2252472" y="3491842"/>
            <a:chExt cx="1586630" cy="526024"/>
          </a:xfrm>
        </p:grpSpPr>
        <p:sp>
          <p:nvSpPr>
            <p:cNvPr id="18" name="矩形: 圆角 4">
              <a:extLst>
                <a:ext uri="{FF2B5EF4-FFF2-40B4-BE49-F238E27FC236}">
                  <a16:creationId xmlns:a16="http://schemas.microsoft.com/office/drawing/2014/main" id="{6F55F829-8CB0-476C-8C7C-05DF408D8DC6}"/>
                </a:ext>
              </a:extLst>
            </p:cNvPr>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a:extLst>
                <a:ext uri="{FF2B5EF4-FFF2-40B4-BE49-F238E27FC236}">
                  <a16:creationId xmlns:a16="http://schemas.microsoft.com/office/drawing/2014/main" id="{A47E18E9-A4F2-4681-97E9-04784436F0F4}"/>
                </a:ext>
              </a:extLst>
            </p:cNvPr>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PART02</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sp>
        <p:nvSpPr>
          <p:cNvPr id="2" name="文本框 1">
            <a:extLst>
              <a:ext uri="{FF2B5EF4-FFF2-40B4-BE49-F238E27FC236}">
                <a16:creationId xmlns:a16="http://schemas.microsoft.com/office/drawing/2014/main" id="{DA990EFB-F025-9033-DF5D-40238D17FBCF}"/>
              </a:ext>
            </a:extLst>
          </p:cNvPr>
          <p:cNvSpPr txBox="1"/>
          <p:nvPr/>
        </p:nvSpPr>
        <p:spPr>
          <a:xfrm>
            <a:off x="4199817" y="3119812"/>
            <a:ext cx="6321124" cy="646331"/>
          </a:xfrm>
          <a:prstGeom prst="rect">
            <a:avLst/>
          </a:prstGeom>
          <a:noFill/>
        </p:spPr>
        <p:txBody>
          <a:bodyPr wrap="square" rtlCol="0">
            <a:spAutoFit/>
          </a:bodyPr>
          <a:lstStyle/>
          <a:p>
            <a:r>
              <a:rPr lang="zh-CN" altLang="en-US" sz="2400" b="1" spc="600" dirty="0">
                <a:solidFill>
                  <a:srgbClr val="528667"/>
                </a:solidFill>
                <a:cs typeface="+mn-ea"/>
              </a:rPr>
              <a:t>课程纲要编写的具体要求是什么</a:t>
            </a:r>
            <a:r>
              <a:rPr lang="zh-CN" altLang="en-US" sz="3600" spc="1600" dirty="0">
                <a:solidFill>
                  <a:srgbClr val="528667"/>
                </a:solidFill>
                <a:cs typeface="+mn-ea"/>
              </a:rPr>
              <a:t>？</a:t>
            </a:r>
          </a:p>
        </p:txBody>
      </p:sp>
    </p:spTree>
    <p:extLst>
      <p:ext uri="{BB962C8B-B14F-4D97-AF65-F5344CB8AC3E}">
        <p14:creationId xmlns:p14="http://schemas.microsoft.com/office/powerpoint/2010/main" val="2768772800"/>
      </p:ext>
    </p:extLst>
  </p:cSld>
  <p:clrMapOvr>
    <a:masterClrMapping/>
  </p:clrMapOvr>
  <p:transition spd="slow" advTm="3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65" name="图片 64">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63" name="组合 62"/>
          <p:cNvGrpSpPr/>
          <p:nvPr/>
        </p:nvGrpSpPr>
        <p:grpSpPr>
          <a:xfrm>
            <a:off x="224513" y="140871"/>
            <a:ext cx="1079900" cy="967189"/>
            <a:chOff x="224513" y="140871"/>
            <a:chExt cx="1079900" cy="967189"/>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sp>
        <p:nvSpPr>
          <p:cNvPr id="2" name="箭头3">
            <a:extLst>
              <a:ext uri="{FF2B5EF4-FFF2-40B4-BE49-F238E27FC236}">
                <a16:creationId xmlns:a16="http://schemas.microsoft.com/office/drawing/2014/main" id="{4E063B0F-1DD5-9A47-A72B-50C9488AF32D}"/>
              </a:ext>
            </a:extLst>
          </p:cNvPr>
          <p:cNvSpPr/>
          <p:nvPr/>
        </p:nvSpPr>
        <p:spPr bwMode="gray">
          <a:xfrm flipV="1">
            <a:off x="1449455" y="3437612"/>
            <a:ext cx="1384003" cy="201644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2">
              <a:defRPr/>
            </a:pPr>
            <a:endParaRPr lang="zh-CN" altLang="en-US" sz="1300" dirty="0">
              <a:solidFill>
                <a:sysClr val="windowText" lastClr="000000"/>
              </a:solidFill>
              <a:latin typeface="Calibri" panose="020F0502020204030204"/>
              <a:ea typeface="宋体" panose="02010600030101010101" pitchFamily="2" charset="-122"/>
            </a:endParaRPr>
          </a:p>
        </p:txBody>
      </p:sp>
      <p:sp>
        <p:nvSpPr>
          <p:cNvPr id="3" name="箭头2">
            <a:extLst>
              <a:ext uri="{FF2B5EF4-FFF2-40B4-BE49-F238E27FC236}">
                <a16:creationId xmlns:a16="http://schemas.microsoft.com/office/drawing/2014/main" id="{C903D2E4-F293-1243-F8B4-BF64ED770745}"/>
              </a:ext>
            </a:extLst>
          </p:cNvPr>
          <p:cNvSpPr/>
          <p:nvPr/>
        </p:nvSpPr>
        <p:spPr bwMode="gray">
          <a:xfrm rot="16200000">
            <a:off x="1987416" y="2751771"/>
            <a:ext cx="358530" cy="143445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2">
              <a:defRPr/>
            </a:pPr>
            <a:endParaRPr lang="zh-CN" altLang="en-US" sz="1300" dirty="0">
              <a:solidFill>
                <a:sysClr val="windowText" lastClr="000000"/>
              </a:solidFill>
              <a:latin typeface="Calibri" panose="020F0502020204030204"/>
              <a:ea typeface="宋体" panose="02010600030101010101" pitchFamily="2" charset="-122"/>
            </a:endParaRPr>
          </a:p>
        </p:txBody>
      </p:sp>
      <p:sp>
        <p:nvSpPr>
          <p:cNvPr id="7" name="箭头1">
            <a:extLst>
              <a:ext uri="{FF2B5EF4-FFF2-40B4-BE49-F238E27FC236}">
                <a16:creationId xmlns:a16="http://schemas.microsoft.com/office/drawing/2014/main" id="{FB25C94B-6D29-00E1-70FD-4E7C2CEBCA72}"/>
              </a:ext>
            </a:extLst>
          </p:cNvPr>
          <p:cNvSpPr/>
          <p:nvPr/>
        </p:nvSpPr>
        <p:spPr bwMode="gray">
          <a:xfrm>
            <a:off x="1449454" y="1590315"/>
            <a:ext cx="1280011" cy="186767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2">
              <a:defRPr/>
            </a:pPr>
            <a:endParaRPr lang="zh-CN" altLang="en-US" sz="1300" dirty="0">
              <a:solidFill>
                <a:sysClr val="windowText" lastClr="000000"/>
              </a:solidFill>
              <a:latin typeface="Calibri" panose="020F0502020204030204"/>
              <a:ea typeface="宋体" panose="02010600030101010101" pitchFamily="2" charset="-122"/>
            </a:endParaRPr>
          </a:p>
        </p:txBody>
      </p:sp>
      <p:sp>
        <p:nvSpPr>
          <p:cNvPr id="8" name="文本1">
            <a:extLst>
              <a:ext uri="{FF2B5EF4-FFF2-40B4-BE49-F238E27FC236}">
                <a16:creationId xmlns:a16="http://schemas.microsoft.com/office/drawing/2014/main" id="{193419A4-9C02-74F5-2C03-B59286D8E77A}"/>
              </a:ext>
            </a:extLst>
          </p:cNvPr>
          <p:cNvSpPr>
            <a:spLocks noChangeArrowheads="1"/>
          </p:cNvSpPr>
          <p:nvPr/>
        </p:nvSpPr>
        <p:spPr bwMode="gray">
          <a:xfrm>
            <a:off x="6673152" y="1501662"/>
            <a:ext cx="2535461" cy="867068"/>
          </a:xfrm>
          <a:prstGeom prst="roundRect">
            <a:avLst>
              <a:gd name="adj" fmla="val 11505"/>
            </a:avLst>
          </a:prstGeom>
          <a:solidFill>
            <a:srgbClr val="92D050"/>
          </a:soli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zh-CN" dirty="0">
                <a:solidFill>
                  <a:srgbClr val="FF0000"/>
                </a:solidFill>
              </a:rPr>
              <a:t>基于课标，分解细化</a:t>
            </a:r>
            <a:endParaRPr lang="zh-CN" altLang="zh-CN" sz="1000" dirty="0">
              <a:solidFill>
                <a:srgbClr val="FF0000"/>
              </a:solidFill>
              <a:latin typeface="微软雅黑" panose="020B0503020204020204" pitchFamily="34" charset="-122"/>
              <a:ea typeface="微软雅黑" panose="020B0503020204020204" pitchFamily="34" charset="-122"/>
            </a:endParaRPr>
          </a:p>
        </p:txBody>
      </p:sp>
      <p:sp>
        <p:nvSpPr>
          <p:cNvPr id="9" name="标题1">
            <a:extLst>
              <a:ext uri="{FF2B5EF4-FFF2-40B4-BE49-F238E27FC236}">
                <a16:creationId xmlns:a16="http://schemas.microsoft.com/office/drawing/2014/main" id="{55C1896E-9E37-0040-390D-67CD1A4326D2}"/>
              </a:ext>
            </a:extLst>
          </p:cNvPr>
          <p:cNvSpPr>
            <a:spLocks noChangeArrowheads="1"/>
          </p:cNvSpPr>
          <p:nvPr/>
        </p:nvSpPr>
        <p:spPr bwMode="gray">
          <a:xfrm>
            <a:off x="2834663" y="1493741"/>
            <a:ext cx="3848888" cy="867068"/>
          </a:xfrm>
          <a:prstGeom prst="roundRect">
            <a:avLst>
              <a:gd name="adj" fmla="val 11921"/>
            </a:avLst>
          </a:prstGeom>
          <a:solidFill>
            <a:srgbClr val="00B050"/>
          </a:solidFill>
          <a:ln w="25400" cap="flat" cmpd="sng" algn="ctr">
            <a:no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en-US" altLang="zh-CN" dirty="0"/>
              <a:t>          </a:t>
            </a:r>
            <a:r>
              <a:rPr lang="zh-CN" altLang="zh-CN" dirty="0"/>
              <a:t>你要把学生带到哪里去？</a:t>
            </a:r>
            <a:endParaRPr lang="zh-CN" altLang="zh-CN" sz="1200" dirty="0">
              <a:solidFill>
                <a:schemeClr val="bg1"/>
              </a:solidFill>
              <a:latin typeface="微软雅黑" panose="020B0503020204020204" pitchFamily="34" charset="-122"/>
              <a:ea typeface="微软雅黑" panose="020B0503020204020204" pitchFamily="34" charset="-122"/>
            </a:endParaRPr>
          </a:p>
        </p:txBody>
      </p:sp>
      <p:sp>
        <p:nvSpPr>
          <p:cNvPr id="11" name="文本2">
            <a:extLst>
              <a:ext uri="{FF2B5EF4-FFF2-40B4-BE49-F238E27FC236}">
                <a16:creationId xmlns:a16="http://schemas.microsoft.com/office/drawing/2014/main" id="{FC1C54A4-14A4-859E-880F-3C3D5153FDE8}"/>
              </a:ext>
            </a:extLst>
          </p:cNvPr>
          <p:cNvSpPr>
            <a:spLocks noChangeArrowheads="1"/>
          </p:cNvSpPr>
          <p:nvPr/>
        </p:nvSpPr>
        <p:spPr bwMode="gray">
          <a:xfrm>
            <a:off x="6578352" y="3087297"/>
            <a:ext cx="2535461" cy="867068"/>
          </a:xfrm>
          <a:prstGeom prst="roundRect">
            <a:avLst>
              <a:gd name="adj" fmla="val 11505"/>
            </a:avLst>
          </a:prstGeom>
          <a:solidFill>
            <a:schemeClr val="accent2">
              <a:lumMod val="60000"/>
              <a:lumOff val="40000"/>
            </a:schemeClr>
          </a:soli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000" dirty="0">
              <a:solidFill>
                <a:srgbClr val="FF0000"/>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zh-CN" dirty="0">
                <a:solidFill>
                  <a:srgbClr val="FF0000"/>
                </a:solidFill>
              </a:rPr>
              <a:t>基于主题，整体教学</a:t>
            </a:r>
            <a:endParaRPr lang="zh-CN" altLang="zh-CN" sz="1000" dirty="0">
              <a:solidFill>
                <a:srgbClr val="FF0000"/>
              </a:solidFill>
              <a:latin typeface="微软雅黑" panose="020B0503020204020204" pitchFamily="34" charset="-122"/>
              <a:ea typeface="微软雅黑" panose="020B0503020204020204" pitchFamily="34" charset="-122"/>
            </a:endParaRPr>
          </a:p>
        </p:txBody>
      </p:sp>
      <p:sp>
        <p:nvSpPr>
          <p:cNvPr id="12" name="标题2">
            <a:extLst>
              <a:ext uri="{FF2B5EF4-FFF2-40B4-BE49-F238E27FC236}">
                <a16:creationId xmlns:a16="http://schemas.microsoft.com/office/drawing/2014/main" id="{8B9E3DF0-5BC1-B8F3-7716-963126D9B534}"/>
              </a:ext>
            </a:extLst>
          </p:cNvPr>
          <p:cNvSpPr>
            <a:spLocks noChangeArrowheads="1"/>
          </p:cNvSpPr>
          <p:nvPr/>
        </p:nvSpPr>
        <p:spPr bwMode="gray">
          <a:xfrm>
            <a:off x="2930176" y="3084269"/>
            <a:ext cx="3648177" cy="867068"/>
          </a:xfrm>
          <a:prstGeom prst="roundRect">
            <a:avLst>
              <a:gd name="adj" fmla="val 11921"/>
            </a:avLst>
          </a:prstGeom>
          <a:solidFill>
            <a:schemeClr val="accent2">
              <a:lumMod val="75000"/>
            </a:schemeClr>
          </a:solidFill>
          <a:ln w="25400" cap="flat" cmpd="sng" algn="ctr">
            <a:no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zh-CN" dirty="0"/>
              <a:t>你怎样把学生带到那里？</a:t>
            </a:r>
            <a:endParaRPr lang="zh-CN" altLang="zh-CN" sz="1200" dirty="0">
              <a:solidFill>
                <a:schemeClr val="bg1"/>
              </a:solidFill>
              <a:latin typeface="微软雅黑" panose="020B0503020204020204" pitchFamily="34" charset="-122"/>
              <a:ea typeface="微软雅黑" panose="020B0503020204020204" pitchFamily="34" charset="-122"/>
            </a:endParaRPr>
          </a:p>
        </p:txBody>
      </p:sp>
      <p:sp>
        <p:nvSpPr>
          <p:cNvPr id="13" name="文本3">
            <a:extLst>
              <a:ext uri="{FF2B5EF4-FFF2-40B4-BE49-F238E27FC236}">
                <a16:creationId xmlns:a16="http://schemas.microsoft.com/office/drawing/2014/main" id="{EAB93D4C-37CC-6D2A-9ACC-C79686ADC396}"/>
              </a:ext>
            </a:extLst>
          </p:cNvPr>
          <p:cNvSpPr>
            <a:spLocks noChangeArrowheads="1"/>
          </p:cNvSpPr>
          <p:nvPr/>
        </p:nvSpPr>
        <p:spPr bwMode="ltGray">
          <a:xfrm>
            <a:off x="6565071" y="4732204"/>
            <a:ext cx="2537842" cy="859140"/>
          </a:xfrm>
          <a:prstGeom prst="roundRect">
            <a:avLst>
              <a:gd name="adj" fmla="val 11505"/>
            </a:avLst>
          </a:prstGeom>
          <a:solidFill>
            <a:srgbClr val="F1C8C9"/>
          </a:soli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zh-CN" dirty="0">
                <a:solidFill>
                  <a:srgbClr val="FF0000"/>
                </a:solidFill>
              </a:rPr>
              <a:t>基于学习，多元评价</a:t>
            </a:r>
            <a:endParaRPr lang="zh-CN" altLang="zh-CN" sz="1000" dirty="0">
              <a:solidFill>
                <a:srgbClr val="FF0000"/>
              </a:solidFill>
              <a:latin typeface="微软雅黑" panose="020B0503020204020204" pitchFamily="34" charset="-122"/>
              <a:ea typeface="微软雅黑" panose="020B0503020204020204" pitchFamily="34" charset="-122"/>
            </a:endParaRPr>
          </a:p>
        </p:txBody>
      </p:sp>
      <p:sp>
        <p:nvSpPr>
          <p:cNvPr id="14" name="标题3">
            <a:extLst>
              <a:ext uri="{FF2B5EF4-FFF2-40B4-BE49-F238E27FC236}">
                <a16:creationId xmlns:a16="http://schemas.microsoft.com/office/drawing/2014/main" id="{002CC185-6D40-B093-9593-94533CE4BE32}"/>
              </a:ext>
            </a:extLst>
          </p:cNvPr>
          <p:cNvSpPr>
            <a:spLocks noChangeArrowheads="1"/>
          </p:cNvSpPr>
          <p:nvPr/>
        </p:nvSpPr>
        <p:spPr bwMode="gray">
          <a:xfrm>
            <a:off x="2883909" y="4724283"/>
            <a:ext cx="3694444" cy="866287"/>
          </a:xfrm>
          <a:prstGeom prst="roundRect">
            <a:avLst>
              <a:gd name="adj" fmla="val 11921"/>
            </a:avLst>
          </a:prstGeom>
          <a:solidFill>
            <a:srgbClr val="CE6A82"/>
          </a:solidFill>
          <a:ln w="25400" cap="flat" cmpd="sng" algn="ctr">
            <a:no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zh-CN" spc="-150" dirty="0"/>
              <a:t>你如何确信你已经把学生带到了那里？</a:t>
            </a:r>
            <a:endParaRPr lang="zh-CN" altLang="zh-CN" sz="1200" spc="-150" dirty="0">
              <a:solidFill>
                <a:schemeClr val="bg1"/>
              </a:solidFill>
              <a:latin typeface="微软雅黑" panose="020B0503020204020204" pitchFamily="34" charset="-122"/>
              <a:ea typeface="微软雅黑" panose="020B0503020204020204" pitchFamily="34" charset="-122"/>
            </a:endParaRPr>
          </a:p>
        </p:txBody>
      </p:sp>
      <p:sp>
        <p:nvSpPr>
          <p:cNvPr id="15" name="Oval 19">
            <a:extLst>
              <a:ext uri="{FF2B5EF4-FFF2-40B4-BE49-F238E27FC236}">
                <a16:creationId xmlns:a16="http://schemas.microsoft.com/office/drawing/2014/main" id="{AD2CE9A2-A67B-11A2-1129-82F869B3EE3F}"/>
              </a:ext>
            </a:extLst>
          </p:cNvPr>
          <p:cNvSpPr>
            <a:spLocks noChangeArrowheads="1"/>
          </p:cNvSpPr>
          <p:nvPr/>
        </p:nvSpPr>
        <p:spPr bwMode="auto">
          <a:xfrm>
            <a:off x="330920" y="2888771"/>
            <a:ext cx="1928180" cy="1080458"/>
          </a:xfrm>
          <a:prstGeom prst="roundRect">
            <a:avLst/>
          </a:prstGeom>
          <a:solidFill>
            <a:schemeClr val="accent1"/>
          </a:solidFill>
          <a:ln w="3175" cap="flat" cmpd="sng" algn="ctr">
            <a:noFill/>
            <a:prstDash val="solid"/>
          </a:ln>
          <a:effectLst/>
        </p:spPr>
        <p:txBody>
          <a:bodyPr lIns="94495" tIns="34288" rIns="94495" bIns="134993" anchor="ctr"/>
          <a:lstStyle/>
          <a:p>
            <a:pPr algn="ctr">
              <a:lnSpc>
                <a:spcPct val="120000"/>
              </a:lnSpc>
            </a:pPr>
            <a:r>
              <a:rPr lang="zh-CN" altLang="en-US" sz="2800" b="1" spc="-300" dirty="0">
                <a:solidFill>
                  <a:schemeClr val="bg1"/>
                </a:solidFill>
                <a:cs typeface="+mn-ea"/>
              </a:rPr>
              <a:t>三个问题</a:t>
            </a:r>
          </a:p>
        </p:txBody>
      </p:sp>
      <p:grpSp>
        <p:nvGrpSpPr>
          <p:cNvPr id="26" name="组合 25">
            <a:extLst>
              <a:ext uri="{FF2B5EF4-FFF2-40B4-BE49-F238E27FC236}">
                <a16:creationId xmlns:a16="http://schemas.microsoft.com/office/drawing/2014/main" id="{84E07C31-0AB9-9125-E623-592BA66FA316}"/>
              </a:ext>
            </a:extLst>
          </p:cNvPr>
          <p:cNvGrpSpPr/>
          <p:nvPr/>
        </p:nvGrpSpPr>
        <p:grpSpPr>
          <a:xfrm>
            <a:off x="224513" y="140871"/>
            <a:ext cx="3697943" cy="967189"/>
            <a:chOff x="224513" y="140871"/>
            <a:chExt cx="3697943" cy="967189"/>
          </a:xfrm>
        </p:grpSpPr>
        <p:sp>
          <p:nvSpPr>
            <p:cNvPr id="27" name="任意多边形 4">
              <a:extLst>
                <a:ext uri="{FF2B5EF4-FFF2-40B4-BE49-F238E27FC236}">
                  <a16:creationId xmlns:a16="http://schemas.microsoft.com/office/drawing/2014/main" id="{ED45D2E3-4D80-7B2C-D252-18E09BB4B89C}"/>
                </a:ext>
              </a:extLst>
            </p:cNvPr>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0E9493E1-754B-5587-1273-9CED7F78DD4A}"/>
                </a:ext>
              </a:extLst>
            </p:cNvPr>
            <p:cNvSpPr txBox="1"/>
            <p:nvPr/>
          </p:nvSpPr>
          <p:spPr>
            <a:xfrm>
              <a:off x="1420436" y="413217"/>
              <a:ext cx="2108269" cy="523220"/>
            </a:xfrm>
            <a:prstGeom prst="rect">
              <a:avLst/>
            </a:prstGeom>
            <a:noFill/>
          </p:spPr>
          <p:txBody>
            <a:bodyPr wrap="none" rtlCol="0">
              <a:spAutoFit/>
            </a:bodyPr>
            <a:lstStyle/>
            <a:p>
              <a:pPr algn="ctr" defTabSz="685800">
                <a:defRPr/>
              </a:pPr>
              <a:r>
                <a:rPr lang="zh-CN" altLang="en-US" sz="2800" b="1" spc="-300" dirty="0">
                  <a:solidFill>
                    <a:schemeClr val="bg1"/>
                  </a:solidFill>
                  <a:cs typeface="+mn-ea"/>
                  <a:sym typeface="+mn-lt"/>
                </a:rPr>
                <a:t>回答三个问题</a:t>
              </a:r>
            </a:p>
          </p:txBody>
        </p:sp>
        <p:pic>
          <p:nvPicPr>
            <p:cNvPr id="29" name="图片 28">
              <a:extLst>
                <a:ext uri="{FF2B5EF4-FFF2-40B4-BE49-F238E27FC236}">
                  <a16:creationId xmlns:a16="http://schemas.microsoft.com/office/drawing/2014/main" id="{B3D50AEC-620B-8BCE-FA19-2D46D388D2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30" name="组合 29">
              <a:extLst>
                <a:ext uri="{FF2B5EF4-FFF2-40B4-BE49-F238E27FC236}">
                  <a16:creationId xmlns:a16="http://schemas.microsoft.com/office/drawing/2014/main" id="{1889BC68-C090-3B2E-9793-BFCC540D4423}"/>
                </a:ext>
              </a:extLst>
            </p:cNvPr>
            <p:cNvGrpSpPr/>
            <p:nvPr/>
          </p:nvGrpSpPr>
          <p:grpSpPr>
            <a:xfrm rot="335674">
              <a:off x="452539" y="140871"/>
              <a:ext cx="620482" cy="623305"/>
              <a:chOff x="2155121" y="1939693"/>
              <a:chExt cx="1174773" cy="1180119"/>
            </a:xfrm>
          </p:grpSpPr>
          <p:pic>
            <p:nvPicPr>
              <p:cNvPr id="31" name="图片 30">
                <a:extLst>
                  <a:ext uri="{FF2B5EF4-FFF2-40B4-BE49-F238E27FC236}">
                    <a16:creationId xmlns:a16="http://schemas.microsoft.com/office/drawing/2014/main" id="{1C7C6D9A-B73A-6F1A-113D-69862156D5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32" name="图片 31">
                <a:extLst>
                  <a:ext uri="{FF2B5EF4-FFF2-40B4-BE49-F238E27FC236}">
                    <a16:creationId xmlns:a16="http://schemas.microsoft.com/office/drawing/2014/main" id="{7183C197-5967-2EF5-B141-292AE0846D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spTree>
    <p:extLst>
      <p:ext uri="{BB962C8B-B14F-4D97-AF65-F5344CB8AC3E}">
        <p14:creationId xmlns:p14="http://schemas.microsoft.com/office/powerpoint/2010/main" val="218363002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5589037"/>
            <a:ext cx="12192000" cy="1268963"/>
          </a:xfrm>
          <a:prstGeom prst="rect">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771067" y="3672036"/>
            <a:ext cx="2173190" cy="1334715"/>
          </a:xfrm>
          <a:prstGeom prst="roundRect">
            <a:avLst>
              <a:gd name="adj" fmla="val 7594"/>
            </a:avLst>
          </a:prstGeom>
          <a:noFill/>
          <a:ln w="28575">
            <a:solidFill>
              <a:srgbClr val="D0DFA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7894754" y="3672036"/>
            <a:ext cx="2173190" cy="1334715"/>
          </a:xfrm>
          <a:prstGeom prst="roundRect">
            <a:avLst>
              <a:gd name="adj" fmla="val 7594"/>
            </a:avLst>
          </a:prstGeom>
          <a:noFill/>
          <a:ln w="28575">
            <a:solidFill>
              <a:srgbClr val="D0DFA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832911" y="3672036"/>
            <a:ext cx="2173190" cy="1334715"/>
          </a:xfrm>
          <a:prstGeom prst="roundRect">
            <a:avLst>
              <a:gd name="adj" fmla="val 7594"/>
            </a:avLst>
          </a:prstGeom>
          <a:noFill/>
          <a:ln w="28575">
            <a:solidFill>
              <a:srgbClr val="5286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10" name="图片 9">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420436" y="413217"/>
              <a:ext cx="2108269" cy="523220"/>
            </a:xfrm>
            <a:prstGeom prst="rect">
              <a:avLst/>
            </a:prstGeom>
            <a:noFill/>
          </p:spPr>
          <p:txBody>
            <a:bodyPr wrap="none" rtlCol="0">
              <a:spAutoFit/>
            </a:bodyPr>
            <a:lstStyle/>
            <a:p>
              <a:pPr algn="ctr" defTabSz="685800">
                <a:defRPr/>
              </a:pPr>
              <a:r>
                <a:rPr lang="zh-CN" altLang="en-US" sz="2800" b="1" spc="-300" dirty="0">
                  <a:solidFill>
                    <a:schemeClr val="bg1"/>
                  </a:solidFill>
                  <a:cs typeface="+mn-ea"/>
                  <a:sym typeface="+mn-lt"/>
                </a:rPr>
                <a:t>把握三个重点</a:t>
              </a:r>
            </a:p>
          </p:txBody>
        </p:sp>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grpSp>
        <p:nvGrpSpPr>
          <p:cNvPr id="11" name="组合 10"/>
          <p:cNvGrpSpPr/>
          <p:nvPr/>
        </p:nvGrpSpPr>
        <p:grpSpPr>
          <a:xfrm>
            <a:off x="5137164" y="2221766"/>
            <a:ext cx="1575503" cy="1575503"/>
            <a:chOff x="5020461" y="1676075"/>
            <a:chExt cx="2192786" cy="2192786"/>
          </a:xfrm>
        </p:grpSpPr>
        <p:sp>
          <p:nvSpPr>
            <p:cNvPr id="12" name="椭圆 11"/>
            <p:cNvSpPr/>
            <p:nvPr/>
          </p:nvSpPr>
          <p:spPr>
            <a:xfrm>
              <a:off x="5020461" y="1676075"/>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12"/>
            <p:cNvSpPr/>
            <p:nvPr/>
          </p:nvSpPr>
          <p:spPr>
            <a:xfrm rot="2700000">
              <a:off x="5189137" y="1844751"/>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5286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rot="18900000">
              <a:off x="5339295" y="2065746"/>
              <a:ext cx="890516" cy="642546"/>
            </a:xfrm>
            <a:prstGeom prst="rect">
              <a:avLst/>
            </a:prstGeom>
          </p:spPr>
          <p:txBody>
            <a:bodyPr wrap="square">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nvGrpSpPr>
          <p:cNvPr id="16" name="组合 15"/>
          <p:cNvGrpSpPr/>
          <p:nvPr/>
        </p:nvGrpSpPr>
        <p:grpSpPr>
          <a:xfrm>
            <a:off x="2078509" y="2221766"/>
            <a:ext cx="1575503" cy="1575503"/>
            <a:chOff x="3722704" y="3017824"/>
            <a:chExt cx="2192786" cy="2192786"/>
          </a:xfrm>
        </p:grpSpPr>
        <p:sp>
          <p:nvSpPr>
            <p:cNvPr id="17" name="椭圆 16"/>
            <p:cNvSpPr/>
            <p:nvPr/>
          </p:nvSpPr>
          <p:spPr>
            <a:xfrm>
              <a:off x="3722704" y="3017824"/>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17"/>
            <p:cNvSpPr/>
            <p:nvPr/>
          </p:nvSpPr>
          <p:spPr>
            <a:xfrm rot="2700000">
              <a:off x="3891380" y="3186500"/>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D0DF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18900000">
              <a:off x="4045891" y="3406109"/>
              <a:ext cx="890516" cy="642546"/>
            </a:xfrm>
            <a:prstGeom prst="rect">
              <a:avLst/>
            </a:prstGeom>
          </p:spPr>
          <p:txBody>
            <a:bodyPr wrap="square">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21" name="组合 20"/>
          <p:cNvGrpSpPr/>
          <p:nvPr/>
        </p:nvGrpSpPr>
        <p:grpSpPr>
          <a:xfrm>
            <a:off x="8202196" y="2221766"/>
            <a:ext cx="1575503" cy="1575503"/>
            <a:chOff x="3722704" y="3017824"/>
            <a:chExt cx="2192786" cy="2192786"/>
          </a:xfrm>
        </p:grpSpPr>
        <p:sp>
          <p:nvSpPr>
            <p:cNvPr id="22" name="椭圆 21"/>
            <p:cNvSpPr/>
            <p:nvPr/>
          </p:nvSpPr>
          <p:spPr>
            <a:xfrm>
              <a:off x="3722704" y="3017824"/>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2700000">
              <a:off x="3891380" y="3186500"/>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D0DF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rot="18900000">
              <a:off x="4045891" y="3406109"/>
              <a:ext cx="890516" cy="642546"/>
            </a:xfrm>
            <a:prstGeom prst="rect">
              <a:avLst/>
            </a:prstGeom>
          </p:spPr>
          <p:txBody>
            <a:bodyPr wrap="square">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sp>
        <p:nvSpPr>
          <p:cNvPr id="30" name="文本框 2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1825526" y="4130656"/>
            <a:ext cx="2031325" cy="461665"/>
          </a:xfrm>
          <a:prstGeom prst="rect">
            <a:avLst/>
          </a:prstGeom>
          <a:noFill/>
          <a:effectLst/>
        </p:spPr>
        <p:txBody>
          <a:bodyPr wrap="none" rtlCol="0">
            <a:spAutoFit/>
          </a:bodyPr>
          <a:lstStyle/>
          <a:p>
            <a:pPr>
              <a:buClr>
                <a:srgbClr val="C00000"/>
              </a:buClr>
            </a:pPr>
            <a:r>
              <a:rPr lang="zh-CN" altLang="zh-CN" sz="2400" dirty="0">
                <a:solidFill>
                  <a:srgbClr val="528667"/>
                </a:solidFill>
                <a:cs typeface="+mn-ea"/>
              </a:rPr>
              <a:t>基于核心素养</a:t>
            </a:r>
            <a:endParaRPr lang="zh-CN" altLang="en-US" sz="2400" dirty="0">
              <a:solidFill>
                <a:srgbClr val="528667"/>
              </a:solidFill>
              <a:cs typeface="+mn-ea"/>
              <a:sym typeface="+mn-lt"/>
            </a:endParaRPr>
          </a:p>
        </p:txBody>
      </p:sp>
      <p:sp>
        <p:nvSpPr>
          <p:cNvPr id="31" name="文本框 3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4837965" y="4155787"/>
            <a:ext cx="2173189" cy="461665"/>
          </a:xfrm>
          <a:prstGeom prst="rect">
            <a:avLst/>
          </a:prstGeom>
          <a:noFill/>
          <a:effectLst/>
        </p:spPr>
        <p:txBody>
          <a:bodyPr wrap="square" rtlCol="0">
            <a:spAutoFit/>
          </a:bodyPr>
          <a:lstStyle/>
          <a:p>
            <a:pPr algn="ctr">
              <a:buClr>
                <a:srgbClr val="000000"/>
              </a:buClr>
            </a:pPr>
            <a:r>
              <a:rPr lang="zh-CN" altLang="zh-CN" sz="2400" dirty="0">
                <a:solidFill>
                  <a:srgbClr val="528667"/>
                </a:solidFill>
                <a:cs typeface="+mn-ea"/>
              </a:rPr>
              <a:t>建构知识体系</a:t>
            </a:r>
            <a:endParaRPr lang="zh-CN" altLang="en-US" sz="2400" dirty="0">
              <a:solidFill>
                <a:srgbClr val="528667"/>
              </a:solidFill>
              <a:cs typeface="+mn-ea"/>
              <a:sym typeface="+mn-lt"/>
            </a:endParaRPr>
          </a:p>
        </p:txBody>
      </p:sp>
      <p:sp>
        <p:nvSpPr>
          <p:cNvPr id="32" name="文本框 3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7941841" y="4155787"/>
            <a:ext cx="2031325" cy="461665"/>
          </a:xfrm>
          <a:prstGeom prst="rect">
            <a:avLst/>
          </a:prstGeom>
          <a:noFill/>
          <a:effectLst/>
        </p:spPr>
        <p:txBody>
          <a:bodyPr wrap="none" rtlCol="0">
            <a:spAutoFit/>
          </a:bodyPr>
          <a:lstStyle/>
          <a:p>
            <a:pPr>
              <a:buClr>
                <a:srgbClr val="C00000"/>
              </a:buClr>
            </a:pPr>
            <a:r>
              <a:rPr lang="zh-CN" altLang="zh-CN" sz="2400" dirty="0">
                <a:solidFill>
                  <a:srgbClr val="528667"/>
                </a:solidFill>
                <a:cs typeface="+mn-ea"/>
              </a:rPr>
              <a:t>达成学习目标</a:t>
            </a:r>
            <a:endParaRPr lang="zh-CN" altLang="en-US" sz="2400" dirty="0">
              <a:solidFill>
                <a:srgbClr val="528667"/>
              </a:solidFill>
              <a:cs typeface="+mn-ea"/>
              <a:sym typeface="+mn-lt"/>
            </a:endParaRPr>
          </a:p>
        </p:txBody>
      </p:sp>
    </p:spTree>
    <p:extLst>
      <p:ext uri="{BB962C8B-B14F-4D97-AF65-F5344CB8AC3E}">
        <p14:creationId xmlns:p14="http://schemas.microsoft.com/office/powerpoint/2010/main" val="3349832564"/>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ppt_w</p:attrName>
                                        </p:attrNameLst>
                                      </p:cBhvr>
                                      <p:tavLst>
                                        <p:tav tm="0" fmla="#ppt_w*sin(2.5*pi*$)">
                                          <p:val>
                                            <p:fltVal val="0"/>
                                          </p:val>
                                        </p:tav>
                                        <p:tav tm="100000">
                                          <p:val>
                                            <p:fltVal val="1"/>
                                          </p:val>
                                        </p:tav>
                                      </p:tavLst>
                                    </p:anim>
                                    <p:anim calcmode="lin" valueType="num">
                                      <p:cBhvr>
                                        <p:cTn id="9" dur="1000" fill="hold"/>
                                        <p:tgtEl>
                                          <p:spTgt spid="16"/>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ppt_w</p:attrName>
                                        </p:attrNameLst>
                                      </p:cBhvr>
                                      <p:tavLst>
                                        <p:tav tm="0" fmla="#ppt_w*sin(2.5*pi*$)">
                                          <p:val>
                                            <p:fltVal val="0"/>
                                          </p:val>
                                        </p:tav>
                                        <p:tav tm="100000">
                                          <p:val>
                                            <p:fltVal val="1"/>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000"/>
                            </p:stCondLst>
                            <p:childTnLst>
                              <p:par>
                                <p:cTn id="25" presetID="45"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ppt_w</p:attrName>
                                        </p:attrNameLst>
                                      </p:cBhvr>
                                      <p:tavLst>
                                        <p:tav tm="0" fmla="#ppt_w*sin(2.5*pi*$)">
                                          <p:val>
                                            <p:fltVal val="0"/>
                                          </p:val>
                                        </p:tav>
                                        <p:tav tm="100000">
                                          <p:val>
                                            <p:fltVal val="1"/>
                                          </p:val>
                                        </p:tav>
                                      </p:tavLst>
                                    </p:anim>
                                    <p:anim calcmode="lin" valueType="num">
                                      <p:cBhvr>
                                        <p:cTn id="29" dur="10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3" name="图片 2">
            <a:extLst>
              <a:ext uri="{FF2B5EF4-FFF2-40B4-BE49-F238E27FC236}">
                <a16:creationId xmlns:a16="http://schemas.microsoft.com/office/drawing/2014/main" id="{559BB8DA-7274-423A-B237-8BED89D63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grpSp>
        <p:nvGrpSpPr>
          <p:cNvPr id="4" name="组合 3"/>
          <p:cNvGrpSpPr/>
          <p:nvPr/>
        </p:nvGrpSpPr>
        <p:grpSpPr>
          <a:xfrm>
            <a:off x="224513" y="140871"/>
            <a:ext cx="3697943" cy="967189"/>
            <a:chOff x="224513" y="140871"/>
            <a:chExt cx="3697943" cy="967189"/>
          </a:xfrm>
        </p:grpSpPr>
        <p:sp>
          <p:nvSpPr>
            <p:cNvPr id="5" name="任意多边形 4"/>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420436" y="413217"/>
              <a:ext cx="2108269" cy="523220"/>
            </a:xfrm>
            <a:prstGeom prst="rect">
              <a:avLst/>
            </a:prstGeom>
            <a:noFill/>
          </p:spPr>
          <p:txBody>
            <a:bodyPr wrap="none" rtlCol="0">
              <a:spAutoFit/>
            </a:bodyPr>
            <a:lstStyle/>
            <a:p>
              <a:pPr algn="ctr" defTabSz="685800">
                <a:defRPr/>
              </a:pPr>
              <a:r>
                <a:rPr lang="zh-CN" altLang="en-US" sz="2800" b="1" spc="-300" dirty="0">
                  <a:solidFill>
                    <a:schemeClr val="bg1"/>
                  </a:solidFill>
                  <a:cs typeface="+mn-ea"/>
                  <a:sym typeface="+mn-lt"/>
                </a:rPr>
                <a:t>做到三个读懂</a:t>
              </a:r>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15912">
              <a:off x="224513" y="186373"/>
              <a:ext cx="1079900" cy="921687"/>
            </a:xfrm>
            <a:prstGeom prst="rect">
              <a:avLst/>
            </a:prstGeom>
          </p:spPr>
        </p:pic>
        <p:grpSp>
          <p:nvGrpSpPr>
            <p:cNvPr id="8" name="组合 7"/>
            <p:cNvGrpSpPr/>
            <p:nvPr/>
          </p:nvGrpSpPr>
          <p:grpSpPr>
            <a:xfrm rot="335674">
              <a:off x="452539" y="140871"/>
              <a:ext cx="620482" cy="623305"/>
              <a:chOff x="2155121" y="1939693"/>
              <a:chExt cx="1174773" cy="1180119"/>
            </a:xfrm>
          </p:grpSpPr>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10" name="图片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grpSp>
      <p:sp>
        <p:nvSpPr>
          <p:cNvPr id="11" name="任意多边形 10"/>
          <p:cNvSpPr/>
          <p:nvPr/>
        </p:nvSpPr>
        <p:spPr>
          <a:xfrm>
            <a:off x="1703594" y="2368192"/>
            <a:ext cx="8763528" cy="4136370"/>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5034109" y="1306301"/>
            <a:ext cx="2123781" cy="2123781"/>
            <a:chOff x="5023468" y="1294432"/>
            <a:chExt cx="2123781" cy="2123781"/>
          </a:xfrm>
        </p:grpSpPr>
        <p:sp>
          <p:nvSpPr>
            <p:cNvPr id="20" name="流程图: 接点 19"/>
            <p:cNvSpPr/>
            <p:nvPr/>
          </p:nvSpPr>
          <p:spPr>
            <a:xfrm>
              <a:off x="5134398" y="1346705"/>
              <a:ext cx="1931760" cy="1931760"/>
            </a:xfrm>
            <a:prstGeom prst="flowChartConnector">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流程图: 接点 16"/>
            <p:cNvSpPr/>
            <p:nvPr/>
          </p:nvSpPr>
          <p:spPr>
            <a:xfrm>
              <a:off x="5023468" y="1294432"/>
              <a:ext cx="2123781" cy="2123781"/>
            </a:xfrm>
            <a:prstGeom prst="flowChartConnector">
              <a:avLst/>
            </a:prstGeom>
            <a:noFill/>
            <a:ln>
              <a:solidFill>
                <a:srgbClr val="E9BF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515912">
              <a:off x="5130295" y="2714338"/>
              <a:ext cx="795368" cy="678841"/>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837158">
              <a:off x="6292615" y="1363352"/>
              <a:ext cx="602702" cy="611580"/>
            </a:xfrm>
            <a:prstGeom prst="rect">
              <a:avLst/>
            </a:prstGeom>
          </p:spPr>
        </p:pic>
      </p:grpSp>
      <p:grpSp>
        <p:nvGrpSpPr>
          <p:cNvPr id="28" name="组合 27"/>
          <p:cNvGrpSpPr/>
          <p:nvPr/>
        </p:nvGrpSpPr>
        <p:grpSpPr>
          <a:xfrm>
            <a:off x="2486968" y="4073167"/>
            <a:ext cx="1767791" cy="853940"/>
            <a:chOff x="2328347" y="4073167"/>
            <a:chExt cx="1767791" cy="402710"/>
          </a:xfrm>
        </p:grpSpPr>
        <p:sp>
          <p:nvSpPr>
            <p:cNvPr id="23" name="任意多边形 22"/>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13"/>
            <p:cNvSpPr txBox="1"/>
            <p:nvPr/>
          </p:nvSpPr>
          <p:spPr>
            <a:xfrm>
              <a:off x="2422055" y="4129214"/>
              <a:ext cx="1580373" cy="230478"/>
            </a:xfrm>
            <a:prstGeom prst="rect">
              <a:avLst/>
            </a:prstGeom>
            <a:noFill/>
            <a:ln w="9525">
              <a:noFill/>
            </a:ln>
          </p:spPr>
          <p:txBody>
            <a:bodyPr wrap="square" lIns="0" tIns="0" rIns="0" bIns="0">
              <a:spAutoFit/>
            </a:bodyPr>
            <a:lstStyle/>
            <a:p>
              <a:pPr algn="ctr" defTabSz="-672">
                <a:lnSpc>
                  <a:spcPct val="150000"/>
                </a:lnSpc>
              </a:pPr>
              <a:r>
                <a:rPr lang="zh-CN" altLang="en-US" sz="2400" b="1" dirty="0">
                  <a:solidFill>
                    <a:schemeClr val="bg1"/>
                  </a:solidFill>
                  <a:cs typeface="+mn-ea"/>
                  <a:sym typeface="+mn-lt"/>
                </a:rPr>
                <a:t>课标和教材</a:t>
              </a:r>
            </a:p>
          </p:txBody>
        </p:sp>
      </p:grpSp>
      <p:grpSp>
        <p:nvGrpSpPr>
          <p:cNvPr id="29" name="组合 28"/>
          <p:cNvGrpSpPr/>
          <p:nvPr/>
        </p:nvGrpSpPr>
        <p:grpSpPr>
          <a:xfrm>
            <a:off x="5213469" y="4073167"/>
            <a:ext cx="1767791" cy="853940"/>
            <a:chOff x="2328347" y="4073167"/>
            <a:chExt cx="1767791" cy="402710"/>
          </a:xfrm>
        </p:grpSpPr>
        <p:sp>
          <p:nvSpPr>
            <p:cNvPr id="31" name="任意多边形 30"/>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13"/>
            <p:cNvSpPr txBox="1"/>
            <p:nvPr/>
          </p:nvSpPr>
          <p:spPr>
            <a:xfrm>
              <a:off x="2367821" y="4123488"/>
              <a:ext cx="1580373" cy="230478"/>
            </a:xfrm>
            <a:prstGeom prst="rect">
              <a:avLst/>
            </a:prstGeom>
            <a:noFill/>
            <a:ln w="9525">
              <a:noFill/>
            </a:ln>
          </p:spPr>
          <p:txBody>
            <a:bodyPr wrap="square" lIns="0" tIns="0" rIns="0" bIns="0">
              <a:spAutoFit/>
            </a:bodyPr>
            <a:lstStyle/>
            <a:p>
              <a:pPr algn="ctr" defTabSz="-672">
                <a:lnSpc>
                  <a:spcPct val="150000"/>
                </a:lnSpc>
              </a:pPr>
              <a:r>
                <a:rPr lang="zh-CN" altLang="en-US" sz="2400" b="1" dirty="0">
                  <a:solidFill>
                    <a:schemeClr val="bg1"/>
                  </a:solidFill>
                  <a:cs typeface="+mn-ea"/>
                  <a:sym typeface="+mn-lt"/>
                </a:rPr>
                <a:t>学生</a:t>
              </a:r>
            </a:p>
          </p:txBody>
        </p:sp>
      </p:grpSp>
      <p:grpSp>
        <p:nvGrpSpPr>
          <p:cNvPr id="33" name="组合 32"/>
          <p:cNvGrpSpPr/>
          <p:nvPr/>
        </p:nvGrpSpPr>
        <p:grpSpPr>
          <a:xfrm>
            <a:off x="7939969" y="4073167"/>
            <a:ext cx="1767791" cy="853940"/>
            <a:chOff x="2328347" y="4073167"/>
            <a:chExt cx="1767791" cy="402710"/>
          </a:xfrm>
        </p:grpSpPr>
        <p:sp>
          <p:nvSpPr>
            <p:cNvPr id="35" name="任意多边形 34"/>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13"/>
            <p:cNvSpPr txBox="1"/>
            <p:nvPr/>
          </p:nvSpPr>
          <p:spPr>
            <a:xfrm>
              <a:off x="2422055" y="4129214"/>
              <a:ext cx="1580373" cy="230478"/>
            </a:xfrm>
            <a:prstGeom prst="rect">
              <a:avLst/>
            </a:prstGeom>
            <a:noFill/>
            <a:ln w="9525">
              <a:noFill/>
            </a:ln>
          </p:spPr>
          <p:txBody>
            <a:bodyPr wrap="square" lIns="0" tIns="0" rIns="0" bIns="0">
              <a:spAutoFit/>
            </a:bodyPr>
            <a:lstStyle/>
            <a:p>
              <a:pPr algn="ctr" defTabSz="-672">
                <a:lnSpc>
                  <a:spcPct val="150000"/>
                </a:lnSpc>
              </a:pPr>
              <a:r>
                <a:rPr lang="zh-CN" altLang="en-US" sz="2400" b="1" dirty="0">
                  <a:solidFill>
                    <a:schemeClr val="bg1"/>
                  </a:solidFill>
                  <a:cs typeface="+mn-ea"/>
                  <a:sym typeface="+mn-lt"/>
                </a:rPr>
                <a:t>课堂</a:t>
              </a:r>
            </a:p>
          </p:txBody>
        </p:sp>
      </p:grpSp>
    </p:spTree>
    <p:extLst>
      <p:ext uri="{BB962C8B-B14F-4D97-AF65-F5344CB8AC3E}">
        <p14:creationId xmlns:p14="http://schemas.microsoft.com/office/powerpoint/2010/main" val="108474303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84822">
            <a:off x="-1387115" y="3073522"/>
            <a:ext cx="5564561" cy="4749314"/>
          </a:xfrm>
          <a:prstGeom prst="rect">
            <a:avLst/>
          </a:prstGeom>
        </p:spPr>
      </p:pic>
      <p:pic>
        <p:nvPicPr>
          <p:cNvPr id="29" name="图片 28">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08613" y="4254758"/>
            <a:ext cx="1594480" cy="4831955"/>
          </a:xfrm>
          <a:prstGeom prst="rect">
            <a:avLst/>
          </a:prstGeom>
        </p:spPr>
      </p:pic>
      <p:pic>
        <p:nvPicPr>
          <p:cNvPr id="30" name="图片 29">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87854" y="-1261408"/>
            <a:ext cx="1523236" cy="4616056"/>
          </a:xfrm>
          <a:prstGeom prst="rect">
            <a:avLst/>
          </a:prstGeom>
        </p:spPr>
      </p:pic>
      <p:pic>
        <p:nvPicPr>
          <p:cNvPr id="31" name="图片 30">
            <a:extLst>
              <a:ext uri="{FF2B5EF4-FFF2-40B4-BE49-F238E27FC236}">
                <a16:creationId xmlns:a16="http://schemas.microsoft.com/office/drawing/2014/main" id="{559BB8DA-7274-423A-B237-8BED89D63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83234" y="3154485"/>
            <a:ext cx="1594480" cy="4831955"/>
          </a:xfrm>
          <a:prstGeom prst="rect">
            <a:avLst/>
          </a:prstGeom>
        </p:spPr>
      </p:pic>
      <p:pic>
        <p:nvPicPr>
          <p:cNvPr id="32" name="图片 31">
            <a:extLst>
              <a:ext uri="{FF2B5EF4-FFF2-40B4-BE49-F238E27FC236}">
                <a16:creationId xmlns:a16="http://schemas.microsoft.com/office/drawing/2014/main" id="{891E985C-5232-4FF3-93CC-D36B10A87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1126648" y="-2028110"/>
            <a:ext cx="1523236" cy="4616056"/>
          </a:xfrm>
          <a:prstGeom prst="rect">
            <a:avLst/>
          </a:prstGeom>
        </p:spPr>
      </p:pic>
      <p:grpSp>
        <p:nvGrpSpPr>
          <p:cNvPr id="5" name="组合 4"/>
          <p:cNvGrpSpPr/>
          <p:nvPr/>
        </p:nvGrpSpPr>
        <p:grpSpPr>
          <a:xfrm>
            <a:off x="1603484" y="3002646"/>
            <a:ext cx="2413332" cy="926051"/>
            <a:chOff x="2252472" y="3491842"/>
            <a:chExt cx="1586630" cy="526024"/>
          </a:xfrm>
        </p:grpSpPr>
        <p:sp>
          <p:nvSpPr>
            <p:cNvPr id="18" name="矩形: 圆角 4">
              <a:extLst>
                <a:ext uri="{FF2B5EF4-FFF2-40B4-BE49-F238E27FC236}">
                  <a16:creationId xmlns:a16="http://schemas.microsoft.com/office/drawing/2014/main" id="{6F55F829-8CB0-476C-8C7C-05DF408D8DC6}"/>
                </a:ext>
              </a:extLst>
            </p:cNvPr>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a:extLst>
                <a:ext uri="{FF2B5EF4-FFF2-40B4-BE49-F238E27FC236}">
                  <a16:creationId xmlns:a16="http://schemas.microsoft.com/office/drawing/2014/main" id="{A47E18E9-A4F2-4681-97E9-04784436F0F4}"/>
                </a:ext>
              </a:extLst>
            </p:cNvPr>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PART03</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1690" y="1939693"/>
              <a:ext cx="868204" cy="1180119"/>
            </a:xfrm>
            <a:prstGeom prst="rect">
              <a:avLst/>
            </a:prstGeom>
          </p:spPr>
        </p:pic>
      </p:grpSp>
      <p:sp>
        <p:nvSpPr>
          <p:cNvPr id="2" name="文本框 1">
            <a:extLst>
              <a:ext uri="{FF2B5EF4-FFF2-40B4-BE49-F238E27FC236}">
                <a16:creationId xmlns:a16="http://schemas.microsoft.com/office/drawing/2014/main" id="{DA990EFB-F025-9033-DF5D-40238D17FBCF}"/>
              </a:ext>
            </a:extLst>
          </p:cNvPr>
          <p:cNvSpPr txBox="1"/>
          <p:nvPr/>
        </p:nvSpPr>
        <p:spPr>
          <a:xfrm>
            <a:off x="4199817" y="3119812"/>
            <a:ext cx="6321124" cy="646331"/>
          </a:xfrm>
          <a:prstGeom prst="rect">
            <a:avLst/>
          </a:prstGeom>
          <a:noFill/>
        </p:spPr>
        <p:txBody>
          <a:bodyPr wrap="square" rtlCol="0">
            <a:spAutoFit/>
          </a:bodyPr>
          <a:lstStyle/>
          <a:p>
            <a:r>
              <a:rPr lang="zh-CN" altLang="en-US" sz="2400" b="1" spc="600" dirty="0">
                <a:solidFill>
                  <a:srgbClr val="528667"/>
                </a:solidFill>
                <a:cs typeface="+mn-ea"/>
              </a:rPr>
              <a:t>怎样制定课程纲要</a:t>
            </a:r>
            <a:r>
              <a:rPr lang="zh-CN" altLang="en-US" sz="3600" spc="600" dirty="0">
                <a:solidFill>
                  <a:srgbClr val="528667"/>
                </a:solidFill>
                <a:cs typeface="+mn-ea"/>
              </a:rPr>
              <a:t>？</a:t>
            </a:r>
          </a:p>
        </p:txBody>
      </p:sp>
    </p:spTree>
    <p:extLst>
      <p:ext uri="{BB962C8B-B14F-4D97-AF65-F5344CB8AC3E}">
        <p14:creationId xmlns:p14="http://schemas.microsoft.com/office/powerpoint/2010/main" val="3621076270"/>
      </p:ext>
    </p:extLst>
  </p:cSld>
  <p:clrMapOvr>
    <a:masterClrMapping/>
  </p:clrMapOvr>
  <p:transition spd="slow" advTm="3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3995ba2-0c25-43d0-bbe6-c786c121661e}"/>
  <p:tag name="TABLE_ENDDRAG_ORIGIN_RECT" val="630*382"/>
  <p:tag name="TABLE_ENDDRAG_RECT" val="92*94*630*382"/>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43e6830-302f-4024-8255-505e63ea5f12}"/>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6baf41da-df3a-4c06-b2ec-bd4bf7b08ef8}"/>
  <p:tag name="TABLE_ENDDRAG_ORIGIN_RECT" val="841*420"/>
  <p:tag name="TABLE_ENDDRAG_RECT" val="78*82*841*420"/>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6baf41da-df3a-4c06-b2ec-bd4bf7b08ef8}"/>
  <p:tag name="TABLE_ENDDRAG_ORIGIN_RECT" val="841*420"/>
  <p:tag name="TABLE_ENDDRAG_RECT" val="78*82*841*420"/>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c28b7a35-560c-458b-af67-e2fd1e3126c2}"/>
  <p:tag name="TABLE_ENDDRAG_ORIGIN_RECT" val="606*286"/>
  <p:tag name="TABLE_ENDDRAG_RECT" val="55*96*606*28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tudjnei">
      <a:majorFont>
        <a:latin typeface="微软雅黑" panose="020F0302020204030204"/>
        <a:ea typeface="方正卡通简体"/>
        <a:cs typeface=""/>
      </a:majorFont>
      <a:minorFont>
        <a:latin typeface="微软雅黑" panose="020F0502020204030204"/>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3602</TotalTime>
  <Words>7269</Words>
  <Application>Microsoft Office PowerPoint</Application>
  <PresentationFormat>宽屏</PresentationFormat>
  <Paragraphs>824</Paragraphs>
  <Slides>43</Slides>
  <Notes>43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43</vt:i4>
      </vt:variant>
    </vt:vector>
  </HeadingPairs>
  <TitlesOfParts>
    <vt:vector size="51" baseType="lpstr">
      <vt:lpstr>等线</vt:lpstr>
      <vt:lpstr>宋体</vt:lpstr>
      <vt:lpstr>微软雅黑</vt:lpstr>
      <vt:lpstr>Arial</vt:lpstr>
      <vt:lpstr>Calibri</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清爽水彩花鸟</dc:title>
  <dc:creator>第一PPT</dc:creator>
  <cp:keywords>www.1ppt.com</cp:keywords>
  <dc:description>www.1ppt.com</dc:description>
  <cp:lastModifiedBy>一帆 顾</cp:lastModifiedBy>
  <cp:revision>303</cp:revision>
  <dcterms:created xsi:type="dcterms:W3CDTF">2018-08-03T07:54:40Z</dcterms:created>
  <dcterms:modified xsi:type="dcterms:W3CDTF">2022-10-19T01:12:31Z</dcterms:modified>
</cp:coreProperties>
</file>