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notesSlides/notesSlide5.xml" ContentType="application/vnd.openxmlformats-officedocument.presentationml.notesSlide+xml"/>
  <Override PartName="/ppt/tags/tag24.xml" ContentType="application/vnd.openxmlformats-officedocument.presentationml.tags+xml"/>
  <Override PartName="/ppt/notesSlides/notesSlide6.xml" ContentType="application/vnd.openxmlformats-officedocument.presentationml.notesSlide+xml"/>
  <Override PartName="/ppt/tags/tag25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3" r:id="rId5"/>
    <p:sldId id="266" r:id="rId6"/>
    <p:sldId id="269" r:id="rId7"/>
    <p:sldId id="273" r:id="rId8"/>
    <p:sldId id="274" r:id="rId9"/>
    <p:sldId id="26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32">
          <p15:clr>
            <a:srgbClr val="A4A3A4"/>
          </p15:clr>
        </p15:guide>
        <p15:guide id="2" pos="384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王锐" initials="王锐" lastIdx="2" clrIdx="0"/>
  <p:cmAuthor id="1" name="李超" initials="李超" lastIdx="2" clrIdx="1"/>
  <p:cmAuthor id="2" name="宋士勋" initials="ssx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4" y="32"/>
      </p:cViewPr>
      <p:guideLst>
        <p:guide orient="horz" pos="2332"/>
        <p:guide pos="384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2022/5/10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59993C-6D9A-4214-A252-AD4270264629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4.xml"/><Relationship Id="rId7" Type="http://schemas.openxmlformats.org/officeDocument/2006/relationships/image" Target="../media/image2.png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image" Target="../media/image1.jpeg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7" Type="http://schemas.openxmlformats.org/officeDocument/2006/relationships/image" Target="../media/image3.png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2022/5/10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2022/5/10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373A0701-73A4-4CAF-AC42-CD0F7C55988E}"/>
              </a:ext>
            </a:extLst>
          </p:cNvPr>
          <p:cNvGrpSpPr/>
          <p:nvPr userDrawn="1"/>
        </p:nvGrpSpPr>
        <p:grpSpPr>
          <a:xfrm>
            <a:off x="-5118" y="93695"/>
            <a:ext cx="12197118" cy="8264169"/>
            <a:chOff x="-5118" y="93695"/>
            <a:chExt cx="12197118" cy="8264169"/>
          </a:xfrm>
        </p:grpSpPr>
        <p:grpSp>
          <p:nvGrpSpPr>
            <p:cNvPr id="17" name="组合 16">
              <a:extLst>
                <a:ext uri="{FF2B5EF4-FFF2-40B4-BE49-F238E27FC236}">
                  <a16:creationId xmlns:a16="http://schemas.microsoft.com/office/drawing/2014/main" id="{60339A58-0144-40EB-9403-22B3233AD1EF}"/>
                </a:ext>
              </a:extLst>
            </p:cNvPr>
            <p:cNvGrpSpPr/>
            <p:nvPr userDrawn="1"/>
          </p:nvGrpSpPr>
          <p:grpSpPr>
            <a:xfrm>
              <a:off x="-5118" y="5339599"/>
              <a:ext cx="12197118" cy="3018265"/>
              <a:chOff x="-5118" y="4005259"/>
              <a:chExt cx="9144000" cy="2264015"/>
            </a:xfrm>
          </p:grpSpPr>
          <p:sp>
            <p:nvSpPr>
              <p:cNvPr id="19" name="矩形 18">
                <a:extLst>
                  <a:ext uri="{FF2B5EF4-FFF2-40B4-BE49-F238E27FC236}">
                    <a16:creationId xmlns:a16="http://schemas.microsoft.com/office/drawing/2014/main" id="{87FAAF54-7F35-4663-8609-1B197CD65E2B}"/>
                  </a:ext>
                </a:extLst>
              </p:cNvPr>
              <p:cNvSpPr/>
              <p:nvPr userDrawn="1"/>
            </p:nvSpPr>
            <p:spPr>
              <a:xfrm>
                <a:off x="-5118" y="4715686"/>
                <a:ext cx="9144000" cy="427814"/>
              </a:xfrm>
              <a:prstGeom prst="rect">
                <a:avLst/>
              </a:prstGeom>
              <a:gradFill>
                <a:gsLst>
                  <a:gs pos="54000">
                    <a:srgbClr val="37649B"/>
                  </a:gs>
                  <a:gs pos="73000">
                    <a:srgbClr val="37649B">
                      <a:alpha val="30000"/>
                    </a:srgbClr>
                  </a:gs>
                  <a:gs pos="0">
                    <a:srgbClr val="37649B"/>
                  </a:gs>
                  <a:gs pos="100000">
                    <a:srgbClr val="37649B"/>
                  </a:gs>
                </a:gsLst>
                <a:lin ang="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AEEF3CBB-2F1C-48F4-92D3-4E37CF614C4F}"/>
                  </a:ext>
                </a:extLst>
              </p:cNvPr>
              <p:cNvSpPr/>
              <p:nvPr userDrawn="1"/>
            </p:nvSpPr>
            <p:spPr>
              <a:xfrm>
                <a:off x="1699302" y="4743040"/>
                <a:ext cx="2364750" cy="307777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zh-CN" altLang="en-US" sz="1400" b="1" spc="300" dirty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中宋" panose="02010600040101010101" pitchFamily="2" charset="-122"/>
                    <a:ea typeface="华文中宋" panose="02010600040101010101" pitchFamily="2" charset="-122"/>
                  </a:rPr>
                  <a:t>中华人民共和国教育部</a:t>
                </a:r>
                <a:endParaRPr lang="zh-CN" altLang="en-US" sz="1400" b="1" cap="none" spc="300" dirty="0">
                  <a:ln w="0"/>
                  <a:solidFill>
                    <a:schemeClr val="bg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华文中宋" panose="02010600040101010101" pitchFamily="2" charset="-122"/>
                  <a:ea typeface="华文中宋" panose="02010600040101010101" pitchFamily="2" charset="-122"/>
                </a:endParaRPr>
              </a:p>
            </p:txBody>
          </p:sp>
          <p:pic>
            <p:nvPicPr>
              <p:cNvPr id="21" name="图片 20">
                <a:extLst>
                  <a:ext uri="{FF2B5EF4-FFF2-40B4-BE49-F238E27FC236}">
                    <a16:creationId xmlns:a16="http://schemas.microsoft.com/office/drawing/2014/main" id="{E47C8BBD-32AF-46B9-95E9-46AF419F7F70}"/>
                  </a:ext>
                </a:extLst>
              </p:cNvPr>
              <p:cNvPicPr>
                <a:picLocks noChangeAspect="1"/>
              </p:cNvPicPr>
              <p:nvPr userDrawn="1"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8966" r="9318" b="33438"/>
              <a:stretch>
                <a:fillRect/>
              </a:stretch>
            </p:blipFill>
            <p:spPr>
              <a:xfrm flipH="1">
                <a:off x="6561873" y="4715686"/>
                <a:ext cx="1821855" cy="439671"/>
              </a:xfrm>
              <a:prstGeom prst="rect">
                <a:avLst/>
              </a:prstGeom>
              <a:effectLst>
                <a:innerShdw blurRad="215900" dist="304800" dir="19800000">
                  <a:srgbClr val="37649B">
                    <a:alpha val="23000"/>
                  </a:srgbClr>
                </a:innerShdw>
                <a:softEdge rad="12700"/>
              </a:effectLst>
            </p:spPr>
          </p:pic>
          <p:pic>
            <p:nvPicPr>
              <p:cNvPr id="22" name="图片 21">
                <a:extLst>
                  <a:ext uri="{FF2B5EF4-FFF2-40B4-BE49-F238E27FC236}">
                    <a16:creationId xmlns:a16="http://schemas.microsoft.com/office/drawing/2014/main" id="{F2747774-494B-46FB-9A53-21AF2DC56BB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51441" y="4005259"/>
                <a:ext cx="1207476" cy="2264015"/>
              </a:xfrm>
              <a:prstGeom prst="rect">
                <a:avLst/>
              </a:prstGeom>
            </p:spPr>
          </p:pic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636EEA56-DD6E-49C8-A47B-3DF64726E46E}"/>
                  </a:ext>
                </a:extLst>
              </p:cNvPr>
              <p:cNvSpPr txBox="1"/>
              <p:nvPr userDrawn="1"/>
            </p:nvSpPr>
            <p:spPr>
              <a:xfrm>
                <a:off x="2022398" y="4948014"/>
                <a:ext cx="2287806" cy="195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670" dirty="0">
                    <a:solidFill>
                      <a:schemeClr val="bg1"/>
                    </a:solidFill>
                  </a:rPr>
                  <a:t>Ministry of Education of the People's Republic of China</a:t>
                </a:r>
                <a:endParaRPr lang="zh-CN" altLang="en-US" sz="670" dirty="0">
                  <a:solidFill>
                    <a:schemeClr val="bg1"/>
                  </a:solidFill>
                </a:endParaRPr>
              </a:p>
            </p:txBody>
          </p:sp>
        </p:grpSp>
        <p:pic>
          <p:nvPicPr>
            <p:cNvPr id="16" name="Picture 3" descr="logo">
              <a:extLst>
                <a:ext uri="{FF2B5EF4-FFF2-40B4-BE49-F238E27FC236}">
                  <a16:creationId xmlns:a16="http://schemas.microsoft.com/office/drawing/2014/main" id="{74430D32-34C7-4DA7-95E6-637EBE6CEB92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1139057" y="93695"/>
              <a:ext cx="872103" cy="772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pPr/>
              <a:t>2022/5/10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CDA4813D-36BF-444D-821E-C8AECFCF9712}"/>
              </a:ext>
            </a:extLst>
          </p:cNvPr>
          <p:cNvGrpSpPr/>
          <p:nvPr userDrawn="1"/>
        </p:nvGrpSpPr>
        <p:grpSpPr>
          <a:xfrm>
            <a:off x="-5118" y="1"/>
            <a:ext cx="12197118" cy="8357862"/>
            <a:chOff x="-5118" y="1"/>
            <a:chExt cx="12197118" cy="8357862"/>
          </a:xfrm>
        </p:grpSpPr>
        <p:grpSp>
          <p:nvGrpSpPr>
            <p:cNvPr id="24" name="组合 23">
              <a:extLst>
                <a:ext uri="{FF2B5EF4-FFF2-40B4-BE49-F238E27FC236}">
                  <a16:creationId xmlns:a16="http://schemas.microsoft.com/office/drawing/2014/main" id="{BC81D624-4C7C-4067-8CB2-E66C2D3D2CC2}"/>
                </a:ext>
              </a:extLst>
            </p:cNvPr>
            <p:cNvGrpSpPr/>
            <p:nvPr userDrawn="1"/>
          </p:nvGrpSpPr>
          <p:grpSpPr>
            <a:xfrm>
              <a:off x="-5118" y="1"/>
              <a:ext cx="12197118" cy="8357862"/>
              <a:chOff x="-5118" y="1"/>
              <a:chExt cx="9149118" cy="6269273"/>
            </a:xfrm>
          </p:grpSpPr>
          <p:grpSp>
            <p:nvGrpSpPr>
              <p:cNvPr id="26" name="组合 25">
                <a:extLst>
                  <a:ext uri="{FF2B5EF4-FFF2-40B4-BE49-F238E27FC236}">
                    <a16:creationId xmlns:a16="http://schemas.microsoft.com/office/drawing/2014/main" id="{100C21E4-8BA3-447F-8673-F6582D573266}"/>
                  </a:ext>
                </a:extLst>
              </p:cNvPr>
              <p:cNvGrpSpPr/>
              <p:nvPr userDrawn="1"/>
            </p:nvGrpSpPr>
            <p:grpSpPr>
              <a:xfrm>
                <a:off x="-5118" y="4005259"/>
                <a:ext cx="9149118" cy="2264015"/>
                <a:chOff x="-5118" y="4005259"/>
                <a:chExt cx="9144000" cy="2264015"/>
              </a:xfrm>
            </p:grpSpPr>
            <p:sp>
              <p:nvSpPr>
                <p:cNvPr id="28" name="矩形 27">
                  <a:extLst>
                    <a:ext uri="{FF2B5EF4-FFF2-40B4-BE49-F238E27FC236}">
                      <a16:creationId xmlns:a16="http://schemas.microsoft.com/office/drawing/2014/main" id="{A9DA4BA1-D0A2-47C9-9A8C-3A7BFC5DFC16}"/>
                    </a:ext>
                  </a:extLst>
                </p:cNvPr>
                <p:cNvSpPr/>
                <p:nvPr userDrawn="1"/>
              </p:nvSpPr>
              <p:spPr>
                <a:xfrm>
                  <a:off x="-5118" y="4715686"/>
                  <a:ext cx="9144000" cy="427814"/>
                </a:xfrm>
                <a:prstGeom prst="rect">
                  <a:avLst/>
                </a:prstGeom>
                <a:gradFill>
                  <a:gsLst>
                    <a:gs pos="54000">
                      <a:srgbClr val="37649B"/>
                    </a:gs>
                    <a:gs pos="73000">
                      <a:srgbClr val="37649B">
                        <a:alpha val="30000"/>
                      </a:srgbClr>
                    </a:gs>
                    <a:gs pos="0">
                      <a:srgbClr val="37649B"/>
                    </a:gs>
                    <a:gs pos="100000">
                      <a:srgbClr val="37649B"/>
                    </a:gs>
                  </a:gsLst>
                  <a:lin ang="0" scaled="1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9" name="矩形 28">
                  <a:extLst>
                    <a:ext uri="{FF2B5EF4-FFF2-40B4-BE49-F238E27FC236}">
                      <a16:creationId xmlns:a16="http://schemas.microsoft.com/office/drawing/2014/main" id="{19008227-1697-4D01-A34D-5A4364B719DB}"/>
                    </a:ext>
                  </a:extLst>
                </p:cNvPr>
                <p:cNvSpPr/>
                <p:nvPr userDrawn="1"/>
              </p:nvSpPr>
              <p:spPr>
                <a:xfrm>
                  <a:off x="1699302" y="4743040"/>
                  <a:ext cx="2364750" cy="307777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</a:bodyPr>
                <a:lstStyle/>
                <a:p>
                  <a:pPr algn="ctr"/>
                  <a:r>
                    <a:rPr lang="zh-CN" altLang="en-US" sz="1400" b="1" spc="300" dirty="0">
                      <a:ln w="0"/>
                      <a:solidFill>
                        <a:schemeClr val="bg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华文中宋" panose="02010600040101010101" pitchFamily="2" charset="-122"/>
                      <a:ea typeface="华文中宋" panose="02010600040101010101" pitchFamily="2" charset="-122"/>
                    </a:rPr>
                    <a:t>中华人民共和国教育部</a:t>
                  </a:r>
                  <a:endParaRPr lang="zh-CN" altLang="en-US" sz="1400" b="1" cap="none" spc="300" dirty="0">
                    <a:ln w="0"/>
                    <a:solidFill>
                      <a:schemeClr val="bg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华文中宋" panose="02010600040101010101" pitchFamily="2" charset="-122"/>
                    <a:ea typeface="华文中宋" panose="02010600040101010101" pitchFamily="2" charset="-122"/>
                  </a:endParaRPr>
                </a:p>
              </p:txBody>
            </p:sp>
            <p:pic>
              <p:nvPicPr>
                <p:cNvPr id="30" name="图片 29">
                  <a:extLst>
                    <a:ext uri="{FF2B5EF4-FFF2-40B4-BE49-F238E27FC236}">
                      <a16:creationId xmlns:a16="http://schemas.microsoft.com/office/drawing/2014/main" id="{52891EE0-69C2-4979-8FEA-8D60D6CABF74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 rotWithShape="1"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28966" r="9318" b="33438"/>
                <a:stretch>
                  <a:fillRect/>
                </a:stretch>
              </p:blipFill>
              <p:spPr>
                <a:xfrm flipH="1">
                  <a:off x="6561873" y="4715686"/>
                  <a:ext cx="1821855" cy="439671"/>
                </a:xfrm>
                <a:prstGeom prst="rect">
                  <a:avLst/>
                </a:prstGeom>
                <a:effectLst>
                  <a:innerShdw blurRad="215900" dist="304800" dir="19800000">
                    <a:srgbClr val="37649B">
                      <a:alpha val="23000"/>
                    </a:srgbClr>
                  </a:innerShdw>
                  <a:softEdge rad="12700"/>
                </a:effectLst>
              </p:spPr>
            </p:pic>
            <p:pic>
              <p:nvPicPr>
                <p:cNvPr id="31" name="图片 30">
                  <a:extLst>
                    <a:ext uri="{FF2B5EF4-FFF2-40B4-BE49-F238E27FC236}">
                      <a16:creationId xmlns:a16="http://schemas.microsoft.com/office/drawing/2014/main" id="{154140E9-1BC4-43A6-A639-DCDADC016751}"/>
                    </a:ext>
                  </a:extLst>
                </p:cNvPr>
                <p:cNvPicPr>
                  <a:picLocks noChangeAspect="1"/>
                </p:cNvPicPr>
                <p:nvPr userDrawn="1"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51441" y="4005259"/>
                  <a:ext cx="1207476" cy="2264015"/>
                </a:xfrm>
                <a:prstGeom prst="rect">
                  <a:avLst/>
                </a:prstGeom>
              </p:spPr>
            </p:pic>
            <p:sp>
              <p:nvSpPr>
                <p:cNvPr id="32" name="文本框 31">
                  <a:extLst>
                    <a:ext uri="{FF2B5EF4-FFF2-40B4-BE49-F238E27FC236}">
                      <a16:creationId xmlns:a16="http://schemas.microsoft.com/office/drawing/2014/main" id="{EAB80843-A296-4FAB-8085-646FAC37787B}"/>
                    </a:ext>
                  </a:extLst>
                </p:cNvPr>
                <p:cNvSpPr txBox="1"/>
                <p:nvPr userDrawn="1"/>
              </p:nvSpPr>
              <p:spPr>
                <a:xfrm>
                  <a:off x="2022398" y="4948014"/>
                  <a:ext cx="2287806" cy="19543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670" dirty="0">
                      <a:solidFill>
                        <a:schemeClr val="bg1"/>
                      </a:solidFill>
                    </a:rPr>
                    <a:t>Ministry of Education of the People's Republic of China</a:t>
                  </a:r>
                  <a:endParaRPr lang="zh-CN" altLang="en-US" sz="670" dirty="0">
                    <a:solidFill>
                      <a:schemeClr val="bg1"/>
                    </a:solidFill>
                  </a:endParaRPr>
                </a:p>
              </p:txBody>
            </p:sp>
          </p:grpSp>
          <p:sp>
            <p:nvSpPr>
              <p:cNvPr id="27" name="矩形 26">
                <a:extLst>
                  <a:ext uri="{FF2B5EF4-FFF2-40B4-BE49-F238E27FC236}">
                    <a16:creationId xmlns:a16="http://schemas.microsoft.com/office/drawing/2014/main" id="{897C761D-05E8-46AD-B775-E385B80370D0}"/>
                  </a:ext>
                </a:extLst>
              </p:cNvPr>
              <p:cNvSpPr/>
              <p:nvPr userDrawn="1"/>
            </p:nvSpPr>
            <p:spPr>
              <a:xfrm>
                <a:off x="0" y="1"/>
                <a:ext cx="9144000" cy="720000"/>
              </a:xfrm>
              <a:prstGeom prst="rect">
                <a:avLst/>
              </a:prstGeom>
              <a:solidFill>
                <a:srgbClr val="3764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3200" dirty="0">
                  <a:solidFill>
                    <a:srgbClr val="002060"/>
                  </a:solidFill>
                </a:endParaRPr>
              </a:p>
            </p:txBody>
          </p:sp>
        </p:grpSp>
        <p:pic>
          <p:nvPicPr>
            <p:cNvPr id="25" name="Picture 3" descr="logo">
              <a:extLst>
                <a:ext uri="{FF2B5EF4-FFF2-40B4-BE49-F238E27FC236}">
                  <a16:creationId xmlns:a16="http://schemas.microsoft.com/office/drawing/2014/main" id="{980588D3-4B11-4F3B-9579-9432AA57E1C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1139057" y="93695"/>
              <a:ext cx="872103" cy="772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ags" Target="../tags/tag1.xml"/><Relationship Id="rId10" Type="http://schemas.openxmlformats.org/officeDocument/2006/relationships/tags" Target="../tags/tag6.xml"/><Relationship Id="rId4" Type="http://schemas.openxmlformats.org/officeDocument/2006/relationships/theme" Target="../theme/theme1.xml"/><Relationship Id="rId9" Type="http://schemas.openxmlformats.org/officeDocument/2006/relationships/tags" Target="../tags/tag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pPr/>
              <a:t>2022/5/10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custDataLst>
      <p:tags r:id="rId5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image" Target="../media/image4.jpeg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6460" y="2143800"/>
            <a:ext cx="9799200" cy="25704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zh-CN" altLang="en-US" dirty="0"/>
              <a:t>把师生生命健康放在第一位</a:t>
            </a:r>
            <a:br>
              <a:rPr lang="en-US" altLang="zh-CN" dirty="0"/>
            </a:br>
            <a:r>
              <a:rPr lang="en-US" altLang="zh-CN" sz="4000" b="0" dirty="0"/>
              <a:t>——</a:t>
            </a:r>
            <a:r>
              <a:rPr lang="zh-CN" altLang="zh-CN" sz="4000" b="0" dirty="0"/>
              <a:t>学校疫情防控技术方案</a:t>
            </a:r>
            <a:br>
              <a:rPr lang="zh-CN" altLang="zh-CN" sz="4000" b="0" dirty="0"/>
            </a:br>
            <a:r>
              <a:rPr lang="zh-CN" altLang="en-US" sz="4000" b="0" dirty="0"/>
              <a:t>修订原则和思路</a:t>
            </a:r>
            <a:endParaRPr lang="zh-CN" altLang="zh-CN" sz="4000" b="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6340" y="5424519"/>
            <a:ext cx="9799320" cy="1174246"/>
          </a:xfrm>
        </p:spPr>
        <p:txBody>
          <a:bodyPr>
            <a:noAutofit/>
          </a:bodyPr>
          <a:lstStyle/>
          <a:p>
            <a:r>
              <a:rPr lang="zh-CN" altLang="en-US" sz="2800" dirty="0"/>
              <a:t>教育部体育卫生与艺术教育司  樊泽民</a:t>
            </a:r>
          </a:p>
          <a:p>
            <a:r>
              <a:rPr lang="en-US" altLang="zh-CN" sz="2800" dirty="0"/>
              <a:t>2022</a:t>
            </a:r>
            <a:r>
              <a:rPr lang="zh-CN" altLang="en-US" sz="2800" dirty="0"/>
              <a:t>年</a:t>
            </a:r>
            <a:r>
              <a:rPr lang="en-US" altLang="zh-CN" sz="2800" dirty="0"/>
              <a:t>5</a:t>
            </a:r>
            <a:r>
              <a:rPr lang="zh-CN" altLang="en-US" sz="2800" dirty="0"/>
              <a:t>月</a:t>
            </a:r>
            <a:r>
              <a:rPr lang="en-US" altLang="zh-CN" sz="2800" dirty="0"/>
              <a:t>10</a:t>
            </a:r>
            <a:r>
              <a:rPr lang="zh-CN" altLang="en-US" sz="2800" dirty="0"/>
              <a:t>日</a:t>
            </a:r>
          </a:p>
        </p:txBody>
      </p:sp>
      <p:pic>
        <p:nvPicPr>
          <p:cNvPr id="4" name="Picture 2" descr="C:\Documents and Settings\ssyu\桌面\index_top.jpg">
            <a:extLst>
              <a:ext uri="{FF2B5EF4-FFF2-40B4-BE49-F238E27FC236}">
                <a16:creationId xmlns:a16="http://schemas.microsoft.com/office/drawing/2014/main" id="{39A6B02A-BA7D-4A36-B1FD-322644BB1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1" y="-20539"/>
            <a:ext cx="12192001" cy="1383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1996977" y="1163320"/>
            <a:ext cx="8714740" cy="4531360"/>
            <a:chOff x="3208" y="2094"/>
            <a:chExt cx="13724" cy="7136"/>
          </a:xfrm>
        </p:grpSpPr>
        <p:sp>
          <p:nvSpPr>
            <p:cNvPr id="7" name="任意多边形 20"/>
            <p:cNvSpPr/>
            <p:nvPr/>
          </p:nvSpPr>
          <p:spPr>
            <a:xfrm>
              <a:off x="3210" y="2094"/>
              <a:ext cx="983" cy="1160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  <p:sp>
          <p:nvSpPr>
            <p:cNvPr id="8" name="矩形 7"/>
            <p:cNvSpPr/>
            <p:nvPr/>
          </p:nvSpPr>
          <p:spPr>
            <a:xfrm>
              <a:off x="3285" y="2307"/>
              <a:ext cx="829" cy="7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665" b="1" dirty="0">
                  <a:solidFill>
                    <a:srgbClr val="124062"/>
                  </a:solidFill>
                  <a:latin typeface="Arial" panose="020B0604020202020204"/>
                  <a:ea typeface="微软雅黑" panose="020B0503020204020204" charset="-122"/>
                  <a:sym typeface="Calibri" panose="020F0502020204030204" charset="0"/>
                </a:rPr>
                <a:t>一</a:t>
              </a:r>
              <a:endParaRPr lang="zh-CN" altLang="en-US" sz="2400" b="1" dirty="0">
                <a:solidFill>
                  <a:srgbClr val="124062"/>
                </a:solidFill>
              </a:endParaRPr>
            </a:p>
          </p:txBody>
        </p:sp>
        <p:sp>
          <p:nvSpPr>
            <p:cNvPr id="10" name="任意多边形 23"/>
            <p:cNvSpPr/>
            <p:nvPr/>
          </p:nvSpPr>
          <p:spPr>
            <a:xfrm>
              <a:off x="3238" y="6056"/>
              <a:ext cx="983" cy="1160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313" y="6269"/>
              <a:ext cx="829" cy="7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665" b="1" dirty="0">
                  <a:solidFill>
                    <a:srgbClr val="124062"/>
                  </a:solidFill>
                  <a:latin typeface="Arial" panose="020B0604020202020204"/>
                  <a:ea typeface="微软雅黑" panose="020B0503020204020204" charset="-122"/>
                  <a:sym typeface="Calibri" panose="020F0502020204030204" charset="0"/>
                </a:rPr>
                <a:t>三</a:t>
              </a:r>
              <a:endParaRPr lang="zh-CN" altLang="en-US" sz="2400" b="1" dirty="0">
                <a:solidFill>
                  <a:srgbClr val="124062"/>
                </a:solidFill>
              </a:endParaRPr>
            </a:p>
          </p:txBody>
        </p:sp>
        <p:sp>
          <p:nvSpPr>
            <p:cNvPr id="13" name="任意多边形 26"/>
            <p:cNvSpPr/>
            <p:nvPr/>
          </p:nvSpPr>
          <p:spPr>
            <a:xfrm>
              <a:off x="3208" y="4042"/>
              <a:ext cx="983" cy="1160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  <p:sp>
          <p:nvSpPr>
            <p:cNvPr id="14" name="矩形 13"/>
            <p:cNvSpPr/>
            <p:nvPr/>
          </p:nvSpPr>
          <p:spPr>
            <a:xfrm>
              <a:off x="3285" y="4255"/>
              <a:ext cx="829" cy="7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665" b="1" dirty="0">
                  <a:solidFill>
                    <a:srgbClr val="124062"/>
                  </a:solidFill>
                  <a:latin typeface="Arial" panose="020B0604020202020204"/>
                  <a:ea typeface="微软雅黑" panose="020B0503020204020204" charset="-122"/>
                  <a:sym typeface="Calibri" panose="020F0502020204030204" charset="0"/>
                </a:rPr>
                <a:t>二</a:t>
              </a:r>
              <a:endParaRPr lang="zh-CN" altLang="en-US" sz="2400" b="1" dirty="0">
                <a:solidFill>
                  <a:srgbClr val="124062"/>
                </a:solidFill>
              </a:endParaRPr>
            </a:p>
          </p:txBody>
        </p:sp>
        <p:sp>
          <p:nvSpPr>
            <p:cNvPr id="15" name="TextBox 6"/>
            <p:cNvSpPr txBox="1">
              <a:spLocks noChangeArrowheads="1"/>
            </p:cNvSpPr>
            <p:nvPr/>
          </p:nvSpPr>
          <p:spPr bwMode="auto">
            <a:xfrm>
              <a:off x="4898" y="2291"/>
              <a:ext cx="12034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r>
                <a:rPr lang="zh-CN" altLang="en-US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技术</a:t>
              </a:r>
              <a:r>
                <a:rPr lang="zh-CN" altLang="x-none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方案制</a:t>
              </a:r>
              <a:r>
                <a:rPr lang="zh-CN" altLang="en-US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（修）订</a:t>
              </a:r>
              <a:r>
                <a:rPr lang="zh-CN" altLang="x-none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背景</a:t>
              </a:r>
            </a:p>
          </p:txBody>
        </p:sp>
        <p:sp>
          <p:nvSpPr>
            <p:cNvPr id="16" name="TextBox 6"/>
            <p:cNvSpPr txBox="1">
              <a:spLocks noChangeArrowheads="1"/>
            </p:cNvSpPr>
            <p:nvPr/>
          </p:nvSpPr>
          <p:spPr bwMode="auto">
            <a:xfrm>
              <a:off x="4898" y="4239"/>
              <a:ext cx="9554" cy="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r>
                <a:rPr lang="zh-CN" altLang="en-US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修订</a:t>
              </a:r>
              <a:r>
                <a:rPr lang="zh-CN" altLang="x-none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主要原则和依据</a:t>
              </a:r>
            </a:p>
          </p:txBody>
        </p:sp>
        <p:sp>
          <p:nvSpPr>
            <p:cNvPr id="17" name="TextBox 6"/>
            <p:cNvSpPr txBox="1">
              <a:spLocks noChangeArrowheads="1"/>
            </p:cNvSpPr>
            <p:nvPr/>
          </p:nvSpPr>
          <p:spPr bwMode="auto">
            <a:xfrm>
              <a:off x="4898" y="6187"/>
              <a:ext cx="11212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 marL="0" lvl="1"/>
              <a:r>
                <a:rPr lang="x-none" altLang="zh-CN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校园疫情防控关键环节</a:t>
              </a:r>
            </a:p>
          </p:txBody>
        </p:sp>
        <p:sp>
          <p:nvSpPr>
            <p:cNvPr id="18" name="任意多边形 23"/>
            <p:cNvSpPr/>
            <p:nvPr/>
          </p:nvSpPr>
          <p:spPr>
            <a:xfrm>
              <a:off x="3255" y="8070"/>
              <a:ext cx="983" cy="1160"/>
            </a:xfrm>
            <a:custGeom>
              <a:avLst/>
              <a:gdLst>
                <a:gd name="connsiteX0" fmla="*/ 0 w 1506471"/>
                <a:gd name="connsiteY0" fmla="*/ 655315 h 1310630"/>
                <a:gd name="connsiteX1" fmla="*/ 327658 w 1506471"/>
                <a:gd name="connsiteY1" fmla="*/ 0 h 1310630"/>
                <a:gd name="connsiteX2" fmla="*/ 1178814 w 1506471"/>
                <a:gd name="connsiteY2" fmla="*/ 0 h 1310630"/>
                <a:gd name="connsiteX3" fmla="*/ 1506471 w 1506471"/>
                <a:gd name="connsiteY3" fmla="*/ 655315 h 1310630"/>
                <a:gd name="connsiteX4" fmla="*/ 1178814 w 1506471"/>
                <a:gd name="connsiteY4" fmla="*/ 1310630 h 1310630"/>
                <a:gd name="connsiteX5" fmla="*/ 327658 w 1506471"/>
                <a:gd name="connsiteY5" fmla="*/ 1310630 h 1310630"/>
                <a:gd name="connsiteX6" fmla="*/ 0 w 1506471"/>
                <a:gd name="connsiteY6" fmla="*/ 655315 h 1310630"/>
                <a:gd name="connsiteX0-1" fmla="*/ 761425 w 1506470"/>
                <a:gd name="connsiteY0-2" fmla="*/ 0 h 1359090"/>
                <a:gd name="connsiteX1-3" fmla="*/ 1506469 w 1506470"/>
                <a:gd name="connsiteY1-4" fmla="*/ 333523 h 1359090"/>
                <a:gd name="connsiteX2-5" fmla="*/ 1506469 w 1506470"/>
                <a:gd name="connsiteY2-6" fmla="*/ 1074028 h 1359090"/>
                <a:gd name="connsiteX3-7" fmla="*/ 753235 w 1506470"/>
                <a:gd name="connsiteY3-8" fmla="*/ 1359090 h 1359090"/>
                <a:gd name="connsiteX4-9" fmla="*/ 0 w 1506470"/>
                <a:gd name="connsiteY4-10" fmla="*/ 1074028 h 1359090"/>
                <a:gd name="connsiteX5-11" fmla="*/ 0 w 1506470"/>
                <a:gd name="connsiteY5-12" fmla="*/ 333523 h 1359090"/>
                <a:gd name="connsiteX6-13" fmla="*/ 761425 w 1506470"/>
                <a:gd name="connsiteY6-14" fmla="*/ 0 h 1359090"/>
                <a:gd name="connsiteX0-15" fmla="*/ 761425 w 1506469"/>
                <a:gd name="connsiteY0-16" fmla="*/ 0 h 1365148"/>
                <a:gd name="connsiteX1-17" fmla="*/ 1506469 w 1506469"/>
                <a:gd name="connsiteY1-18" fmla="*/ 333523 h 1365148"/>
                <a:gd name="connsiteX2-19" fmla="*/ 1506469 w 1506469"/>
                <a:gd name="connsiteY2-20" fmla="*/ 1074028 h 1365148"/>
                <a:gd name="connsiteX3-21" fmla="*/ 753235 w 1506469"/>
                <a:gd name="connsiteY3-22" fmla="*/ 1365148 h 1365148"/>
                <a:gd name="connsiteX4-23" fmla="*/ 0 w 1506469"/>
                <a:gd name="connsiteY4-24" fmla="*/ 1074028 h 1365148"/>
                <a:gd name="connsiteX5-25" fmla="*/ 0 w 1506469"/>
                <a:gd name="connsiteY5-26" fmla="*/ 333523 h 1365148"/>
                <a:gd name="connsiteX6-27" fmla="*/ 761425 w 1506469"/>
                <a:gd name="connsiteY6-28" fmla="*/ 0 h 136514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</a:cxnLst>
              <a:rect l="l" t="t" r="r" b="b"/>
              <a:pathLst>
                <a:path w="1506469" h="1365148">
                  <a:moveTo>
                    <a:pt x="761425" y="0"/>
                  </a:moveTo>
                  <a:lnTo>
                    <a:pt x="1506469" y="333523"/>
                  </a:lnTo>
                  <a:lnTo>
                    <a:pt x="1506469" y="1074028"/>
                  </a:lnTo>
                  <a:lnTo>
                    <a:pt x="753235" y="1365148"/>
                  </a:lnTo>
                  <a:lnTo>
                    <a:pt x="0" y="1074028"/>
                  </a:lnTo>
                  <a:lnTo>
                    <a:pt x="0" y="333523"/>
                  </a:lnTo>
                  <a:lnTo>
                    <a:pt x="761425" y="0"/>
                  </a:lnTo>
                  <a:close/>
                </a:path>
              </a:pathLst>
            </a:custGeom>
            <a:noFill/>
            <a:ln w="28575">
              <a:solidFill>
                <a:srgbClr val="12406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2320" tIns="313012" rIns="272321" bIns="313011" numCol="1" spcCol="1270" anchor="ctr" anchorCtr="0">
              <a:noAutofit/>
            </a:bodyPr>
            <a:lstStyle/>
            <a:p>
              <a:pPr algn="ctr" defTabSz="2132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4800"/>
            </a:p>
          </p:txBody>
        </p:sp>
        <p:sp>
          <p:nvSpPr>
            <p:cNvPr id="19" name="矩形 18"/>
            <p:cNvSpPr/>
            <p:nvPr/>
          </p:nvSpPr>
          <p:spPr>
            <a:xfrm>
              <a:off x="3361" y="8283"/>
              <a:ext cx="768" cy="7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rgbClr val="124062"/>
                  </a:solidFill>
                </a:rPr>
                <a:t>四</a:t>
              </a:r>
            </a:p>
          </p:txBody>
        </p:sp>
        <p:sp>
          <p:nvSpPr>
            <p:cNvPr id="20" name="TextBox 6"/>
            <p:cNvSpPr txBox="1">
              <a:spLocks noChangeArrowheads="1"/>
            </p:cNvSpPr>
            <p:nvPr/>
          </p:nvSpPr>
          <p:spPr bwMode="auto">
            <a:xfrm>
              <a:off x="4898" y="8283"/>
              <a:ext cx="11212" cy="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 marL="0" lvl="1"/>
              <a:r>
                <a:rPr lang="zh-CN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校园疫情防控</a:t>
              </a:r>
              <a:r>
                <a:rPr lang="x-none" altLang="zh-CN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重点</a:t>
              </a:r>
              <a:r>
                <a:rPr lang="zh-CN" altLang="en-US" sz="2800" dirty="0">
                  <a:solidFill>
                    <a:srgbClr val="124062"/>
                  </a:solidFill>
                  <a:latin typeface="微软雅黑" panose="020B0503020204020204" charset="-122"/>
                  <a:ea typeface="微软雅黑" panose="020B0503020204020204" charset="-122"/>
                </a:rPr>
                <a:t>任务</a:t>
              </a:r>
              <a:endParaRPr lang="zh-CN" altLang="x-none" sz="2800" dirty="0">
                <a:solidFill>
                  <a:srgbClr val="124062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98700" y="92640"/>
            <a:ext cx="617283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ctr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技术方案制（修）订背景</a:t>
            </a:r>
          </a:p>
        </p:txBody>
      </p:sp>
      <p:grpSp>
        <p:nvGrpSpPr>
          <p:cNvPr id="273" name="组合 272"/>
          <p:cNvGrpSpPr/>
          <p:nvPr/>
        </p:nvGrpSpPr>
        <p:grpSpPr>
          <a:xfrm>
            <a:off x="207202" y="966301"/>
            <a:ext cx="11771630" cy="5316855"/>
            <a:chOff x="163" y="2474"/>
            <a:chExt cx="18538" cy="8373"/>
          </a:xfrm>
        </p:grpSpPr>
        <p:grpSp>
          <p:nvGrpSpPr>
            <p:cNvPr id="255" name="组合 254"/>
            <p:cNvGrpSpPr/>
            <p:nvPr/>
          </p:nvGrpSpPr>
          <p:grpSpPr>
            <a:xfrm>
              <a:off x="163" y="2474"/>
              <a:ext cx="18538" cy="8044"/>
              <a:chOff x="163" y="2474"/>
              <a:chExt cx="18538" cy="8044"/>
            </a:xfrm>
          </p:grpSpPr>
          <p:sp>
            <p:nvSpPr>
              <p:cNvPr id="86" name="文本框 85"/>
              <p:cNvSpPr txBox="1"/>
              <p:nvPr/>
            </p:nvSpPr>
            <p:spPr bwMode="auto">
              <a:xfrm>
                <a:off x="164" y="8089"/>
                <a:ext cx="1299" cy="130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0" marR="0" lvl="0" algn="ctr" defTabSz="914400" rtl="0" eaLnBrk="1" fontAlgn="base" latinLnBrk="0" hangingPunct="1">
                  <a:lnSpc>
                    <a:spcPct val="100000"/>
                  </a:lnSpc>
                  <a:buClr>
                    <a:srgbClr val="000000"/>
                  </a:buClr>
                  <a:buSzPct val="90000"/>
                  <a:buFontTx/>
                  <a:buNone/>
                </a:pPr>
                <a:r>
                  <a:rPr lang="zh-CN" altLang="en-US" sz="2400" b="1" noProof="1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黑体" panose="02010609060101010101" charset="-122"/>
                    <a:ea typeface="黑体" panose="02010609060101010101" charset="-122"/>
                  </a:rPr>
                  <a:t>诊疗</a:t>
                </a:r>
              </a:p>
              <a:p>
                <a:pPr marL="0" marR="0" lvl="0" algn="ctr" defTabSz="914400" rtl="0" eaLnBrk="1" fontAlgn="base" latinLnBrk="0" hangingPunct="1">
                  <a:lnSpc>
                    <a:spcPct val="100000"/>
                  </a:lnSpc>
                  <a:buClr>
                    <a:srgbClr val="000000"/>
                  </a:buClr>
                  <a:buSzPct val="90000"/>
                  <a:buFontTx/>
                  <a:buNone/>
                </a:pPr>
                <a:r>
                  <a:rPr lang="zh-CN" altLang="en-US" sz="2400" b="1" noProof="1"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黑体" panose="02010609060101010101" charset="-122"/>
                    <a:ea typeface="黑体" panose="02010609060101010101" charset="-122"/>
                  </a:rPr>
                  <a:t>方案</a:t>
                </a:r>
                <a:endParaRPr lang="zh-CN" altLang="en-US" sz="2400" b="1" noProof="1">
                  <a:solidFill>
                    <a:srgbClr val="FF0000"/>
                  </a:solidFill>
                  <a:latin typeface="黑体" panose="02010609060101010101" charset="-122"/>
                  <a:ea typeface="黑体" panose="02010609060101010101" charset="-122"/>
                </a:endParaRPr>
              </a:p>
            </p:txBody>
          </p:sp>
          <p:sp>
            <p:nvSpPr>
              <p:cNvPr id="4" name="文本框 125"/>
              <p:cNvSpPr txBox="1"/>
              <p:nvPr/>
            </p:nvSpPr>
            <p:spPr>
              <a:xfrm>
                <a:off x="163" y="5415"/>
                <a:ext cx="1300" cy="1307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2400" b="1" dirty="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黑体" panose="02010609060101010101" charset="-122"/>
                    <a:ea typeface="黑体" panose="02010609060101010101" charset="-122"/>
                  </a:rPr>
                  <a:t>防控</a:t>
                </a:r>
              </a:p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2400" b="1" dirty="0"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黑体" panose="02010609060101010101" charset="-122"/>
                    <a:ea typeface="黑体" panose="02010609060101010101" charset="-122"/>
                  </a:rPr>
                  <a:t>方案</a:t>
                </a:r>
              </a:p>
            </p:txBody>
          </p:sp>
          <p:cxnSp>
            <p:nvCxnSpPr>
              <p:cNvPr id="9" name="直接连接符 8"/>
              <p:cNvCxnSpPr/>
              <p:nvPr/>
            </p:nvCxnSpPr>
            <p:spPr bwMode="auto">
              <a:xfrm flipV="1">
                <a:off x="1406" y="7647"/>
                <a:ext cx="17295" cy="68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38100">
                <a:solidFill>
                  <a:srgbClr val="626262"/>
                </a:solidFill>
                <a:prstDash val="sysDash"/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6" name="椭圆 35"/>
              <p:cNvSpPr>
                <a:spLocks noChangeArrowheads="1"/>
              </p:cNvSpPr>
              <p:nvPr/>
            </p:nvSpPr>
            <p:spPr bwMode="auto">
              <a:xfrm>
                <a:off x="1992" y="9333"/>
                <a:ext cx="115" cy="517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5875">
                <a:solidFill>
                  <a:schemeClr val="bg1"/>
                </a:solidFill>
                <a:miter lim="800000"/>
              </a:ln>
              <a:effectLst>
                <a:outerShdw blurRad="254000" dist="190500" dir="8100000" algn="tr" rotWithShape="0">
                  <a:srgbClr val="000000">
                    <a:alpha val="14998"/>
                  </a:srgbClr>
                </a:outerShdw>
              </a:effectLst>
            </p:spPr>
            <p:txBody>
              <a:bodyPr lIns="27432" rIns="27432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charset="0"/>
                  <a:ea typeface="宋体" panose="02010600030101010101" pitchFamily="2" charset="-122"/>
                  <a:cs typeface="+mn-cs"/>
                </a:endParaRPr>
              </a:p>
            </p:txBody>
          </p:sp>
          <p:cxnSp>
            <p:nvCxnSpPr>
              <p:cNvPr id="21" name="直接连接符 20"/>
              <p:cNvCxnSpPr/>
              <p:nvPr/>
            </p:nvCxnSpPr>
            <p:spPr>
              <a:xfrm>
                <a:off x="2027" y="7865"/>
                <a:ext cx="0" cy="1849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文本框 21"/>
              <p:cNvSpPr txBox="1"/>
              <p:nvPr/>
            </p:nvSpPr>
            <p:spPr>
              <a:xfrm>
                <a:off x="1567" y="10035"/>
                <a:ext cx="930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第一版</a:t>
                </a:r>
              </a:p>
            </p:txBody>
          </p:sp>
          <p:sp>
            <p:nvSpPr>
              <p:cNvPr id="25" name="文本框 24"/>
              <p:cNvSpPr txBox="1"/>
              <p:nvPr/>
            </p:nvSpPr>
            <p:spPr>
              <a:xfrm>
                <a:off x="3049" y="10035"/>
                <a:ext cx="930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第三版</a:t>
                </a:r>
              </a:p>
            </p:txBody>
          </p:sp>
          <p:cxnSp>
            <p:nvCxnSpPr>
              <p:cNvPr id="26" name="直接连接符 25"/>
              <p:cNvCxnSpPr/>
              <p:nvPr/>
            </p:nvCxnSpPr>
            <p:spPr>
              <a:xfrm rot="10800000" flipH="1">
                <a:off x="3557" y="7791"/>
                <a:ext cx="15" cy="1960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7" name="矩形 26"/>
              <p:cNvSpPr/>
              <p:nvPr/>
            </p:nvSpPr>
            <p:spPr>
              <a:xfrm>
                <a:off x="2188" y="5415"/>
                <a:ext cx="2256" cy="105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effectLst>
                <a:softEdge rad="31750"/>
              </a:effectLst>
            </p:spPr>
            <p:txBody>
              <a:bodyPr wrap="square" anchor="ctr">
                <a:spAutoFit/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+mn-cs"/>
                  </a:rPr>
                  <a:t>纳入法定传染病</a:t>
                </a: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黑体" panose="02010609060101010101" charset="-122"/>
                    <a:ea typeface="黑体" panose="02010609060101010101" charset="-122"/>
                    <a:cs typeface="+mn-cs"/>
                  </a:rPr>
                  <a:t>乙类</a:t>
                </a:r>
                <a:r>
                  <a:rPr kumimoji="0" lang="en-US" altLang="zh-CN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黑体" panose="02010609060101010101" charset="-122"/>
                    <a:ea typeface="黑体" panose="02010609060101010101" charset="-122"/>
                    <a:cs typeface="+mn-cs"/>
                  </a:rPr>
                  <a:t> / </a:t>
                </a:r>
              </a:p>
              <a:p>
                <a:pPr marL="0" marR="0" lvl="0" indent="0" algn="ctr" defTabSz="914400" rtl="0" eaLnBrk="0" fontAlgn="base" latinLnBrk="0" hangingPunct="0">
                  <a:lnSpc>
                    <a:spcPts val="15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黑体" panose="02010609060101010101" charset="-122"/>
                    <a:ea typeface="黑体" panose="02010609060101010101" charset="-122"/>
                    <a:cs typeface="+mn-cs"/>
                  </a:rPr>
                  <a:t>按甲类管理</a:t>
                </a:r>
              </a:p>
            </p:txBody>
          </p:sp>
          <p:sp>
            <p:nvSpPr>
              <p:cNvPr id="25679" name="文本框 27"/>
              <p:cNvSpPr txBox="1"/>
              <p:nvPr/>
            </p:nvSpPr>
            <p:spPr>
              <a:xfrm>
                <a:off x="2636" y="4402"/>
                <a:ext cx="1133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第二版</a:t>
                </a:r>
              </a:p>
            </p:txBody>
          </p:sp>
          <p:cxnSp>
            <p:nvCxnSpPr>
              <p:cNvPr id="29" name="直接连接符 28"/>
              <p:cNvCxnSpPr/>
              <p:nvPr/>
            </p:nvCxnSpPr>
            <p:spPr>
              <a:xfrm>
                <a:off x="4588" y="5149"/>
                <a:ext cx="0" cy="2446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5673" name="文本框 29"/>
              <p:cNvSpPr txBox="1"/>
              <p:nvPr/>
            </p:nvSpPr>
            <p:spPr>
              <a:xfrm>
                <a:off x="3996" y="4397"/>
                <a:ext cx="1133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第三版</a:t>
                </a:r>
              </a:p>
            </p:txBody>
          </p:sp>
          <p:cxnSp>
            <p:nvCxnSpPr>
              <p:cNvPr id="42" name="直接连接符 41"/>
              <p:cNvCxnSpPr/>
              <p:nvPr/>
            </p:nvCxnSpPr>
            <p:spPr>
              <a:xfrm>
                <a:off x="5795" y="5154"/>
                <a:ext cx="0" cy="2445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5669" name="文本框 29"/>
              <p:cNvSpPr txBox="1"/>
              <p:nvPr/>
            </p:nvSpPr>
            <p:spPr>
              <a:xfrm>
                <a:off x="5229" y="4402"/>
                <a:ext cx="1133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第四版</a:t>
                </a:r>
              </a:p>
            </p:txBody>
          </p:sp>
          <p:cxnSp>
            <p:nvCxnSpPr>
              <p:cNvPr id="65" name="直接连接符 64"/>
              <p:cNvCxnSpPr/>
              <p:nvPr/>
            </p:nvCxnSpPr>
            <p:spPr>
              <a:xfrm>
                <a:off x="7051" y="5154"/>
                <a:ext cx="0" cy="2445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5653" name="文本框 29"/>
              <p:cNvSpPr txBox="1"/>
              <p:nvPr/>
            </p:nvSpPr>
            <p:spPr>
              <a:xfrm>
                <a:off x="6467" y="4415"/>
                <a:ext cx="1133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第五版</a:t>
                </a:r>
              </a:p>
            </p:txBody>
          </p:sp>
          <p:cxnSp>
            <p:nvCxnSpPr>
              <p:cNvPr id="38" name="直接连接符 37"/>
              <p:cNvCxnSpPr/>
              <p:nvPr/>
            </p:nvCxnSpPr>
            <p:spPr>
              <a:xfrm>
                <a:off x="8305" y="5154"/>
                <a:ext cx="0" cy="2445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5649" name="文本框 29"/>
              <p:cNvSpPr txBox="1"/>
              <p:nvPr/>
            </p:nvSpPr>
            <p:spPr>
              <a:xfrm>
                <a:off x="7739" y="4416"/>
                <a:ext cx="1133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第六版</a:t>
                </a:r>
              </a:p>
            </p:txBody>
          </p:sp>
          <p:cxnSp>
            <p:nvCxnSpPr>
              <p:cNvPr id="125" name="直接连接符 124"/>
              <p:cNvCxnSpPr/>
              <p:nvPr/>
            </p:nvCxnSpPr>
            <p:spPr bwMode="auto">
              <a:xfrm>
                <a:off x="3202" y="6573"/>
                <a:ext cx="0" cy="1022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>
                <a:off x="12806" y="5113"/>
                <a:ext cx="0" cy="2445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5641" name="文本框 29"/>
              <p:cNvSpPr txBox="1"/>
              <p:nvPr/>
            </p:nvSpPr>
            <p:spPr>
              <a:xfrm>
                <a:off x="12257" y="4416"/>
                <a:ext cx="1133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第七版</a:t>
                </a:r>
              </a:p>
            </p:txBody>
          </p:sp>
          <p:cxnSp>
            <p:nvCxnSpPr>
              <p:cNvPr id="28" name="直接连接符 27"/>
              <p:cNvCxnSpPr/>
              <p:nvPr/>
            </p:nvCxnSpPr>
            <p:spPr>
              <a:xfrm>
                <a:off x="2018" y="5154"/>
                <a:ext cx="0" cy="2445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30" name="文本框 39"/>
              <p:cNvSpPr txBox="1"/>
              <p:nvPr/>
            </p:nvSpPr>
            <p:spPr>
              <a:xfrm>
                <a:off x="1463" y="4402"/>
                <a:ext cx="1110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第一版</a:t>
                </a:r>
              </a:p>
            </p:txBody>
          </p:sp>
          <p:cxnSp>
            <p:nvCxnSpPr>
              <p:cNvPr id="31" name="直接连接符 30"/>
              <p:cNvCxnSpPr/>
              <p:nvPr/>
            </p:nvCxnSpPr>
            <p:spPr bwMode="auto">
              <a:xfrm flipH="1">
                <a:off x="3191" y="4996"/>
                <a:ext cx="11" cy="337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rot="10800000" flipH="1">
                <a:off x="5478" y="7777"/>
                <a:ext cx="15" cy="2085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7" name="文本框 24"/>
              <p:cNvSpPr txBox="1"/>
              <p:nvPr/>
            </p:nvSpPr>
            <p:spPr>
              <a:xfrm>
                <a:off x="4957" y="10007"/>
                <a:ext cx="97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第五版</a:t>
                </a:r>
              </a:p>
            </p:txBody>
          </p:sp>
          <p:cxnSp>
            <p:nvCxnSpPr>
              <p:cNvPr id="35" name="直接连接符 34"/>
              <p:cNvCxnSpPr/>
              <p:nvPr/>
            </p:nvCxnSpPr>
            <p:spPr>
              <a:xfrm rot="10800000" flipH="1">
                <a:off x="6585" y="7732"/>
                <a:ext cx="15" cy="1137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8" name="文本框 24"/>
              <p:cNvSpPr txBox="1"/>
              <p:nvPr/>
            </p:nvSpPr>
            <p:spPr>
              <a:xfrm>
                <a:off x="6075" y="8968"/>
                <a:ext cx="97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第六版</a:t>
                </a:r>
              </a:p>
            </p:txBody>
          </p:sp>
          <p:cxnSp>
            <p:nvCxnSpPr>
              <p:cNvPr id="44" name="直接连接符 43"/>
              <p:cNvCxnSpPr>
                <a:stCxn id="49" idx="0"/>
              </p:cNvCxnSpPr>
              <p:nvPr/>
            </p:nvCxnSpPr>
            <p:spPr>
              <a:xfrm flipV="1">
                <a:off x="7818" y="7790"/>
                <a:ext cx="8" cy="2191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9" name="文本框 24"/>
              <p:cNvSpPr txBox="1"/>
              <p:nvPr/>
            </p:nvSpPr>
            <p:spPr>
              <a:xfrm>
                <a:off x="7331" y="9981"/>
                <a:ext cx="974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第七版</a:t>
                </a:r>
              </a:p>
            </p:txBody>
          </p:sp>
          <p:cxnSp>
            <p:nvCxnSpPr>
              <p:cNvPr id="54" name="直接连接符 53"/>
              <p:cNvCxnSpPr/>
              <p:nvPr/>
            </p:nvCxnSpPr>
            <p:spPr>
              <a:xfrm>
                <a:off x="14795" y="5123"/>
                <a:ext cx="0" cy="2460"/>
              </a:xfrm>
              <a:prstGeom prst="line">
                <a:avLst/>
              </a:prstGeom>
              <a:ln>
                <a:prstDash val="sysDash"/>
                <a:headEnd type="oval" w="med" len="med"/>
                <a:tailEnd type="oval" w="med" len="med"/>
              </a:ln>
            </p:spPr>
            <p:style>
              <a:lnRef idx="1">
                <a:schemeClr val="accent5"/>
              </a:lnRef>
              <a:fillRef idx="0">
                <a:schemeClr val="accent5"/>
              </a:fillRef>
              <a:effectRef idx="0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55" name="文本框 29"/>
              <p:cNvSpPr txBox="1"/>
              <p:nvPr/>
            </p:nvSpPr>
            <p:spPr>
              <a:xfrm>
                <a:off x="14230" y="4366"/>
                <a:ext cx="1132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第八版</a:t>
                </a:r>
              </a:p>
            </p:txBody>
          </p:sp>
          <p:sp>
            <p:nvSpPr>
              <p:cNvPr id="50" name="文本框 24"/>
              <p:cNvSpPr txBox="1"/>
              <p:nvPr/>
            </p:nvSpPr>
            <p:spPr>
              <a:xfrm>
                <a:off x="12005" y="9958"/>
                <a:ext cx="976" cy="4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+mn-cs"/>
                  </a:rPr>
                  <a:t>第八版</a:t>
                </a:r>
              </a:p>
            </p:txBody>
          </p:sp>
          <p:cxnSp>
            <p:nvCxnSpPr>
              <p:cNvPr id="57" name="直接连接符 56"/>
              <p:cNvCxnSpPr/>
              <p:nvPr/>
            </p:nvCxnSpPr>
            <p:spPr>
              <a:xfrm rot="10800000" flipH="1">
                <a:off x="12488" y="7824"/>
                <a:ext cx="15" cy="1978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0" name="文本框 24"/>
              <p:cNvSpPr txBox="1"/>
              <p:nvPr/>
            </p:nvSpPr>
            <p:spPr>
              <a:xfrm>
                <a:off x="17014" y="9988"/>
                <a:ext cx="97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+mn-cs"/>
                  </a:rPr>
                  <a:t>第九版</a:t>
                </a:r>
              </a:p>
            </p:txBody>
          </p:sp>
          <p:cxnSp>
            <p:nvCxnSpPr>
              <p:cNvPr id="62" name="直接连接符 61"/>
              <p:cNvCxnSpPr/>
              <p:nvPr/>
            </p:nvCxnSpPr>
            <p:spPr>
              <a:xfrm rot="10800000" flipH="1">
                <a:off x="17498" y="7752"/>
                <a:ext cx="15" cy="2073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41" name="椭圆 140"/>
              <p:cNvSpPr>
                <a:spLocks noChangeArrowheads="1"/>
              </p:cNvSpPr>
              <p:nvPr/>
            </p:nvSpPr>
            <p:spPr bwMode="auto">
              <a:xfrm>
                <a:off x="2571" y="8638"/>
                <a:ext cx="115" cy="304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5875">
                <a:solidFill>
                  <a:schemeClr val="bg1"/>
                </a:solidFill>
                <a:miter lim="800000"/>
              </a:ln>
              <a:effectLst>
                <a:outerShdw blurRad="254000" dist="190500" dir="8100000" algn="tr" rotWithShape="0">
                  <a:srgbClr val="000000">
                    <a:alpha val="14998"/>
                  </a:srgbClr>
                </a:outerShdw>
              </a:effectLst>
            </p:spPr>
            <p:txBody>
              <a:bodyPr lIns="27432" rIns="27432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5pPr>
                <a:lvl6pPr marL="25146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6pPr>
                <a:lvl7pPr marL="29718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7pPr>
                <a:lvl8pPr marL="34290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8pPr>
                <a:lvl9pPr marL="3886200" indent="-228600" defTabSz="4572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charset="0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 panose="020F0502020204030204" charset="0"/>
                  <a:ea typeface="宋体" panose="02010600030101010101" pitchFamily="2" charset="-122"/>
                  <a:cs typeface="+mn-cs"/>
                </a:endParaRPr>
              </a:p>
            </p:txBody>
          </p:sp>
          <p:cxnSp>
            <p:nvCxnSpPr>
              <p:cNvPr id="142" name="直接连接符 141"/>
              <p:cNvCxnSpPr/>
              <p:nvPr/>
            </p:nvCxnSpPr>
            <p:spPr>
              <a:xfrm>
                <a:off x="2606" y="7777"/>
                <a:ext cx="0" cy="1085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43" name="文本框 142"/>
              <p:cNvSpPr txBox="1"/>
              <p:nvPr/>
            </p:nvSpPr>
            <p:spPr>
              <a:xfrm>
                <a:off x="2178" y="9034"/>
                <a:ext cx="930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wrap="square"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第二版</a:t>
                </a:r>
              </a:p>
            </p:txBody>
          </p:sp>
          <p:sp>
            <p:nvSpPr>
              <p:cNvPr id="46" name="文本框 19"/>
              <p:cNvSpPr txBox="1"/>
              <p:nvPr/>
            </p:nvSpPr>
            <p:spPr>
              <a:xfrm>
                <a:off x="3949" y="9031"/>
                <a:ext cx="97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txBody>
              <a:bodyPr lIns="27432" rIns="27432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400" b="1" i="0" u="none" strike="noStrike" kern="1200" cap="none" spc="0" normalizeH="0" baseline="0" noProof="1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Arial Narrow" panose="020B0606020202030204" pitchFamily="34" charset="0"/>
                    <a:ea typeface="微软雅黑" panose="020B0503020204020204" charset="-122"/>
                    <a:cs typeface="Arial" panose="020B0604020202020204" pitchFamily="34" charset="0"/>
                  </a:rPr>
                  <a:t>第四版</a:t>
                </a:r>
              </a:p>
            </p:txBody>
          </p:sp>
          <p:cxnSp>
            <p:nvCxnSpPr>
              <p:cNvPr id="145" name="直接连接符 144"/>
              <p:cNvCxnSpPr/>
              <p:nvPr/>
            </p:nvCxnSpPr>
            <p:spPr>
              <a:xfrm rot="10800000" flipH="1">
                <a:off x="4429" y="7803"/>
                <a:ext cx="15" cy="1138"/>
              </a:xfrm>
              <a:prstGeom prst="lin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rgbClr val="626262"/>
                </a:solidFill>
                <a:prstDash val="sysDash"/>
                <a:headEnd type="oval" w="med" len="med"/>
                <a:tailEnd type="oval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54" name="文本框 125"/>
              <p:cNvSpPr txBox="1"/>
              <p:nvPr/>
            </p:nvSpPr>
            <p:spPr>
              <a:xfrm>
                <a:off x="4562" y="2536"/>
                <a:ext cx="2669" cy="130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2400" b="1" dirty="0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学校防控</a:t>
                </a:r>
              </a:p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2400" b="1" dirty="0">
                    <a:solidFill>
                      <a:srgbClr val="FF0000"/>
                    </a:solidFill>
                    <a:latin typeface="黑体" panose="02010609060101010101" charset="-122"/>
                    <a:ea typeface="黑体" panose="02010609060101010101" charset="-122"/>
                  </a:rPr>
                  <a:t>技术方案</a:t>
                </a:r>
              </a:p>
            </p:txBody>
          </p:sp>
          <p:cxnSp>
            <p:nvCxnSpPr>
              <p:cNvPr id="152" name="直接箭头连接符 151"/>
              <p:cNvCxnSpPr/>
              <p:nvPr/>
            </p:nvCxnSpPr>
            <p:spPr>
              <a:xfrm>
                <a:off x="9122" y="3366"/>
                <a:ext cx="0" cy="421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prstDash val="sysDash"/>
                <a:headEnd type="oval" w="med" len="med"/>
                <a:tailEnd type="triangl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55" name="文本框 39"/>
              <p:cNvSpPr txBox="1"/>
              <p:nvPr/>
            </p:nvSpPr>
            <p:spPr>
              <a:xfrm>
                <a:off x="8422" y="2547"/>
                <a:ext cx="1400" cy="822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第一版</a:t>
                </a:r>
              </a:p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大专院校</a:t>
                </a:r>
              </a:p>
            </p:txBody>
          </p:sp>
          <p:sp>
            <p:nvSpPr>
              <p:cNvPr id="156" name="文本框 18"/>
              <p:cNvSpPr txBox="1"/>
              <p:nvPr/>
            </p:nvSpPr>
            <p:spPr>
              <a:xfrm>
                <a:off x="8498" y="6467"/>
                <a:ext cx="1205" cy="48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4.13</a:t>
                </a:r>
              </a:p>
            </p:txBody>
          </p:sp>
          <p:cxnSp>
            <p:nvCxnSpPr>
              <p:cNvPr id="159" name="直接箭头连接符 158"/>
              <p:cNvCxnSpPr/>
              <p:nvPr/>
            </p:nvCxnSpPr>
            <p:spPr>
              <a:xfrm>
                <a:off x="10592" y="3220"/>
                <a:ext cx="0" cy="4362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prstDash val="sysDash"/>
                <a:headEnd type="oval" w="med" len="med"/>
                <a:tailEnd type="triangl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60" name="文本框 39"/>
              <p:cNvSpPr txBox="1"/>
              <p:nvPr/>
            </p:nvSpPr>
            <p:spPr>
              <a:xfrm>
                <a:off x="9892" y="2474"/>
                <a:ext cx="1400" cy="116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第一版</a:t>
                </a:r>
              </a:p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中小学校</a:t>
                </a:r>
              </a:p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托幼机构</a:t>
                </a:r>
              </a:p>
            </p:txBody>
          </p:sp>
          <p:sp>
            <p:nvSpPr>
              <p:cNvPr id="161" name="文本框 18"/>
              <p:cNvSpPr txBox="1"/>
              <p:nvPr/>
            </p:nvSpPr>
            <p:spPr>
              <a:xfrm>
                <a:off x="9989" y="6467"/>
                <a:ext cx="1205" cy="48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5.7</a:t>
                </a:r>
              </a:p>
            </p:txBody>
          </p:sp>
          <p:cxnSp>
            <p:nvCxnSpPr>
              <p:cNvPr id="163" name="直接箭头连接符 162"/>
              <p:cNvCxnSpPr/>
              <p:nvPr/>
            </p:nvCxnSpPr>
            <p:spPr>
              <a:xfrm>
                <a:off x="12114" y="3366"/>
                <a:ext cx="0" cy="421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prstDash val="sysDash"/>
                <a:headEnd type="oval" w="med" len="med"/>
                <a:tailEnd type="triangl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64" name="文本框 39"/>
              <p:cNvSpPr txBox="1"/>
              <p:nvPr/>
            </p:nvSpPr>
            <p:spPr>
              <a:xfrm>
                <a:off x="11392" y="2737"/>
                <a:ext cx="1400" cy="48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第二版</a:t>
                </a:r>
              </a:p>
            </p:txBody>
          </p:sp>
          <p:sp>
            <p:nvSpPr>
              <p:cNvPr id="165" name="文本框 18"/>
              <p:cNvSpPr txBox="1"/>
              <p:nvPr/>
            </p:nvSpPr>
            <p:spPr>
              <a:xfrm>
                <a:off x="11490" y="6467"/>
                <a:ext cx="1205" cy="48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8.13</a:t>
                </a:r>
              </a:p>
            </p:txBody>
          </p:sp>
          <p:cxnSp>
            <p:nvCxnSpPr>
              <p:cNvPr id="167" name="直接箭头连接符 166"/>
              <p:cNvCxnSpPr/>
              <p:nvPr/>
            </p:nvCxnSpPr>
            <p:spPr>
              <a:xfrm>
                <a:off x="13720" y="3357"/>
                <a:ext cx="0" cy="421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prstDash val="sysDash"/>
                <a:headEnd type="oval" w="med" len="med"/>
                <a:tailEnd type="triangl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68" name="文本框 39"/>
              <p:cNvSpPr txBox="1"/>
              <p:nvPr/>
            </p:nvSpPr>
            <p:spPr>
              <a:xfrm>
                <a:off x="12998" y="2728"/>
                <a:ext cx="1400" cy="48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第三版</a:t>
                </a:r>
              </a:p>
            </p:txBody>
          </p:sp>
          <p:sp>
            <p:nvSpPr>
              <p:cNvPr id="169" name="文本框 18"/>
              <p:cNvSpPr txBox="1"/>
              <p:nvPr/>
            </p:nvSpPr>
            <p:spPr>
              <a:xfrm>
                <a:off x="12998" y="6473"/>
                <a:ext cx="1485" cy="48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2021.2.26</a:t>
                </a:r>
              </a:p>
            </p:txBody>
          </p:sp>
          <p:cxnSp>
            <p:nvCxnSpPr>
              <p:cNvPr id="171" name="直接箭头连接符 170"/>
              <p:cNvCxnSpPr/>
              <p:nvPr/>
            </p:nvCxnSpPr>
            <p:spPr>
              <a:xfrm>
                <a:off x="15956" y="3341"/>
                <a:ext cx="0" cy="421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prstDash val="sysDash"/>
                <a:headEnd type="oval" w="med" len="med"/>
                <a:tailEnd type="triangl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72" name="文本框 39"/>
              <p:cNvSpPr txBox="1"/>
              <p:nvPr/>
            </p:nvSpPr>
            <p:spPr>
              <a:xfrm>
                <a:off x="15234" y="2712"/>
                <a:ext cx="1400" cy="48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第四版</a:t>
                </a:r>
              </a:p>
            </p:txBody>
          </p:sp>
          <p:sp>
            <p:nvSpPr>
              <p:cNvPr id="173" name="文本框 18"/>
              <p:cNvSpPr txBox="1"/>
              <p:nvPr/>
            </p:nvSpPr>
            <p:spPr>
              <a:xfrm>
                <a:off x="15234" y="6457"/>
                <a:ext cx="1485" cy="48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2021.8.20</a:t>
                </a:r>
              </a:p>
            </p:txBody>
          </p:sp>
          <p:cxnSp>
            <p:nvCxnSpPr>
              <p:cNvPr id="175" name="直接箭头连接符 174"/>
              <p:cNvCxnSpPr/>
              <p:nvPr/>
            </p:nvCxnSpPr>
            <p:spPr>
              <a:xfrm>
                <a:off x="17938" y="3341"/>
                <a:ext cx="0" cy="4217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prstDash val="sysDash"/>
                <a:headEnd type="oval" w="med" len="med"/>
                <a:tailEnd type="triangle" w="med" len="med"/>
              </a:ln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176" name="文本框 39"/>
              <p:cNvSpPr txBox="1"/>
              <p:nvPr/>
            </p:nvSpPr>
            <p:spPr>
              <a:xfrm>
                <a:off x="17216" y="2712"/>
                <a:ext cx="1400" cy="483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zh-CN" altLang="en-US" sz="1400" b="1" dirty="0">
                    <a:solidFill>
                      <a:srgbClr val="FF0000"/>
                    </a:solidFill>
                    <a:latin typeface="Arial Narrow" panose="020B0606020202030204" pitchFamily="34" charset="0"/>
                    <a:ea typeface="微软雅黑" panose="020B0503020204020204" charset="-122"/>
                  </a:rPr>
                  <a:t>第五版</a:t>
                </a:r>
              </a:p>
            </p:txBody>
          </p:sp>
          <p:sp>
            <p:nvSpPr>
              <p:cNvPr id="177" name="文本框 18"/>
              <p:cNvSpPr txBox="1"/>
              <p:nvPr/>
            </p:nvSpPr>
            <p:spPr>
              <a:xfrm>
                <a:off x="17216" y="6457"/>
                <a:ext cx="1485" cy="483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2022.4.7</a:t>
                </a:r>
              </a:p>
            </p:txBody>
          </p:sp>
          <p:sp>
            <p:nvSpPr>
              <p:cNvPr id="6" name="文本框 36"/>
              <p:cNvSpPr txBox="1"/>
              <p:nvPr/>
            </p:nvSpPr>
            <p:spPr>
              <a:xfrm>
                <a:off x="1772" y="7075"/>
                <a:ext cx="555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 lIns="27432" rIns="27432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1.15</a:t>
                </a:r>
              </a:p>
            </p:txBody>
          </p:sp>
          <p:sp>
            <p:nvSpPr>
              <p:cNvPr id="25675" name="文本框 15"/>
              <p:cNvSpPr txBox="1"/>
              <p:nvPr/>
            </p:nvSpPr>
            <p:spPr>
              <a:xfrm>
                <a:off x="2833" y="7100"/>
                <a:ext cx="739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1.20</a:t>
                </a:r>
              </a:p>
            </p:txBody>
          </p:sp>
          <p:sp>
            <p:nvSpPr>
              <p:cNvPr id="25671" name="文本框 18"/>
              <p:cNvSpPr txBox="1"/>
              <p:nvPr/>
            </p:nvSpPr>
            <p:spPr>
              <a:xfrm>
                <a:off x="4218" y="7075"/>
                <a:ext cx="739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1.28</a:t>
                </a:r>
              </a:p>
            </p:txBody>
          </p:sp>
          <p:sp>
            <p:nvSpPr>
              <p:cNvPr id="25667" name="文本框 18"/>
              <p:cNvSpPr txBox="1"/>
              <p:nvPr/>
            </p:nvSpPr>
            <p:spPr>
              <a:xfrm>
                <a:off x="5490" y="7091"/>
                <a:ext cx="611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2.6</a:t>
                </a:r>
              </a:p>
            </p:txBody>
          </p:sp>
          <p:sp>
            <p:nvSpPr>
              <p:cNvPr id="25651" name="文本框 18"/>
              <p:cNvSpPr txBox="1"/>
              <p:nvPr/>
            </p:nvSpPr>
            <p:spPr>
              <a:xfrm>
                <a:off x="6726" y="7075"/>
                <a:ext cx="739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2.21</a:t>
                </a:r>
              </a:p>
            </p:txBody>
          </p:sp>
          <p:sp>
            <p:nvSpPr>
              <p:cNvPr id="25647" name="文本框 18"/>
              <p:cNvSpPr txBox="1"/>
              <p:nvPr/>
            </p:nvSpPr>
            <p:spPr>
              <a:xfrm>
                <a:off x="7984" y="7076"/>
                <a:ext cx="611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3.7</a:t>
                </a:r>
              </a:p>
            </p:txBody>
          </p:sp>
          <p:sp>
            <p:nvSpPr>
              <p:cNvPr id="25639" name="文本框 18"/>
              <p:cNvSpPr txBox="1"/>
              <p:nvPr/>
            </p:nvSpPr>
            <p:spPr>
              <a:xfrm>
                <a:off x="12461" y="7009"/>
                <a:ext cx="72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9.11</a:t>
                </a:r>
              </a:p>
            </p:txBody>
          </p:sp>
          <p:sp>
            <p:nvSpPr>
              <p:cNvPr id="53" name="文本框 18"/>
              <p:cNvSpPr txBox="1"/>
              <p:nvPr/>
            </p:nvSpPr>
            <p:spPr>
              <a:xfrm>
                <a:off x="14149" y="7016"/>
                <a:ext cx="1327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2021.5.14</a:t>
                </a:r>
              </a:p>
            </p:txBody>
          </p:sp>
          <p:sp>
            <p:nvSpPr>
              <p:cNvPr id="61" name="文本框 18"/>
              <p:cNvSpPr txBox="1"/>
              <p:nvPr/>
            </p:nvSpPr>
            <p:spPr>
              <a:xfrm>
                <a:off x="16833" y="7854"/>
                <a:ext cx="1339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2022.3.14</a:t>
                </a:r>
              </a:p>
            </p:txBody>
          </p:sp>
          <p:sp>
            <p:nvSpPr>
              <p:cNvPr id="56" name="文本框 18"/>
              <p:cNvSpPr txBox="1"/>
              <p:nvPr/>
            </p:nvSpPr>
            <p:spPr>
              <a:xfrm>
                <a:off x="12114" y="7777"/>
                <a:ext cx="786" cy="48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8.18</a:t>
                </a:r>
              </a:p>
            </p:txBody>
          </p:sp>
          <p:sp>
            <p:nvSpPr>
              <p:cNvPr id="39" name="文本框 18"/>
              <p:cNvSpPr txBox="1"/>
              <p:nvPr/>
            </p:nvSpPr>
            <p:spPr>
              <a:xfrm>
                <a:off x="7425" y="7808"/>
                <a:ext cx="78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3.4</a:t>
                </a:r>
              </a:p>
            </p:txBody>
          </p:sp>
          <p:sp>
            <p:nvSpPr>
              <p:cNvPr id="40" name="文本框 18"/>
              <p:cNvSpPr txBox="1"/>
              <p:nvPr/>
            </p:nvSpPr>
            <p:spPr>
              <a:xfrm>
                <a:off x="6200" y="7752"/>
                <a:ext cx="786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2.18</a:t>
                </a:r>
                <a:endParaRPr lang="en-US"/>
              </a:p>
            </p:txBody>
          </p:sp>
          <p:sp>
            <p:nvSpPr>
              <p:cNvPr id="43" name="文本框 18"/>
              <p:cNvSpPr txBox="1"/>
              <p:nvPr/>
            </p:nvSpPr>
            <p:spPr>
              <a:xfrm>
                <a:off x="5129" y="7795"/>
                <a:ext cx="632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2.4</a:t>
                </a:r>
              </a:p>
            </p:txBody>
          </p:sp>
          <p:sp>
            <p:nvSpPr>
              <p:cNvPr id="144" name="文本框 18"/>
              <p:cNvSpPr txBox="1"/>
              <p:nvPr/>
            </p:nvSpPr>
            <p:spPr>
              <a:xfrm>
                <a:off x="3949" y="7813"/>
                <a:ext cx="794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altLang="zh-CN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1.27</a:t>
                </a:r>
              </a:p>
            </p:txBody>
          </p:sp>
          <p:sp>
            <p:nvSpPr>
              <p:cNvPr id="25682" name="文本框 12"/>
              <p:cNvSpPr txBox="1"/>
              <p:nvPr/>
            </p:nvSpPr>
            <p:spPr>
              <a:xfrm>
                <a:off x="3144" y="7813"/>
                <a:ext cx="739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1.22</a:t>
                </a:r>
                <a:endParaRPr lang="en-US"/>
              </a:p>
            </p:txBody>
          </p:sp>
          <p:sp>
            <p:nvSpPr>
              <p:cNvPr id="51" name="文本框 12"/>
              <p:cNvSpPr txBox="1"/>
              <p:nvPr/>
            </p:nvSpPr>
            <p:spPr>
              <a:xfrm>
                <a:off x="2188" y="7790"/>
                <a:ext cx="754" cy="483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  <a:miter/>
              </a:ln>
            </p:spPr>
            <p:txBody>
              <a:bodyPr wrap="squar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90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</a:lstStyle>
              <a:p>
                <a:pPr marL="0" lvl="0" indent="0" algn="ctr" eaLnBrk="1" hangingPunct="1">
                  <a:spcBef>
                    <a:spcPct val="0"/>
                  </a:spcBef>
                  <a:buClr>
                    <a:srgbClr val="000000"/>
                  </a:buClr>
                  <a:buNone/>
                </a:pPr>
                <a:r>
                  <a:rPr lang="en-US" sz="1400" b="1" dirty="0">
                    <a:solidFill>
                      <a:schemeClr val="tx1"/>
                    </a:solidFill>
                    <a:latin typeface="Arial Narrow" panose="020B0606020202030204" pitchFamily="34" charset="0"/>
                    <a:ea typeface="汉仪菱心体简"/>
                  </a:rPr>
                  <a:t>1.18</a:t>
                </a:r>
                <a:endParaRPr lang="en-US"/>
              </a:p>
            </p:txBody>
          </p:sp>
        </p:grpSp>
        <p:cxnSp>
          <p:nvCxnSpPr>
            <p:cNvPr id="261" name="直接连接符 260"/>
            <p:cNvCxnSpPr/>
            <p:nvPr/>
          </p:nvCxnSpPr>
          <p:spPr>
            <a:xfrm>
              <a:off x="10402" y="10608"/>
              <a:ext cx="2951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直接连接符 261"/>
            <p:cNvCxnSpPr/>
            <p:nvPr/>
          </p:nvCxnSpPr>
          <p:spPr>
            <a:xfrm flipH="1">
              <a:off x="13347" y="10250"/>
              <a:ext cx="6" cy="35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直接连接符 262"/>
            <p:cNvCxnSpPr/>
            <p:nvPr/>
          </p:nvCxnSpPr>
          <p:spPr>
            <a:xfrm flipH="1">
              <a:off x="1463" y="10250"/>
              <a:ext cx="6" cy="358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4" name="文本框 263"/>
            <p:cNvSpPr txBox="1"/>
            <p:nvPr/>
          </p:nvSpPr>
          <p:spPr>
            <a:xfrm>
              <a:off x="9276" y="10316"/>
              <a:ext cx="1094" cy="53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r>
                <a:rPr lang="en-US" altLang="zh-CN" sz="1600" b="1" dirty="0">
                  <a:latin typeface="Arial Narrow" panose="020B0606020202030204" pitchFamily="34" charset="0"/>
                  <a:ea typeface="微软雅黑" panose="020B0503020204020204" charset="-122"/>
                  <a:sym typeface="+mn-ea"/>
                </a:rPr>
                <a:t>2020</a:t>
              </a:r>
            </a:p>
          </p:txBody>
        </p:sp>
        <p:grpSp>
          <p:nvGrpSpPr>
            <p:cNvPr id="272" name="组合 271"/>
            <p:cNvGrpSpPr/>
            <p:nvPr/>
          </p:nvGrpSpPr>
          <p:grpSpPr>
            <a:xfrm>
              <a:off x="1463" y="10250"/>
              <a:ext cx="11889" cy="358"/>
              <a:chOff x="1463" y="10250"/>
              <a:chExt cx="11889" cy="358"/>
            </a:xfrm>
          </p:grpSpPr>
          <p:cxnSp>
            <p:nvCxnSpPr>
              <p:cNvPr id="260" name="直接连接符 259"/>
              <p:cNvCxnSpPr/>
              <p:nvPr/>
            </p:nvCxnSpPr>
            <p:spPr>
              <a:xfrm>
                <a:off x="1469" y="10608"/>
                <a:ext cx="740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8" name="直接连接符 267"/>
              <p:cNvCxnSpPr/>
              <p:nvPr/>
            </p:nvCxnSpPr>
            <p:spPr>
              <a:xfrm>
                <a:off x="10402" y="10608"/>
                <a:ext cx="2950" cy="0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9" name="直接连接符 268"/>
              <p:cNvCxnSpPr/>
              <p:nvPr/>
            </p:nvCxnSpPr>
            <p:spPr>
              <a:xfrm>
                <a:off x="13347" y="10250"/>
                <a:ext cx="5" cy="35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直接连接符 269"/>
              <p:cNvCxnSpPr/>
              <p:nvPr/>
            </p:nvCxnSpPr>
            <p:spPr>
              <a:xfrm>
                <a:off x="1463" y="10250"/>
                <a:ext cx="5" cy="357"/>
              </a:xfrm>
              <a:prstGeom prst="line">
                <a:avLst/>
              </a:prstGeom>
              <a:ln>
                <a:solidFill>
                  <a:schemeClr val="tx1">
                    <a:lumMod val="50000"/>
                    <a:lumOff val="5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组合 119"/>
          <p:cNvGrpSpPr/>
          <p:nvPr/>
        </p:nvGrpSpPr>
        <p:grpSpPr>
          <a:xfrm>
            <a:off x="205105" y="1115507"/>
            <a:ext cx="11743055" cy="4799330"/>
            <a:chOff x="352" y="2053"/>
            <a:chExt cx="18493" cy="7558"/>
          </a:xfrm>
        </p:grpSpPr>
        <p:grpSp>
          <p:nvGrpSpPr>
            <p:cNvPr id="90" name="组合 89"/>
            <p:cNvGrpSpPr/>
            <p:nvPr/>
          </p:nvGrpSpPr>
          <p:grpSpPr>
            <a:xfrm>
              <a:off x="352" y="2053"/>
              <a:ext cx="18493" cy="7558"/>
              <a:chOff x="431" y="2669"/>
              <a:chExt cx="18493" cy="7558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16832" y="2669"/>
                <a:ext cx="2065" cy="122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恢复正常</a:t>
                </a:r>
              </a:p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教学秩序</a:t>
                </a: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6456" y="2671"/>
                <a:ext cx="9247" cy="1227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l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“逐步、适当放开”，科学分类指导不同学校复学复课，切实保障师生和校园公共卫生安全</a:t>
                </a: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6471" y="4230"/>
                <a:ext cx="9244" cy="1170"/>
              </a:xfrm>
              <a:prstGeom prst="rect">
                <a:avLst/>
              </a:prstGeom>
              <a:ln>
                <a:solidFill>
                  <a:schemeClr val="accent4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l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“外防输入、内防反弹”，秋冬季多病共防，分场景、全流程指导做好常态化防控和应急处置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6458" y="5672"/>
                <a:ext cx="9271" cy="1254"/>
              </a:xfrm>
              <a:prstGeom prst="rect">
                <a:avLst/>
              </a:prstGeom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l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结合冬春季和两节防控要求，强调联防联控机制作用，强化冰鲜冷链物流监控管理和预防性消毒</a:t>
                </a: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6403" y="7227"/>
                <a:ext cx="9268" cy="1397"/>
              </a:xfrm>
              <a:prstGeom prst="rect">
                <a:avLst/>
              </a:prstGeom>
              <a:ln>
                <a:solidFill>
                  <a:schemeClr val="accent3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l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德尔塔变异株特点，“从严从紧”，强化开学前后健康监测和核酸检测，有序推进疫苗接种</a:t>
                </a: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6410" y="8957"/>
                <a:ext cx="9296" cy="1270"/>
              </a:xfrm>
              <a:prstGeom prst="rect">
                <a:avLst/>
              </a:prstGeom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l">
                  <a:lnSpc>
                    <a:spcPct val="120000"/>
                  </a:lnSpc>
                  <a:buClrTx/>
                  <a:buSzTx/>
                  <a:buFont typeface="Wingdings" panose="05000000000000000000" charset="0"/>
                  <a:buNone/>
                </a:pPr>
                <a:r>
                  <a:rPr lang="zh-CN" altLang="en-US" sz="2000">
                    <a:sym typeface="+mn-ea"/>
                  </a:rPr>
                  <a:t>奥密克戎变异株特点，强化监测预警、督导检查、风险排查、应急处置、卫生保障、人文关怀</a:t>
                </a: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2401" y="2671"/>
                <a:ext cx="2926" cy="122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2020.4.13/5.7第一版</a:t>
                </a: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2400" y="4231"/>
                <a:ext cx="2927" cy="1169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2020.8.13</a:t>
                </a:r>
              </a:p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第二版</a:t>
                </a:r>
                <a:endParaRPr lang="zh-CN" altLang="en-US">
                  <a:sym typeface="+mn-ea"/>
                </a:endParaRP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2400" y="5673"/>
                <a:ext cx="2927" cy="1242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2021.2.26</a:t>
                </a:r>
              </a:p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第三版</a:t>
                </a:r>
                <a:endParaRPr lang="zh-CN" altLang="en-US">
                  <a:sym typeface="+mn-ea"/>
                </a:endParaRPr>
              </a:p>
            </p:txBody>
          </p:sp>
          <p:sp>
            <p:nvSpPr>
              <p:cNvPr id="19" name="矩形 18"/>
              <p:cNvSpPr/>
              <p:nvPr/>
            </p:nvSpPr>
            <p:spPr>
              <a:xfrm>
                <a:off x="2400" y="7257"/>
                <a:ext cx="2927" cy="138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2021.8.20</a:t>
                </a:r>
              </a:p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第四版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2401" y="8918"/>
                <a:ext cx="2926" cy="128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2022.4.7</a:t>
                </a:r>
              </a:p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第五版</a:t>
                </a:r>
              </a:p>
            </p:txBody>
          </p:sp>
          <p:sp>
            <p:nvSpPr>
              <p:cNvPr id="24" name="虚尾箭头 23"/>
              <p:cNvSpPr/>
              <p:nvPr/>
            </p:nvSpPr>
            <p:spPr>
              <a:xfrm>
                <a:off x="5645" y="3141"/>
                <a:ext cx="610" cy="330"/>
              </a:xfrm>
              <a:prstGeom prst="stripedRightArrow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2" name="虚尾箭头 31"/>
              <p:cNvSpPr/>
              <p:nvPr/>
            </p:nvSpPr>
            <p:spPr>
              <a:xfrm>
                <a:off x="15952" y="2979"/>
                <a:ext cx="610" cy="596"/>
              </a:xfrm>
              <a:prstGeom prst="stripedRightArrow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34" name="虚尾箭头 33"/>
              <p:cNvSpPr/>
              <p:nvPr/>
            </p:nvSpPr>
            <p:spPr>
              <a:xfrm>
                <a:off x="5645" y="6063"/>
                <a:ext cx="610" cy="330"/>
              </a:xfrm>
              <a:prstGeom prst="stripedRightArrow">
                <a:avLst/>
              </a:prstGeom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37" name="虚尾箭头 36"/>
              <p:cNvSpPr/>
              <p:nvPr/>
            </p:nvSpPr>
            <p:spPr>
              <a:xfrm>
                <a:off x="5645" y="4625"/>
                <a:ext cx="610" cy="330"/>
              </a:xfrm>
              <a:prstGeom prst="stripedRightArrow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41" name="虚尾箭头 40"/>
              <p:cNvSpPr/>
              <p:nvPr/>
            </p:nvSpPr>
            <p:spPr>
              <a:xfrm>
                <a:off x="5645" y="7672"/>
                <a:ext cx="610" cy="330"/>
              </a:xfrm>
              <a:prstGeom prst="stripedRightArrow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45" name="虚尾箭头 44"/>
              <p:cNvSpPr/>
              <p:nvPr/>
            </p:nvSpPr>
            <p:spPr>
              <a:xfrm>
                <a:off x="5593" y="9401"/>
                <a:ext cx="610" cy="330"/>
              </a:xfrm>
              <a:prstGeom prst="stripedRightArrow">
                <a:avLst/>
              </a:prstGeom>
              <a:solidFill>
                <a:schemeClr val="accent6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52" name="右大括号 51"/>
              <p:cNvSpPr/>
              <p:nvPr/>
            </p:nvSpPr>
            <p:spPr>
              <a:xfrm>
                <a:off x="15932" y="4816"/>
                <a:ext cx="667" cy="4995"/>
              </a:xfrm>
              <a:prstGeom prst="rightBrace">
                <a:avLst>
                  <a:gd name="adj1" fmla="val 8333"/>
                  <a:gd name="adj2" fmla="val 50394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58" name="矩形 57"/>
              <p:cNvSpPr/>
              <p:nvPr/>
            </p:nvSpPr>
            <p:spPr>
              <a:xfrm>
                <a:off x="16860" y="5387"/>
                <a:ext cx="2064" cy="1389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常态化</a:t>
                </a:r>
              </a:p>
              <a:p>
                <a:pPr lvl="0" algn="ctr">
                  <a:lnSpc>
                    <a:spcPct val="120000"/>
                  </a:lnSpc>
                  <a:buClrTx/>
                  <a:buSzTx/>
                  <a:buFont typeface="Wingdings" panose="05000000000000000000" charset="0"/>
                </a:pPr>
                <a:r>
                  <a:rPr lang="zh-CN" altLang="en-US" sz="2000">
                    <a:sym typeface="+mn-ea"/>
                  </a:rPr>
                  <a:t>疫情防控</a:t>
                </a:r>
              </a:p>
            </p:txBody>
          </p:sp>
          <p:sp>
            <p:nvSpPr>
              <p:cNvPr id="87" name="右大括号 86"/>
              <p:cNvSpPr/>
              <p:nvPr/>
            </p:nvSpPr>
            <p:spPr>
              <a:xfrm flipH="1">
                <a:off x="1486" y="3225"/>
                <a:ext cx="649" cy="6506"/>
              </a:xfrm>
              <a:prstGeom prst="rightBrace">
                <a:avLst>
                  <a:gd name="adj1" fmla="val 8333"/>
                  <a:gd name="adj2" fmla="val 50394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vertOverflow="overflow" horzOverflow="overflow" vert="horz" wrap="square" numCol="1" spcCol="0" rtlCol="0" fromWordArt="0" anchor="ctr" anchorCtr="0" forceAA="0" compatLnSpc="1">
                <a:noAutofit/>
              </a:bodyPr>
              <a:lstStyle/>
              <a:p>
                <a:pPr lvl="0" algn="ctr">
                  <a:buClrTx/>
                  <a:buSzTx/>
                  <a:buFontTx/>
                </a:pPr>
                <a:endParaRPr lang="zh-CN" altLang="en-US">
                  <a:sym typeface="+mn-ea"/>
                </a:endParaRPr>
              </a:p>
            </p:txBody>
          </p:sp>
          <p:sp>
            <p:nvSpPr>
              <p:cNvPr id="89" name="文本框 88"/>
              <p:cNvSpPr txBox="1"/>
              <p:nvPr/>
            </p:nvSpPr>
            <p:spPr>
              <a:xfrm>
                <a:off x="431" y="5533"/>
                <a:ext cx="1034" cy="1890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r>
                  <a:rPr lang="zh-CN" altLang="zh-CN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sym typeface="+mn-ea"/>
                  </a:rPr>
                  <a:t>五版</a:t>
                </a:r>
              </a:p>
              <a:p>
                <a:r>
                  <a:rPr lang="zh-CN" altLang="zh-CN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sym typeface="+mn-ea"/>
                  </a:rPr>
                  <a:t>方案</a:t>
                </a:r>
                <a:endParaRPr lang="en-US" altLang="zh-CN" b="1" dirty="0">
                  <a:solidFill>
                    <a:schemeClr val="tx1">
                      <a:lumMod val="95000"/>
                      <a:lumOff val="5000"/>
                    </a:schemeClr>
                  </a:solidFill>
                  <a:sym typeface="+mn-ea"/>
                </a:endParaRPr>
              </a:p>
              <a:p>
                <a:r>
                  <a:rPr lang="zh-CN" altLang="en-US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sym typeface="+mn-ea"/>
                  </a:rPr>
                  <a:t>核心内容</a:t>
                </a:r>
                <a:endParaRPr lang="zh-CN" altLang="zh-CN" b="1" dirty="0">
                  <a:solidFill>
                    <a:schemeClr val="tx1">
                      <a:lumMod val="95000"/>
                      <a:lumOff val="5000"/>
                    </a:schemeClr>
                  </a:solidFill>
                  <a:sym typeface="+mn-ea"/>
                </a:endParaRPr>
              </a:p>
            </p:txBody>
          </p:sp>
        </p:grpSp>
        <p:sp>
          <p:nvSpPr>
            <p:cNvPr id="91" name="矩形 90"/>
            <p:cNvSpPr/>
            <p:nvPr/>
          </p:nvSpPr>
          <p:spPr>
            <a:xfrm>
              <a:off x="16781" y="7157"/>
              <a:ext cx="2064" cy="142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vertOverflow="overflow" horzOverflow="overflow" vert="horz" wrap="square" numCol="1" spcCol="0" rtlCol="0" fromWordArt="0" anchor="ctr" anchorCtr="0" forceAA="0" compatLnSpc="1">
              <a:noAutofit/>
            </a:bodyPr>
            <a:lstStyle/>
            <a:p>
              <a:pPr lvl="0" algn="ctr">
                <a:lnSpc>
                  <a:spcPct val="120000"/>
                </a:lnSpc>
                <a:buClrTx/>
                <a:buSzTx/>
                <a:buFont typeface="Wingdings" panose="05000000000000000000" charset="0"/>
              </a:pPr>
              <a:r>
                <a:rPr lang="zh-CN" altLang="en-US" sz="2000">
                  <a:sym typeface="+mn-ea"/>
                </a:rPr>
                <a:t>精准</a:t>
              </a:r>
            </a:p>
            <a:p>
              <a:pPr lvl="0" algn="ctr">
                <a:lnSpc>
                  <a:spcPct val="120000"/>
                </a:lnSpc>
                <a:buClrTx/>
                <a:buSzTx/>
                <a:buFont typeface="Wingdings" panose="05000000000000000000" charset="0"/>
              </a:pPr>
              <a:r>
                <a:rPr lang="zh-CN" altLang="en-US" sz="2000">
                  <a:sym typeface="+mn-ea"/>
                </a:rPr>
                <a:t>应对处置</a:t>
              </a:r>
            </a:p>
          </p:txBody>
        </p:sp>
        <p:sp>
          <p:nvSpPr>
            <p:cNvPr id="92" name="文本框 91"/>
            <p:cNvSpPr txBox="1"/>
            <p:nvPr/>
          </p:nvSpPr>
          <p:spPr>
            <a:xfrm>
              <a:off x="17457" y="6160"/>
              <a:ext cx="708" cy="1016"/>
            </a:xfrm>
            <a:prstGeom prst="rect">
              <a:avLst/>
            </a:prstGeom>
            <a:noFill/>
          </p:spPr>
          <p:txBody>
            <a:bodyPr wrap="none" rtlCol="0" anchor="t">
              <a:spAutoFit/>
            </a:bodyPr>
            <a:lstStyle/>
            <a:p>
              <a:r>
                <a:rPr lang="en-US" altLang="zh-CN" sz="3600" b="1"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sym typeface="+mn-ea"/>
                </a:rPr>
                <a:t>+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673405" y="130466"/>
            <a:ext cx="7460504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ctr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修订主要原则和依据</a:t>
            </a:r>
            <a:endParaRPr lang="zh-CN" altLang="x-none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4" name="文本框 163"/>
          <p:cNvSpPr txBox="1"/>
          <p:nvPr/>
        </p:nvSpPr>
        <p:spPr>
          <a:xfrm>
            <a:off x="949960" y="1116790"/>
            <a:ext cx="10907395" cy="51337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与国际国内疫情形势和病毒流行特点相结合</a:t>
            </a:r>
            <a:endParaRPr lang="zh-CN" altLang="x-none" sz="24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奥密克戎变异株成为境外输入主要病毒株（变异株占比达99.5%）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传播能力更强、传播速度更快、传播隐匿性更强</a:t>
            </a: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与全国整体防控策略和当地防疫政策相结合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“外防输入，内防反弹”总策略和“动态清零”总方针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altLang="en-US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结合本地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疫情形势、地方规定，完善细化</a:t>
            </a: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2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</a:t>
            </a: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精准实施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与学校管理和师生员工人群特点相结合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不同的生活学习环境、学习模式、管理侧重点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大学的流动性，中小学校的聚集性，托幼机构的特殊性</a:t>
            </a:r>
            <a:endParaRPr lang="zh-CN" sz="20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>
              <a:lnSpc>
                <a:spcPct val="130000"/>
              </a:lnSpc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常态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化“防” 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与监测预警、应急处置 “控”“治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”相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结合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把好三道门（家门、校门和出门）、管好三类人（学生、教职员工、家属）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症状监测 </a:t>
            </a:r>
            <a:r>
              <a:rPr 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主动筛查 </a:t>
            </a:r>
            <a:r>
              <a:rPr 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+</a:t>
            </a:r>
            <a:r>
              <a:rPr lang="en-US" alt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b="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快速有效应对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+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疫苗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+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救治</a:t>
            </a:r>
            <a:endParaRPr lang="zh-CN" altLang="en-US" sz="2000" b="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2D71ACDE-1E37-480D-AA8D-C03C8837E3D8}"/>
              </a:ext>
            </a:extLst>
          </p:cNvPr>
          <p:cNvSpPr txBox="1"/>
          <p:nvPr/>
        </p:nvSpPr>
        <p:spPr>
          <a:xfrm>
            <a:off x="395962" y="2310193"/>
            <a:ext cx="553998" cy="27469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---</a:t>
            </a:r>
            <a:r>
              <a:rPr lang="en-US" altLang="zh-CN" sz="2400" b="1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四个</a:t>
            </a:r>
            <a:r>
              <a:rPr lang="en-US" altLang="zh-CN" sz="2400" b="1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“结合</a:t>
            </a:r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---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345497" y="155821"/>
            <a:ext cx="6062980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ctr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校园疫情防控关键环节</a:t>
            </a:r>
            <a:endParaRPr lang="zh-CN" altLang="x-none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4" name="文本框 163"/>
          <p:cNvSpPr txBox="1"/>
          <p:nvPr/>
        </p:nvSpPr>
        <p:spPr>
          <a:xfrm>
            <a:off x="832727" y="970467"/>
            <a:ext cx="11163935" cy="531837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关键一：落实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“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四方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”</a:t>
            </a: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责任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辖区党委和政府——属地责任，政治意识、高度重视、警惕麻痹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行  业  部  门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——主管责任，组织指导、督导检查、风险排查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学校和托幼机构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——主体责任，落实落细、严防输入、遏制蔓延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师  生  员  工——自我管理责任，树立意识、遵守规定、及时上报</a:t>
            </a: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关键二：发挥“联防联控”作用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教育、卫生健康、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属地医疗机构、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疾控机构、公安、社区等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家校协同</a:t>
            </a: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关键三：落实“四早”措施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早发现：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健康监测、核酸检测、晨午检、因病缺勤缺课追踪登记、主动监测筛查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早报告：师生员工出现症状及时报告，学校出现病例和无症状感染者等及时上报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早隔离、早治疗：迅速完成常态化和应急机制转换，尽早切断传播途径</a:t>
            </a: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关键四：具备应对疫情的能力</a:t>
            </a: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18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人、物、环境“零风险”；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多病同防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”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0" algn="l" fontAlgn="auto"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物资和人员储备；隔离转运、流调封控、健康监测、信息发布、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服务保障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、舆情监测等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8942486B-F061-4B16-9872-19E2F5E9BE3A}"/>
              </a:ext>
            </a:extLst>
          </p:cNvPr>
          <p:cNvSpPr txBox="1"/>
          <p:nvPr/>
        </p:nvSpPr>
        <p:spPr>
          <a:xfrm>
            <a:off x="278729" y="2102315"/>
            <a:ext cx="553998" cy="305468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---</a:t>
            </a:r>
            <a:r>
              <a:rPr lang="zh-CN" altLang="x-none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四个</a:t>
            </a:r>
            <a:r>
              <a:rPr lang="zh-CN" altLang="x-none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“不能松”</a:t>
            </a:r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---</a:t>
            </a:r>
            <a:endParaRPr lang="zh-CN" altLang="x-none" sz="2400" b="1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597365" y="159364"/>
            <a:ext cx="741065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ctr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校园疫情防控重点任务</a:t>
            </a:r>
            <a:endParaRPr lang="x-none" altLang="zh-CN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4" name="文本框 163"/>
          <p:cNvSpPr txBox="1"/>
          <p:nvPr/>
        </p:nvSpPr>
        <p:spPr>
          <a:xfrm>
            <a:off x="889633" y="952695"/>
            <a:ext cx="10826115" cy="52337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动态完善防控方案和应急预案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及时做好学校所在辖区和全国其他地区疫情监测和风险研判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动态调整防控方案和应急预案，细化完善防控措施</a:t>
            </a: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“一地一策、一校一策”</a:t>
            </a: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做到各环节无缝对接</a:t>
            </a:r>
            <a:endParaRPr lang="zh-CN" altLang="x-none" sz="23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对内：校内疫情防控各环节责任到人，无遗漏、无盲区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对外：完善与疾控机构、属地医疗机构、公安部门等的对接协调，“点对点”“人对人”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开展多场景、多层次应急演练</a:t>
            </a:r>
            <a:endParaRPr lang="zh-CN" altLang="x-none" sz="2300" dirty="0">
              <a:solidFill>
                <a:schemeClr val="tx2">
                  <a:lumMod val="75000"/>
                  <a:lumOff val="25000"/>
                </a:schemeClr>
              </a:solidFill>
              <a:effectLst/>
              <a:latin typeface="微软雅黑" panose="020B0503020204020204" charset="-122"/>
              <a:ea typeface="微软雅黑" panose="020B0503020204020204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开学前后要定期组织开展多场景、针对性的应急演练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及时整改、调整演练过程中发现的问题和薄弱环节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提高应急预案的针对性、实用性、可操作性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algn="l" fontAlgn="auto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提高各环节防控骨干的即时反应能力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5B6DF73D-7E6C-4EB3-A85D-1EB676B37B2D}"/>
              </a:ext>
            </a:extLst>
          </p:cNvPr>
          <p:cNvSpPr txBox="1"/>
          <p:nvPr/>
        </p:nvSpPr>
        <p:spPr>
          <a:xfrm>
            <a:off x="335635" y="1747770"/>
            <a:ext cx="553998" cy="33624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---“</a:t>
            </a:r>
            <a:r>
              <a:rPr lang="zh-CN" alt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五项</a:t>
            </a:r>
            <a:r>
              <a:rPr lang="en-US" altLang="zh-CN" sz="2400" b="1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重点</a:t>
            </a:r>
            <a:r>
              <a:rPr lang="zh-CN" alt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任务</a:t>
            </a:r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”---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文本框 163"/>
          <p:cNvSpPr txBox="1"/>
          <p:nvPr/>
        </p:nvSpPr>
        <p:spPr>
          <a:xfrm>
            <a:off x="815973" y="1783944"/>
            <a:ext cx="10973435" cy="35712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sym typeface="+mn-ea"/>
              </a:rPr>
              <a:t>做好充足防疫储备和卫生保障</a:t>
            </a:r>
          </a:p>
          <a:p>
            <a:pPr marL="342900" algn="l" fontAlgn="auto">
              <a:lnSpc>
                <a:spcPct val="16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防疫物资储备，充足的临时留观室，人员设施配备齐全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algn="l" fontAlgn="auto">
              <a:lnSpc>
                <a:spcPct val="16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加强：信息沟通、防疫提醒、物资供给、医疗保障、心理疏导等</a:t>
            </a:r>
            <a:endParaRPr lang="zh-CN" sz="2000" dirty="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342900" indent="-342900" algn="l" fontAlgn="auto">
              <a:lnSpc>
                <a:spcPct val="130000"/>
              </a:lnSpc>
              <a:buClrTx/>
              <a:buSzTx/>
              <a:buFont typeface="Wingdings" panose="05000000000000000000" charset="0"/>
              <a:buChar char="p"/>
            </a:pPr>
            <a:r>
              <a:rPr lang="zh-CN" altLang="x-none" sz="23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</a:rPr>
              <a:t>做好经常性检查和风险排查</a:t>
            </a:r>
          </a:p>
          <a:p>
            <a:pPr marL="342900" algn="l" fontAlgn="auto">
              <a:lnSpc>
                <a:spcPct val="16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加大校园疫情防控督导检查力度，及时整改问题</a:t>
            </a:r>
          </a:p>
          <a:p>
            <a:pPr marL="342900" algn="l" fontAlgn="auto">
              <a:lnSpc>
                <a:spcPct val="16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定期开展校园风险排查，补齐短板漏洞</a:t>
            </a:r>
          </a:p>
          <a:p>
            <a:pPr marL="342900" algn="l" fontAlgn="auto">
              <a:lnSpc>
                <a:spcPct val="16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sz="2000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最大程度降低校园聚集性疫情发生风险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A1B496E-E9B4-429F-86E1-3494C8F4A3AD}"/>
              </a:ext>
            </a:extLst>
          </p:cNvPr>
          <p:cNvSpPr txBox="1"/>
          <p:nvPr/>
        </p:nvSpPr>
        <p:spPr>
          <a:xfrm>
            <a:off x="2597365" y="159364"/>
            <a:ext cx="7410653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indent="0" algn="ctr">
              <a:buFont typeface="Wingdings" panose="05000000000000000000" charset="0"/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校园疫情防控重点任务</a:t>
            </a:r>
            <a:endParaRPr lang="x-none" altLang="zh-CN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2B43B7C-8D2C-4550-A811-F332A5843B5B}"/>
              </a:ext>
            </a:extLst>
          </p:cNvPr>
          <p:cNvSpPr txBox="1"/>
          <p:nvPr/>
        </p:nvSpPr>
        <p:spPr>
          <a:xfrm>
            <a:off x="335635" y="1747770"/>
            <a:ext cx="553998" cy="33624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---“</a:t>
            </a:r>
            <a:r>
              <a:rPr lang="zh-CN" alt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五项</a:t>
            </a:r>
            <a:r>
              <a:rPr lang="en-US" altLang="zh-CN" sz="2400" b="1" dirty="0" err="1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重点</a:t>
            </a:r>
            <a:r>
              <a:rPr lang="zh-CN" altLang="en-US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任务</a:t>
            </a:r>
            <a:r>
              <a:rPr lang="en-US" altLang="zh-CN" sz="2400" b="1" dirty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”---</a:t>
            </a:r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4789805" y="2756535"/>
            <a:ext cx="2922270" cy="101473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x-none" sz="60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谢</a:t>
            </a:r>
            <a:r>
              <a:rPr lang="en-US" altLang="zh-CN" sz="60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  </a:t>
            </a:r>
            <a:r>
              <a:rPr lang="zh-CN" altLang="x-none" sz="6000" b="1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谢！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222604;#379269;"/>
  <p:tag name="ISLIDE.ICON" val="#401001;#407501;#67970;#39997;#87776;#368956;#135737;#95250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222604;#379269;"/>
  <p:tag name="ISLIDE.ICON" val="#401001;#407501;#67970;#39997;#87776;#368956;#135737;#95250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222604;#379269;"/>
  <p:tag name="ISLIDE.ICON" val="#401001;#407501;#67970;#39997;#87776;#368956;#135737;#95250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THEME" val="https://www.islide.cc;"/>
  <p:tag name="ISLIDE.VECTOR" val="#222604;#379269;"/>
  <p:tag name="ISLIDE.ICON" val="#401001;#407501;#67970;#39997;#87776;#368956;#135737;#95250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1026</Words>
  <Application>Microsoft Office PowerPoint</Application>
  <PresentationFormat>宽屏</PresentationFormat>
  <Paragraphs>155</Paragraphs>
  <Slides>9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汉仪菱心体简</vt:lpstr>
      <vt:lpstr>黑体</vt:lpstr>
      <vt:lpstr>华文中宋</vt:lpstr>
      <vt:lpstr>宋体</vt:lpstr>
      <vt:lpstr>微软雅黑</vt:lpstr>
      <vt:lpstr>Arial</vt:lpstr>
      <vt:lpstr>Arial Narrow</vt:lpstr>
      <vt:lpstr>Calibri</vt:lpstr>
      <vt:lpstr>Wingdings</vt:lpstr>
      <vt:lpstr>Office 主题​​</vt:lpstr>
      <vt:lpstr>把师生生命健康放在第一位 ——学校疫情防控技术方案 修订原则和思路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赵莹莹</dc:creator>
  <cp:lastModifiedBy>汤胜辉</cp:lastModifiedBy>
  <cp:revision>271</cp:revision>
  <dcterms:created xsi:type="dcterms:W3CDTF">2019-06-19T02:08:00Z</dcterms:created>
  <dcterms:modified xsi:type="dcterms:W3CDTF">2022-05-10T01:40:51Z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ICV">
    <vt:lpwstr>87E4CBB0B59F42148FE2B3D63468FF5C</vt:lpwstr>
  </property>
</Properties>
</file>