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65" r:id="rId2"/>
    <p:sldId id="256" r:id="rId3"/>
    <p:sldId id="369" r:id="rId4"/>
    <p:sldId id="257" r:id="rId5"/>
    <p:sldId id="367" r:id="rId6"/>
    <p:sldId id="331" r:id="rId7"/>
    <p:sldId id="297" r:id="rId8"/>
    <p:sldId id="343" r:id="rId9"/>
    <p:sldId id="332" r:id="rId10"/>
    <p:sldId id="280" r:id="rId11"/>
    <p:sldId id="323" r:id="rId12"/>
    <p:sldId id="275" r:id="rId13"/>
    <p:sldId id="314" r:id="rId14"/>
    <p:sldId id="333" r:id="rId15"/>
    <p:sldId id="334" r:id="rId16"/>
    <p:sldId id="315" r:id="rId17"/>
    <p:sldId id="278" r:id="rId18"/>
    <p:sldId id="368" r:id="rId19"/>
    <p:sldId id="324" r:id="rId20"/>
    <p:sldId id="363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AA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-9" y="-2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2022/10/19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h\Desktop\&#31351;&#20154;\&#28201;&#39336;.mp3" TargetMode="Externa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232869" y="2589445"/>
            <a:ext cx="10006913" cy="2387600"/>
          </a:xfrm>
        </p:spPr>
        <p:txBody>
          <a:bodyPr>
            <a:no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寒风呼啸 忐忑不安</a:t>
            </a: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糟糕   皱起眉 </a:t>
            </a: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沉默   熬过去</a:t>
            </a:r>
            <a:endParaRPr lang="zh-CN" altLang="en-US" sz="66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314" y="234778"/>
            <a:ext cx="4683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听写词语</a:t>
            </a:r>
            <a:endParaRPr lang="zh-CN" altLang="en-US" sz="440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[2]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3137" t="18399" r="23451" b="1790"/>
          <a:stretch>
            <a:fillRect/>
          </a:stretch>
        </p:blipFill>
        <p:spPr>
          <a:xfrm>
            <a:off x="8235315" y="664210"/>
            <a:ext cx="3536315" cy="4613910"/>
          </a:xfrm>
          <a:prstGeom prst="round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7985" y="1708785"/>
            <a:ext cx="74047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4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同桌</a:t>
            </a:r>
            <a:r>
              <a:rPr lang="zh-CN" altLang="en-US" sz="4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分角色</a:t>
            </a:r>
            <a:r>
              <a:rPr sz="4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朗读文章</a:t>
            </a:r>
            <a:r>
              <a:rPr sz="48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12—20小节</a:t>
            </a:r>
            <a:r>
              <a:rPr lang="zh-CN" sz="48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，边读边</a:t>
            </a:r>
            <a:r>
              <a:rPr lang="zh-CN" sz="4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思考</a:t>
            </a:r>
            <a:r>
              <a:rPr lang="zh-CN" altLang="en-US" sz="4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，桑娜心中有什么顾虑？</a:t>
            </a:r>
            <a:endParaRPr lang="en-US" altLang="zh-CN" sz="48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8195" y="109728"/>
            <a:ext cx="1145603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5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“嘿，我回来啦，桑娜！”</a:t>
            </a:r>
          </a:p>
          <a:p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哦，是你！”</a:t>
            </a:r>
          </a:p>
          <a:p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sz="3500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瞧，这样的夜晚！真可怕！”</a:t>
            </a:r>
          </a:p>
          <a:p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是啊，是啊，天气坏透了！哦，鱼打得怎么样？”</a:t>
            </a:r>
          </a:p>
          <a:p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“糟糕，真糟糕！什么也没有打到，还把网给撕破了。倒霉，倒霉！天气可真厉害！我简直记不起几时有过这样的夜晚了，还谈得上什么打鱼！还好，总算活着回来啦。……我不在，你在家里做些什么呢？”</a:t>
            </a:r>
          </a:p>
          <a:p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我？我嘛……缝缝补补……风吼得这么凶，真叫人害怕。</a:t>
            </a:r>
            <a:r>
              <a:rPr sz="35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我可替你担心呢</a:t>
            </a:r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！”</a:t>
            </a:r>
          </a:p>
          <a:p>
            <a:r>
              <a:rPr sz="35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sz="3500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sz="3500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是啊，是啊，这天气真是活见鬼！可是有什么办法呢！”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55885" y="0"/>
            <a:ext cx="2071370" cy="1164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923683" y="1537027"/>
            <a:ext cx="8671339" cy="1260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6000" b="1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两个人沉默了一阵。</a:t>
            </a:r>
          </a:p>
        </p:txBody>
      </p:sp>
      <p:pic>
        <p:nvPicPr>
          <p:cNvPr id="4" name="图片 3" descr="&amp;pky8681098857&amp;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7315200" y="4223128"/>
            <a:ext cx="4685270" cy="2634872"/>
          </a:xfrm>
          <a:prstGeom prst="rect">
            <a:avLst/>
          </a:prstGeom>
          <a:effectLst>
            <a:softEdge rad="723900"/>
          </a:effectLst>
        </p:spPr>
      </p:pic>
      <p:sp>
        <p:nvSpPr>
          <p:cNvPr id="5" name="矩形 4"/>
          <p:cNvSpPr/>
          <p:nvPr/>
        </p:nvSpPr>
        <p:spPr>
          <a:xfrm>
            <a:off x="764674" y="2131883"/>
            <a:ext cx="105433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3600" dirty="0" smtClean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3600" dirty="0" smtClean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   </a:t>
            </a:r>
            <a:r>
              <a:rPr lang="zh-CN" altLang="en-US" sz="3600" dirty="0" smtClean="0">
                <a:solidFill>
                  <a:schemeClr val="bg1"/>
                </a:solidFill>
                <a:latin typeface="宋体" pitchFamily="2" charset="-122"/>
                <a:ea typeface="宋体" pitchFamily="2" charset="-122"/>
              </a:rPr>
              <a:t>沉默中，桑娜会想写什么呢？联系课文内容，写一写桑娜的心理活动。</a:t>
            </a:r>
            <a:endParaRPr lang="zh-CN" altLang="en-US" sz="3600" dirty="0">
              <a:solidFill>
                <a:schemeClr val="bg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734" y="395417"/>
            <a:ext cx="28111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小练笔</a:t>
            </a:r>
            <a:endParaRPr lang="zh-CN" altLang="en-US" sz="400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00904" y="1006774"/>
            <a:ext cx="84086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你知道吗？咱们的邻居西蒙死了。</a:t>
            </a:r>
          </a:p>
        </p:txBody>
      </p:sp>
      <p:pic>
        <p:nvPicPr>
          <p:cNvPr id="13" name="图片 12" descr="timgYXODWG1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315" y="1586510"/>
            <a:ext cx="2857500" cy="3590925"/>
          </a:xfrm>
          <a:prstGeom prst="rect">
            <a:avLst/>
          </a:prstGeom>
          <a:effectLst>
            <a:softEdge rad="152400"/>
          </a:effectLst>
        </p:spPr>
      </p:pic>
      <p:sp>
        <p:nvSpPr>
          <p:cNvPr id="4" name="文本框 10"/>
          <p:cNvSpPr txBox="1"/>
          <p:nvPr/>
        </p:nvSpPr>
        <p:spPr>
          <a:xfrm>
            <a:off x="322550" y="2133710"/>
            <a:ext cx="8408670" cy="3797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4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唉，她死得好惨啊！两个孩子都在她身边，睡着了。他们那么小……一个还不会说话，另一个刚会爬……</a:t>
            </a:r>
            <a:endParaRPr lang="zh-CN" altLang="en-US" sz="40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48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 animBg="1"/>
      <p:bldP spid="4" grpId="0" build="allAtOnce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1270" y="3221990"/>
            <a:ext cx="9789160" cy="25533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“嗯，是个问题！”他搔搔后脑勺说，“嗯，你看怎么办？得把他们抱来，同</a:t>
            </a:r>
            <a:r>
              <a:rPr lang="zh-CN" sz="4000" b="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死人</a:t>
            </a:r>
            <a:r>
              <a:rPr lang="zh-CN" altLang="en-US" sz="4000" b="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待</a:t>
            </a:r>
            <a:r>
              <a:rPr lang="zh-CN" sz="4000" b="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</a:t>
            </a:r>
            <a:r>
              <a:rPr 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一起怎么行！哦，我们，我们总能熬过去的！快去！别等他们醒来！”</a:t>
            </a:r>
            <a:endParaRPr lang="zh-CN" altLang="en-US" sz="4000" b="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88900"/>
            <a:ext cx="4785360" cy="2672715"/>
          </a:xfrm>
          <a:prstGeom prst="ellipse">
            <a:avLst/>
          </a:prstGeom>
          <a:effectLst>
            <a:softEdge rad="393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71270" y="3221990"/>
            <a:ext cx="9789160" cy="276998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“嗯，是个问题！”他搔搔后脑勺说，“嗯，你看怎么办？得把他们抱来，同</a:t>
            </a:r>
            <a:r>
              <a:rPr lang="zh-CN" sz="4000" b="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死人</a:t>
            </a:r>
            <a:r>
              <a:rPr lang="zh-CN" altLang="en-US" sz="4000" b="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待</a:t>
            </a:r>
            <a:r>
              <a:rPr lang="zh-CN" sz="4000" b="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</a:t>
            </a:r>
            <a:r>
              <a:rPr 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一起怎么行！哦，我们，我们总能</a:t>
            </a:r>
            <a:r>
              <a:rPr lang="zh-CN" sz="5400" b="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熬</a:t>
            </a:r>
            <a:r>
              <a:rPr lang="zh-CN" sz="4000" b="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过去的！快去！别等他们醒来！”</a:t>
            </a:r>
            <a:endParaRPr lang="zh-CN" altLang="en-US" sz="4000" b="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88900"/>
            <a:ext cx="4785360" cy="2672715"/>
          </a:xfrm>
          <a:prstGeom prst="ellipse">
            <a:avLst/>
          </a:prstGeom>
          <a:effectLst>
            <a:softEdge rad="3937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E6463"/>
            </a:gs>
            <a:gs pos="99000">
              <a:srgbClr val="2E2824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962660" y="1218565"/>
            <a:ext cx="99675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48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哦，我们，我们总能熬过去的！快去！别等他们醒来！</a:t>
            </a:r>
          </a:p>
        </p:txBody>
      </p:sp>
      <p:pic>
        <p:nvPicPr>
          <p:cNvPr id="4" name="图片 3" descr="&amp;pky8681098857&amp;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7044690" y="3797935"/>
            <a:ext cx="5019040" cy="2822575"/>
          </a:xfrm>
          <a:prstGeom prst="rect">
            <a:avLst/>
          </a:prstGeom>
          <a:effectLst>
            <a:softEdge rad="7239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0" cy="6838811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>
                <a:alpha val="70000"/>
              </a:srgbClr>
            </a:outerShdw>
            <a:softEdge rad="112500"/>
          </a:effectLst>
        </p:spPr>
      </p:pic>
      <p:pic>
        <p:nvPicPr>
          <p:cNvPr id="4" name="温馨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1067000" y="6290400"/>
            <a:ext cx="388200" cy="388200"/>
          </a:xfrm>
          <a:prstGeom prst="rect">
            <a:avLst/>
          </a:prstGeom>
        </p:spPr>
      </p:pic>
      <p:sp>
        <p:nvSpPr>
          <p:cNvPr id="6" name="文本框 99"/>
          <p:cNvSpPr txBox="1"/>
          <p:nvPr/>
        </p:nvSpPr>
        <p:spPr>
          <a:xfrm>
            <a:off x="1379220" y="1919605"/>
            <a:ext cx="9434195" cy="3169285"/>
          </a:xfrm>
          <a:prstGeom prst="rect">
            <a:avLst/>
          </a:prstGeom>
          <a:solidFill>
            <a:schemeClr val="bg1">
              <a:alpha val="67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4000" b="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sz="4000" b="0" dirty="0">
                <a:latin typeface="楷体" panose="02010609060101010101" charset="-122"/>
                <a:ea typeface="楷体" panose="02010609060101010101" charset="-122"/>
              </a:rPr>
              <a:t>海上正起着风暴，外面又黑又冷，这间渔家的小屋里却温暖而舒适。地扫得干干净净，炉子里的火还没有熄，食具在搁板上闪闪发亮。挂着白色帐子的床上，五个孩子正在海风呼啸声中安静地睡着。</a:t>
            </a:r>
            <a:endParaRPr lang="zh-CN" altLang="en-US" sz="4000" b="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3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38811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>
                <a:alpha val="70000"/>
              </a:srgbClr>
            </a:outerShdw>
            <a:softEdge rad="112500"/>
          </a:effectLst>
        </p:spPr>
      </p:pic>
      <p:sp>
        <p:nvSpPr>
          <p:cNvPr id="100" name="文本框 99"/>
          <p:cNvSpPr txBox="1"/>
          <p:nvPr/>
        </p:nvSpPr>
        <p:spPr>
          <a:xfrm>
            <a:off x="1379220" y="1919605"/>
            <a:ext cx="9434195" cy="3169285"/>
          </a:xfrm>
          <a:prstGeom prst="rect">
            <a:avLst/>
          </a:prstGeom>
          <a:solidFill>
            <a:schemeClr val="bg1">
              <a:alpha val="67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4000" b="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sz="4000" b="0" dirty="0">
                <a:latin typeface="楷体" panose="02010609060101010101" charset="-122"/>
                <a:ea typeface="楷体" panose="02010609060101010101" charset="-122"/>
              </a:rPr>
              <a:t>海上正起着风暴，外面又黑又冷，这间渔家的小屋里却温暖而舒适。地扫得干干净净，炉子里的火还没有熄，食具在搁板上闪闪发亮。挂着白色帐子的床上，五个孩子正在海风呼啸声中安静地睡着。</a:t>
            </a:r>
            <a:endParaRPr lang="zh-CN" altLang="en-US" sz="4000" b="0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500">
        <p:fad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05460" y="613410"/>
            <a:ext cx="6135370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4800" b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sz="4800" b="0">
                <a:latin typeface="楷体" panose="02010609060101010101" charset="-122"/>
                <a:ea typeface="楷体" panose="02010609060101010101" charset="-122"/>
              </a:rPr>
              <a:t>能为别人付出的心是善良的心，能为别人的生活宁可自己受苦是不寻常的人，这类人必定有高贵的精神，有高尚的品格，有天使般的心灵！</a:t>
            </a:r>
            <a:endParaRPr lang="zh-CN" altLang="en-US" sz="4800" b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 descr="09fa513d269759eef1dd37cdb7fb43166d22df23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4975" y="324485"/>
            <a:ext cx="4485005" cy="6398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&amp;pky8991828335&amp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70950" y="3510280"/>
            <a:ext cx="3385185" cy="382460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15380" y="1631315"/>
            <a:ext cx="4452620" cy="1878965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14 </a:t>
            </a:r>
            <a:r>
              <a:rPr lang="zh-CN" altLang="en-US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穷人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772275" y="3837940"/>
            <a:ext cx="4225925" cy="1655445"/>
          </a:xfrm>
        </p:spPr>
        <p:txBody>
          <a:bodyPr/>
          <a:lstStyle/>
          <a:p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列夫</a:t>
            </a:r>
            <a:r>
              <a:rPr lang="en-US" altLang="zh-CN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·</a:t>
            </a:r>
            <a:r>
              <a:rPr lang="zh-CN" altLang="en-US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托尔斯泰</a:t>
            </a:r>
            <a:r>
              <a:rPr lang="en-US" altLang="zh-CN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988" y="918617"/>
            <a:ext cx="6382855" cy="5021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5" descr="timg (2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2067" y="893763"/>
            <a:ext cx="3668183" cy="480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图片 4" descr="17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0783" y="890588"/>
            <a:ext cx="4826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4756737" y="2312258"/>
            <a:ext cx="787908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6000" b="1" dirty="0" smtClean="0">
                <a:latin typeface="华文楷体" pitchFamily="2" charset="-122"/>
                <a:ea typeface="华文楷体" pitchFamily="2" charset="-122"/>
              </a:rPr>
              <a:t>战争与和平</a:t>
            </a:r>
            <a:r>
              <a:rPr lang="en-US" altLang="zh-CN" sz="6000" b="1" dirty="0" smtClean="0">
                <a:latin typeface="华文楷体" pitchFamily="2" charset="-122"/>
                <a:ea typeface="华文楷体" pitchFamily="2" charset="-122"/>
              </a:rPr>
              <a:t>》</a:t>
            </a:r>
          </a:p>
          <a:p>
            <a:r>
              <a:rPr lang="en-US" altLang="zh-CN" sz="6000" b="1" dirty="0" smtClean="0"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6000" b="1" dirty="0" smtClean="0">
                <a:latin typeface="华文楷体" pitchFamily="2" charset="-122"/>
                <a:ea typeface="华文楷体" pitchFamily="2" charset="-122"/>
              </a:rPr>
              <a:t>李子核</a:t>
            </a:r>
            <a:r>
              <a:rPr lang="en-US" altLang="zh-CN" sz="6000" b="1" dirty="0" smtClean="0">
                <a:latin typeface="华文楷体" pitchFamily="2" charset="-122"/>
                <a:ea typeface="华文楷体" pitchFamily="2" charset="-122"/>
              </a:rPr>
              <a:t>》</a:t>
            </a:r>
          </a:p>
          <a:p>
            <a:r>
              <a:rPr lang="en-US" altLang="zh-CN" sz="6000" b="1" dirty="0" smtClean="0">
                <a:latin typeface="华文楷体" pitchFamily="2" charset="-122"/>
                <a:ea typeface="华文楷体" pitchFamily="2" charset="-122"/>
              </a:rPr>
              <a:t>《</a:t>
            </a:r>
            <a:r>
              <a:rPr lang="zh-CN" altLang="en-US" sz="6000" b="1" dirty="0" smtClean="0">
                <a:latin typeface="华文楷体" pitchFamily="2" charset="-122"/>
                <a:ea typeface="华文楷体" pitchFamily="2" charset="-122"/>
              </a:rPr>
              <a:t>复活</a:t>
            </a:r>
            <a:r>
              <a:rPr lang="en-US" altLang="zh-CN" sz="6000" b="1" dirty="0" smtClean="0">
                <a:latin typeface="华文楷体" pitchFamily="2" charset="-122"/>
                <a:ea typeface="华文楷体" pitchFamily="2" charset="-122"/>
              </a:rPr>
              <a:t>》</a:t>
            </a:r>
            <a:r>
              <a:rPr lang="zh-CN" altLang="en-US" sz="6000" b="1" dirty="0" smtClean="0">
                <a:latin typeface="华文楷体" pitchFamily="2" charset="-122"/>
                <a:ea typeface="华文楷体" pitchFamily="2" charset="-122"/>
              </a:rPr>
              <a:t>（青少年版）</a:t>
            </a:r>
            <a:endParaRPr lang="zh-CN" altLang="en-US" sz="6000" b="1" dirty="0"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232869" y="2589445"/>
            <a:ext cx="10006913" cy="2387600"/>
          </a:xfrm>
        </p:spPr>
        <p:txBody>
          <a:bodyPr>
            <a:no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寒风呼啸 忐忑不安</a:t>
            </a: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糟糕   皱起眉 </a:t>
            </a: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/>
            </a:r>
            <a:br>
              <a:rPr lang="en-US" altLang="zh-CN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</a:br>
            <a:r>
              <a:rPr lang="zh-CN" altLang="en-US" sz="66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沉默   熬过去</a:t>
            </a:r>
            <a:endParaRPr lang="zh-CN" altLang="en-US" sz="66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314" y="234778"/>
            <a:ext cx="4683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华文行楷" pitchFamily="2" charset="-122"/>
                <a:ea typeface="华文行楷" pitchFamily="2" charset="-122"/>
              </a:rPr>
              <a:t>听写词语</a:t>
            </a:r>
            <a:endParaRPr lang="zh-CN" altLang="en-US" sz="4400" dirty="0">
              <a:solidFill>
                <a:schemeClr val="bg1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4520" y="1089150"/>
            <a:ext cx="10717080" cy="217965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CN" sz="48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楷体" panose="02010609060101010101" charset="-122"/>
              </a:rPr>
              <a:t>    </a:t>
            </a:r>
            <a:r>
              <a:rPr lang="zh-CN" altLang="en-US" sz="48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楷体" panose="02010609060101010101" charset="-122"/>
              </a:rPr>
              <a:t>浏览课文</a:t>
            </a:r>
            <a:r>
              <a:rPr lang="en-US" altLang="zh-CN" sz="48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楷体" panose="02010609060101010101" charset="-122"/>
              </a:rPr>
              <a:t>8</a:t>
            </a:r>
            <a:r>
              <a:rPr lang="zh-CN" altLang="en-US" sz="4800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楷体" panose="02010609060101010101" charset="-122"/>
              </a:rPr>
              <a:t>—11小节</a:t>
            </a:r>
            <a:r>
              <a:rPr lang="zh-CN" altLang="en-US" sz="48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  <a:cs typeface="楷体" panose="02010609060101010101" charset="-122"/>
              </a:rPr>
              <a:t>，</a:t>
            </a:r>
            <a:r>
              <a:rPr lang="zh-CN" altLang="en-US" sz="4800" dirty="0" smtClean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画一画桑娜抱回两个孤儿后的心情变化，做简单的批注。</a:t>
            </a:r>
          </a:p>
          <a:p>
            <a:pPr marL="0" indent="0">
              <a:buNone/>
            </a:pPr>
            <a:endParaRPr lang="zh-CN" altLang="en-US" sz="44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4" name="图片 3" descr="&amp;pky8681098857&amp;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5651157" y="3367405"/>
            <a:ext cx="6207125" cy="34905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5534" y="156175"/>
            <a:ext cx="4828195" cy="67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980" y="118410"/>
            <a:ext cx="4797019" cy="6672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矩形 8"/>
          <p:cNvSpPr/>
          <p:nvPr/>
        </p:nvSpPr>
        <p:spPr>
          <a:xfrm>
            <a:off x="1095501" y="149957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43974" y="90037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35557" y="11347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28357" y="16819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28357" y="40795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07957" y="514633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37157" y="61051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37157" y="6452668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083157" y="3655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91557" y="11083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20357" y="14179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27557" y="16555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15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120357" y="18931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16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077157" y="29875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17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13157" y="32755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18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084357" y="37723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19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62757" y="43411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20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84357" y="45931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21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85557" y="48319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22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99957" y="51055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23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49557" y="5897534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24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51200" y="4082400"/>
            <a:ext cx="4708800" cy="2671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6063600" y="145200"/>
            <a:ext cx="4110000" cy="272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09575" y="495935"/>
            <a:ext cx="927735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忐忑不安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地想：“他会说什么呢？这是闹着玩的吗？自己的五个孩子已经够他受的了……是他来啦？……不，还没来！……为什么把他们抱过来啊？……他会揍我的！那也活该，我自作自受……嗯，揍我一顿也好！”</a:t>
            </a:r>
          </a:p>
          <a:p>
            <a:pPr fontAlgn="auto">
              <a:lnSpc>
                <a:spcPct val="100000"/>
              </a:lnSpc>
            </a:pPr>
            <a:r>
              <a:rPr lang="zh-CN" altLang="en-US" sz="40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“不，没有人！天啊，我为什么要这样做？……如今叫我怎么对他说呢？……”</a:t>
            </a:r>
          </a:p>
        </p:txBody>
      </p:sp>
      <p:pic>
        <p:nvPicPr>
          <p:cNvPr id="13" name="图片 12" descr="timgYXODWG1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495" y="2301875"/>
            <a:ext cx="2857500" cy="3590925"/>
          </a:xfrm>
          <a:prstGeom prst="rect">
            <a:avLst/>
          </a:prstGeom>
          <a:effectLst>
            <a:softEdge rad="1524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409575" y="495935"/>
            <a:ext cx="927735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2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她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忐忑不安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地想：“他会说什么呢？这是闹着玩的吗？自己的五个孩子已经够他受的了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是他来啦？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不，还没来！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为什么把他们抱过来啊？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他会揍我的！那也活该，我自作自受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嗯，揍我一顿也好！”</a:t>
            </a:r>
          </a:p>
          <a:p>
            <a:pPr fontAlgn="auto">
              <a:lnSpc>
                <a:spcPct val="100000"/>
              </a:lnSpc>
            </a:pP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“不，没有人！天啊，我为什么要这样做？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如今叫我怎么对他说呢？</a:t>
            </a:r>
            <a:r>
              <a:rPr lang="zh-CN" altLang="en-US" sz="40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……</a:t>
            </a:r>
            <a:r>
              <a:rPr lang="zh-CN" altLang="en-US" sz="40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</a:p>
        </p:txBody>
      </p:sp>
      <p:pic>
        <p:nvPicPr>
          <p:cNvPr id="13" name="图片 12" descr="timgYXODWG1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1495" y="2301875"/>
            <a:ext cx="2857500" cy="3590925"/>
          </a:xfrm>
          <a:prstGeom prst="rect">
            <a:avLst/>
          </a:prstGeom>
          <a:effectLst>
            <a:softEdge rad="1524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  <p:bldLst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58140" y="458470"/>
            <a:ext cx="109251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en-US" altLang="zh-CN" sz="3600" dirty="0" err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上帝啊，我可怜的丈夫会有什么想法，他已有那么多忧虑，我这么干像什么话，他已负担五个孩子</a:t>
            </a:r>
            <a:r>
              <a:rPr lang="en-US" altLang="zh-CN" sz="3600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3600" dirty="0" err="1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全靠他一个人劳动，他已过于辛苦，我还使他负担加重</a:t>
            </a:r>
            <a:r>
              <a:rPr lang="en-US" altLang="zh-CN" sz="3600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lang="en-US" altLang="zh-CN" sz="3600" dirty="0" smtClean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                             ——</a:t>
            </a:r>
            <a:r>
              <a:rPr lang="zh-CN" altLang="en-US" sz="3600" dirty="0">
                <a:solidFill>
                  <a:srgbClr val="FFFF00"/>
                </a:solidFill>
                <a:latin typeface="楷体" panose="02010609060101010101" charset="-122"/>
                <a:ea typeface="楷体" panose="02010609060101010101" charset="-122"/>
              </a:rPr>
              <a:t>雨果《穷苦人》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9575" y="3300095"/>
            <a:ext cx="10822305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她忐忑不安地想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：“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他会说什么呢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这是闹着玩的吗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自己的五个孩子已经够他受的了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是他来啦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？……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不，还没来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！……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为什么把他们抱过来啊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？……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他会揍我的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那也活该，我自作自受</a:t>
            </a:r>
            <a:r>
              <a:rPr lang="en-US" altLang="zh-CN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en-US" altLang="zh-CN" sz="3600" dirty="0" err="1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嗯，揍我一顿也好</a:t>
            </a:r>
            <a:r>
              <a:rPr lang="en-US" altLang="zh-CN" sz="36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！”</a:t>
            </a:r>
          </a:p>
          <a:p>
            <a:pPr fontAlgn="auto">
              <a:lnSpc>
                <a:spcPct val="100000"/>
              </a:lnSpc>
            </a:pPr>
            <a:r>
              <a:rPr lang="en-US" altLang="zh-CN" sz="36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                      ——</a:t>
            </a:r>
            <a:r>
              <a:rPr lang="zh-CN" altLang="en-US" sz="36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托尔斯泰《穷人》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11" grpId="1" animBg="1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380" y="3743325"/>
            <a:ext cx="4785360" cy="2672715"/>
          </a:xfrm>
          <a:prstGeom prst="ellipse">
            <a:avLst/>
          </a:prstGeom>
          <a:effectLst>
            <a:softEdge rad="393700"/>
          </a:effectLst>
        </p:spPr>
      </p:pic>
      <p:sp>
        <p:nvSpPr>
          <p:cNvPr id="100" name="文本框 99"/>
          <p:cNvSpPr txBox="1"/>
          <p:nvPr/>
        </p:nvSpPr>
        <p:spPr>
          <a:xfrm>
            <a:off x="612775" y="470535"/>
            <a:ext cx="6750685" cy="62471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6700"/>
            <a:r>
              <a:rPr lang="en-US" altLang="zh-CN" sz="3600" b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sz="4000" b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</a:rPr>
              <a:t>她头往后仰着，冰冷发青的脸上显出死的宁静，一只苍白僵硬的手像要抓住什么似的，从稻草铺上垂下来。就在这死去的母亲旁边，睡着两个很小的孩子，都是卷头发、圆脸蛋，身上盖着旧衣服，蜷缩着身子，两个浅黄头发的小脑袋紧紧地靠在一起。</a:t>
            </a:r>
            <a:endParaRPr lang="zh-CN" altLang="en-US" sz="4000" b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907,&quot;width&quot;:1584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5360,&quot;width&quot;:12800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907,&quot;width&quot;:15840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209,&quot;width&quot;:753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209,&quot;width&quot;:7536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907,&quot;width&quot;:1584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895</Words>
  <Application>WPS 演示</Application>
  <PresentationFormat>自定义</PresentationFormat>
  <Paragraphs>61</Paragraphs>
  <Slides>20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寒风呼啸 忐忑不安  糟糕   皱起眉   沉默   熬过去</vt:lpstr>
      <vt:lpstr>14 穷人</vt:lpstr>
      <vt:lpstr>寒风呼啸 忐忑不安  糟糕   皱起眉   沉默   熬过去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穷人</dc:title>
  <dc:creator>86152</dc:creator>
  <cp:lastModifiedBy>h</cp:lastModifiedBy>
  <cp:revision>35</cp:revision>
  <dcterms:created xsi:type="dcterms:W3CDTF">2020-09-06T12:59:00Z</dcterms:created>
  <dcterms:modified xsi:type="dcterms:W3CDTF">2022-10-19T09:12:04Z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2052-11.1.0.9926</vt:lpwstr>
  </property>
</Properties>
</file>