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5" r:id="rId5"/>
    <p:sldId id="306" r:id="rId6"/>
    <p:sldId id="309" r:id="rId7"/>
    <p:sldId id="310" r:id="rId8"/>
    <p:sldId id="259" r:id="rId9"/>
    <p:sldId id="315" r:id="rId10"/>
    <p:sldId id="302" r:id="rId11"/>
    <p:sldId id="321" r:id="rId12"/>
    <p:sldId id="294" r:id="rId13"/>
    <p:sldId id="280"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3" d="100"/>
          <a:sy n="103" d="100"/>
        </p:scale>
        <p:origin x="126" y="72"/>
      </p:cViewPr>
      <p:guideLst>
        <p:guide orient="horz" pos="4320"/>
        <p:guide pos="3152"/>
        <p:guide pos="452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E2552-1013-475A-84E2-52C3ABECD3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9D324-F841-4603-9843-56973D23C1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09D324-F841-4603-9843-56973D23C1A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00EBB1-372E-4A2C-9646-B7C16562654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09D324-F841-4603-9843-56973D23C1A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4774AB-5F9A-4342-95E0-13A559F28C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4774AB-5F9A-4342-95E0-13A559F28C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09D324-F841-4603-9843-56973D23C1A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t="45714" b="16789"/>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577159" y="512357"/>
            <a:ext cx="3690041" cy="585267"/>
            <a:chOff x="1752600" y="1619955"/>
            <a:chExt cx="2767531" cy="438950"/>
          </a:xfrm>
        </p:grpSpPr>
        <p:sp>
          <p:nvSpPr>
            <p:cNvPr id="8" name="文本框 7"/>
            <p:cNvSpPr txBox="1"/>
            <p:nvPr/>
          </p:nvSpPr>
          <p:spPr>
            <a:xfrm>
              <a:off x="2306069" y="1643407"/>
              <a:ext cx="2214062" cy="391478"/>
            </a:xfrm>
            <a:prstGeom prst="rect">
              <a:avLst/>
            </a:prstGeom>
            <a:noFill/>
          </p:spPr>
          <p:txBody>
            <a:bodyPr wrap="square" rtlCol="0">
              <a:spAutoFit/>
            </a:bodyPr>
            <a:lstStyle/>
            <a:p>
              <a:r>
                <a:rPr lang="zh-CN" altLang="en-US" sz="2800">
                  <a:solidFill>
                    <a:srgbClr val="FC3904"/>
                  </a:solidFill>
                  <a:latin typeface="微软雅黑" panose="020B0503020204020204" charset="-122"/>
                  <a:ea typeface="微软雅黑" panose="020B0503020204020204" charset="-122"/>
                </a:rPr>
                <a:t>全国交通安全日</a:t>
              </a:r>
              <a:endParaRPr lang="zh-CN" altLang="en-US" sz="2800">
                <a:solidFill>
                  <a:srgbClr val="FC3904"/>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stretch>
              <a:fillRect/>
            </a:stretch>
          </p:blipFill>
          <p:spPr>
            <a:xfrm>
              <a:off x="1752600" y="1619955"/>
              <a:ext cx="615749" cy="4389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节标题">
    <p:bg>
      <p:bgPr>
        <a:solidFill>
          <a:schemeClr val="bg1"/>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577159" y="512357"/>
            <a:ext cx="3690041" cy="585267"/>
            <a:chOff x="1752600" y="1619955"/>
            <a:chExt cx="2767531" cy="438950"/>
          </a:xfrm>
        </p:grpSpPr>
        <p:sp>
          <p:nvSpPr>
            <p:cNvPr id="8" name="文本框 7"/>
            <p:cNvSpPr txBox="1"/>
            <p:nvPr/>
          </p:nvSpPr>
          <p:spPr>
            <a:xfrm>
              <a:off x="2306069" y="1643407"/>
              <a:ext cx="2214062" cy="391478"/>
            </a:xfrm>
            <a:prstGeom prst="rect">
              <a:avLst/>
            </a:prstGeom>
            <a:noFill/>
          </p:spPr>
          <p:txBody>
            <a:bodyPr wrap="square" rtlCol="0">
              <a:spAutoFit/>
            </a:bodyPr>
            <a:lstStyle/>
            <a:p>
              <a:r>
                <a:rPr lang="zh-CN" altLang="en-US" sz="2800">
                  <a:solidFill>
                    <a:srgbClr val="FC3904"/>
                  </a:solidFill>
                  <a:latin typeface="微软雅黑" panose="020B0503020204020204" charset="-122"/>
                  <a:ea typeface="微软雅黑" panose="020B0503020204020204" charset="-122"/>
                </a:rPr>
                <a:t>应急处理办法</a:t>
              </a:r>
              <a:endParaRPr lang="zh-CN" altLang="en-US" sz="2800">
                <a:solidFill>
                  <a:srgbClr val="FC3904"/>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stretch>
              <a:fillRect/>
            </a:stretch>
          </p:blipFill>
          <p:spPr>
            <a:xfrm>
              <a:off x="1752600" y="1619955"/>
              <a:ext cx="615749" cy="4389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节标题">
    <p:bg>
      <p:bgPr>
        <a:solidFill>
          <a:schemeClr val="bg1"/>
        </a:solidFill>
        <a:effectLst/>
      </p:bgPr>
    </p:bg>
    <p:spTree>
      <p:nvGrpSpPr>
        <p:cNvPr id="1" name=""/>
        <p:cNvGrpSpPr/>
        <p:nvPr/>
      </p:nvGrpSpPr>
      <p:grpSpPr>
        <a:xfrm>
          <a:off x="0" y="0"/>
          <a:ext cx="0" cy="0"/>
          <a:chOff x="0" y="0"/>
          <a:chExt cx="0" cy="0"/>
        </a:xfrm>
      </p:grpSpPr>
      <p:grpSp>
        <p:nvGrpSpPr>
          <p:cNvPr id="6" name="组合 5"/>
          <p:cNvGrpSpPr/>
          <p:nvPr userDrawn="1"/>
        </p:nvGrpSpPr>
        <p:grpSpPr>
          <a:xfrm>
            <a:off x="577159" y="512357"/>
            <a:ext cx="3690041" cy="585267"/>
            <a:chOff x="1752600" y="1619955"/>
            <a:chExt cx="2767531" cy="438950"/>
          </a:xfrm>
        </p:grpSpPr>
        <p:sp>
          <p:nvSpPr>
            <p:cNvPr id="8" name="文本框 7"/>
            <p:cNvSpPr txBox="1"/>
            <p:nvPr/>
          </p:nvSpPr>
          <p:spPr>
            <a:xfrm>
              <a:off x="2306069" y="1643407"/>
              <a:ext cx="2214062" cy="391478"/>
            </a:xfrm>
            <a:prstGeom prst="rect">
              <a:avLst/>
            </a:prstGeom>
            <a:noFill/>
          </p:spPr>
          <p:txBody>
            <a:bodyPr wrap="square" rtlCol="0">
              <a:spAutoFit/>
            </a:bodyPr>
            <a:lstStyle/>
            <a:p>
              <a:r>
                <a:rPr lang="zh-CN" altLang="en-US" sz="2800">
                  <a:solidFill>
                    <a:srgbClr val="FC3904"/>
                  </a:solidFill>
                  <a:latin typeface="微软雅黑" panose="020B0503020204020204" charset="-122"/>
                  <a:ea typeface="微软雅黑" panose="020B0503020204020204" charset="-122"/>
                </a:rPr>
                <a:t>交通安全意识</a:t>
              </a:r>
              <a:endParaRPr lang="zh-CN" altLang="en-US" sz="2800">
                <a:solidFill>
                  <a:srgbClr val="FC3904"/>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2"/>
            <a:stretch>
              <a:fillRect/>
            </a:stretch>
          </p:blipFill>
          <p:spPr>
            <a:xfrm>
              <a:off x="1752600" y="1619955"/>
              <a:ext cx="615749" cy="4389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388F84"/>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79F5E9-1980-495B-B638-D986CB1A3782}" type="slidenum">
              <a:rPr lang="zh-CN" altLang="en-US" smtClean="0"/>
            </a:fld>
            <a:endParaRPr lang="zh-CN" altLang="en-US"/>
          </a:p>
        </p:txBody>
      </p:sp>
      <p:sp>
        <p:nvSpPr>
          <p:cNvPr id="6" name="矩形 5"/>
          <p:cNvSpPr/>
          <p:nvPr userDrawn="1"/>
        </p:nvSpPr>
        <p:spPr>
          <a:xfrm>
            <a:off x="80264000" y="40944800"/>
            <a:ext cx="3556000" cy="233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C630028-D272-4A13-9B2A-1BD23646F8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79F5E9-1980-495B-B638-D986CB1A378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file:///D:\qq&#25991;&#20214;\712321467\Image\C2C\Image2\%7b75232B38-A165-1FB7-499C-2E1C792CACB5%7d.png" TargetMode="External"/><Relationship Id="rId16" Type="http://schemas.openxmlformats.org/officeDocument/2006/relationships/image" Target="../media/image3.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8F84"/>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30028-D272-4A13-9B2A-1BD23646F86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9F5E9-1980-495B-B638-D986CB1A3782}" type="slidenum">
              <a:rPr lang="zh-CN" altLang="en-US" smtClean="0"/>
            </a:fld>
            <a:endParaRPr lang="zh-CN" altLang="en-US"/>
          </a:p>
        </p:txBody>
      </p:sp>
      <p:pic>
        <p:nvPicPr>
          <p:cNvPr id="7" name="图片 1073743875" descr="学科网 zxxk.com"/>
          <p:cNvPicPr>
            <a:picLocks noChangeAspect="1"/>
          </p:cNvPicPr>
          <p:nvPr/>
        </p:nvPicPr>
        <p:blipFill>
          <a:blip r:embed="rId16" r:link="rId1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353b766301a004a7322c94cbba5f665b"/>
          <p:cNvPicPr>
            <a:picLocks noChangeAspect="1"/>
          </p:cNvPicPr>
          <p:nvPr/>
        </p:nvPicPr>
        <p:blipFill>
          <a:blip r:embed="rId1"/>
          <a:srcRect l="1785" t="25556" r="1163" b="-15206"/>
          <a:stretch>
            <a:fillRect/>
          </a:stretch>
        </p:blipFill>
        <p:spPr>
          <a:xfrm>
            <a:off x="-188595" y="3103880"/>
            <a:ext cx="12568555" cy="5440680"/>
          </a:xfrm>
          <a:prstGeom prst="rect">
            <a:avLst/>
          </a:prstGeom>
        </p:spPr>
      </p:pic>
      <p:sp>
        <p:nvSpPr>
          <p:cNvPr id="4" name="文本框 3"/>
          <p:cNvSpPr txBox="1"/>
          <p:nvPr/>
        </p:nvSpPr>
        <p:spPr>
          <a:xfrm>
            <a:off x="2133600" y="615950"/>
            <a:ext cx="8983980" cy="1445260"/>
          </a:xfrm>
          <a:prstGeom prst="rect">
            <a:avLst/>
          </a:prstGeom>
          <a:noFill/>
        </p:spPr>
        <p:txBody>
          <a:bodyPr wrap="square" rtlCol="0">
            <a:spAutoFit/>
          </a:bodyPr>
          <a:lstStyle/>
          <a:p>
            <a:r>
              <a:rPr lang="zh-CN" altLang="en-US" sz="8800">
                <a:gradFill>
                  <a:gsLst>
                    <a:gs pos="0">
                      <a:srgbClr val="FD4101"/>
                    </a:gs>
                    <a:gs pos="100000">
                      <a:srgbClr val="FF0200"/>
                    </a:gs>
                  </a:gsLst>
                  <a:lin ang="5400000" scaled="1"/>
                </a:gradFill>
                <a:latin typeface="微软雅黑" panose="020B0503020204020204" charset="-122"/>
                <a:ea typeface="微软雅黑" panose="020B0503020204020204" charset="-122"/>
              </a:rPr>
              <a:t>交通安全教育</a:t>
            </a:r>
            <a:endParaRPr lang="zh-CN" altLang="en-US" sz="8800">
              <a:gradFill>
                <a:gsLst>
                  <a:gs pos="0">
                    <a:srgbClr val="FD4101"/>
                  </a:gs>
                  <a:gs pos="100000">
                    <a:srgbClr val="FF0200"/>
                  </a:gs>
                </a:gsLst>
                <a:lin ang="5400000" scaled="1"/>
              </a:gradFill>
              <a:latin typeface="微软雅黑" panose="020B0503020204020204" charset="-122"/>
              <a:ea typeface="微软雅黑" panose="020B0503020204020204" charset="-122"/>
            </a:endParaRPr>
          </a:p>
        </p:txBody>
      </p:sp>
      <p:grpSp>
        <p:nvGrpSpPr>
          <p:cNvPr id="24" name="组合 23"/>
          <p:cNvGrpSpPr/>
          <p:nvPr/>
        </p:nvGrpSpPr>
        <p:grpSpPr>
          <a:xfrm>
            <a:off x="3277871" y="2491740"/>
            <a:ext cx="5173612" cy="1133475"/>
            <a:chOff x="4979051" y="3162846"/>
            <a:chExt cx="2259805" cy="622300"/>
          </a:xfrm>
        </p:grpSpPr>
        <p:grpSp>
          <p:nvGrpSpPr>
            <p:cNvPr id="13" name="组合 12"/>
            <p:cNvGrpSpPr/>
            <p:nvPr/>
          </p:nvGrpSpPr>
          <p:grpSpPr>
            <a:xfrm>
              <a:off x="4979051" y="3162846"/>
              <a:ext cx="622300" cy="622300"/>
              <a:chOff x="5017151" y="3162846"/>
              <a:chExt cx="622300" cy="622300"/>
            </a:xfrm>
          </p:grpSpPr>
          <p:sp>
            <p:nvSpPr>
              <p:cNvPr id="11" name="椭圆 10"/>
              <p:cNvSpPr/>
              <p:nvPr/>
            </p:nvSpPr>
            <p:spPr>
              <a:xfrm>
                <a:off x="5017151" y="3162846"/>
                <a:ext cx="622300" cy="6223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文本框 11"/>
              <p:cNvSpPr txBox="1"/>
              <p:nvPr/>
            </p:nvSpPr>
            <p:spPr>
              <a:xfrm>
                <a:off x="5172197" y="3271618"/>
                <a:ext cx="312312" cy="320389"/>
              </a:xfrm>
              <a:prstGeom prst="rect">
                <a:avLst/>
              </a:prstGeom>
              <a:noFill/>
            </p:spPr>
            <p:txBody>
              <a:bodyPr wrap="square" rtlCol="0">
                <a:spAutoFit/>
              </a:bodyPr>
              <a:lstStyle/>
              <a:p>
                <a:r>
                  <a:rPr lang="zh-CN" altLang="en-US" sz="3200">
                    <a:solidFill>
                      <a:schemeClr val="bg1"/>
                    </a:solidFill>
                    <a:latin typeface="微软雅黑" panose="020B0503020204020204" charset="-122"/>
                    <a:ea typeface="微软雅黑" panose="020B0503020204020204" charset="-122"/>
                  </a:rPr>
                  <a:t>主</a:t>
                </a:r>
                <a:endParaRPr lang="zh-CN" altLang="en-US" sz="320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5477510" y="3162846"/>
              <a:ext cx="691203" cy="622300"/>
              <a:chOff x="5715635" y="3162846"/>
              <a:chExt cx="691203" cy="622300"/>
            </a:xfrm>
          </p:grpSpPr>
          <p:sp>
            <p:nvSpPr>
              <p:cNvPr id="15" name="椭圆 14"/>
              <p:cNvSpPr/>
              <p:nvPr/>
            </p:nvSpPr>
            <p:spPr>
              <a:xfrm>
                <a:off x="5715635" y="3162846"/>
                <a:ext cx="622300" cy="622300"/>
              </a:xfrm>
              <a:prstGeom prst="ellipse">
                <a:avLst/>
              </a:prstGeom>
              <a:solidFill>
                <a:srgbClr val="CC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文本框 15"/>
              <p:cNvSpPr txBox="1"/>
              <p:nvPr/>
            </p:nvSpPr>
            <p:spPr>
              <a:xfrm>
                <a:off x="5868358" y="3272002"/>
                <a:ext cx="538480" cy="320389"/>
              </a:xfrm>
              <a:prstGeom prst="rect">
                <a:avLst/>
              </a:prstGeom>
              <a:noFill/>
            </p:spPr>
            <p:txBody>
              <a:bodyPr wrap="square" rtlCol="0">
                <a:spAutoFit/>
              </a:bodyPr>
              <a:lstStyle/>
              <a:p>
                <a:r>
                  <a:rPr lang="zh-CN" altLang="en-US" sz="3200">
                    <a:solidFill>
                      <a:schemeClr val="bg1"/>
                    </a:solidFill>
                    <a:latin typeface="微软雅黑" panose="020B0503020204020204" charset="-122"/>
                    <a:ea typeface="微软雅黑" panose="020B0503020204020204" charset="-122"/>
                  </a:rPr>
                  <a:t>题</a:t>
                </a:r>
                <a:endParaRPr lang="zh-CN" altLang="en-US" sz="320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015355" y="3162846"/>
              <a:ext cx="654036" cy="622300"/>
              <a:chOff x="4977765" y="3162846"/>
              <a:chExt cx="654036" cy="622300"/>
            </a:xfrm>
          </p:grpSpPr>
          <p:sp>
            <p:nvSpPr>
              <p:cNvPr id="18" name="椭圆 17"/>
              <p:cNvSpPr/>
              <p:nvPr/>
            </p:nvSpPr>
            <p:spPr>
              <a:xfrm>
                <a:off x="4977765" y="3162846"/>
                <a:ext cx="622300" cy="622300"/>
              </a:xfrm>
              <a:prstGeom prst="ellipse">
                <a:avLst/>
              </a:prstGeom>
              <a:solidFill>
                <a:srgbClr val="008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文本框 18"/>
              <p:cNvSpPr txBox="1"/>
              <p:nvPr/>
            </p:nvSpPr>
            <p:spPr>
              <a:xfrm>
                <a:off x="5093321" y="3271653"/>
                <a:ext cx="538480" cy="320389"/>
              </a:xfrm>
              <a:prstGeom prst="rect">
                <a:avLst/>
              </a:prstGeom>
              <a:noFill/>
            </p:spPr>
            <p:txBody>
              <a:bodyPr wrap="square" rtlCol="0">
                <a:spAutoFit/>
              </a:bodyPr>
              <a:lstStyle/>
              <a:p>
                <a:r>
                  <a:rPr lang="en-US" altLang="zh-CN" sz="3200">
                    <a:solidFill>
                      <a:schemeClr val="bg1"/>
                    </a:solidFill>
                    <a:latin typeface="微软雅黑" panose="020B0503020204020204" charset="-122"/>
                    <a:ea typeface="微软雅黑" panose="020B0503020204020204" charset="-122"/>
                  </a:rPr>
                  <a:t> </a:t>
                </a:r>
                <a:r>
                  <a:rPr lang="zh-CN" altLang="en-US" sz="3200">
                    <a:solidFill>
                      <a:schemeClr val="bg1"/>
                    </a:solidFill>
                    <a:latin typeface="微软雅黑" panose="020B0503020204020204" charset="-122"/>
                    <a:ea typeface="微软雅黑" panose="020B0503020204020204" charset="-122"/>
                  </a:rPr>
                  <a:t>班</a:t>
                </a:r>
                <a:endParaRPr lang="zh-CN" altLang="en-US" sz="3200">
                  <a:solidFill>
                    <a:schemeClr val="bg1"/>
                  </a:solidFill>
                  <a:latin typeface="微软雅黑" panose="020B0503020204020204" charset="-122"/>
                  <a:ea typeface="微软雅黑" panose="020B0503020204020204" charset="-122"/>
                </a:endParaRPr>
              </a:p>
            </p:txBody>
          </p:sp>
        </p:grpSp>
        <p:grpSp>
          <p:nvGrpSpPr>
            <p:cNvPr id="20" name="组合 19"/>
            <p:cNvGrpSpPr/>
            <p:nvPr/>
          </p:nvGrpSpPr>
          <p:grpSpPr>
            <a:xfrm>
              <a:off x="6553200" y="3162846"/>
              <a:ext cx="685656" cy="622300"/>
              <a:chOff x="4977765" y="3162846"/>
              <a:chExt cx="685656" cy="622300"/>
            </a:xfrm>
          </p:grpSpPr>
          <p:sp>
            <p:nvSpPr>
              <p:cNvPr id="21" name="椭圆 20"/>
              <p:cNvSpPr/>
              <p:nvPr/>
            </p:nvSpPr>
            <p:spPr>
              <a:xfrm>
                <a:off x="4977765" y="3162846"/>
                <a:ext cx="622300" cy="622300"/>
              </a:xfrm>
              <a:prstGeom prst="ellipse">
                <a:avLst/>
              </a:prstGeom>
              <a:solidFill>
                <a:srgbClr val="18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2" name="文本框 21"/>
              <p:cNvSpPr txBox="1"/>
              <p:nvPr/>
            </p:nvSpPr>
            <p:spPr>
              <a:xfrm>
                <a:off x="5124941" y="3272001"/>
                <a:ext cx="538480" cy="320389"/>
              </a:xfrm>
              <a:prstGeom prst="rect">
                <a:avLst/>
              </a:prstGeom>
              <a:noFill/>
            </p:spPr>
            <p:txBody>
              <a:bodyPr wrap="square" rtlCol="0">
                <a:spAutoFit/>
              </a:bodyPr>
              <a:lstStyle/>
              <a:p>
                <a:r>
                  <a:rPr lang="zh-CN" altLang="en-US" sz="3200">
                    <a:solidFill>
                      <a:schemeClr val="bg1"/>
                    </a:solidFill>
                    <a:latin typeface="微软雅黑" panose="020B0503020204020204" charset="-122"/>
                    <a:ea typeface="微软雅黑" panose="020B0503020204020204" charset="-122"/>
                  </a:rPr>
                  <a:t>会</a:t>
                </a:r>
                <a:endParaRPr lang="zh-CN" altLang="en-US" sz="3200">
                  <a:solidFill>
                    <a:schemeClr val="bg1"/>
                  </a:solidFill>
                  <a:latin typeface="微软雅黑" panose="020B0503020204020204" charset="-122"/>
                  <a:ea typeface="微软雅黑" panose="020B0503020204020204" charset="-122"/>
                </a:endParaRPr>
              </a:p>
            </p:txBody>
          </p:sp>
        </p:grpSp>
      </p:gr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850" y="3944625"/>
            <a:ext cx="1679849" cy="2159000"/>
          </a:xfrm>
          <a:prstGeom prst="rect">
            <a:avLst/>
          </a:prstGeom>
        </p:spPr>
      </p:pic>
      <p:sp>
        <p:nvSpPr>
          <p:cNvPr id="31" name="矩形 30"/>
          <p:cNvSpPr/>
          <p:nvPr/>
        </p:nvSpPr>
        <p:spPr>
          <a:xfrm>
            <a:off x="-573932" y="0"/>
            <a:ext cx="359923" cy="254586"/>
          </a:xfrm>
          <a:prstGeom prst="rect">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3932" y="361270"/>
            <a:ext cx="359923" cy="254586"/>
          </a:xfrm>
          <a:prstGeom prst="rect">
            <a:avLst/>
          </a:prstGeom>
          <a:solidFill>
            <a:srgbClr val="FD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3932" y="722540"/>
            <a:ext cx="359923" cy="254586"/>
          </a:xfrm>
          <a:prstGeom prst="rect">
            <a:avLst/>
          </a:prstGeom>
          <a:solidFill>
            <a:srgbClr val="FF2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3932" y="1083810"/>
            <a:ext cx="359923" cy="2545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3932" y="1445080"/>
            <a:ext cx="359923" cy="254586"/>
          </a:xfrm>
          <a:prstGeom prst="rect">
            <a:avLst/>
          </a:prstGeom>
          <a:solidFill>
            <a:srgbClr val="CC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73932" y="1806350"/>
            <a:ext cx="359923" cy="254586"/>
          </a:xfrm>
          <a:prstGeom prst="rect">
            <a:avLst/>
          </a:prstGeom>
          <a:solidFill>
            <a:srgbClr val="008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73932" y="2167620"/>
            <a:ext cx="359923" cy="254586"/>
          </a:xfrm>
          <a:prstGeom prst="rect">
            <a:avLst/>
          </a:prstGeom>
          <a:solidFill>
            <a:srgbClr val="18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80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652" y="164"/>
            <a:ext cx="11911301" cy="6857836"/>
          </a:xfrm>
          <a:prstGeom prst="rect">
            <a:avLst/>
          </a:pr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9495" y="279812"/>
            <a:ext cx="1550822" cy="720080"/>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612" y="0"/>
            <a:ext cx="3330053" cy="119675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49779" y="5085184"/>
            <a:ext cx="2902173" cy="1783096"/>
          </a:xfrm>
          <a:prstGeom prst="rect">
            <a:avLst/>
          </a:prstGeom>
        </p:spPr>
      </p:pic>
      <p:sp>
        <p:nvSpPr>
          <p:cNvPr id="22" name="TextBox 21"/>
          <p:cNvSpPr txBox="1"/>
          <p:nvPr/>
        </p:nvSpPr>
        <p:spPr>
          <a:xfrm>
            <a:off x="1825000" y="444351"/>
            <a:ext cx="1706880" cy="706755"/>
          </a:xfrm>
          <a:prstGeom prst="rect">
            <a:avLst/>
          </a:prstGeom>
          <a:noFill/>
        </p:spPr>
        <p:txBody>
          <a:bodyPr wrap="none" rtlCol="0">
            <a:spAutoFit/>
          </a:bodyPr>
          <a:lstStyle/>
          <a:p>
            <a:pPr algn="ctr">
              <a:spcBef>
                <a:spcPct val="50000"/>
              </a:spcBef>
            </a:pPr>
            <a:r>
              <a:rPr lang="zh-CN" altLang="en-US" sz="4000" b="1">
                <a:solidFill>
                  <a:srgbClr val="FF0000"/>
                </a:solidFill>
                <a:latin typeface="微软雅黑" panose="020B0503020204020204" charset="-122"/>
                <a:ea typeface="微软雅黑" panose="020B0503020204020204" charset="-122"/>
              </a:rPr>
              <a:t>结束语</a:t>
            </a:r>
            <a:endParaRPr lang="zh-CN" altLang="en-US" sz="4000" b="1">
              <a:solidFill>
                <a:srgbClr val="FF0000"/>
              </a:solidFill>
              <a:latin typeface="微软雅黑" panose="020B0503020204020204" charset="-122"/>
              <a:ea typeface="微软雅黑" panose="020B0503020204020204" charset="-122"/>
            </a:endParaRPr>
          </a:p>
        </p:txBody>
      </p:sp>
      <p:pic>
        <p:nvPicPr>
          <p:cNvPr id="15" name="Picture 3" descr="C:\Users\Administrator\Desktop\45896-O53NJN-02.png"/>
          <p:cNvPicPr>
            <a:picLocks noChangeAspect="1" noChangeArrowheads="1"/>
          </p:cNvPicPr>
          <p:nvPr/>
        </p:nvPicPr>
        <p:blipFill>
          <a:blip r:embed="rId5">
            <a:extLst>
              <a:ext uri="{28A0092B-C50C-407E-A947-70E740481C1C}">
                <a14:useLocalDpi xmlns:a14="http://schemas.microsoft.com/office/drawing/2010/main" val="0"/>
              </a:ext>
            </a:extLst>
          </a:blip>
          <a:srcRect t="-1" b="9397"/>
          <a:stretch>
            <a:fillRect/>
          </a:stretch>
        </p:blipFill>
        <p:spPr bwMode="auto">
          <a:xfrm>
            <a:off x="1459586" y="966588"/>
            <a:ext cx="10328959" cy="589141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25980" y="2450465"/>
            <a:ext cx="7940040" cy="2384425"/>
          </a:xfrm>
          <a:prstGeom prst="rect">
            <a:avLst/>
          </a:prstGeom>
          <a:noFill/>
        </p:spPr>
        <p:txBody>
          <a:bodyPr wrap="square" rtlCol="0">
            <a:spAutoFit/>
          </a:bodyPr>
          <a:lstStyle/>
          <a:p>
            <a:pPr>
              <a:lnSpc>
                <a:spcPts val="3000"/>
              </a:lnSpc>
              <a:spcBef>
                <a:spcPct val="50000"/>
              </a:spcBef>
            </a:pPr>
            <a:r>
              <a:rPr lang="zh-CN" altLang="en-US" sz="2400" b="1">
                <a:latin typeface="微软雅黑" panose="020B0503020204020204" charset="-122"/>
                <a:ea typeface="微软雅黑" panose="020B0503020204020204" charset="-122"/>
              </a:rPr>
              <a:t>     同学们，人的生命只有一次，不可能重来！生命可贵。</a:t>
            </a:r>
            <a:endParaRPr lang="zh-CN" altLang="en-US" sz="2400" b="1">
              <a:latin typeface="微软雅黑" panose="020B0503020204020204" charset="-122"/>
              <a:ea typeface="微软雅黑" panose="020B0503020204020204" charset="-122"/>
            </a:endParaRPr>
          </a:p>
          <a:p>
            <a:pPr>
              <a:lnSpc>
                <a:spcPts val="3000"/>
              </a:lnSpc>
              <a:spcBef>
                <a:spcPct val="50000"/>
              </a:spcBef>
            </a:pPr>
            <a:r>
              <a:rPr lang="zh-CN" altLang="en-US" sz="2400" b="1">
                <a:latin typeface="微软雅黑" panose="020B0503020204020204" charset="-122"/>
                <a:ea typeface="微软雅黑" panose="020B0503020204020204" charset="-122"/>
              </a:rPr>
              <a:t>    自觉遵守道路交通安全法律法规，是我们每个公民的义务，更是我们每个公民的责任。</a:t>
            </a:r>
            <a:endParaRPr lang="zh-CN" altLang="en-US" sz="2400" b="1">
              <a:latin typeface="微软雅黑" panose="020B0503020204020204" charset="-122"/>
              <a:ea typeface="微软雅黑" panose="020B0503020204020204" charset="-122"/>
            </a:endParaRPr>
          </a:p>
          <a:p>
            <a:pPr>
              <a:lnSpc>
                <a:spcPts val="3000"/>
              </a:lnSpc>
              <a:spcBef>
                <a:spcPct val="50000"/>
              </a:spcBef>
            </a:pPr>
            <a:r>
              <a:rPr lang="zh-CN" altLang="en-US" sz="2400" b="1">
                <a:latin typeface="微软雅黑" panose="020B0503020204020204" charset="-122"/>
                <a:ea typeface="微软雅黑" panose="020B0503020204020204" charset="-122"/>
              </a:rPr>
              <a:t>    让我们携起手来共同呵护这生命之花，愿我们都能远离交通事故、远离伤痛，珍爱生命！ </a:t>
            </a:r>
            <a:endParaRPr lang="zh-CN" altLang="en-US" sz="2400" b="1">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3519" y="433921"/>
            <a:ext cx="2880320" cy="7628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bldLst>
      <p:bldP spid="2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353b766301a004a7322c94cbba5f665b"/>
          <p:cNvPicPr>
            <a:picLocks noChangeAspect="1"/>
          </p:cNvPicPr>
          <p:nvPr/>
        </p:nvPicPr>
        <p:blipFill>
          <a:blip r:embed="rId1"/>
          <a:srcRect l="1785" t="25556" r="1163" b="-15206"/>
          <a:stretch>
            <a:fillRect/>
          </a:stretch>
        </p:blipFill>
        <p:spPr>
          <a:xfrm>
            <a:off x="-187960" y="1699895"/>
            <a:ext cx="12568555" cy="6844665"/>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345" y="3644270"/>
            <a:ext cx="1679849" cy="2159000"/>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953" y="4244549"/>
            <a:ext cx="1269094" cy="1558721"/>
          </a:xfrm>
          <a:prstGeom prst="rect">
            <a:avLst/>
          </a:prstGeom>
        </p:spPr>
      </p:pic>
      <p:sp>
        <p:nvSpPr>
          <p:cNvPr id="31" name="矩形 30"/>
          <p:cNvSpPr/>
          <p:nvPr/>
        </p:nvSpPr>
        <p:spPr>
          <a:xfrm>
            <a:off x="-573932" y="0"/>
            <a:ext cx="359923" cy="254586"/>
          </a:xfrm>
          <a:prstGeom prst="rect">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73932" y="361270"/>
            <a:ext cx="359923" cy="254586"/>
          </a:xfrm>
          <a:prstGeom prst="rect">
            <a:avLst/>
          </a:prstGeom>
          <a:solidFill>
            <a:srgbClr val="FD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3932" y="722540"/>
            <a:ext cx="359923" cy="254586"/>
          </a:xfrm>
          <a:prstGeom prst="rect">
            <a:avLst/>
          </a:prstGeom>
          <a:solidFill>
            <a:srgbClr val="FF2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3932" y="1083810"/>
            <a:ext cx="359923" cy="2545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3932" y="1445080"/>
            <a:ext cx="359923" cy="254586"/>
          </a:xfrm>
          <a:prstGeom prst="rect">
            <a:avLst/>
          </a:prstGeom>
          <a:solidFill>
            <a:srgbClr val="CC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73932" y="1806350"/>
            <a:ext cx="359923" cy="254586"/>
          </a:xfrm>
          <a:prstGeom prst="rect">
            <a:avLst/>
          </a:prstGeom>
          <a:solidFill>
            <a:srgbClr val="008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73932" y="2167620"/>
            <a:ext cx="359923" cy="254586"/>
          </a:xfrm>
          <a:prstGeom prst="rect">
            <a:avLst/>
          </a:prstGeom>
          <a:solidFill>
            <a:srgbClr val="18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228975" y="1210945"/>
            <a:ext cx="6218555" cy="1445260"/>
          </a:xfrm>
          <a:prstGeom prst="rect">
            <a:avLst/>
          </a:prstGeom>
          <a:noFill/>
        </p:spPr>
        <p:txBody>
          <a:bodyPr wrap="square" rtlCol="0">
            <a:spAutoFit/>
          </a:bodyPr>
          <a:lstStyle/>
          <a:p>
            <a:r>
              <a:rPr lang="zh-CN" altLang="en-US" sz="8800">
                <a:gradFill>
                  <a:gsLst>
                    <a:gs pos="0">
                      <a:srgbClr val="FD4101"/>
                    </a:gs>
                    <a:gs pos="100000">
                      <a:srgbClr val="FF0200"/>
                    </a:gs>
                  </a:gsLst>
                  <a:lin ang="5400000" scaled="1"/>
                </a:gradFill>
                <a:latin typeface="微软雅黑" panose="020B0503020204020204" charset="-122"/>
                <a:ea typeface="微软雅黑" panose="020B0503020204020204" charset="-122"/>
              </a:rPr>
              <a:t>谢谢观看！</a:t>
            </a:r>
            <a:endParaRPr lang="zh-CN" altLang="en-US" sz="8800">
              <a:gradFill>
                <a:gsLst>
                  <a:gs pos="0">
                    <a:srgbClr val="FD4101"/>
                  </a:gs>
                  <a:gs pos="100000">
                    <a:srgbClr val="FF0200"/>
                  </a:gs>
                </a:gsLst>
                <a:lin ang="5400000" scaled="1"/>
              </a:gradFill>
              <a:latin typeface="微软雅黑" panose="020B0503020204020204" charset="-122"/>
              <a:ea typeface="微软雅黑" panose="020B0503020204020204" charset="-122"/>
            </a:endParaRPr>
          </a:p>
        </p:txBody>
      </p:sp>
      <p:pic>
        <p:nvPicPr>
          <p:cNvPr id="38" name="New picture"/>
          <p:cNvPicPr/>
          <p:nvPr/>
        </p:nvPicPr>
        <p:blipFill>
          <a:blip r:embed="rId4"/>
          <a:stretch>
            <a:fillRect/>
          </a:stretch>
        </p:blipFill>
        <p:spPr>
          <a:xfrm>
            <a:off x="10528300" y="12547600"/>
            <a:ext cx="330200" cy="2413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6" name="文本框 105"/>
          <p:cNvSpPr txBox="1"/>
          <p:nvPr/>
        </p:nvSpPr>
        <p:spPr>
          <a:xfrm>
            <a:off x="88253" y="191521"/>
            <a:ext cx="3535680" cy="1200329"/>
          </a:xfrm>
          <a:prstGeom prst="rect">
            <a:avLst/>
          </a:prstGeom>
          <a:noFill/>
        </p:spPr>
        <p:txBody>
          <a:bodyPr wrap="square" rtlCol="0">
            <a:spAutoFit/>
          </a:bodyPr>
          <a:lstStyle/>
          <a:p>
            <a:pPr algn="ctr"/>
            <a:r>
              <a:rPr lang="zh-CN" altLang="en-US" sz="7200" b="1">
                <a:solidFill>
                  <a:schemeClr val="tx1">
                    <a:lumMod val="95000"/>
                    <a:lumOff val="5000"/>
                  </a:schemeClr>
                </a:solidFill>
                <a:latin typeface="微软雅黑" panose="020B0503020204020204" charset="-122"/>
                <a:ea typeface="幼圆" panose="02010509060101010101" pitchFamily="49" charset="-122"/>
                <a:sym typeface="微软雅黑" panose="020B0503020204020204" charset="-122"/>
              </a:rPr>
              <a:t>前言</a:t>
            </a:r>
            <a:endParaRPr lang="zh-CN" altLang="en-US" sz="7200" b="1">
              <a:solidFill>
                <a:schemeClr val="tx1">
                  <a:lumMod val="95000"/>
                  <a:lumOff val="5000"/>
                </a:schemeClr>
              </a:solidFill>
              <a:latin typeface="微软雅黑" panose="020B0503020204020204" charset="-122"/>
              <a:ea typeface="幼圆" panose="02010509060101010101" pitchFamily="49" charset="-122"/>
              <a:sym typeface="微软雅黑" panose="020B0503020204020204" charset="-122"/>
            </a:endParaRPr>
          </a:p>
        </p:txBody>
      </p:sp>
      <p:sp>
        <p:nvSpPr>
          <p:cNvPr id="2" name="矩形 1"/>
          <p:cNvSpPr/>
          <p:nvPr/>
        </p:nvSpPr>
        <p:spPr>
          <a:xfrm>
            <a:off x="655320" y="1609090"/>
            <a:ext cx="10061575" cy="3538220"/>
          </a:xfrm>
          <a:prstGeom prst="rect">
            <a:avLst/>
          </a:prstGeom>
        </p:spPr>
        <p:txBody>
          <a:bodyPr wrap="square">
            <a:spAutoFit/>
          </a:bodyPr>
          <a:lstStyle/>
          <a:p>
            <a:pPr algn="just" fontAlgn="auto">
              <a:lnSpc>
                <a:spcPct val="100000"/>
              </a:lnSpc>
            </a:pPr>
            <a:r>
              <a:rPr lang="zh-CN" altLang="en-US" sz="2800" b="1">
                <a:solidFill>
                  <a:schemeClr val="tx1">
                    <a:lumMod val="95000"/>
                    <a:lumOff val="5000"/>
                  </a:schemeClr>
                </a:solidFill>
                <a:latin typeface="微软雅黑" panose="020B0503020204020204" charset="-122"/>
                <a:ea typeface="幼圆" panose="02010509060101010101" pitchFamily="49" charset="-122"/>
                <a:cs typeface="Times New Roman" panose="02020603050405020304" pitchFamily="18" charset="0"/>
                <a:sym typeface="微软雅黑" panose="020B0503020204020204" charset="-122"/>
              </a:rPr>
              <a:t>        </a:t>
            </a: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青少年儿童是祖国的未来、民族的希望。孩子们的交通安全不仅关系到每一个家庭的幸福美满，也关系到国家和民族的兴衰与长远发展。</a:t>
            </a:r>
            <a:endPar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fontAlgn="auto">
              <a:lnSpc>
                <a:spcPct val="100000"/>
              </a:lnSpc>
            </a:pP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目前，我国每年有超过</a:t>
            </a:r>
            <a:r>
              <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1.85</a:t>
            </a: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万名青少年死于道路交通事故</a:t>
            </a:r>
            <a:r>
              <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很多事故都是因为家长和孩子交通安全意识的淡薄和交通安全常识的匮乏造成的。</a:t>
            </a:r>
            <a:endParaRPr lang="en-US" altLang="zh-CN"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gn="just" fontAlgn="auto">
              <a:lnSpc>
                <a:spcPct val="100000"/>
              </a:lnSpc>
            </a:pP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        同学们，养成遵守交通法规、文明出行的良好习惯，才能确保我们健康快乐地成长</a:t>
            </a:r>
            <a:r>
              <a:rPr lang="zh-CN" altLang="en-US" sz="2800">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安全幸福地生活。</a:t>
            </a:r>
            <a:endParaRPr lang="zh-CN" altLang="en-US" sz="280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up)">
                                      <p:cBhvr>
                                        <p:cTn id="7" dur="500"/>
                                        <p:tgtEl>
                                          <p:spTgt spid="10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043305" y="1925955"/>
            <a:ext cx="8961120" cy="3538220"/>
          </a:xfrm>
          <a:prstGeom prst="rect">
            <a:avLst/>
          </a:prstGeom>
        </p:spPr>
        <p:txBody>
          <a:bodyPr wrap="square">
            <a:spAutoFit/>
          </a:bodyPr>
          <a:lstStyle/>
          <a:p>
            <a:pPr eaLnBrk="0" hangingPunct="0">
              <a:lnSpc>
                <a:spcPct val="200000"/>
              </a:lnSpc>
              <a:spcBef>
                <a:spcPct val="0"/>
              </a:spcBef>
            </a:pPr>
            <a:r>
              <a:rPr lang="en-US" altLang="zh-CN" sz="2800" b="1">
                <a:cs typeface="+mn-ea"/>
                <a:sym typeface="+mn-lt"/>
              </a:rPr>
              <a:t>     2012</a:t>
            </a:r>
            <a:r>
              <a:rPr lang="zh-CN" altLang="en-US" sz="2800" b="1">
                <a:cs typeface="+mn-ea"/>
                <a:sym typeface="+mn-lt"/>
              </a:rPr>
              <a:t>年，公安部向国务院报送</a:t>
            </a:r>
            <a:r>
              <a:rPr lang="en-US" altLang="zh-CN" sz="2800" b="1">
                <a:cs typeface="+mn-ea"/>
                <a:sym typeface="+mn-lt"/>
              </a:rPr>
              <a:t>《</a:t>
            </a:r>
            <a:r>
              <a:rPr lang="zh-CN" altLang="en-US" sz="2800" b="1">
                <a:cs typeface="+mn-ea"/>
                <a:sym typeface="+mn-lt"/>
              </a:rPr>
              <a:t>关于将</a:t>
            </a:r>
            <a:r>
              <a:rPr lang="en-US" altLang="zh-CN" sz="2800" b="1">
                <a:cs typeface="+mn-ea"/>
                <a:sym typeface="+mn-lt"/>
              </a:rPr>
              <a:t>12</a:t>
            </a:r>
            <a:r>
              <a:rPr lang="zh-CN" altLang="en-US" sz="2800" b="1">
                <a:cs typeface="+mn-ea"/>
                <a:sym typeface="+mn-lt"/>
              </a:rPr>
              <a:t>月</a:t>
            </a:r>
            <a:r>
              <a:rPr lang="en-US" altLang="zh-CN" sz="2800" b="1">
                <a:cs typeface="+mn-ea"/>
                <a:sym typeface="+mn-lt"/>
              </a:rPr>
              <a:t>2</a:t>
            </a:r>
            <a:r>
              <a:rPr lang="zh-CN" altLang="en-US" sz="2800" b="1">
                <a:cs typeface="+mn-ea"/>
                <a:sym typeface="+mn-lt"/>
              </a:rPr>
              <a:t>日设立为</a:t>
            </a:r>
            <a:r>
              <a:rPr lang="en-US" altLang="zh-CN" sz="2800" b="1">
                <a:cs typeface="+mn-ea"/>
                <a:sym typeface="+mn-lt"/>
              </a:rPr>
              <a:t>"</a:t>
            </a:r>
            <a:r>
              <a:rPr lang="zh-CN" altLang="en-US" sz="2800" b="1">
                <a:cs typeface="+mn-ea"/>
                <a:sym typeface="+mn-lt"/>
              </a:rPr>
              <a:t>全国交通安全日</a:t>
            </a:r>
            <a:r>
              <a:rPr lang="en-US" altLang="zh-CN" sz="2800" b="1">
                <a:cs typeface="+mn-ea"/>
                <a:sym typeface="+mn-lt"/>
              </a:rPr>
              <a:t>"</a:t>
            </a:r>
            <a:r>
              <a:rPr lang="zh-CN" altLang="en-US" sz="2800" b="1">
                <a:cs typeface="+mn-ea"/>
                <a:sym typeface="+mn-lt"/>
              </a:rPr>
              <a:t>的请示</a:t>
            </a:r>
            <a:r>
              <a:rPr lang="en-US" altLang="zh-CN" sz="2800" b="1">
                <a:cs typeface="+mn-ea"/>
                <a:sym typeface="+mn-lt"/>
              </a:rPr>
              <a:t>》(</a:t>
            </a:r>
            <a:r>
              <a:rPr lang="zh-CN" altLang="en-US" sz="2800" b="1">
                <a:cs typeface="+mn-ea"/>
                <a:sym typeface="+mn-lt"/>
              </a:rPr>
              <a:t>公部请</a:t>
            </a:r>
            <a:r>
              <a:rPr lang="en-US" altLang="zh-CN" sz="2800" b="1">
                <a:cs typeface="+mn-ea"/>
                <a:sym typeface="+mn-lt"/>
              </a:rPr>
              <a:t>〔2012〕83</a:t>
            </a:r>
            <a:r>
              <a:rPr lang="zh-CN" altLang="en-US" sz="2800" b="1">
                <a:cs typeface="+mn-ea"/>
                <a:sym typeface="+mn-lt"/>
              </a:rPr>
              <a:t>号</a:t>
            </a:r>
            <a:r>
              <a:rPr lang="en-US" altLang="zh-CN" sz="2800" b="1">
                <a:cs typeface="+mn-ea"/>
                <a:sym typeface="+mn-lt"/>
              </a:rPr>
              <a:t>)</a:t>
            </a:r>
            <a:r>
              <a:rPr lang="zh-CN" altLang="en-US" sz="2800" b="1">
                <a:cs typeface="+mn-ea"/>
                <a:sym typeface="+mn-lt"/>
              </a:rPr>
              <a:t>。</a:t>
            </a:r>
            <a:r>
              <a:rPr lang="en-US" altLang="zh-CN" sz="2800" b="1">
                <a:cs typeface="+mn-ea"/>
                <a:sym typeface="+mn-lt"/>
              </a:rPr>
              <a:t>2012</a:t>
            </a:r>
            <a:r>
              <a:rPr lang="zh-CN" altLang="en-US" sz="2800" b="1">
                <a:cs typeface="+mn-ea"/>
                <a:sym typeface="+mn-lt"/>
              </a:rPr>
              <a:t>年</a:t>
            </a:r>
            <a:r>
              <a:rPr lang="en-US" altLang="zh-CN" sz="2800" b="1">
                <a:cs typeface="+mn-ea"/>
                <a:sym typeface="+mn-lt"/>
              </a:rPr>
              <a:t>11</a:t>
            </a:r>
            <a:r>
              <a:rPr lang="zh-CN" altLang="en-US" sz="2800" b="1">
                <a:cs typeface="+mn-ea"/>
                <a:sym typeface="+mn-lt"/>
              </a:rPr>
              <a:t>月</a:t>
            </a:r>
            <a:r>
              <a:rPr lang="en-US" altLang="zh-CN" sz="2800" b="1">
                <a:cs typeface="+mn-ea"/>
                <a:sym typeface="+mn-lt"/>
              </a:rPr>
              <a:t>18</a:t>
            </a:r>
            <a:r>
              <a:rPr lang="zh-CN" altLang="en-US" sz="2800" b="1">
                <a:cs typeface="+mn-ea"/>
                <a:sym typeface="+mn-lt"/>
              </a:rPr>
              <a:t>日，国务院正式批复同意自</a:t>
            </a:r>
            <a:r>
              <a:rPr lang="en-US" altLang="zh-CN" sz="2800" b="1">
                <a:cs typeface="+mn-ea"/>
                <a:sym typeface="+mn-lt"/>
              </a:rPr>
              <a:t>2012</a:t>
            </a:r>
            <a:r>
              <a:rPr lang="zh-CN" altLang="en-US" sz="2800" b="1">
                <a:cs typeface="+mn-ea"/>
                <a:sym typeface="+mn-lt"/>
              </a:rPr>
              <a:t>年起，将每年</a:t>
            </a:r>
            <a:r>
              <a:rPr lang="en-US" altLang="zh-CN" sz="2800" b="1">
                <a:cs typeface="+mn-ea"/>
                <a:sym typeface="+mn-lt"/>
              </a:rPr>
              <a:t>12</a:t>
            </a:r>
            <a:r>
              <a:rPr lang="zh-CN" altLang="en-US" sz="2800" b="1">
                <a:cs typeface="+mn-ea"/>
                <a:sym typeface="+mn-lt"/>
              </a:rPr>
              <a:t>月</a:t>
            </a:r>
            <a:r>
              <a:rPr lang="en-US" altLang="zh-CN" sz="2800" b="1">
                <a:cs typeface="+mn-ea"/>
                <a:sym typeface="+mn-lt"/>
              </a:rPr>
              <a:t>2</a:t>
            </a:r>
            <a:r>
              <a:rPr lang="zh-CN" altLang="en-US" sz="2800" b="1">
                <a:cs typeface="+mn-ea"/>
                <a:sym typeface="+mn-lt"/>
              </a:rPr>
              <a:t>日设立为</a:t>
            </a:r>
            <a:r>
              <a:rPr lang="en-US" altLang="zh-CN" sz="2800" b="1">
                <a:cs typeface="+mn-ea"/>
                <a:sym typeface="+mn-lt"/>
              </a:rPr>
              <a:t>"</a:t>
            </a:r>
            <a:r>
              <a:rPr lang="zh-CN" altLang="en-US" sz="2800" b="1">
                <a:cs typeface="+mn-ea"/>
                <a:sym typeface="+mn-lt"/>
              </a:rPr>
              <a:t>全国交通安全日。</a:t>
            </a:r>
            <a:endParaRPr lang="zh-CN" altLang="en-US" sz="2800" b="1">
              <a:cs typeface="+mn-ea"/>
              <a:sym typeface="+mn-lt"/>
            </a:endParaRPr>
          </a:p>
        </p:txBody>
      </p:sp>
      <p:sp>
        <p:nvSpPr>
          <p:cNvPr id="4" name="文本框 3"/>
          <p:cNvSpPr txBox="1"/>
          <p:nvPr/>
        </p:nvSpPr>
        <p:spPr>
          <a:xfrm>
            <a:off x="939483" y="828040"/>
            <a:ext cx="3531870" cy="583565"/>
          </a:xfrm>
          <a:prstGeom prst="rect">
            <a:avLst/>
          </a:prstGeom>
          <a:noFill/>
        </p:spPr>
        <p:txBody>
          <a:bodyPr wrap="none" rtlCol="0" anchor="t">
            <a:spAutoFit/>
          </a:bodyPr>
          <a:lstStyle/>
          <a:p>
            <a:pPr algn="ctr"/>
            <a:r>
              <a:rPr lang="zh-CN" altLang="en-US" sz="3200" b="1">
                <a:solidFill>
                  <a:srgbClr val="FF0000"/>
                </a:solidFill>
                <a:highlight>
                  <a:srgbClr val="FFFF00"/>
                </a:highlight>
                <a:cs typeface="+mn-ea"/>
                <a:sym typeface="+mn-lt"/>
              </a:rPr>
              <a:t>一</a:t>
            </a:r>
            <a:r>
              <a:rPr lang="en-US" altLang="zh-CN" sz="3200" b="1">
                <a:solidFill>
                  <a:srgbClr val="FF0000"/>
                </a:solidFill>
                <a:highlight>
                  <a:srgbClr val="FFFF00"/>
                </a:highlight>
                <a:cs typeface="+mn-ea"/>
                <a:sym typeface="+mn-lt"/>
              </a:rPr>
              <a:t>.</a:t>
            </a:r>
            <a:r>
              <a:rPr lang="zh-CN" altLang="en-US" sz="3200" b="1">
                <a:solidFill>
                  <a:srgbClr val="FF0000"/>
                </a:solidFill>
                <a:highlight>
                  <a:srgbClr val="FFFF00"/>
                </a:highlight>
                <a:cs typeface="+mn-ea"/>
                <a:sym typeface="+mn-lt"/>
              </a:rPr>
              <a:t>全国交通安全日</a:t>
            </a:r>
            <a:endParaRPr lang="zh-CN" altLang="en-US" sz="3200" b="1">
              <a:solidFill>
                <a:srgbClr val="FF0000"/>
              </a:solidFill>
              <a:highlight>
                <a:srgbClr val="FFFF00"/>
              </a:highlight>
              <a:cs typeface="+mn-ea"/>
              <a:sym typeface="+mn-lt"/>
            </a:endParaRPr>
          </a:p>
        </p:txBody>
      </p:sp>
      <p:pic>
        <p:nvPicPr>
          <p:cNvPr id="79" name="图片 7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0004655" y="3024268"/>
            <a:ext cx="1997197" cy="3468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1000" fill="hold"/>
                                        <p:tgtEl>
                                          <p:spTgt spid="79"/>
                                        </p:tgtEl>
                                        <p:attrNameLst>
                                          <p:attrName>ppt_x</p:attrName>
                                        </p:attrNameLst>
                                      </p:cBhvr>
                                      <p:tavLst>
                                        <p:tav tm="0">
                                          <p:val>
                                            <p:strVal val="1+#ppt_w/2"/>
                                          </p:val>
                                        </p:tav>
                                        <p:tav tm="100000">
                                          <p:val>
                                            <p:strVal val="#ppt_x"/>
                                          </p:val>
                                        </p:tav>
                                      </p:tavLst>
                                    </p:anim>
                                    <p:anim calcmode="lin" valueType="num">
                                      <p:cBhvr additive="base">
                                        <p:cTn id="13"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33705" y="918210"/>
            <a:ext cx="11050905" cy="4030980"/>
          </a:xfrm>
          <a:prstGeom prst="rect">
            <a:avLst/>
          </a:prstGeom>
          <a:noFill/>
        </p:spPr>
        <p:txBody>
          <a:bodyPr wrap="square" rtlCol="0" anchor="t">
            <a:spAutoFit/>
          </a:bodyPr>
          <a:lstStyle/>
          <a:p>
            <a:r>
              <a:rPr lang="zh-CN" altLang="en-US" sz="3200" b="1"/>
              <a:t>案例一</a:t>
            </a:r>
            <a:r>
              <a:rPr lang="en-US" altLang="zh-CN" sz="3200" b="1"/>
              <a:t>   </a:t>
            </a:r>
            <a:r>
              <a:rPr lang="zh-CN" altLang="en-US" sz="3200" b="1"/>
              <a:t>2022年04月26日20时58分，安某某(男，15岁）驾驶电动自行车，沿125省道由北向南行驶至356省道仪征市金陵岗路口时,与沿356省道由西向东行驶高某某(男，45岁，准驾车型: A2）驾驶的重型特殊结构货车相碰，事故致安某某受伤，安某某眼镜及电动自行车损坏。</a:t>
            </a:r>
            <a:r>
              <a:rPr lang="en-US" altLang="zh-CN" sz="3200" b="1"/>
              <a:t>   </a:t>
            </a:r>
            <a:endParaRPr lang="en-US" altLang="zh-CN" sz="3200" b="1"/>
          </a:p>
          <a:p>
            <a:r>
              <a:rPr lang="en-US" altLang="zh-CN" sz="3200" b="1"/>
              <a:t>    </a:t>
            </a:r>
            <a:r>
              <a:rPr lang="zh-CN" altLang="en-US" sz="3200" b="1"/>
              <a:t>该起事故中，学生安某某未满16周岁驾驶非机动车，且闯红灯通过路口，是造成此次事故的根本原因。当事人安某某负全部责任;当事人高某某无责任。</a:t>
            </a:r>
            <a:endParaRPr lang="zh-CN" altLang="en-US" sz="3200" b="1"/>
          </a:p>
        </p:txBody>
      </p:sp>
      <p:sp>
        <p:nvSpPr>
          <p:cNvPr id="18" name="PA-文本框 23"/>
          <p:cNvSpPr txBox="1"/>
          <p:nvPr>
            <p:custDataLst>
              <p:tags r:id="rId2"/>
            </p:custDataLst>
          </p:nvPr>
        </p:nvSpPr>
        <p:spPr>
          <a:xfrm>
            <a:off x="433705" y="300355"/>
            <a:ext cx="5040630" cy="485140"/>
          </a:xfrm>
          <a:prstGeom prst="rect">
            <a:avLst/>
          </a:prstGeom>
          <a:noFill/>
        </p:spPr>
        <p:txBody>
          <a:bodyPr wrap="square" rtlCol="0">
            <a:spAutoFit/>
          </a:bodyPr>
          <a:lstStyle/>
          <a:p>
            <a:pPr algn="l">
              <a:lnSpc>
                <a:spcPct val="80000"/>
              </a:lnSpc>
            </a:pPr>
            <a:r>
              <a:rPr lang="zh-CN" altLang="en-US" sz="3200">
                <a:solidFill>
                  <a:srgbClr val="FF0000"/>
                </a:solidFill>
                <a:highlight>
                  <a:srgbClr val="FFFF00"/>
                </a:highlight>
                <a:latin typeface="黑体" panose="02010609060101010101" pitchFamily="49" charset="-122"/>
                <a:ea typeface="黑体" panose="02010609060101010101" pitchFamily="49" charset="-122"/>
              </a:rPr>
              <a:t>二</a:t>
            </a:r>
            <a:r>
              <a:rPr lang="en-US" altLang="zh-CN" sz="3200">
                <a:solidFill>
                  <a:srgbClr val="FF0000"/>
                </a:solidFill>
                <a:highlight>
                  <a:srgbClr val="FFFF00"/>
                </a:highlight>
                <a:latin typeface="黑体" panose="02010609060101010101" pitchFamily="49" charset="-122"/>
                <a:ea typeface="黑体" panose="02010609060101010101" pitchFamily="49" charset="-122"/>
              </a:rPr>
              <a:t>.</a:t>
            </a:r>
            <a:r>
              <a:rPr lang="zh-CN" altLang="en-US" sz="3200">
                <a:solidFill>
                  <a:srgbClr val="FF0000"/>
                </a:solidFill>
                <a:highlight>
                  <a:srgbClr val="FFFF00"/>
                </a:highlight>
                <a:latin typeface="黑体" panose="02010609060101010101" pitchFamily="49" charset="-122"/>
                <a:ea typeface="黑体" panose="02010609060101010101" pitchFamily="49" charset="-122"/>
              </a:rPr>
              <a:t>交通事故警示案例</a:t>
            </a:r>
            <a:endParaRPr lang="zh-CN" altLang="en-US" sz="3200">
              <a:solidFill>
                <a:srgbClr val="FF0000"/>
              </a:solidFill>
              <a:highlight>
                <a:srgbClr val="FFFF00"/>
              </a:highligh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5470" y="1225550"/>
            <a:ext cx="11021060" cy="3538220"/>
          </a:xfrm>
          <a:prstGeom prst="rect">
            <a:avLst/>
          </a:prstGeom>
          <a:noFill/>
        </p:spPr>
        <p:txBody>
          <a:bodyPr wrap="square" rtlCol="0" anchor="t">
            <a:spAutoFit/>
          </a:bodyPr>
          <a:lstStyle/>
          <a:p>
            <a:r>
              <a:rPr lang="zh-CN" altLang="en-US" sz="3200" b="1"/>
              <a:t>案例二</a:t>
            </a:r>
            <a:r>
              <a:rPr lang="en-US" altLang="zh-CN" sz="3200" b="1"/>
              <a:t>    </a:t>
            </a:r>
            <a:r>
              <a:rPr lang="zh-CN" altLang="en-US" sz="3200" b="1"/>
              <a:t>2022年05月10日07时10分左右，尹某某(男，17岁）骑行自行车在前进路由西向北行驶时，因未注意路况，与张某(男，49岁）驾驶的小型轿车发生碰撞，事故致尹某某受伤，衣物损坏、两车损坏。</a:t>
            </a:r>
            <a:endParaRPr lang="zh-CN" altLang="en-US" sz="3200" b="1"/>
          </a:p>
          <a:p>
            <a:r>
              <a:rPr lang="en-US" altLang="zh-CN" sz="3200" b="1"/>
              <a:t>      </a:t>
            </a:r>
            <a:r>
              <a:rPr lang="zh-CN" altLang="en-US" sz="3200" b="1"/>
              <a:t>该起事故中，汽车驾驶人张某行至路口时未减速观察，对道路动态观察不足，当事人张某负主要责任;当事人尹某某负次要责任。</a:t>
            </a:r>
            <a:endParaRPr lang="zh-CN" altLang="en-US" sz="32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8F84"/>
        </a:solidFill>
        <a:effectLst/>
      </p:bgPr>
    </p:bg>
    <p:spTree>
      <p:nvGrpSpPr>
        <p:cNvPr id="1" name=""/>
        <p:cNvGrpSpPr/>
        <p:nvPr/>
      </p:nvGrpSpPr>
      <p:grpSpPr>
        <a:xfrm>
          <a:off x="0" y="0"/>
          <a:ext cx="0" cy="0"/>
          <a:chOff x="0" y="0"/>
          <a:chExt cx="0" cy="0"/>
        </a:xfrm>
      </p:grpSpPr>
      <p:sp>
        <p:nvSpPr>
          <p:cNvPr id="76" name="矩形 75"/>
          <p:cNvSpPr/>
          <p:nvPr/>
        </p:nvSpPr>
        <p:spPr>
          <a:xfrm>
            <a:off x="-573932" y="0"/>
            <a:ext cx="359923" cy="254586"/>
          </a:xfrm>
          <a:prstGeom prst="rect">
            <a:avLst/>
          </a:prstGeom>
          <a:solidFill>
            <a:srgbClr val="FA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73932" y="361270"/>
            <a:ext cx="359923" cy="254586"/>
          </a:xfrm>
          <a:prstGeom prst="rect">
            <a:avLst/>
          </a:prstGeom>
          <a:solidFill>
            <a:srgbClr val="FD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573932" y="722540"/>
            <a:ext cx="359923" cy="254586"/>
          </a:xfrm>
          <a:prstGeom prst="rect">
            <a:avLst/>
          </a:prstGeom>
          <a:solidFill>
            <a:srgbClr val="FF2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73932" y="1083810"/>
            <a:ext cx="359923" cy="2545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573932" y="1445080"/>
            <a:ext cx="359923" cy="254586"/>
          </a:xfrm>
          <a:prstGeom prst="rect">
            <a:avLst/>
          </a:prstGeom>
          <a:solidFill>
            <a:srgbClr val="CC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73932" y="1806350"/>
            <a:ext cx="359923" cy="254586"/>
          </a:xfrm>
          <a:prstGeom prst="rect">
            <a:avLst/>
          </a:prstGeom>
          <a:solidFill>
            <a:srgbClr val="008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73932" y="2167620"/>
            <a:ext cx="359923" cy="254586"/>
          </a:xfrm>
          <a:prstGeom prst="rect">
            <a:avLst/>
          </a:prstGeom>
          <a:solidFill>
            <a:srgbClr val="18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p:cNvSpPr/>
          <p:nvPr/>
        </p:nvSpPr>
        <p:spPr>
          <a:xfrm>
            <a:off x="269602" y="311316"/>
            <a:ext cx="11652797" cy="6235369"/>
          </a:xfrm>
          <a:prstGeom prst="roundRect">
            <a:avLst>
              <a:gd name="adj" fmla="val 3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04020" y="561708"/>
            <a:ext cx="2274570" cy="521970"/>
          </a:xfrm>
          <a:prstGeom prst="rect">
            <a:avLst/>
          </a:prstGeom>
          <a:noFill/>
        </p:spPr>
        <p:txBody>
          <a:bodyPr wrap="none" rtlCol="0">
            <a:spAutoFit/>
          </a:bodyPr>
          <a:lstStyle/>
          <a:p>
            <a:r>
              <a:rPr lang="zh-CN" altLang="en-US" sz="2800" b="1">
                <a:solidFill>
                  <a:srgbClr val="FF0000"/>
                </a:solidFill>
                <a:highlight>
                  <a:srgbClr val="FFFF00"/>
                </a:highlight>
                <a:latin typeface="微软雅黑" panose="020B0503020204020204" charset="-122"/>
                <a:ea typeface="微软雅黑" panose="020B0503020204020204" charset="-122"/>
              </a:rPr>
              <a:t>三</a:t>
            </a:r>
            <a:r>
              <a:rPr lang="en-US" altLang="zh-CN" sz="2800" b="1">
                <a:solidFill>
                  <a:srgbClr val="FF0000"/>
                </a:solidFill>
                <a:highlight>
                  <a:srgbClr val="FFFF00"/>
                </a:highlight>
                <a:latin typeface="微软雅黑" panose="020B0503020204020204" charset="-122"/>
                <a:ea typeface="微软雅黑" panose="020B0503020204020204" charset="-122"/>
              </a:rPr>
              <a:t> . </a:t>
            </a:r>
            <a:r>
              <a:rPr lang="zh-CN" altLang="en-US" sz="2800" b="1">
                <a:solidFill>
                  <a:srgbClr val="FF0000"/>
                </a:solidFill>
                <a:highlight>
                  <a:srgbClr val="FFFF00"/>
                </a:highlight>
                <a:latin typeface="微软雅黑" panose="020B0503020204020204" charset="-122"/>
                <a:ea typeface="微软雅黑" panose="020B0503020204020204" charset="-122"/>
              </a:rPr>
              <a:t>行走安全</a:t>
            </a:r>
            <a:endParaRPr lang="zh-CN" altLang="en-US" sz="2800" b="1">
              <a:solidFill>
                <a:srgbClr val="FF0000"/>
              </a:solidFill>
              <a:highlight>
                <a:srgbClr val="FFFF00"/>
              </a:highlight>
              <a:latin typeface="微软雅黑" panose="020B0503020204020204" charset="-122"/>
              <a:ea typeface="微软雅黑" panose="020B0503020204020204" charset="-122"/>
            </a:endParaRPr>
          </a:p>
        </p:txBody>
      </p:sp>
      <p:sp>
        <p:nvSpPr>
          <p:cNvPr id="9" name="文本框 8"/>
          <p:cNvSpPr txBox="1"/>
          <p:nvPr/>
        </p:nvSpPr>
        <p:spPr>
          <a:xfrm>
            <a:off x="922020" y="1338580"/>
            <a:ext cx="9721215" cy="4399915"/>
          </a:xfrm>
          <a:prstGeom prst="rect">
            <a:avLst/>
          </a:prstGeom>
          <a:noFill/>
        </p:spPr>
        <p:txBody>
          <a:bodyPr wrap="square" rtlCol="0">
            <a:spAutoFit/>
          </a:bodyPr>
          <a:lstStyle/>
          <a:p>
            <a:r>
              <a:rPr lang="en-US" altLang="zh-CN" sz="2800" b="1">
                <a:latin typeface="微软雅黑" panose="020B0503020204020204" charset="-122"/>
                <a:ea typeface="微软雅黑" panose="020B0503020204020204" charset="-122"/>
                <a:cs typeface="微软雅黑" panose="020B0503020204020204" charset="-122"/>
              </a:rPr>
              <a:t>1.</a:t>
            </a:r>
            <a:r>
              <a:rPr lang="zh-CN" altLang="en-US" sz="2800" b="1">
                <a:latin typeface="微软雅黑" panose="020B0503020204020204" charset="-122"/>
                <a:ea typeface="微软雅黑" panose="020B0503020204020204" charset="-122"/>
                <a:cs typeface="微软雅黑" panose="020B0503020204020204" charset="-122"/>
              </a:rPr>
              <a:t>步行外出时要注意行走在人行道内，在没有人行道的地方要靠路边行走。</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r>
              <a:rPr lang="en-US" altLang="zh-CN" sz="2800" b="1">
                <a:latin typeface="微软雅黑" panose="020B0503020204020204" charset="-122"/>
                <a:ea typeface="微软雅黑" panose="020B0503020204020204" charset="-122"/>
                <a:cs typeface="微软雅黑" panose="020B0503020204020204" charset="-122"/>
              </a:rPr>
              <a:t>2.</a:t>
            </a:r>
            <a:r>
              <a:rPr lang="zh-CN" altLang="en-US" sz="2800" b="1">
                <a:latin typeface="微软雅黑" panose="020B0503020204020204" charset="-122"/>
                <a:ea typeface="微软雅黑" panose="020B0503020204020204" charset="-122"/>
                <a:cs typeface="微软雅黑" panose="020B0503020204020204" charset="-122"/>
              </a:rPr>
              <a:t>横过马路时须走过街天桥 或地下通道，没有天桥和地下通道的地方应走人行通道。</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r>
              <a:rPr lang="en-US" altLang="zh-CN" sz="2800" b="1">
                <a:latin typeface="微软雅黑" panose="020B0503020204020204" charset="-122"/>
                <a:ea typeface="微软雅黑" panose="020B0503020204020204" charset="-122"/>
                <a:cs typeface="微软雅黑" panose="020B0503020204020204" charset="-122"/>
              </a:rPr>
              <a:t>3.</a:t>
            </a:r>
            <a:r>
              <a:rPr lang="zh-CN" altLang="en-US" sz="2800" b="1">
                <a:latin typeface="微软雅黑" panose="020B0503020204020204" charset="-122"/>
                <a:ea typeface="微软雅黑" panose="020B0503020204020204" charset="-122"/>
                <a:cs typeface="微软雅黑" panose="020B0503020204020204" charset="-122"/>
              </a:rPr>
              <a:t>在没划人行横道的地方横过马路时要注意来往车辆 ，不要斜穿、猛跑。</a:t>
            </a:r>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a:p>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t="17014" b="17014"/>
          <a:stretch>
            <a:fillRect/>
          </a:stretch>
        </p:blipFill>
        <p:spPr>
          <a:xfrm>
            <a:off x="7847330" y="4867275"/>
            <a:ext cx="3429000" cy="1463675"/>
          </a:xfrm>
          <a:prstGeom prst="rect">
            <a:avLst/>
          </a:prstGeom>
        </p:spPr>
      </p:pic>
      <p:pic>
        <p:nvPicPr>
          <p:cNvPr id="2" name="图片 1" descr="千库网_交通安全等红绿灯_元素编号11467663"/>
          <p:cNvPicPr>
            <a:picLocks noChangeAspect="1"/>
          </p:cNvPicPr>
          <p:nvPr/>
        </p:nvPicPr>
        <p:blipFill>
          <a:blip r:embed="rId2"/>
          <a:stretch>
            <a:fillRect/>
          </a:stretch>
        </p:blipFill>
        <p:spPr>
          <a:xfrm>
            <a:off x="569595" y="5351145"/>
            <a:ext cx="4434840" cy="1195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9"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644525" y="2496820"/>
            <a:ext cx="9846945" cy="2553335"/>
          </a:xfrm>
          <a:prstGeom prst="rect">
            <a:avLst/>
          </a:prstGeom>
        </p:spPr>
        <p:txBody>
          <a:bodyPr wrap="square">
            <a:spAutoFit/>
          </a:bodyPr>
          <a:lstStyle/>
          <a:p>
            <a:pPr eaLnBrk="0" fontAlgn="auto" hangingPunct="0">
              <a:lnSpc>
                <a:spcPct val="100000"/>
              </a:lnSpc>
              <a:spcBef>
                <a:spcPct val="0"/>
              </a:spcBef>
            </a:pPr>
            <a:r>
              <a:rPr lang="en-US" altLang="zh-CN" sz="3200" b="1">
                <a:latin typeface="微软雅黑" panose="020B0503020204020204" charset="-122"/>
                <a:ea typeface="微软雅黑" panose="020B0503020204020204" charset="-122"/>
                <a:cs typeface="微软雅黑" panose="020B0503020204020204" charset="-122"/>
                <a:sym typeface="+mn-lt"/>
              </a:rPr>
              <a:t>1.</a:t>
            </a:r>
            <a:r>
              <a:rPr lang="zh-CN" altLang="en-US" sz="3200" b="1">
                <a:latin typeface="微软雅黑" panose="020B0503020204020204" charset="-122"/>
                <a:ea typeface="微软雅黑" panose="020B0503020204020204" charset="-122"/>
                <a:cs typeface="微软雅黑" panose="020B0503020204020204" charset="-122"/>
                <a:sym typeface="+mn-lt"/>
              </a:rPr>
              <a:t>不在机动车道上等候车辆或者招呼营运汽车</a:t>
            </a:r>
            <a:r>
              <a:rPr lang="en-US" altLang="zh-CN" sz="3200" b="1">
                <a:latin typeface="微软雅黑" panose="020B0503020204020204" charset="-122"/>
                <a:ea typeface="微软雅黑" panose="020B0503020204020204" charset="-122"/>
                <a:cs typeface="微软雅黑" panose="020B0503020204020204" charset="-122"/>
                <a:sym typeface="+mn-lt"/>
              </a:rPr>
              <a:t>;</a:t>
            </a:r>
            <a:r>
              <a:rPr lang="zh-CN" altLang="en-US" sz="3200" b="1">
                <a:latin typeface="微软雅黑" panose="020B0503020204020204" charset="-122"/>
                <a:ea typeface="微软雅黑" panose="020B0503020204020204" charset="-122"/>
                <a:cs typeface="微软雅黑" panose="020B0503020204020204" charset="-122"/>
                <a:sym typeface="+mn-lt"/>
              </a:rPr>
              <a:t>在机动车道上不得从机动车左侧上下车。</a:t>
            </a:r>
            <a:endParaRPr lang="zh-CN" altLang="en-US" sz="3200" b="1">
              <a:latin typeface="微软雅黑" panose="020B0503020204020204" charset="-122"/>
              <a:ea typeface="微软雅黑" panose="020B0503020204020204" charset="-122"/>
              <a:cs typeface="微软雅黑" panose="020B0503020204020204" charset="-122"/>
              <a:sym typeface="+mn-lt"/>
            </a:endParaRPr>
          </a:p>
          <a:p>
            <a:pPr eaLnBrk="0" fontAlgn="auto" hangingPunct="0">
              <a:lnSpc>
                <a:spcPct val="100000"/>
              </a:lnSpc>
              <a:spcBef>
                <a:spcPct val="0"/>
              </a:spcBef>
            </a:pPr>
            <a:endParaRPr lang="zh-CN" altLang="en-US" sz="3200" b="1">
              <a:latin typeface="微软雅黑" panose="020B0503020204020204" charset="-122"/>
              <a:ea typeface="微软雅黑" panose="020B0503020204020204" charset="-122"/>
              <a:cs typeface="微软雅黑" panose="020B0503020204020204" charset="-122"/>
              <a:sym typeface="+mn-lt"/>
            </a:endParaRPr>
          </a:p>
          <a:p>
            <a:pPr eaLnBrk="0" fontAlgn="auto" hangingPunct="0">
              <a:lnSpc>
                <a:spcPct val="100000"/>
              </a:lnSpc>
              <a:spcBef>
                <a:spcPct val="0"/>
              </a:spcBef>
            </a:pPr>
            <a:r>
              <a:rPr lang="en-US" altLang="zh-CN" sz="3200" b="1">
                <a:latin typeface="微软雅黑" panose="020B0503020204020204" charset="-122"/>
                <a:ea typeface="微软雅黑" panose="020B0503020204020204" charset="-122"/>
                <a:cs typeface="微软雅黑" panose="020B0503020204020204" charset="-122"/>
                <a:sym typeface="+mn-lt"/>
              </a:rPr>
              <a:t>2.</a:t>
            </a:r>
            <a:r>
              <a:rPr lang="zh-CN" altLang="en-US" sz="3200" b="1">
                <a:latin typeface="微软雅黑" panose="020B0503020204020204" charset="-122"/>
                <a:ea typeface="微软雅黑" panose="020B0503020204020204" charset="-122"/>
                <a:cs typeface="微软雅黑" panose="020B0503020204020204" charset="-122"/>
                <a:sym typeface="+mn-lt"/>
              </a:rPr>
              <a:t>乘车过程中，不把身体的任何部位伸向车外，不向车外抛洒物品。</a:t>
            </a:r>
            <a:endParaRPr lang="zh-CN" altLang="en-US" sz="3200" b="1">
              <a:latin typeface="微软雅黑" panose="020B0503020204020204" charset="-122"/>
              <a:ea typeface="微软雅黑" panose="020B0503020204020204" charset="-122"/>
              <a:cs typeface="微软雅黑" panose="020B0503020204020204" charset="-122"/>
              <a:sym typeface="+mn-lt"/>
            </a:endParaRPr>
          </a:p>
        </p:txBody>
      </p:sp>
      <p:sp>
        <p:nvSpPr>
          <p:cNvPr id="4" name="文本框 3"/>
          <p:cNvSpPr txBox="1"/>
          <p:nvPr/>
        </p:nvSpPr>
        <p:spPr>
          <a:xfrm>
            <a:off x="467995" y="1042670"/>
            <a:ext cx="2922270" cy="645160"/>
          </a:xfrm>
          <a:prstGeom prst="rect">
            <a:avLst/>
          </a:prstGeom>
          <a:noFill/>
        </p:spPr>
        <p:txBody>
          <a:bodyPr wrap="none" rtlCol="0" anchor="t">
            <a:spAutoFit/>
          </a:bodyPr>
          <a:lstStyle/>
          <a:p>
            <a:r>
              <a:rPr lang="zh-CN" altLang="en-US" sz="3600" b="1" spc="450">
                <a:solidFill>
                  <a:srgbClr val="FF0000"/>
                </a:solidFill>
                <a:highlight>
                  <a:srgbClr val="FFFF00"/>
                </a:highlight>
                <a:cs typeface="+mn-ea"/>
                <a:sym typeface="+mn-lt"/>
              </a:rPr>
              <a:t>四</a:t>
            </a:r>
            <a:r>
              <a:rPr lang="en-US" altLang="zh-CN" sz="3600" b="1" spc="450">
                <a:solidFill>
                  <a:srgbClr val="FF0000"/>
                </a:solidFill>
                <a:highlight>
                  <a:srgbClr val="FFFF00"/>
                </a:highlight>
                <a:cs typeface="+mn-ea"/>
                <a:sym typeface="+mn-lt"/>
              </a:rPr>
              <a:t>.</a:t>
            </a:r>
            <a:r>
              <a:rPr lang="zh-CN" altLang="en-US" sz="3600" b="1" spc="450">
                <a:solidFill>
                  <a:srgbClr val="FF0000"/>
                </a:solidFill>
                <a:highlight>
                  <a:srgbClr val="FFFF00"/>
                </a:highlight>
                <a:cs typeface="+mn-ea"/>
                <a:sym typeface="+mn-lt"/>
              </a:rPr>
              <a:t>乘车安全</a:t>
            </a:r>
            <a:endParaRPr lang="zh-CN" altLang="en-US" sz="3600" b="1" spc="450">
              <a:solidFill>
                <a:srgbClr val="FF0000"/>
              </a:solidFill>
              <a:highlight>
                <a:srgbClr val="FFFF00"/>
              </a:highlight>
              <a:cs typeface="+mn-ea"/>
              <a:sym typeface="+mn-lt"/>
            </a:endParaRPr>
          </a:p>
        </p:txBody>
      </p:sp>
      <p:pic>
        <p:nvPicPr>
          <p:cNvPr id="109" name="图片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4173" y="5109845"/>
            <a:ext cx="2180478" cy="1511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p:cTn id="12" dur="500" fill="hold"/>
                                        <p:tgtEl>
                                          <p:spTgt spid="109"/>
                                        </p:tgtEl>
                                        <p:attrNameLst>
                                          <p:attrName>ppt_w</p:attrName>
                                        </p:attrNameLst>
                                      </p:cBhvr>
                                      <p:tavLst>
                                        <p:tav tm="0">
                                          <p:val>
                                            <p:fltVal val="0"/>
                                          </p:val>
                                        </p:tav>
                                        <p:tav tm="100000">
                                          <p:val>
                                            <p:strVal val="#ppt_w"/>
                                          </p:val>
                                        </p:tav>
                                      </p:tavLst>
                                    </p:anim>
                                    <p:anim calcmode="lin" valueType="num">
                                      <p:cBhvr>
                                        <p:cTn id="13" dur="500" fill="hold"/>
                                        <p:tgtEl>
                                          <p:spTgt spid="109"/>
                                        </p:tgtEl>
                                        <p:attrNameLst>
                                          <p:attrName>ppt_h</p:attrName>
                                        </p:attrNameLst>
                                      </p:cBhvr>
                                      <p:tavLst>
                                        <p:tav tm="0">
                                          <p:val>
                                            <p:fltVal val="0"/>
                                          </p:val>
                                        </p:tav>
                                        <p:tav tm="100000">
                                          <p:val>
                                            <p:strVal val="#ppt_h"/>
                                          </p:val>
                                        </p:tav>
                                      </p:tavLst>
                                    </p:anim>
                                    <p:animEffect transition="in" filter="fade">
                                      <p:cBhvr>
                                        <p:cTn id="1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652" y="164"/>
            <a:ext cx="11911301" cy="6857836"/>
          </a:xfrm>
          <a:prstGeom prst="rect">
            <a:avLst/>
          </a:prstGeom>
        </p:spPr>
      </p:pic>
      <p:sp>
        <p:nvSpPr>
          <p:cNvPr id="22" name="TextBox 21"/>
          <p:cNvSpPr txBox="1"/>
          <p:nvPr/>
        </p:nvSpPr>
        <p:spPr>
          <a:xfrm>
            <a:off x="804519" y="284778"/>
            <a:ext cx="2331085" cy="583565"/>
          </a:xfrm>
          <a:prstGeom prst="rect">
            <a:avLst/>
          </a:prstGeom>
          <a:noFill/>
        </p:spPr>
        <p:txBody>
          <a:bodyPr wrap="none" rtlCol="0">
            <a:spAutoFit/>
          </a:bodyPr>
          <a:lstStyle/>
          <a:p>
            <a:pPr algn="ctr">
              <a:spcBef>
                <a:spcPct val="50000"/>
              </a:spcBef>
            </a:pPr>
            <a:r>
              <a:rPr lang="zh-CN" altLang="en-US" sz="3200" b="1">
                <a:solidFill>
                  <a:srgbClr val="FF0000"/>
                </a:solidFill>
                <a:highlight>
                  <a:srgbClr val="FFFF00"/>
                </a:highlight>
                <a:latin typeface="微软雅黑" panose="020B0503020204020204" charset="-122"/>
                <a:ea typeface="微软雅黑" panose="020B0503020204020204" charset="-122"/>
              </a:rPr>
              <a:t>五</a:t>
            </a:r>
            <a:r>
              <a:rPr lang="en-US" altLang="zh-CN" sz="3200" b="1">
                <a:solidFill>
                  <a:srgbClr val="FF0000"/>
                </a:solidFill>
                <a:highlight>
                  <a:srgbClr val="FFFF00"/>
                </a:highlight>
                <a:latin typeface="微软雅黑" panose="020B0503020204020204" charset="-122"/>
                <a:ea typeface="微软雅黑" panose="020B0503020204020204" charset="-122"/>
              </a:rPr>
              <a:t>.</a:t>
            </a:r>
            <a:r>
              <a:rPr lang="zh-CN" altLang="en-US" sz="3200" b="1">
                <a:solidFill>
                  <a:srgbClr val="FF0000"/>
                </a:solidFill>
                <a:highlight>
                  <a:srgbClr val="FFFF00"/>
                </a:highlight>
                <a:latin typeface="微软雅黑" panose="020B0503020204020204" charset="-122"/>
                <a:ea typeface="微软雅黑" panose="020B0503020204020204" charset="-122"/>
              </a:rPr>
              <a:t>骑车安全</a:t>
            </a:r>
            <a:endParaRPr lang="zh-CN" altLang="en-US" sz="3200" b="1">
              <a:solidFill>
                <a:srgbClr val="FF0000"/>
              </a:solidFill>
              <a:highlight>
                <a:srgbClr val="FFFF00"/>
              </a:highlight>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49779" y="5085184"/>
            <a:ext cx="2902173" cy="1783096"/>
          </a:xfrm>
          <a:prstGeom prst="rect">
            <a:avLst/>
          </a:prstGeom>
        </p:spPr>
      </p:pic>
      <p:pic>
        <p:nvPicPr>
          <p:cNvPr id="16" name="Picture 3" descr="C:\Users\Administrator\Desktop\45896-O53NJN-02.png"/>
          <p:cNvPicPr>
            <a:picLocks noChangeAspect="1" noChangeArrowheads="1"/>
          </p:cNvPicPr>
          <p:nvPr/>
        </p:nvPicPr>
        <p:blipFill>
          <a:blip r:embed="rId3">
            <a:extLst>
              <a:ext uri="{28A0092B-C50C-407E-A947-70E740481C1C}">
                <a14:useLocalDpi xmlns:a14="http://schemas.microsoft.com/office/drawing/2010/main" val="0"/>
              </a:ext>
            </a:extLst>
          </a:blip>
          <a:srcRect t="-1" r="6013" b="3237"/>
          <a:stretch>
            <a:fillRect/>
          </a:stretch>
        </p:blipFill>
        <p:spPr bwMode="auto">
          <a:xfrm>
            <a:off x="1517650" y="806450"/>
            <a:ext cx="10534650" cy="60845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57355375d47d0.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5" y="4011295"/>
            <a:ext cx="2711450" cy="20726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849755" y="1115695"/>
            <a:ext cx="10062845" cy="3969385"/>
          </a:xfrm>
          <a:prstGeom prst="rect">
            <a:avLst/>
          </a:prstGeom>
          <a:noFill/>
        </p:spPr>
        <p:txBody>
          <a:bodyPr wrap="square" rtlCol="0">
            <a:spAutoFit/>
          </a:bodyPr>
          <a:lstStyle/>
          <a:p>
            <a:pPr>
              <a:lnSpc>
                <a:spcPct val="150000"/>
              </a:lnSpc>
            </a:pPr>
            <a:r>
              <a:rPr lang="zh-CN" altLang="en-US" sz="2800" b="1">
                <a:latin typeface="微软雅黑" panose="020B0503020204020204" charset="-122"/>
                <a:ea typeface="微软雅黑" panose="020B0503020204020204" charset="-122"/>
              </a:rPr>
              <a:t>在我国</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中华人民共和国道路交通安全法实施条例</a:t>
            </a:r>
            <a:r>
              <a:rPr lang="en-US" altLang="zh-CN" sz="2800" b="1">
                <a:latin typeface="微软雅黑" panose="020B0503020204020204" charset="-122"/>
                <a:ea typeface="微软雅黑" panose="020B0503020204020204" charset="-122"/>
              </a:rPr>
              <a:t>》</a:t>
            </a:r>
            <a:r>
              <a:rPr lang="zh-CN" altLang="en-US" sz="2800" b="1">
                <a:latin typeface="微软雅黑" panose="020B0503020204020204" charset="-122"/>
                <a:ea typeface="微软雅黑" panose="020B0503020204020204" charset="-122"/>
              </a:rPr>
              <a:t>明文规定：</a:t>
            </a:r>
            <a:endParaRPr lang="zh-CN" altLang="en-US" sz="2800" b="1">
              <a:latin typeface="微软雅黑" panose="020B0503020204020204" charset="-122"/>
              <a:ea typeface="微软雅黑" panose="020B0503020204020204" charset="-122"/>
            </a:endParaRPr>
          </a:p>
          <a:p>
            <a:pPr>
              <a:lnSpc>
                <a:spcPct val="150000"/>
              </a:lnSpc>
            </a:pPr>
            <a:r>
              <a:rPr lang="zh-CN" altLang="en-US" sz="2800" b="1">
                <a:latin typeface="微软雅黑" panose="020B0503020204020204" charset="-122"/>
                <a:ea typeface="微软雅黑" panose="020B0503020204020204" charset="-122"/>
              </a:rPr>
              <a:t>    </a:t>
            </a:r>
            <a:r>
              <a:rPr lang="zh-CN" altLang="en-US" sz="2800" b="1">
                <a:solidFill>
                  <a:srgbClr val="C00000"/>
                </a:solidFill>
                <a:latin typeface="微软雅黑" panose="020B0503020204020204" charset="-122"/>
                <a:ea typeface="微软雅黑" panose="020B0503020204020204" charset="-122"/>
              </a:rPr>
              <a:t>未满十二周岁的儿童不准在道路上骑自行车。同学们，当你已达到法定的骑车年龄，准备骑自行车时，你必须认真学一学交通法规，掌握安全骑车要领。</a:t>
            </a:r>
            <a:endParaRPr lang="zh-CN" altLang="en-US" sz="2800" b="1">
              <a:solidFill>
                <a:srgbClr val="C00000"/>
              </a:solidFill>
              <a:latin typeface="微软雅黑" panose="020B0503020204020204" charset="-122"/>
              <a:ea typeface="微软雅黑" panose="020B0503020204020204" charset="-122"/>
            </a:endParaRPr>
          </a:p>
          <a:p>
            <a:pPr>
              <a:lnSpc>
                <a:spcPct val="150000"/>
              </a:lnSpc>
            </a:pPr>
            <a:r>
              <a:rPr lang="zh-CN" altLang="en-US" sz="2800" b="1">
                <a:latin typeface="微软雅黑" panose="020B0503020204020204" charset="-122"/>
                <a:ea typeface="微软雅黑" panose="020B0503020204020204" charset="-122"/>
              </a:rPr>
              <a:t>     当你已经掌握骑车技术，可单独骑车时，你还应该掌握以下几条安全骑车规则： </a:t>
            </a:r>
            <a:endParaRPr lang="zh-CN" altLang="en-US" sz="2800" b="1">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32972">
            <a:off x="-286170" y="1272281"/>
            <a:ext cx="3369459" cy="8923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bldLst>
      <p:bldP spid="2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123" name="Picture 3" descr="C:\Users\Administrator\Desktop\57355375d47d0.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1320" y="4390390"/>
            <a:ext cx="2711450" cy="20726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7934" y="3312458"/>
            <a:ext cx="9749155" cy="1599565"/>
          </a:xfrm>
          <a:prstGeom prst="rect">
            <a:avLst/>
          </a:prstGeom>
          <a:noFill/>
        </p:spPr>
        <p:txBody>
          <a:bodyPr wrap="none" rtlCol="0">
            <a:spAutoFit/>
          </a:bodyPr>
          <a:lstStyle/>
          <a:p>
            <a:pPr algn="l">
              <a:lnSpc>
                <a:spcPct val="150000"/>
              </a:lnSpc>
              <a:spcBef>
                <a:spcPct val="50000"/>
              </a:spcBef>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在没有划分非机动车道的道路上行驶，就尽量靠右边行驶。</a:t>
            </a:r>
            <a:endParaRPr lang="zh-CN" altLang="en-US" sz="2800" b="1">
              <a:latin typeface="微软雅黑" panose="020B0503020204020204" charset="-122"/>
              <a:ea typeface="微软雅黑" panose="020B0503020204020204" charset="-122"/>
            </a:endParaRPr>
          </a:p>
          <a:p>
            <a:pPr algn="l">
              <a:lnSpc>
                <a:spcPct val="150000"/>
              </a:lnSpc>
              <a:spcBef>
                <a:spcPct val="50000"/>
              </a:spcBef>
            </a:pPr>
            <a:r>
              <a:rPr lang="zh-CN" altLang="en-US" sz="2800" b="1">
                <a:latin typeface="微软雅黑" panose="020B0503020204020204" charset="-122"/>
                <a:ea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sym typeface="+mn-ea"/>
              </a:rPr>
              <a:t>最好距路边边缘线</a:t>
            </a:r>
            <a:r>
              <a:rPr lang="en-US" altLang="zh-CN" sz="2800" b="1">
                <a:solidFill>
                  <a:srgbClr val="C00000"/>
                </a:solidFill>
                <a:latin typeface="微软雅黑" panose="020B0503020204020204" charset="-122"/>
                <a:ea typeface="微软雅黑" panose="020B0503020204020204" charset="-122"/>
                <a:sym typeface="+mn-ea"/>
              </a:rPr>
              <a:t>1.5</a:t>
            </a:r>
            <a:r>
              <a:rPr lang="zh-CN" altLang="en-US" sz="2800" b="1">
                <a:solidFill>
                  <a:srgbClr val="C00000"/>
                </a:solidFill>
                <a:latin typeface="微软雅黑" panose="020B0503020204020204" charset="-122"/>
                <a:ea typeface="微软雅黑" panose="020B0503020204020204" charset="-122"/>
                <a:sym typeface="+mn-ea"/>
              </a:rPr>
              <a:t>米以内</a:t>
            </a:r>
            <a:r>
              <a:rPr lang="zh-CN" altLang="en-US" sz="2800" b="1">
                <a:latin typeface="微软雅黑" panose="020B0503020204020204" charset="-122"/>
                <a:ea typeface="微软雅黑" panose="020B0503020204020204" charset="-122"/>
                <a:sym typeface="+mn-ea"/>
              </a:rPr>
              <a:t>）</a:t>
            </a:r>
            <a:endParaRPr lang="zh-CN" altLang="en-US" sz="2800" b="1">
              <a:solidFill>
                <a:srgbClr val="0070C0"/>
              </a:solidFill>
              <a:latin typeface="微软雅黑" panose="020B0503020204020204" charset="-122"/>
              <a:ea typeface="微软雅黑" panose="020B0503020204020204" charset="-122"/>
            </a:endParaRPr>
          </a:p>
        </p:txBody>
      </p:sp>
      <p:sp>
        <p:nvSpPr>
          <p:cNvPr id="2" name="文本框 1"/>
          <p:cNvSpPr txBox="1"/>
          <p:nvPr/>
        </p:nvSpPr>
        <p:spPr>
          <a:xfrm>
            <a:off x="585470" y="1342390"/>
            <a:ext cx="10344150" cy="1383665"/>
          </a:xfrm>
          <a:prstGeom prst="rect">
            <a:avLst/>
          </a:prstGeom>
          <a:noFill/>
        </p:spPr>
        <p:txBody>
          <a:bodyPr wrap="square" rtlCol="0" anchor="t">
            <a:spAutoFit/>
          </a:bodyPr>
          <a:lstStyle/>
          <a:p>
            <a:pPr>
              <a:lnSpc>
                <a:spcPct val="150000"/>
              </a:lnSpc>
              <a:spcBef>
                <a:spcPct val="50000"/>
              </a:spcBef>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不要在公路中间行驶，</a:t>
            </a:r>
            <a:r>
              <a:rPr lang="zh-CN" altLang="en-US" sz="2800" b="1">
                <a:solidFill>
                  <a:srgbClr val="C00000"/>
                </a:solidFill>
                <a:latin typeface="微软雅黑" panose="020B0503020204020204" charset="-122"/>
                <a:ea typeface="微软雅黑" panose="020B0503020204020204" charset="-122"/>
                <a:sym typeface="+mn-ea"/>
              </a:rPr>
              <a:t>不要互相追逐</a:t>
            </a:r>
            <a:r>
              <a:rPr lang="zh-CN" altLang="en-US" sz="2800" b="1">
                <a:latin typeface="微软雅黑" panose="020B0503020204020204" charset="-122"/>
                <a:ea typeface="微软雅黑" panose="020B0503020204020204" charset="-122"/>
                <a:sym typeface="+mn-ea"/>
              </a:rPr>
              <a:t>或</a:t>
            </a:r>
            <a:r>
              <a:rPr lang="zh-CN" altLang="en-US" sz="2800" b="1">
                <a:solidFill>
                  <a:srgbClr val="C00000"/>
                </a:solidFill>
                <a:latin typeface="微软雅黑" panose="020B0503020204020204" charset="-122"/>
                <a:ea typeface="微软雅黑" panose="020B0503020204020204" charset="-122"/>
                <a:sym typeface="+mn-ea"/>
              </a:rPr>
              <a:t>曲折竞驶</a:t>
            </a:r>
            <a:r>
              <a:rPr lang="zh-CN" altLang="en-US" sz="2800" b="1">
                <a:latin typeface="微软雅黑" panose="020B0503020204020204" charset="-122"/>
                <a:ea typeface="微软雅黑" panose="020B0503020204020204" charset="-122"/>
                <a:sym typeface="+mn-ea"/>
              </a:rPr>
              <a:t>，不要</a:t>
            </a:r>
            <a:r>
              <a:rPr lang="zh-CN" altLang="en-US" sz="2800" b="1">
                <a:solidFill>
                  <a:srgbClr val="C00000"/>
                </a:solidFill>
                <a:latin typeface="微软雅黑" panose="020B0503020204020204" charset="-122"/>
                <a:ea typeface="微软雅黑" panose="020B0503020204020204" charset="-122"/>
                <a:sym typeface="+mn-ea"/>
              </a:rPr>
              <a:t>双手离把、攀扶其他车辆</a:t>
            </a:r>
            <a:r>
              <a:rPr lang="zh-CN" altLang="en-US" sz="2800" b="1">
                <a:latin typeface="微软雅黑" panose="020B0503020204020204" charset="-122"/>
                <a:ea typeface="微软雅黑" panose="020B0503020204020204" charset="-122"/>
                <a:sym typeface="+mn-ea"/>
              </a:rPr>
              <a:t>或</a:t>
            </a:r>
            <a:r>
              <a:rPr lang="zh-CN" altLang="en-US" sz="2800" b="1">
                <a:solidFill>
                  <a:srgbClr val="C00000"/>
                </a:solidFill>
                <a:latin typeface="微软雅黑" panose="020B0503020204020204" charset="-122"/>
                <a:ea typeface="微软雅黑" panose="020B0503020204020204" charset="-122"/>
                <a:sym typeface="+mn-ea"/>
              </a:rPr>
              <a:t>手中持物</a:t>
            </a:r>
            <a:r>
              <a:rPr lang="zh-CN" altLang="en-US" sz="2800" b="1">
                <a:latin typeface="微软雅黑" panose="020B0503020204020204" charset="-122"/>
                <a:ea typeface="微软雅黑" panose="020B0503020204020204" charset="-122"/>
                <a:sym typeface="+mn-ea"/>
              </a:rPr>
              <a:t>，更不能</a:t>
            </a:r>
            <a:r>
              <a:rPr lang="zh-CN" altLang="en-US" sz="2800" b="1">
                <a:solidFill>
                  <a:srgbClr val="C00000"/>
                </a:solidFill>
                <a:latin typeface="微软雅黑" panose="020B0503020204020204" charset="-122"/>
                <a:ea typeface="微软雅黑" panose="020B0503020204020204" charset="-122"/>
                <a:sym typeface="+mn-ea"/>
              </a:rPr>
              <a:t>逆向（在路左边）行驶</a:t>
            </a:r>
            <a:r>
              <a:rPr lang="zh-CN" altLang="en-US" sz="2800" b="1">
                <a:latin typeface="微软雅黑" panose="020B0503020204020204" charset="-122"/>
                <a:ea typeface="微软雅黑" panose="020B0503020204020204" charset="-122"/>
                <a:sym typeface="+mn-ea"/>
              </a:rPr>
              <a:t>。 </a:t>
            </a:r>
            <a:endParaRPr lang="zh-CN" altLang="en-US" sz="2800" b="1">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22" grpId="0"/>
    </p:bldLst>
  </p:timing>
</p:sld>
</file>

<file path=ppt/tags/tag1.xml><?xml version="1.0" encoding="utf-8"?>
<p:tagLst xmlns:p="http://schemas.openxmlformats.org/presentationml/2006/main">
  <p:tag name="KSO_WM_UNIT_PLACING_PICTURE_USER_VIEWPORT" val="{&quot;height&quot;:5461.993700787401,&quot;width&quot;:3145.192125984252}"/>
</p:tagLst>
</file>

<file path=ppt/tags/tag2.xml><?xml version="1.0" encoding="utf-8"?>
<p:tagLst xmlns:p="http://schemas.openxmlformats.org/presentationml/2006/main">
  <p:tag name="PA" val="v5.2.11"/>
  <p:tag name="RESOURCELIBID_ANIM" val="462"/>
</p:tagLst>
</file>

<file path=ppt/tags/tag3.xml><?xml version="1.0" encoding="utf-8"?>
<p:tagLst xmlns:p="http://schemas.openxmlformats.org/presentationml/2006/main">
  <p:tag name="AS_OS" val="Unix 3.10 unknown"/>
  <p:tag name="AS_RELEASE_DATE" val="2020.11.30"/>
  <p:tag name="AS_TITLE" val="Aspose.Slides for Java"/>
  <p:tag name="AS_VERSION" val="20.11"/>
  <p:tag name="COMMONDATA" val="eyJoZGlkIjoiN2YzNjBkOTgyNWQ1YTMxYzM3MzMwNWFiODNmOWIzYWMifQ=="/>
  <p:tag name="ISPRING_PRESENTATION_TITLE" val="小学生交通安全教育课件PPT模板.pptx"/>
  <p:tag name="KSO_WPP_MARK_KEY" val="92cde1de-ca5b-41cb-8b76-bbd55b12ee77"/>
</p:tagLst>
</file>

<file path=ppt/theme/theme1.xml><?xml version="1.0" encoding="utf-8"?>
<a:theme xmlns:a="http://schemas.openxmlformats.org/drawingml/2006/main" name="www.99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1276</Words>
  <Application>WPS 演示</Application>
  <PresentationFormat/>
  <Paragraphs>63</Paragraphs>
  <Slides>11</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微软雅黑</vt:lpstr>
      <vt:lpstr>幼圆</vt:lpstr>
      <vt:lpstr>Times New Roman</vt:lpstr>
      <vt:lpstr>黑体</vt:lpstr>
      <vt:lpstr>字魂20号-石头体</vt:lpstr>
      <vt:lpstr>等线</vt:lpstr>
      <vt:lpstr>Arial Unicode MS</vt:lpstr>
      <vt:lpstr>www.99ppt.com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LYL</cp:lastModifiedBy>
  <cp:revision>2</cp:revision>
  <cp:lastPrinted>2022-06-20T11:01:00Z</cp:lastPrinted>
  <dcterms:created xsi:type="dcterms:W3CDTF">2022-06-20T11:01:00Z</dcterms:created>
  <dcterms:modified xsi:type="dcterms:W3CDTF">2022-10-22T08:29:44Z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922D2CA765304E1BBB5362221E2F3797</vt:lpwstr>
  </property>
  <property fmtid="{D5CDD505-2E9C-101B-9397-08002B2CF9AE}" pid="7" name="KSOProductBuildVer">
    <vt:lpwstr>2052-11.1.0.12598</vt:lpwstr>
  </property>
</Properties>
</file>