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56" r:id="rId3"/>
    <p:sldId id="272" r:id="rId5"/>
    <p:sldId id="341" r:id="rId6"/>
    <p:sldId id="400" r:id="rId7"/>
    <p:sldId id="415" r:id="rId8"/>
    <p:sldId id="262" r:id="rId9"/>
    <p:sldId id="401" r:id="rId10"/>
    <p:sldId id="390" r:id="rId11"/>
    <p:sldId id="365" r:id="rId12"/>
    <p:sldId id="361" r:id="rId13"/>
    <p:sldId id="433" r:id="rId14"/>
    <p:sldId id="432" r:id="rId15"/>
    <p:sldId id="362" r:id="rId16"/>
    <p:sldId id="363" r:id="rId17"/>
    <p:sldId id="263" r:id="rId18"/>
    <p:sldId id="402" r:id="rId19"/>
    <p:sldId id="270" r:id="rId20"/>
    <p:sldId id="268" r:id="rId21"/>
    <p:sldId id="429" r:id="rId22"/>
    <p:sldId id="403" r:id="rId23"/>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BED9"/>
    <a:srgbClr val="E9615F"/>
    <a:srgbClr val="EA0000"/>
    <a:srgbClr val="00A0E8"/>
    <a:srgbClr val="E0EFF3"/>
    <a:srgbClr val="23687F"/>
    <a:srgbClr val="4F9EBB"/>
    <a:srgbClr val="7BB6CC"/>
    <a:srgbClr val="4C9AC6"/>
    <a:srgbClr val="E7F1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1666"/>
        <p:guide pos="3906"/>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84.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FF3"/>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3.xml"/><Relationship Id="rId4" Type="http://schemas.openxmlformats.org/officeDocument/2006/relationships/image" Target="../media/image9.png"/><Relationship Id="rId3" Type="http://schemas.openxmlformats.org/officeDocument/2006/relationships/tags" Target="../tags/tag72.xml"/><Relationship Id="rId2" Type="http://schemas.microsoft.com/office/2007/relationships/media" Target="../media/media1.mp4"/><Relationship Id="rId1"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10.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6.xml"/><Relationship Id="rId2" Type="http://schemas.openxmlformats.org/officeDocument/2006/relationships/image" Target="../media/image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7.xml"/><Relationship Id="rId2" Type="http://schemas.openxmlformats.org/officeDocument/2006/relationships/image" Target="../media/image12.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0.xml"/><Relationship Id="rId2" Type="http://schemas.openxmlformats.org/officeDocument/2006/relationships/image" Target="../media/image5.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2.xml"/><Relationship Id="rId4" Type="http://schemas.openxmlformats.org/officeDocument/2006/relationships/image" Target="../media/image13.png"/><Relationship Id="rId3" Type="http://schemas.openxmlformats.org/officeDocument/2006/relationships/tags" Target="../tags/tag81.xml"/><Relationship Id="rId2" Type="http://schemas.microsoft.com/office/2007/relationships/media" Target="../media/media2.mp4"/><Relationship Id="rId1" Type="http://schemas.openxmlformats.org/officeDocument/2006/relationships/video" Target="../media/media2.mp4"/></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83.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66.xml"/><Relationship Id="rId2" Type="http://schemas.openxmlformats.org/officeDocument/2006/relationships/image" Target="../media/image4.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8.xml"/><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tags" Target="../tags/tag69.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0.xml"/><Relationship Id="rId2" Type="http://schemas.openxmlformats.org/officeDocument/2006/relationships/image" Target="../media/image2.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91440" y="89535"/>
            <a:ext cx="12009755" cy="6678930"/>
            <a:chOff x="144" y="141"/>
            <a:chExt cx="18913" cy="10518"/>
          </a:xfrm>
        </p:grpSpPr>
        <p:sp>
          <p:nvSpPr>
            <p:cNvPr id="38" name="文本框 37"/>
            <p:cNvSpPr txBox="1"/>
            <p:nvPr/>
          </p:nvSpPr>
          <p:spPr>
            <a:xfrm>
              <a:off x="12400" y="2032"/>
              <a:ext cx="6404" cy="2470"/>
            </a:xfrm>
            <a:prstGeom prst="rect">
              <a:avLst/>
            </a:prstGeom>
            <a:noFill/>
          </p:spPr>
          <p:txBody>
            <a:bodyPr wrap="square" rtlCol="0" anchor="t">
              <a:spAutoFit/>
            </a:bodyPr>
            <a:p>
              <a:pPr algn="l" fontAlgn="auto">
                <a:lnSpc>
                  <a:spcPct val="80000"/>
                </a:lnSpc>
                <a:spcBef>
                  <a:spcPts val="0"/>
                </a:spcBef>
                <a:spcAft>
                  <a:spcPts val="0"/>
                </a:spcAft>
              </a:pPr>
              <a:r>
                <a:rPr lang="zh-CN" altLang="en-US" sz="6000">
                  <a:solidFill>
                    <a:srgbClr val="6EBED9"/>
                  </a:solidFill>
                  <a:latin typeface="思源黑体 CN Bold" panose="020B0800000000000000" charset="-122"/>
                  <a:ea typeface="思源黑体 CN Bold" panose="020B0800000000000000" charset="-122"/>
                  <a:cs typeface="思源黑体 CN Bold" panose="020B0800000000000000" charset="-122"/>
                </a:rPr>
                <a:t>保护眼睛</a:t>
              </a:r>
              <a:r>
                <a:rPr lang="en-US" altLang="zh-CN" sz="6000">
                  <a:solidFill>
                    <a:srgbClr val="6EBED9"/>
                  </a:solidFill>
                  <a:latin typeface="思源黑体 CN Bold" panose="020B0800000000000000" charset="-122"/>
                  <a:ea typeface="思源黑体 CN Bold" panose="020B0800000000000000" charset="-122"/>
                  <a:cs typeface="思源黑体 CN Bold" panose="020B0800000000000000" charset="-122"/>
                </a:rPr>
                <a:t> </a:t>
              </a:r>
              <a:r>
                <a:rPr lang="zh-CN" altLang="en-US" sz="6000">
                  <a:solidFill>
                    <a:srgbClr val="6EBED9"/>
                  </a:solidFill>
                  <a:latin typeface="思源黑体 CN Bold" panose="020B0800000000000000" charset="-122"/>
                  <a:ea typeface="思源黑体 CN Bold" panose="020B0800000000000000" charset="-122"/>
                  <a:cs typeface="思源黑体 CN Bold" panose="020B0800000000000000" charset="-122"/>
                </a:rPr>
                <a:t>预防近视</a:t>
              </a:r>
              <a:endParaRPr lang="zh-CN" altLang="en-US" sz="6000">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sp>
          <p:nvSpPr>
            <p:cNvPr id="2" name="文本框 1"/>
            <p:cNvSpPr txBox="1"/>
            <p:nvPr/>
          </p:nvSpPr>
          <p:spPr>
            <a:xfrm>
              <a:off x="12517" y="5206"/>
              <a:ext cx="4098" cy="580"/>
            </a:xfrm>
            <a:prstGeom prst="rect">
              <a:avLst/>
            </a:prstGeom>
            <a:noFill/>
          </p:spPr>
          <p:txBody>
            <a:bodyPr wrap="square" rtlCol="0" anchor="t">
              <a:spAutoFit/>
            </a:bodyPr>
            <a:p>
              <a:pPr algn="dist"/>
              <a:r>
                <a:rPr lang="zh-CN">
                  <a:solidFill>
                    <a:srgbClr val="6EBED9"/>
                  </a:solidFill>
                  <a:latin typeface="思源黑体 CN Bold" panose="020B0800000000000000" charset="-122"/>
                  <a:ea typeface="思源黑体 CN Bold" panose="020B0800000000000000" charset="-122"/>
                  <a:cs typeface="思源黑体 CN Bold" panose="020B0800000000000000" charset="-122"/>
                </a:rPr>
                <a:t>爱护眼睛</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 </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从小做起</a:t>
              </a:r>
              <a:endPar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任意多边形 12"/>
            <p:cNvSpPr/>
            <p:nvPr/>
          </p:nvSpPr>
          <p:spPr>
            <a:xfrm flipH="1">
              <a:off x="684" y="2905"/>
              <a:ext cx="10840" cy="7005"/>
            </a:xfrm>
            <a:custGeom>
              <a:avLst/>
              <a:gdLst>
                <a:gd name="connsiteX0" fmla="*/ 3982 w 10840"/>
                <a:gd name="connsiteY0" fmla="*/ 906 h 7005"/>
                <a:gd name="connsiteX1" fmla="*/ 1072 w 10840"/>
                <a:gd name="connsiteY1" fmla="*/ 1767 h 7005"/>
                <a:gd name="connsiteX2" fmla="*/ 118 w 10840"/>
                <a:gd name="connsiteY2" fmla="*/ 4693 h 7005"/>
                <a:gd name="connsiteX3" fmla="*/ 2377 w 10840"/>
                <a:gd name="connsiteY3" fmla="*/ 6764 h 7005"/>
                <a:gd name="connsiteX4" fmla="*/ 5816 w 10840"/>
                <a:gd name="connsiteY4" fmla="*/ 6977 h 7005"/>
                <a:gd name="connsiteX5" fmla="*/ 10069 w 10840"/>
                <a:gd name="connsiteY5" fmla="*/ 5875 h 7005"/>
                <a:gd name="connsiteX6" fmla="*/ 10820 w 10840"/>
                <a:gd name="connsiteY6" fmla="*/ 3316 h 7005"/>
                <a:gd name="connsiteX7" fmla="*/ 9782 w 10840"/>
                <a:gd name="connsiteY7" fmla="*/ 769 h 7005"/>
                <a:gd name="connsiteX8" fmla="*/ 7585 w 10840"/>
                <a:gd name="connsiteY8" fmla="*/ 1 h 7005"/>
                <a:gd name="connsiteX9" fmla="*/ 3982 w 10840"/>
                <a:gd name="connsiteY9" fmla="*/ 906 h 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0" h="7005">
                  <a:moveTo>
                    <a:pt x="3982" y="906"/>
                  </a:moveTo>
                  <a:cubicBezTo>
                    <a:pt x="3405" y="1051"/>
                    <a:pt x="1900" y="1216"/>
                    <a:pt x="1072" y="1767"/>
                  </a:cubicBezTo>
                  <a:cubicBezTo>
                    <a:pt x="243" y="2318"/>
                    <a:pt x="-236" y="3659"/>
                    <a:pt x="118" y="4693"/>
                  </a:cubicBezTo>
                  <a:cubicBezTo>
                    <a:pt x="473" y="5726"/>
                    <a:pt x="984" y="6342"/>
                    <a:pt x="2377" y="6764"/>
                  </a:cubicBezTo>
                  <a:cubicBezTo>
                    <a:pt x="3770" y="7185"/>
                    <a:pt x="4482" y="6804"/>
                    <a:pt x="5816" y="6977"/>
                  </a:cubicBezTo>
                  <a:cubicBezTo>
                    <a:pt x="7150" y="7150"/>
                    <a:pt x="9425" y="6508"/>
                    <a:pt x="10069" y="5875"/>
                  </a:cubicBezTo>
                  <a:cubicBezTo>
                    <a:pt x="10714" y="5243"/>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8" name="组合 27"/>
            <p:cNvGrpSpPr/>
            <p:nvPr/>
          </p:nvGrpSpPr>
          <p:grpSpPr>
            <a:xfrm>
              <a:off x="1302" y="3719"/>
              <a:ext cx="5244" cy="6168"/>
              <a:chOff x="1302" y="3520"/>
              <a:chExt cx="5244" cy="6168"/>
            </a:xfrm>
          </p:grpSpPr>
          <p:sp>
            <p:nvSpPr>
              <p:cNvPr id="11" name="矩形 10"/>
              <p:cNvSpPr/>
              <p:nvPr/>
            </p:nvSpPr>
            <p:spPr>
              <a:xfrm>
                <a:off x="1815" y="3520"/>
                <a:ext cx="4271" cy="6168"/>
              </a:xfrm>
              <a:prstGeom prst="rect">
                <a:avLst/>
              </a:prstGeom>
              <a:solidFill>
                <a:srgbClr val="EDFBFE"/>
              </a:solidFill>
              <a:ln w="177800">
                <a:solidFill>
                  <a:srgbClr val="23687F"/>
                </a:solid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rot="0">
                <a:off x="1302" y="3630"/>
                <a:ext cx="5244" cy="5655"/>
                <a:chOff x="1087" y="2493"/>
                <a:chExt cx="6439" cy="6943"/>
              </a:xfrm>
            </p:grpSpPr>
            <p:sp>
              <p:nvSpPr>
                <p:cNvPr id="14" name="文本框 13"/>
                <p:cNvSpPr txBox="1"/>
                <p:nvPr/>
              </p:nvSpPr>
              <p:spPr>
                <a:xfrm>
                  <a:off x="1171" y="2493"/>
                  <a:ext cx="6355" cy="2408"/>
                </a:xfrm>
                <a:prstGeom prst="rect">
                  <a:avLst/>
                </a:prstGeom>
                <a:noFill/>
              </p:spPr>
              <p:txBody>
                <a:bodyPr wrap="square" rtlCol="0">
                  <a:spAutoFit/>
                </a:bodyPr>
                <a:p>
                  <a:pPr algn="ctr">
                    <a:lnSpc>
                      <a:spcPct val="100000"/>
                    </a:lnSpc>
                  </a:pPr>
                  <a:r>
                    <a:rPr lang="en-US" altLang="zh-CN" sz="7500" b="1">
                      <a:solidFill>
                        <a:srgbClr val="23687F"/>
                      </a:solidFill>
                      <a:latin typeface="+mj-lt"/>
                      <a:ea typeface="思源黑体 CN Bold" panose="020B0800000000000000" charset="-122"/>
                      <a:cs typeface="+mj-lt"/>
                    </a:rPr>
                    <a:t>E</a:t>
                  </a:r>
                  <a:endParaRPr lang="en-US" altLang="zh-CN" sz="7500" b="1">
                    <a:solidFill>
                      <a:srgbClr val="23687F"/>
                    </a:solidFill>
                    <a:latin typeface="+mj-lt"/>
                    <a:ea typeface="思源黑体 CN Bold" panose="020B0800000000000000" charset="-122"/>
                    <a:cs typeface="+mj-lt"/>
                  </a:endParaRPr>
                </a:p>
              </p:txBody>
            </p:sp>
            <p:sp>
              <p:nvSpPr>
                <p:cNvPr id="16" name="文本框 15"/>
                <p:cNvSpPr txBox="1"/>
                <p:nvPr/>
              </p:nvSpPr>
              <p:spPr>
                <a:xfrm>
                  <a:off x="1087" y="8735"/>
                  <a:ext cx="6355" cy="701"/>
                </a:xfrm>
                <a:prstGeom prst="rect">
                  <a:avLst/>
                </a:prstGeom>
                <a:noFill/>
              </p:spPr>
              <p:txBody>
                <a:bodyPr wrap="square" rtlCol="0">
                  <a:spAutoFit/>
                </a:bodyPr>
                <a:p>
                  <a:pPr algn="ctr">
                    <a:lnSpc>
                      <a:spcPct val="100000"/>
                    </a:lnSpc>
                  </a:pPr>
                  <a:r>
                    <a:rPr lang="en-US" altLang="zh-CN" b="1">
                      <a:solidFill>
                        <a:srgbClr val="23687F"/>
                      </a:solidFill>
                      <a:latin typeface="+mj-lt"/>
                      <a:ea typeface="思源黑体 CN Bold" panose="020B0800000000000000" charset="-122"/>
                      <a:cs typeface="+mj-lt"/>
                    </a:rPr>
                    <a:t>E   D   F   C   Z   P</a:t>
                  </a:r>
                  <a:endParaRPr lang="en-US" altLang="zh-CN" b="1">
                    <a:solidFill>
                      <a:srgbClr val="23687F"/>
                    </a:solidFill>
                    <a:latin typeface="+mj-lt"/>
                    <a:ea typeface="思源黑体 CN Bold" panose="020B0800000000000000" charset="-122"/>
                    <a:cs typeface="+mj-lt"/>
                  </a:endParaRPr>
                </a:p>
              </p:txBody>
            </p:sp>
            <p:sp>
              <p:nvSpPr>
                <p:cNvPr id="17" name="文本框 16"/>
                <p:cNvSpPr txBox="1"/>
                <p:nvPr/>
              </p:nvSpPr>
              <p:spPr>
                <a:xfrm>
                  <a:off x="1442" y="4294"/>
                  <a:ext cx="5671" cy="2111"/>
                </a:xfrm>
                <a:prstGeom prst="rect">
                  <a:avLst/>
                </a:prstGeom>
                <a:noFill/>
              </p:spPr>
              <p:txBody>
                <a:bodyPr wrap="square" rtlCol="0">
                  <a:spAutoFit/>
                </a:bodyPr>
                <a:p>
                  <a:pPr algn="ctr">
                    <a:lnSpc>
                      <a:spcPct val="100000"/>
                    </a:lnSpc>
                  </a:pPr>
                  <a:r>
                    <a:rPr lang="en-US" altLang="zh-CN" sz="6500" b="1">
                      <a:solidFill>
                        <a:srgbClr val="23687F"/>
                      </a:solidFill>
                      <a:latin typeface="+mj-lt"/>
                      <a:ea typeface="思源黑体 CN Bold" panose="020B0800000000000000" charset="-122"/>
                      <a:cs typeface="+mj-lt"/>
                    </a:rPr>
                    <a:t>F P</a:t>
                  </a:r>
                  <a:endParaRPr lang="en-US" altLang="zh-CN" sz="6500" b="1">
                    <a:solidFill>
                      <a:srgbClr val="23687F"/>
                    </a:solidFill>
                    <a:latin typeface="+mj-lt"/>
                    <a:ea typeface="思源黑体 CN Bold" panose="020B0800000000000000" charset="-122"/>
                    <a:cs typeface="+mj-lt"/>
                  </a:endParaRPr>
                </a:p>
              </p:txBody>
            </p:sp>
            <p:sp>
              <p:nvSpPr>
                <p:cNvPr id="18" name="文本框 17"/>
                <p:cNvSpPr txBox="1"/>
                <p:nvPr/>
              </p:nvSpPr>
              <p:spPr>
                <a:xfrm>
                  <a:off x="1116" y="5837"/>
                  <a:ext cx="6355" cy="1664"/>
                </a:xfrm>
                <a:prstGeom prst="rect">
                  <a:avLst/>
                </a:prstGeom>
                <a:noFill/>
              </p:spPr>
              <p:txBody>
                <a:bodyPr wrap="square" rtlCol="0">
                  <a:spAutoFit/>
                </a:bodyPr>
                <a:p>
                  <a:pPr algn="ctr">
                    <a:lnSpc>
                      <a:spcPct val="100000"/>
                    </a:lnSpc>
                  </a:pPr>
                  <a:r>
                    <a:rPr lang="en-US" altLang="zh-CN" sz="5000" b="1">
                      <a:solidFill>
                        <a:srgbClr val="23687F"/>
                      </a:solidFill>
                      <a:latin typeface="+mj-lt"/>
                      <a:ea typeface="思源黑体 CN Bold" panose="020B0800000000000000" charset="-122"/>
                      <a:cs typeface="+mj-lt"/>
                    </a:rPr>
                    <a:t>T  O  Z</a:t>
                  </a:r>
                  <a:endParaRPr lang="en-US" altLang="zh-CN" sz="5000" b="1">
                    <a:solidFill>
                      <a:srgbClr val="23687F"/>
                    </a:solidFill>
                    <a:latin typeface="+mj-lt"/>
                    <a:ea typeface="思源黑体 CN Bold" panose="020B0800000000000000" charset="-122"/>
                    <a:cs typeface="+mj-lt"/>
                  </a:endParaRPr>
                </a:p>
              </p:txBody>
            </p:sp>
            <p:sp>
              <p:nvSpPr>
                <p:cNvPr id="19" name="文本框 18"/>
                <p:cNvSpPr txBox="1"/>
                <p:nvPr/>
              </p:nvSpPr>
              <p:spPr>
                <a:xfrm>
                  <a:off x="1100" y="6931"/>
                  <a:ext cx="6355" cy="1218"/>
                </a:xfrm>
                <a:prstGeom prst="rect">
                  <a:avLst/>
                </a:prstGeom>
                <a:noFill/>
              </p:spPr>
              <p:txBody>
                <a:bodyPr wrap="square" rtlCol="0">
                  <a:spAutoFit/>
                </a:bodyPr>
                <a:p>
                  <a:pPr algn="ctr">
                    <a:lnSpc>
                      <a:spcPct val="100000"/>
                    </a:lnSpc>
                  </a:pPr>
                  <a:r>
                    <a:rPr lang="en-US" altLang="zh-CN" sz="3500" b="1" spc="-200">
                      <a:solidFill>
                        <a:srgbClr val="23687F"/>
                      </a:solidFill>
                      <a:uFillTx/>
                      <a:latin typeface="+mj-lt"/>
                      <a:ea typeface="思源黑体 CN Bold" panose="020B0800000000000000" charset="-122"/>
                      <a:cs typeface="+mj-lt"/>
                    </a:rPr>
                    <a:t>L   P   E   D</a:t>
                  </a:r>
                  <a:endParaRPr lang="en-US" altLang="zh-CN" sz="3500" b="1" spc="-200">
                    <a:solidFill>
                      <a:srgbClr val="23687F"/>
                    </a:solidFill>
                    <a:uFillTx/>
                    <a:latin typeface="+mj-lt"/>
                    <a:ea typeface="思源黑体 CN Bold" panose="020B0800000000000000" charset="-122"/>
                    <a:cs typeface="+mj-lt"/>
                  </a:endParaRPr>
                </a:p>
              </p:txBody>
            </p:sp>
            <p:sp>
              <p:nvSpPr>
                <p:cNvPr id="20" name="文本框 19"/>
                <p:cNvSpPr txBox="1"/>
                <p:nvPr/>
              </p:nvSpPr>
              <p:spPr>
                <a:xfrm>
                  <a:off x="1132" y="7883"/>
                  <a:ext cx="6355" cy="920"/>
                </a:xfrm>
                <a:prstGeom prst="rect">
                  <a:avLst/>
                </a:prstGeom>
                <a:noFill/>
              </p:spPr>
              <p:txBody>
                <a:bodyPr wrap="square" rtlCol="0">
                  <a:spAutoFit/>
                </a:bodyPr>
                <a:p>
                  <a:pPr algn="ctr">
                    <a:lnSpc>
                      <a:spcPct val="100000"/>
                    </a:lnSpc>
                  </a:pPr>
                  <a:r>
                    <a:rPr lang="en-US" altLang="zh-CN" sz="2500" b="1" spc="100">
                      <a:solidFill>
                        <a:srgbClr val="23687F"/>
                      </a:solidFill>
                      <a:uFillTx/>
                      <a:latin typeface="+mj-lt"/>
                      <a:ea typeface="思源黑体 CN Bold" panose="020B0800000000000000" charset="-122"/>
                      <a:cs typeface="+mj-lt"/>
                    </a:rPr>
                    <a:t>P  E  C  F  D</a:t>
                  </a:r>
                  <a:endParaRPr lang="en-US" altLang="zh-CN" sz="2500" b="1" spc="100">
                    <a:solidFill>
                      <a:srgbClr val="23687F"/>
                    </a:solidFill>
                    <a:uFillTx/>
                    <a:latin typeface="+mj-lt"/>
                    <a:ea typeface="思源黑体 CN Bold" panose="020B0800000000000000" charset="-122"/>
                    <a:cs typeface="+mj-lt"/>
                  </a:endParaRPr>
                </a:p>
              </p:txBody>
            </p:sp>
          </p:grpSp>
        </p:grpSp>
        <p:pic>
          <p:nvPicPr>
            <p:cNvPr id="10" name="图片 9" descr="C:\Users\Administrator\Desktop\眼睛-2.png眼睛-2"/>
            <p:cNvPicPr>
              <a:picLocks noChangeAspect="1"/>
            </p:cNvPicPr>
            <p:nvPr/>
          </p:nvPicPr>
          <p:blipFill>
            <a:blip r:embed="rId1"/>
            <a:srcRect/>
            <a:stretch>
              <a:fillRect/>
            </a:stretch>
          </p:blipFill>
          <p:spPr>
            <a:xfrm>
              <a:off x="3368" y="4415"/>
              <a:ext cx="7942" cy="5648"/>
            </a:xfrm>
            <a:prstGeom prst="rect">
              <a:avLst/>
            </a:prstGeom>
            <a:effectLst>
              <a:outerShdw blurRad="215900" dist="228600" dir="8100000" algn="tr" rotWithShape="0">
                <a:srgbClr val="38829A">
                  <a:alpha val="40000"/>
                </a:srgbClr>
              </a:outerShdw>
            </a:effectLst>
          </p:spPr>
        </p:pic>
        <p:sp>
          <p:nvSpPr>
            <p:cNvPr id="25" name="文本框 24"/>
            <p:cNvSpPr txBox="1"/>
            <p:nvPr/>
          </p:nvSpPr>
          <p:spPr>
            <a:xfrm>
              <a:off x="804" y="578"/>
              <a:ext cx="5097" cy="580"/>
            </a:xfrm>
            <a:prstGeom prst="rect">
              <a:avLst/>
            </a:prstGeom>
            <a:noFill/>
          </p:spPr>
          <p:txBody>
            <a:bodyPr wrap="square" rtlCol="0" anchor="t">
              <a:spAutoFit/>
            </a:bodyPr>
            <a:p>
              <a:pPr algn="dist"/>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全</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国</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爱</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眼</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日</a:t>
              </a:r>
              <a:endPar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30" name="直接连接符 29"/>
            <p:cNvCxnSpPr/>
            <p:nvPr/>
          </p:nvCxnSpPr>
          <p:spPr>
            <a:xfrm>
              <a:off x="12653" y="4802"/>
              <a:ext cx="4625" cy="0"/>
            </a:xfrm>
            <a:prstGeom prst="line">
              <a:avLst/>
            </a:prstGeom>
            <a:ln w="31750">
              <a:solidFill>
                <a:srgbClr val="6EBED9"/>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文本框 2"/>
          <p:cNvSpPr txBox="1"/>
          <p:nvPr/>
        </p:nvSpPr>
        <p:spPr>
          <a:xfrm>
            <a:off x="7609205" y="4726940"/>
            <a:ext cx="4096385" cy="953135"/>
          </a:xfrm>
          <a:prstGeom prst="rect">
            <a:avLst/>
          </a:prstGeom>
          <a:noFill/>
        </p:spPr>
        <p:txBody>
          <a:bodyPr wrap="square" rtlCol="0">
            <a:spAutoFit/>
          </a:bodyPr>
          <a:p>
            <a:pPr algn="dist">
              <a:buClrTx/>
              <a:buSzTx/>
              <a:buFontTx/>
            </a:pPr>
            <a:r>
              <a:rPr lang="zh-CN" sz="2800">
                <a:solidFill>
                  <a:srgbClr val="6EBED9"/>
                </a:solidFill>
                <a:latin typeface="思源黑体 CN Bold" panose="020B0800000000000000" charset="-122"/>
                <a:ea typeface="思源黑体 CN Bold" panose="020B0800000000000000" charset="-122"/>
                <a:cs typeface="思源黑体 CN Bold" panose="020B0800000000000000" charset="-122"/>
              </a:rPr>
              <a:t>常州市第四人民医院</a:t>
            </a:r>
            <a:endParaRPr lang="zh-CN" sz="2800">
              <a:solidFill>
                <a:srgbClr val="6EBED9"/>
              </a:solidFill>
              <a:latin typeface="思源黑体 CN Bold" panose="020B0800000000000000" charset="-122"/>
              <a:ea typeface="思源黑体 CN Bold" panose="020B0800000000000000" charset="-122"/>
              <a:cs typeface="思源黑体 CN Bold" panose="020B0800000000000000" charset="-122"/>
            </a:endParaRPr>
          </a:p>
          <a:p>
            <a:pPr algn="dist">
              <a:buClrTx/>
              <a:buSzTx/>
              <a:buFontTx/>
            </a:pPr>
            <a:r>
              <a:rPr lang="zh-CN" sz="2800">
                <a:solidFill>
                  <a:srgbClr val="6EBED9"/>
                </a:solidFill>
                <a:latin typeface="思源黑体 CN Bold" panose="020B0800000000000000" charset="-122"/>
                <a:ea typeface="思源黑体 CN Bold" panose="020B0800000000000000" charset="-122"/>
                <a:cs typeface="思源黑体 CN Bold" panose="020B0800000000000000" charset="-122"/>
              </a:rPr>
              <a:t>眼科  张笋一</a:t>
            </a:r>
            <a:endParaRPr lang="zh-CN" sz="2800">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91440" y="89535"/>
            <a:ext cx="12009755" cy="6678930"/>
            <a:chOff x="144" y="141"/>
            <a:chExt cx="18913" cy="10518"/>
          </a:xfrm>
        </p:grpSpPr>
        <p:sp>
          <p:nvSpPr>
            <p:cNvPr id="15" name="任意多边形 14"/>
            <p:cNvSpPr/>
            <p:nvPr/>
          </p:nvSpPr>
          <p:spPr>
            <a:xfrm flipH="1">
              <a:off x="3985" y="1797"/>
              <a:ext cx="10839" cy="7035"/>
            </a:xfrm>
            <a:custGeom>
              <a:avLst/>
              <a:gdLst>
                <a:gd name="connsiteX0" fmla="*/ 3982 w 10839"/>
                <a:gd name="connsiteY0" fmla="*/ 906 h 7034"/>
                <a:gd name="connsiteX1" fmla="*/ 1072 w 10839"/>
                <a:gd name="connsiteY1" fmla="*/ 1767 h 7034"/>
                <a:gd name="connsiteX2" fmla="*/ 118 w 10839"/>
                <a:gd name="connsiteY2" fmla="*/ 4693 h 7034"/>
                <a:gd name="connsiteX3" fmla="*/ 2377 w 10839"/>
                <a:gd name="connsiteY3" fmla="*/ 6764 h 7034"/>
                <a:gd name="connsiteX4" fmla="*/ 5816 w 10839"/>
                <a:gd name="connsiteY4" fmla="*/ 6977 h 7034"/>
                <a:gd name="connsiteX5" fmla="*/ 10053 w 10839"/>
                <a:gd name="connsiteY5" fmla="*/ 5758 h 7034"/>
                <a:gd name="connsiteX6" fmla="*/ 10820 w 10839"/>
                <a:gd name="connsiteY6" fmla="*/ 3316 h 7034"/>
                <a:gd name="connsiteX7" fmla="*/ 9782 w 10839"/>
                <a:gd name="connsiteY7" fmla="*/ 769 h 7034"/>
                <a:gd name="connsiteX8" fmla="*/ 7585 w 10839"/>
                <a:gd name="connsiteY8" fmla="*/ 1 h 7034"/>
                <a:gd name="connsiteX9" fmla="*/ 3982 w 10839"/>
                <a:gd name="connsiteY9" fmla="*/ 906 h 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9" h="7035">
                  <a:moveTo>
                    <a:pt x="3982" y="906"/>
                  </a:moveTo>
                  <a:cubicBezTo>
                    <a:pt x="3405" y="1051"/>
                    <a:pt x="1900" y="1216"/>
                    <a:pt x="1072" y="1767"/>
                  </a:cubicBezTo>
                  <a:cubicBezTo>
                    <a:pt x="243" y="2318"/>
                    <a:pt x="-236" y="3659"/>
                    <a:pt x="118" y="4693"/>
                  </a:cubicBezTo>
                  <a:cubicBezTo>
                    <a:pt x="473" y="5726"/>
                    <a:pt x="984" y="6342"/>
                    <a:pt x="2377" y="6764"/>
                  </a:cubicBezTo>
                  <a:cubicBezTo>
                    <a:pt x="3614" y="7047"/>
                    <a:pt x="4327" y="7091"/>
                    <a:pt x="5816" y="6977"/>
                  </a:cubicBezTo>
                  <a:cubicBezTo>
                    <a:pt x="7305" y="6863"/>
                    <a:pt x="9409" y="6391"/>
                    <a:pt x="10053" y="5758"/>
                  </a:cubicBezTo>
                  <a:cubicBezTo>
                    <a:pt x="10698" y="5126"/>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7896" y="3054"/>
              <a:ext cx="1318" cy="1318"/>
            </a:xfrm>
            <a:prstGeom prst="ellipse">
              <a:avLst/>
            </a:prstGeom>
            <a:solidFill>
              <a:srgbClr val="E0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927" y="4577"/>
              <a:ext cx="7256" cy="1307"/>
            </a:xfrm>
            <a:prstGeom prst="rect">
              <a:avLst/>
            </a:prstGeom>
            <a:noFill/>
          </p:spPr>
          <p:txBody>
            <a:bodyPr wrap="square" rtlCol="0" anchor="t">
              <a:spAutoFit/>
            </a:bodyPr>
            <a:p>
              <a:pPr algn="ctr">
                <a:lnSpc>
                  <a:spcPct val="100000"/>
                </a:lnSpc>
              </a:pPr>
              <a:r>
                <a:rPr lang="zh-CN" altLang="en-US" sz="4800">
                  <a:solidFill>
                    <a:schemeClr val="bg1"/>
                  </a:solidFill>
                  <a:latin typeface="思源黑体 CN Bold" panose="020B0800000000000000" charset="-122"/>
                  <a:ea typeface="思源黑体 CN Bold" panose="020B0800000000000000" charset="-122"/>
                  <a:cs typeface="宋体" panose="02010600030101010101" pitchFamily="2" charset="-122"/>
                </a:rPr>
                <a:t>握笔姿势与近视</a:t>
              </a:r>
              <a:endParaRPr lang="zh-CN" altLang="en-US" sz="4800">
                <a:solidFill>
                  <a:schemeClr val="bg1"/>
                </a:solidFill>
                <a:latin typeface="思源黑体 CN Bold" panose="020B0800000000000000" charset="-122"/>
                <a:ea typeface="思源黑体 CN Bold" panose="020B0800000000000000" charset="-122"/>
                <a:cs typeface="宋体" panose="02010600030101010101" pitchFamily="2" charset="-122"/>
              </a:endParaRPr>
            </a:p>
          </p:txBody>
        </p:sp>
        <p:pic>
          <p:nvPicPr>
            <p:cNvPr id="22" name="图片 21" descr="C:\Users\Administrator\Desktop\眼睛-2.png眼睛-2"/>
            <p:cNvPicPr>
              <a:picLocks noChangeAspect="1"/>
            </p:cNvPicPr>
            <p:nvPr/>
          </p:nvPicPr>
          <p:blipFill>
            <a:blip r:embed="rId1"/>
            <a:srcRect/>
            <a:stretch>
              <a:fillRect/>
            </a:stretch>
          </p:blipFill>
          <p:spPr>
            <a:xfrm>
              <a:off x="9008" y="4565"/>
              <a:ext cx="7942" cy="5648"/>
            </a:xfrm>
            <a:prstGeom prst="rect">
              <a:avLst/>
            </a:prstGeom>
            <a:effectLst>
              <a:outerShdw blurRad="215900" dist="228600" dir="8100000" algn="tr" rotWithShape="0">
                <a:srgbClr val="38829A">
                  <a:alpha val="40000"/>
                </a:srgbClr>
              </a:outerShdw>
            </a:effectLst>
          </p:spPr>
        </p:pic>
        <p:sp>
          <p:nvSpPr>
            <p:cNvPr id="24" name="文本框 23"/>
            <p:cNvSpPr txBox="1"/>
            <p:nvPr/>
          </p:nvSpPr>
          <p:spPr>
            <a:xfrm>
              <a:off x="7901" y="3017"/>
              <a:ext cx="1308" cy="2567"/>
            </a:xfrm>
            <a:prstGeom prst="rect">
              <a:avLst/>
            </a:prstGeom>
            <a:noFill/>
          </p:spPr>
          <p:txBody>
            <a:bodyPr wrap="square" rtlCol="0" anchor="t">
              <a:spAutoFit/>
            </a:bodyPr>
            <a:p>
              <a:pPr algn="ctr">
                <a:lnSpc>
                  <a:spcPct val="100000"/>
                </a:lnSpc>
              </a:pP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rPr>
                <a:t>☆</a:t>
              </a: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sym typeface="+mn-ea"/>
                </a:rPr>
                <a:t>☆</a:t>
              </a:r>
              <a:endPar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sym typeface="+mn-ea"/>
              </a:endParaRPr>
            </a:p>
          </p:txBody>
        </p:sp>
      </p:gr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909932b26a5fb919a64585350c2b1c19">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992245" y="-1270"/>
            <a:ext cx="4207510" cy="6859270"/>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91440" y="89535"/>
            <a:ext cx="12009755" cy="6678930"/>
            <a:chOff x="144" y="141"/>
            <a:chExt cx="18913" cy="10518"/>
          </a:xfrm>
        </p:grpSpPr>
        <p:sp>
          <p:nvSpPr>
            <p:cNvPr id="15" name="任意多边形 14"/>
            <p:cNvSpPr/>
            <p:nvPr/>
          </p:nvSpPr>
          <p:spPr>
            <a:xfrm flipH="1">
              <a:off x="3985" y="1797"/>
              <a:ext cx="10839" cy="7035"/>
            </a:xfrm>
            <a:custGeom>
              <a:avLst/>
              <a:gdLst>
                <a:gd name="connsiteX0" fmla="*/ 3982 w 10839"/>
                <a:gd name="connsiteY0" fmla="*/ 906 h 7034"/>
                <a:gd name="connsiteX1" fmla="*/ 1072 w 10839"/>
                <a:gd name="connsiteY1" fmla="*/ 1767 h 7034"/>
                <a:gd name="connsiteX2" fmla="*/ 118 w 10839"/>
                <a:gd name="connsiteY2" fmla="*/ 4693 h 7034"/>
                <a:gd name="connsiteX3" fmla="*/ 2377 w 10839"/>
                <a:gd name="connsiteY3" fmla="*/ 6764 h 7034"/>
                <a:gd name="connsiteX4" fmla="*/ 5816 w 10839"/>
                <a:gd name="connsiteY4" fmla="*/ 6977 h 7034"/>
                <a:gd name="connsiteX5" fmla="*/ 10053 w 10839"/>
                <a:gd name="connsiteY5" fmla="*/ 5758 h 7034"/>
                <a:gd name="connsiteX6" fmla="*/ 10820 w 10839"/>
                <a:gd name="connsiteY6" fmla="*/ 3316 h 7034"/>
                <a:gd name="connsiteX7" fmla="*/ 9782 w 10839"/>
                <a:gd name="connsiteY7" fmla="*/ 769 h 7034"/>
                <a:gd name="connsiteX8" fmla="*/ 7585 w 10839"/>
                <a:gd name="connsiteY8" fmla="*/ 1 h 7034"/>
                <a:gd name="connsiteX9" fmla="*/ 3982 w 10839"/>
                <a:gd name="connsiteY9" fmla="*/ 906 h 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9" h="7035">
                  <a:moveTo>
                    <a:pt x="3982" y="906"/>
                  </a:moveTo>
                  <a:cubicBezTo>
                    <a:pt x="3405" y="1051"/>
                    <a:pt x="1900" y="1216"/>
                    <a:pt x="1072" y="1767"/>
                  </a:cubicBezTo>
                  <a:cubicBezTo>
                    <a:pt x="243" y="2318"/>
                    <a:pt x="-236" y="3659"/>
                    <a:pt x="118" y="4693"/>
                  </a:cubicBezTo>
                  <a:cubicBezTo>
                    <a:pt x="473" y="5726"/>
                    <a:pt x="984" y="6342"/>
                    <a:pt x="2377" y="6764"/>
                  </a:cubicBezTo>
                  <a:cubicBezTo>
                    <a:pt x="3614" y="7047"/>
                    <a:pt x="4327" y="7091"/>
                    <a:pt x="5816" y="6977"/>
                  </a:cubicBezTo>
                  <a:cubicBezTo>
                    <a:pt x="7305" y="6863"/>
                    <a:pt x="9409" y="6391"/>
                    <a:pt x="10053" y="5758"/>
                  </a:cubicBezTo>
                  <a:cubicBezTo>
                    <a:pt x="10698" y="5126"/>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7896" y="3054"/>
              <a:ext cx="1318" cy="1318"/>
            </a:xfrm>
            <a:prstGeom prst="ellipse">
              <a:avLst/>
            </a:prstGeom>
            <a:solidFill>
              <a:srgbClr val="E0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927" y="4577"/>
              <a:ext cx="7256" cy="1476"/>
            </a:xfrm>
            <a:prstGeom prst="rect">
              <a:avLst/>
            </a:prstGeom>
            <a:noFill/>
          </p:spPr>
          <p:txBody>
            <a:bodyPr wrap="square" rtlCol="0" anchor="t">
              <a:spAutoFit/>
            </a:bodyPr>
            <a:p>
              <a:pPr algn="ctr">
                <a:lnSpc>
                  <a:spcPct val="100000"/>
                </a:lnSpc>
              </a:pPr>
              <a:r>
                <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rPr>
                <a:t>怎样保护视力</a:t>
              </a:r>
              <a:endPar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endParaRPr>
            </a:p>
          </p:txBody>
        </p:sp>
        <p:pic>
          <p:nvPicPr>
            <p:cNvPr id="22" name="图片 21" descr="C:\Users\Administrator\Desktop\眼睛-2.png眼睛-2"/>
            <p:cNvPicPr>
              <a:picLocks noChangeAspect="1"/>
            </p:cNvPicPr>
            <p:nvPr/>
          </p:nvPicPr>
          <p:blipFill>
            <a:blip r:embed="rId1"/>
            <a:srcRect/>
            <a:stretch>
              <a:fillRect/>
            </a:stretch>
          </p:blipFill>
          <p:spPr>
            <a:xfrm>
              <a:off x="9008" y="4565"/>
              <a:ext cx="7942" cy="5648"/>
            </a:xfrm>
            <a:prstGeom prst="rect">
              <a:avLst/>
            </a:prstGeom>
            <a:effectLst>
              <a:outerShdw blurRad="215900" dist="228600" dir="8100000" algn="tr" rotWithShape="0">
                <a:srgbClr val="38829A">
                  <a:alpha val="40000"/>
                </a:srgbClr>
              </a:outerShdw>
            </a:effectLst>
          </p:spPr>
        </p:pic>
        <p:sp>
          <p:nvSpPr>
            <p:cNvPr id="24" name="文本框 23"/>
            <p:cNvSpPr txBox="1"/>
            <p:nvPr/>
          </p:nvSpPr>
          <p:spPr>
            <a:xfrm>
              <a:off x="7901" y="3017"/>
              <a:ext cx="1308" cy="1355"/>
            </a:xfrm>
            <a:prstGeom prst="rect">
              <a:avLst/>
            </a:prstGeom>
            <a:noFill/>
          </p:spPr>
          <p:txBody>
            <a:bodyPr wrap="square" rtlCol="0" anchor="t">
              <a:spAutoFit/>
            </a:bodyPr>
            <a:p>
              <a:pPr algn="ctr">
                <a:lnSpc>
                  <a:spcPct val="100000"/>
                </a:lnSpc>
              </a:pP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rPr>
                <a:t>3</a:t>
              </a:r>
              <a:endPar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endParaRPr>
            </a:p>
          </p:txBody>
        </p:sp>
      </p:gr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 name="组合 28"/>
          <p:cNvGrpSpPr/>
          <p:nvPr/>
        </p:nvGrpSpPr>
        <p:grpSpPr>
          <a:xfrm>
            <a:off x="90805" y="75565"/>
            <a:ext cx="12009755" cy="6678930"/>
            <a:chOff x="143" y="141"/>
            <a:chExt cx="18913" cy="10518"/>
          </a:xfrm>
        </p:grpSpPr>
        <p:grpSp>
          <p:nvGrpSpPr>
            <p:cNvPr id="26" name="组合 25"/>
            <p:cNvGrpSpPr/>
            <p:nvPr/>
          </p:nvGrpSpPr>
          <p:grpSpPr>
            <a:xfrm>
              <a:off x="2159" y="6481"/>
              <a:ext cx="13469" cy="2901"/>
              <a:chOff x="2339" y="6481"/>
              <a:chExt cx="13469" cy="2901"/>
            </a:xfrm>
          </p:grpSpPr>
          <p:sp>
            <p:nvSpPr>
              <p:cNvPr id="2" name="椭圆 1"/>
              <p:cNvSpPr/>
              <p:nvPr/>
            </p:nvSpPr>
            <p:spPr>
              <a:xfrm>
                <a:off x="2339" y="6481"/>
                <a:ext cx="2900" cy="290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9" name="文本框 8"/>
              <p:cNvSpPr txBox="1"/>
              <p:nvPr/>
            </p:nvSpPr>
            <p:spPr>
              <a:xfrm>
                <a:off x="2560" y="7045"/>
                <a:ext cx="2459" cy="701"/>
              </a:xfrm>
              <a:prstGeom prst="rect">
                <a:avLst/>
              </a:prstGeom>
              <a:noFill/>
            </p:spPr>
            <p:txBody>
              <a:bodyPr wrap="square" rtlCol="0" anchor="t">
                <a:spAutoFit/>
              </a:bodyPr>
              <a:p>
                <a:pPr algn="ctr"/>
                <a:r>
                  <a:rPr lang="zh-CN" altLang="en-US" sz="2300">
                    <a:solidFill>
                      <a:srgbClr val="E9615F"/>
                    </a:solidFill>
                    <a:latin typeface="思源黑体 CN Bold" panose="020B0800000000000000" charset="-122"/>
                    <a:ea typeface="思源黑体 CN Bold" panose="020B0800000000000000" charset="-122"/>
                  </a:rPr>
                  <a:t>一勤查</a:t>
                </a:r>
                <a:endParaRPr lang="zh-CN" altLang="en-US" sz="2300">
                  <a:solidFill>
                    <a:srgbClr val="E9615F"/>
                  </a:solidFill>
                  <a:latin typeface="思源黑体 CN Bold" panose="020B0800000000000000" charset="-122"/>
                  <a:ea typeface="思源黑体 CN Bold" panose="020B0800000000000000" charset="-122"/>
                </a:endParaRPr>
              </a:p>
            </p:txBody>
          </p:sp>
          <p:sp>
            <p:nvSpPr>
              <p:cNvPr id="17" name="文本框 16"/>
              <p:cNvSpPr txBox="1"/>
              <p:nvPr/>
            </p:nvSpPr>
            <p:spPr>
              <a:xfrm>
                <a:off x="2621" y="7831"/>
                <a:ext cx="2252" cy="507"/>
              </a:xfrm>
              <a:prstGeom prst="rect">
                <a:avLst/>
              </a:prstGeom>
              <a:noFill/>
            </p:spPr>
            <p:txBody>
              <a:bodyPr wrap="square" rtlCol="0" anchor="t">
                <a:spAutoFit/>
              </a:bodyPr>
              <a:p>
                <a:pPr algn="ctr"/>
                <a:r>
                  <a:rPr lang="zh-CN" altLang="en-US" sz="1500">
                    <a:solidFill>
                      <a:schemeClr val="tx1">
                        <a:lumMod val="50000"/>
                        <a:lumOff val="50000"/>
                      </a:schemeClr>
                    </a:solidFill>
                    <a:latin typeface="思源黑体 CN Bold" panose="020B0800000000000000" charset="-122"/>
                    <a:ea typeface="思源黑体 CN Bold" panose="020B0800000000000000" charset="-122"/>
                  </a:rPr>
                  <a:t>定期检查视力</a:t>
                </a:r>
                <a:endParaRPr lang="zh-CN" altLang="en-US" sz="1500">
                  <a:solidFill>
                    <a:schemeClr val="tx1">
                      <a:lumMod val="50000"/>
                      <a:lumOff val="50000"/>
                    </a:schemeClr>
                  </a:solidFill>
                  <a:latin typeface="思源黑体 CN Bold" panose="020B0800000000000000" charset="-122"/>
                  <a:ea typeface="思源黑体 CN Bold" panose="020B0800000000000000" charset="-122"/>
                </a:endParaRPr>
              </a:p>
            </p:txBody>
          </p:sp>
          <p:sp>
            <p:nvSpPr>
              <p:cNvPr id="4" name="椭圆 3"/>
              <p:cNvSpPr/>
              <p:nvPr/>
            </p:nvSpPr>
            <p:spPr>
              <a:xfrm>
                <a:off x="5862" y="6481"/>
                <a:ext cx="2900" cy="290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1" name="文本框 10"/>
              <p:cNvSpPr txBox="1"/>
              <p:nvPr/>
            </p:nvSpPr>
            <p:spPr>
              <a:xfrm>
                <a:off x="6082" y="7045"/>
                <a:ext cx="2459" cy="701"/>
              </a:xfrm>
              <a:prstGeom prst="rect">
                <a:avLst/>
              </a:prstGeom>
              <a:noFill/>
            </p:spPr>
            <p:txBody>
              <a:bodyPr wrap="square" rtlCol="0" anchor="t">
                <a:spAutoFit/>
              </a:bodyPr>
              <a:p>
                <a:pPr algn="ctr"/>
                <a:r>
                  <a:rPr lang="zh-CN" altLang="en-US" sz="2300">
                    <a:solidFill>
                      <a:srgbClr val="E9615F"/>
                    </a:solidFill>
                    <a:latin typeface="思源黑体 CN Bold" panose="020B0800000000000000" charset="-122"/>
                    <a:ea typeface="思源黑体 CN Bold" panose="020B0800000000000000" charset="-122"/>
                  </a:rPr>
                  <a:t>二正姿</a:t>
                </a:r>
                <a:endParaRPr lang="zh-CN" altLang="en-US" sz="2300">
                  <a:solidFill>
                    <a:srgbClr val="E9615F"/>
                  </a:solidFill>
                  <a:latin typeface="思源黑体 CN Bold" panose="020B0800000000000000" charset="-122"/>
                  <a:ea typeface="思源黑体 CN Bold" panose="020B0800000000000000" charset="-122"/>
                </a:endParaRPr>
              </a:p>
            </p:txBody>
          </p:sp>
          <p:sp>
            <p:nvSpPr>
              <p:cNvPr id="18" name="文本框 17"/>
              <p:cNvSpPr txBox="1"/>
              <p:nvPr/>
            </p:nvSpPr>
            <p:spPr>
              <a:xfrm>
                <a:off x="6250" y="7831"/>
                <a:ext cx="2123" cy="507"/>
              </a:xfrm>
              <a:prstGeom prst="rect">
                <a:avLst/>
              </a:prstGeom>
              <a:noFill/>
            </p:spPr>
            <p:txBody>
              <a:bodyPr wrap="square" rtlCol="0" anchor="t">
                <a:spAutoFit/>
              </a:bodyPr>
              <a:p>
                <a:pPr algn="ctr"/>
                <a:r>
                  <a:rPr lang="zh-CN" altLang="en-US" sz="1500">
                    <a:solidFill>
                      <a:schemeClr val="tx1">
                        <a:lumMod val="50000"/>
                        <a:lumOff val="50000"/>
                      </a:schemeClr>
                    </a:solidFill>
                    <a:latin typeface="思源黑体 CN Bold" panose="020B0800000000000000" charset="-122"/>
                    <a:ea typeface="思源黑体 CN Bold" panose="020B0800000000000000" charset="-122"/>
                  </a:rPr>
                  <a:t>矫正用眼姿势</a:t>
                </a:r>
                <a:endParaRPr lang="zh-CN" altLang="en-US" sz="1500">
                  <a:solidFill>
                    <a:schemeClr val="tx1">
                      <a:lumMod val="50000"/>
                      <a:lumOff val="50000"/>
                    </a:schemeClr>
                  </a:solidFill>
                  <a:latin typeface="思源黑体 CN Bold" panose="020B0800000000000000" charset="-122"/>
                  <a:ea typeface="思源黑体 CN Bold" panose="020B0800000000000000" charset="-122"/>
                </a:endParaRPr>
              </a:p>
            </p:txBody>
          </p:sp>
          <p:sp>
            <p:nvSpPr>
              <p:cNvPr id="5" name="椭圆 4"/>
              <p:cNvSpPr/>
              <p:nvPr/>
            </p:nvSpPr>
            <p:spPr>
              <a:xfrm>
                <a:off x="9385" y="6481"/>
                <a:ext cx="2900" cy="290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2" name="文本框 11"/>
              <p:cNvSpPr txBox="1"/>
              <p:nvPr/>
            </p:nvSpPr>
            <p:spPr>
              <a:xfrm>
                <a:off x="9606" y="7045"/>
                <a:ext cx="2459" cy="701"/>
              </a:xfrm>
              <a:prstGeom prst="rect">
                <a:avLst/>
              </a:prstGeom>
              <a:noFill/>
            </p:spPr>
            <p:txBody>
              <a:bodyPr wrap="square" rtlCol="0" anchor="t">
                <a:spAutoFit/>
              </a:bodyPr>
              <a:p>
                <a:pPr algn="ctr"/>
                <a:r>
                  <a:rPr lang="zh-CN" altLang="en-US" sz="2300">
                    <a:solidFill>
                      <a:srgbClr val="E9615F"/>
                    </a:solidFill>
                    <a:latin typeface="思源黑体 CN Bold" panose="020B0800000000000000" charset="-122"/>
                    <a:ea typeface="思源黑体 CN Bold" panose="020B0800000000000000" charset="-122"/>
                  </a:rPr>
                  <a:t>三户外</a:t>
                </a:r>
                <a:endParaRPr lang="zh-CN" altLang="en-US" sz="2300">
                  <a:solidFill>
                    <a:srgbClr val="E9615F"/>
                  </a:solidFill>
                  <a:latin typeface="思源黑体 CN Bold" panose="020B0800000000000000" charset="-122"/>
                  <a:ea typeface="思源黑体 CN Bold" panose="020B0800000000000000" charset="-122"/>
                </a:endParaRPr>
              </a:p>
            </p:txBody>
          </p:sp>
          <p:sp>
            <p:nvSpPr>
              <p:cNvPr id="19" name="文本框 18"/>
              <p:cNvSpPr txBox="1"/>
              <p:nvPr/>
            </p:nvSpPr>
            <p:spPr>
              <a:xfrm>
                <a:off x="9468" y="7831"/>
                <a:ext cx="2735" cy="871"/>
              </a:xfrm>
              <a:prstGeom prst="rect">
                <a:avLst/>
              </a:prstGeom>
              <a:noFill/>
            </p:spPr>
            <p:txBody>
              <a:bodyPr wrap="square" rtlCol="0" anchor="t">
                <a:spAutoFit/>
              </a:bodyPr>
              <a:p>
                <a:pPr algn="ctr"/>
                <a:r>
                  <a:rPr lang="zh-CN" altLang="en-US" sz="1500">
                    <a:solidFill>
                      <a:schemeClr val="tx1">
                        <a:lumMod val="50000"/>
                        <a:lumOff val="50000"/>
                      </a:schemeClr>
                    </a:solidFill>
                    <a:latin typeface="思源黑体 CN Bold" panose="020B0800000000000000" charset="-122"/>
                    <a:ea typeface="思源黑体 CN Bold" panose="020B0800000000000000" charset="-122"/>
                  </a:rPr>
                  <a:t>每天保证充足的户外活动时间</a:t>
                </a:r>
                <a:endParaRPr lang="zh-CN" altLang="en-US" sz="1500">
                  <a:solidFill>
                    <a:schemeClr val="tx1">
                      <a:lumMod val="50000"/>
                      <a:lumOff val="50000"/>
                    </a:schemeClr>
                  </a:solidFill>
                  <a:latin typeface="思源黑体 CN Bold" panose="020B0800000000000000" charset="-122"/>
                  <a:ea typeface="思源黑体 CN Bold" panose="020B0800000000000000" charset="-122"/>
                </a:endParaRPr>
              </a:p>
            </p:txBody>
          </p:sp>
          <p:sp>
            <p:nvSpPr>
              <p:cNvPr id="7" name="椭圆 6"/>
              <p:cNvSpPr/>
              <p:nvPr/>
            </p:nvSpPr>
            <p:spPr>
              <a:xfrm>
                <a:off x="12908" y="6481"/>
                <a:ext cx="2900" cy="2901"/>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ym typeface="+mn-ea"/>
                </a:endParaRPr>
              </a:p>
            </p:txBody>
          </p:sp>
          <p:sp>
            <p:nvSpPr>
              <p:cNvPr id="14" name="文本框 13"/>
              <p:cNvSpPr txBox="1"/>
              <p:nvPr/>
            </p:nvSpPr>
            <p:spPr>
              <a:xfrm>
                <a:off x="13129" y="7045"/>
                <a:ext cx="2459" cy="701"/>
              </a:xfrm>
              <a:prstGeom prst="rect">
                <a:avLst/>
              </a:prstGeom>
              <a:noFill/>
            </p:spPr>
            <p:txBody>
              <a:bodyPr wrap="square" rtlCol="0" anchor="t">
                <a:spAutoFit/>
              </a:bodyPr>
              <a:p>
                <a:pPr algn="ctr"/>
                <a:r>
                  <a:rPr lang="zh-CN" altLang="en-US" sz="2300">
                    <a:solidFill>
                      <a:srgbClr val="E9615F"/>
                    </a:solidFill>
                    <a:latin typeface="思源黑体 CN Bold" panose="020B0800000000000000" charset="-122"/>
                    <a:ea typeface="思源黑体 CN Bold" panose="020B0800000000000000" charset="-122"/>
                  </a:rPr>
                  <a:t>四保证</a:t>
                </a:r>
                <a:endParaRPr lang="zh-CN" altLang="en-US" sz="2300">
                  <a:solidFill>
                    <a:srgbClr val="E9615F"/>
                  </a:solidFill>
                  <a:latin typeface="思源黑体 CN Bold" panose="020B0800000000000000" charset="-122"/>
                  <a:ea typeface="思源黑体 CN Bold" panose="020B0800000000000000" charset="-122"/>
                </a:endParaRPr>
              </a:p>
            </p:txBody>
          </p:sp>
          <p:sp>
            <p:nvSpPr>
              <p:cNvPr id="20" name="文本框 19"/>
              <p:cNvSpPr txBox="1"/>
              <p:nvPr/>
            </p:nvSpPr>
            <p:spPr>
              <a:xfrm>
                <a:off x="13114" y="7831"/>
                <a:ext cx="2490" cy="871"/>
              </a:xfrm>
              <a:prstGeom prst="rect">
                <a:avLst/>
              </a:prstGeom>
              <a:noFill/>
            </p:spPr>
            <p:txBody>
              <a:bodyPr wrap="square" rtlCol="0" anchor="t">
                <a:spAutoFit/>
              </a:bodyPr>
              <a:p>
                <a:pPr algn="ctr"/>
                <a:r>
                  <a:rPr lang="zh-CN" altLang="en-US" sz="1500">
                    <a:solidFill>
                      <a:schemeClr val="tx1">
                        <a:lumMod val="50000"/>
                        <a:lumOff val="50000"/>
                      </a:schemeClr>
                    </a:solidFill>
                    <a:latin typeface="思源黑体 CN Bold" panose="020B0800000000000000" charset="-122"/>
                    <a:ea typeface="思源黑体 CN Bold" panose="020B0800000000000000" charset="-122"/>
                  </a:rPr>
                  <a:t>保证充足的睡眠和合理的营养</a:t>
                </a:r>
                <a:endParaRPr lang="zh-CN" altLang="en-US" sz="1500">
                  <a:solidFill>
                    <a:schemeClr val="tx1">
                      <a:lumMod val="50000"/>
                      <a:lumOff val="50000"/>
                    </a:schemeClr>
                  </a:solidFill>
                  <a:latin typeface="思源黑体 CN Bold" panose="020B0800000000000000" charset="-122"/>
                  <a:ea typeface="思源黑体 CN Bold" panose="020B0800000000000000" charset="-122"/>
                </a:endParaRPr>
              </a:p>
            </p:txBody>
          </p:sp>
        </p:grpSp>
        <p:pic>
          <p:nvPicPr>
            <p:cNvPr id="48" name="图片 47" descr="1- (19)"/>
            <p:cNvPicPr>
              <a:picLocks noChangeAspect="1"/>
            </p:cNvPicPr>
            <p:nvPr/>
          </p:nvPicPr>
          <p:blipFill>
            <a:blip r:embed="rId1">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怎样保护视力</a:t>
              </a:r>
              <a:endParaRPr lang="zh-CN" altLang="en-US" sz="3500">
                <a:solidFill>
                  <a:srgbClr val="6EBED9"/>
                </a:solidFill>
                <a:latin typeface="思源黑体 CN Bold" panose="020B0800000000000000" charset="-122"/>
                <a:ea typeface="思源黑体 CN Bold" panose="020B0800000000000000" charset="-122"/>
                <a:sym typeface="+mn-ea"/>
              </a:endParaRPr>
            </a:p>
          </p:txBody>
        </p:sp>
        <p:sp>
          <p:nvSpPr>
            <p:cNvPr id="32" name="矩形 31"/>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2"/>
            <p:cNvSpPr/>
            <p:nvPr/>
          </p:nvSpPr>
          <p:spPr>
            <a:xfrm>
              <a:off x="1657" y="3145"/>
              <a:ext cx="15887" cy="2599"/>
            </a:xfrm>
            <a:prstGeom prst="roundRect">
              <a:avLst>
                <a:gd name="adj" fmla="val 0"/>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2154" y="3300"/>
              <a:ext cx="11362" cy="2179"/>
            </a:xfrm>
            <a:prstGeom prst="rect">
              <a:avLst/>
            </a:prstGeom>
            <a:noFill/>
          </p:spPr>
          <p:txBody>
            <a:bodyPr wrap="square" rtlCol="0" anchor="t">
              <a:spAutoFit/>
            </a:bodyPr>
            <a:p>
              <a:pPr fontAlgn="auto">
                <a:lnSpc>
                  <a:spcPct val="150000"/>
                </a:lnSpc>
                <a:spcBef>
                  <a:spcPts val="0"/>
                </a:spcBef>
                <a:spcAft>
                  <a:spcPts val="0"/>
                </a:spcAft>
              </a:pPr>
              <a:r>
                <a:rPr lang="zh-CN" altLang="en-US" sz="1400">
                  <a:solidFill>
                    <a:schemeClr val="bg1"/>
                  </a:solidFill>
                  <a:latin typeface="思源黑体 CN Bold" panose="020B0800000000000000" charset="-122"/>
                  <a:ea typeface="思源黑体 CN Bold" panose="020B0800000000000000" charset="-122"/>
                  <a:cs typeface="思源黑体 CN Bold" panose="020B0800000000000000" charset="-122"/>
                </a:rPr>
                <a:t>如何做好孩子的近视防控工作呢？不是掉入青少年近视的误区，轻信“近视是能够治愈的”、“近视不能马上戴眼镜”、“散瞳对孩子眼睛不好”、“戴眼镜会使眼睛变形”等谣言。家长们需要帮助孩子尽量做到一勤查、二正姿、三户外、四保证，从四个方面入手，在生活的点滴中养成良好的用眼习惯才是应对近视防控的利器。</a:t>
              </a:r>
              <a:endParaRPr lang="zh-CN" altLang="en-US" sz="140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grpSp>
      <p:pic>
        <p:nvPicPr>
          <p:cNvPr id="6" name="图片 5" descr="1- (29)"/>
          <p:cNvPicPr>
            <a:picLocks noChangeAspect="1"/>
          </p:cNvPicPr>
          <p:nvPr/>
        </p:nvPicPr>
        <p:blipFill>
          <a:blip r:embed="rId2"/>
          <a:stretch>
            <a:fillRect/>
          </a:stretch>
        </p:blipFill>
        <p:spPr>
          <a:xfrm>
            <a:off x="8582660" y="2030730"/>
            <a:ext cx="2152015" cy="1602740"/>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p:nvPr/>
        </p:nvGrpSpPr>
        <p:grpSpPr>
          <a:xfrm>
            <a:off x="90805" y="89535"/>
            <a:ext cx="12009120" cy="6678930"/>
            <a:chOff x="143" y="141"/>
            <a:chExt cx="18912" cy="10518"/>
          </a:xfrm>
        </p:grpSpPr>
        <p:pic>
          <p:nvPicPr>
            <p:cNvPr id="34" name="图片 33" descr="1--(1)-000"/>
            <p:cNvPicPr>
              <a:picLocks noChangeAspect="1"/>
            </p:cNvPicPr>
            <p:nvPr/>
          </p:nvPicPr>
          <p:blipFill>
            <a:blip r:embed="rId1"/>
            <a:stretch>
              <a:fillRect/>
            </a:stretch>
          </p:blipFill>
          <p:spPr>
            <a:xfrm>
              <a:off x="13225" y="2736"/>
              <a:ext cx="3984" cy="6925"/>
            </a:xfrm>
            <a:prstGeom prst="rect">
              <a:avLst/>
            </a:prstGeom>
          </p:spPr>
        </p:pic>
        <p:sp>
          <p:nvSpPr>
            <p:cNvPr id="32" name="矩形 31"/>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8" name="图片 47" descr="1- (19)"/>
            <p:cNvPicPr>
              <a:picLocks noChangeAspect="1"/>
            </p:cNvPicPr>
            <p:nvPr/>
          </p:nvPicPr>
          <p:blipFill>
            <a:blip r:embed="rId2">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怎样保护视力</a:t>
              </a:r>
              <a:endParaRPr lang="zh-CN" altLang="en-US" sz="3500">
                <a:solidFill>
                  <a:srgbClr val="6EBED9"/>
                </a:solidFill>
                <a:latin typeface="思源黑体 CN Bold" panose="020B0800000000000000" charset="-122"/>
                <a:ea typeface="思源黑体 CN Bold" panose="020B0800000000000000" charset="-122"/>
                <a:sym typeface="+mn-ea"/>
              </a:endParaRPr>
            </a:p>
          </p:txBody>
        </p:sp>
        <p:sp>
          <p:nvSpPr>
            <p:cNvPr id="3" name="圆角矩形 2"/>
            <p:cNvSpPr/>
            <p:nvPr/>
          </p:nvSpPr>
          <p:spPr>
            <a:xfrm>
              <a:off x="1364" y="2663"/>
              <a:ext cx="11067" cy="2735"/>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1958" y="2925"/>
              <a:ext cx="5777" cy="580"/>
            </a:xfrm>
            <a:prstGeom prst="rect">
              <a:avLst/>
            </a:prstGeom>
            <a:noFill/>
          </p:spPr>
          <p:txBody>
            <a:bodyPr wrap="square" rtlCol="0" anchor="t">
              <a:spAutoFit/>
            </a:bodyPr>
            <a:p>
              <a:pPr fontAlgn="auto">
                <a:lnSpc>
                  <a:spcPct val="100000"/>
                </a:lnSpc>
                <a:spcBef>
                  <a:spcPts val="0"/>
                </a:spcBef>
                <a:spcAft>
                  <a:spcPts val="0"/>
                </a:spcAft>
              </a:pPr>
              <a:r>
                <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rPr>
                <a:t>一勤查：定期检查视力</a:t>
              </a:r>
              <a:endPar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4" name="文本框 3"/>
            <p:cNvSpPr txBox="1"/>
            <p:nvPr/>
          </p:nvSpPr>
          <p:spPr>
            <a:xfrm>
              <a:off x="1938" y="3461"/>
              <a:ext cx="10011" cy="1670"/>
            </a:xfrm>
            <a:prstGeom prst="rect">
              <a:avLst/>
            </a:prstGeom>
            <a:noFill/>
          </p:spPr>
          <p:txBody>
            <a:bodyPr wrap="square" rtlCol="0" anchor="t">
              <a:spAutoFit/>
            </a:bodyPr>
            <a:p>
              <a:pPr fontAlgn="auto">
                <a:lnSpc>
                  <a:spcPct val="15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无论是否是寒暑假，家长都可每月在家给学生测视力。三年级以上的学生可以自己每周测一次。针对主诉看不清黑板或者需要眯眼看东西的孩子，家长就需要每半年到医院进行散瞳验光，一旦发现近视及时进行近视防控。</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7" name="圆角矩形 6"/>
            <p:cNvSpPr/>
            <p:nvPr/>
          </p:nvSpPr>
          <p:spPr>
            <a:xfrm>
              <a:off x="1364" y="5780"/>
              <a:ext cx="11067" cy="3777"/>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958" y="6042"/>
              <a:ext cx="5777" cy="580"/>
            </a:xfrm>
            <a:prstGeom prst="rect">
              <a:avLst/>
            </a:prstGeom>
            <a:noFill/>
          </p:spPr>
          <p:txBody>
            <a:bodyPr wrap="square" rtlCol="0" anchor="t">
              <a:spAutoFit/>
            </a:bodyPr>
            <a:p>
              <a:pPr fontAlgn="auto">
                <a:lnSpc>
                  <a:spcPct val="100000"/>
                </a:lnSpc>
                <a:spcBef>
                  <a:spcPts val="0"/>
                </a:spcBef>
                <a:spcAft>
                  <a:spcPts val="0"/>
                </a:spcAft>
              </a:pPr>
              <a:r>
                <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rPr>
                <a:t>二正姿：矫正用眼姿势</a:t>
              </a:r>
              <a:endPar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9" name="文本框 8"/>
            <p:cNvSpPr txBox="1"/>
            <p:nvPr/>
          </p:nvSpPr>
          <p:spPr>
            <a:xfrm>
              <a:off x="1938" y="6578"/>
              <a:ext cx="10011" cy="2688"/>
            </a:xfrm>
            <a:prstGeom prst="rect">
              <a:avLst/>
            </a:prstGeom>
            <a:noFill/>
          </p:spPr>
          <p:txBody>
            <a:bodyPr wrap="square" rtlCol="0" anchor="t">
              <a:spAutoFit/>
            </a:bodyPr>
            <a:p>
              <a:pPr fontAlgn="auto">
                <a:lnSpc>
                  <a:spcPct val="15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无论是在学校还是在家，家长和老师都要监督孩子的读写姿势，并为孩子提供适合其坐高的桌椅和良好的照明。帮助孩子养成“三个一”，即眼睛离书本一尺，胸口离桌沿一拳，握笔的手指离笔尖一寸，读写连续用眼时间不宜超过20分钟的用眼好习惯。同时还要避免孩子长时间、近距离持续盯着手机、电脑和电视等电子产品的屏幕，因为它是青少年近视的罪魁祸首之一。</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gr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 name="组合 20"/>
          <p:cNvGrpSpPr/>
          <p:nvPr/>
        </p:nvGrpSpPr>
        <p:grpSpPr>
          <a:xfrm>
            <a:off x="90805" y="89535"/>
            <a:ext cx="12009120" cy="6678930"/>
            <a:chOff x="143" y="141"/>
            <a:chExt cx="18912" cy="10518"/>
          </a:xfrm>
        </p:grpSpPr>
        <p:sp>
          <p:nvSpPr>
            <p:cNvPr id="32" name="矩形 31"/>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8" name="图片 47" descr="1- (19)"/>
            <p:cNvPicPr>
              <a:picLocks noChangeAspect="1"/>
            </p:cNvPicPr>
            <p:nvPr/>
          </p:nvPicPr>
          <p:blipFill>
            <a:blip r:embed="rId1">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怎样保护视力</a:t>
              </a:r>
              <a:endParaRPr lang="zh-CN" altLang="en-US" sz="3500">
                <a:solidFill>
                  <a:srgbClr val="6EBED9"/>
                </a:solidFill>
                <a:latin typeface="思源黑体 CN Bold" panose="020B0800000000000000" charset="-122"/>
                <a:ea typeface="思源黑体 CN Bold" panose="020B0800000000000000" charset="-122"/>
                <a:sym typeface="+mn-ea"/>
              </a:endParaRPr>
            </a:p>
          </p:txBody>
        </p:sp>
        <p:sp>
          <p:nvSpPr>
            <p:cNvPr id="4" name="圆角矩形 3"/>
            <p:cNvSpPr/>
            <p:nvPr/>
          </p:nvSpPr>
          <p:spPr>
            <a:xfrm>
              <a:off x="7500" y="2716"/>
              <a:ext cx="9211" cy="2735"/>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8094" y="3014"/>
              <a:ext cx="7876" cy="580"/>
            </a:xfrm>
            <a:prstGeom prst="rect">
              <a:avLst/>
            </a:prstGeom>
            <a:noFill/>
          </p:spPr>
          <p:txBody>
            <a:bodyPr wrap="square" rtlCol="0" anchor="t">
              <a:spAutoFit/>
            </a:bodyPr>
            <a:p>
              <a:pPr fontAlgn="auto">
                <a:lnSpc>
                  <a:spcPct val="100000"/>
                </a:lnSpc>
                <a:spcBef>
                  <a:spcPts val="0"/>
                </a:spcBef>
                <a:spcAft>
                  <a:spcPts val="0"/>
                </a:spcAft>
              </a:pPr>
              <a:r>
                <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rPr>
                <a:t>三户外：每天保证充足的户外活动时间</a:t>
              </a:r>
              <a:endPar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7" name="文本框 6"/>
            <p:cNvSpPr txBox="1"/>
            <p:nvPr/>
          </p:nvSpPr>
          <p:spPr>
            <a:xfrm>
              <a:off x="8074" y="3550"/>
              <a:ext cx="8136" cy="1670"/>
            </a:xfrm>
            <a:prstGeom prst="rect">
              <a:avLst/>
            </a:prstGeom>
            <a:noFill/>
          </p:spPr>
          <p:txBody>
            <a:bodyPr wrap="square" rtlCol="0" anchor="t">
              <a:spAutoFit/>
            </a:bodyPr>
            <a:p>
              <a:pPr fontAlgn="auto">
                <a:lnSpc>
                  <a:spcPct val="15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寒假在家期间，家长要帮助孩子获得充足的白天户外活动时间，这对于预防近视和防止近视加重有重要意义。家长应引导孩子积极参加体育锻炼，每天使孩子开展2小时以上的白天户外活动。</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10" name="圆角矩形 9"/>
            <p:cNvSpPr/>
            <p:nvPr/>
          </p:nvSpPr>
          <p:spPr>
            <a:xfrm>
              <a:off x="7500" y="5930"/>
              <a:ext cx="9211" cy="3248"/>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8094" y="6191"/>
              <a:ext cx="7667" cy="580"/>
            </a:xfrm>
            <a:prstGeom prst="rect">
              <a:avLst/>
            </a:prstGeom>
            <a:noFill/>
          </p:spPr>
          <p:txBody>
            <a:bodyPr wrap="square" rtlCol="0" anchor="t">
              <a:spAutoFit/>
            </a:bodyPr>
            <a:p>
              <a:pPr fontAlgn="auto">
                <a:lnSpc>
                  <a:spcPct val="100000"/>
                </a:lnSpc>
                <a:spcBef>
                  <a:spcPts val="0"/>
                </a:spcBef>
                <a:spcAft>
                  <a:spcPts val="0"/>
                </a:spcAft>
              </a:pPr>
              <a:r>
                <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rPr>
                <a:t>四保证：保证充足的睡眠和合理的营养</a:t>
              </a:r>
              <a:endParaRPr lang="zh-CN" altLang="en-US">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16" name="文本框 15"/>
            <p:cNvSpPr txBox="1"/>
            <p:nvPr/>
          </p:nvSpPr>
          <p:spPr>
            <a:xfrm>
              <a:off x="8074" y="6727"/>
              <a:ext cx="8136" cy="2179"/>
            </a:xfrm>
            <a:prstGeom prst="rect">
              <a:avLst/>
            </a:prstGeom>
            <a:noFill/>
          </p:spPr>
          <p:txBody>
            <a:bodyPr wrap="square" rtlCol="0" anchor="t">
              <a:spAutoFit/>
            </a:bodyPr>
            <a:p>
              <a:pPr fontAlgn="auto">
                <a:lnSpc>
                  <a:spcPct val="15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充足的睡眠和合理的营养是保证视力健康的基础。小学生每天睡眠时间要达到10小时，初中生9小时，高中生8小时。儿童青少年应做到营养均衡，不挑食，不偏食，不暴饮暴食，少吃糖，多吃新鲜蔬菜水果。</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20" name="图片 19" descr="1- (17)"/>
            <p:cNvPicPr>
              <a:picLocks noChangeAspect="1"/>
            </p:cNvPicPr>
            <p:nvPr/>
          </p:nvPicPr>
          <p:blipFill>
            <a:blip r:embed="rId2"/>
            <a:stretch>
              <a:fillRect/>
            </a:stretch>
          </p:blipFill>
          <p:spPr>
            <a:xfrm>
              <a:off x="1687" y="4528"/>
              <a:ext cx="4220" cy="5631"/>
            </a:xfrm>
            <a:prstGeom prst="rect">
              <a:avLst/>
            </a:prstGeom>
          </p:spPr>
        </p:pic>
      </p:grpSp>
    </p:spTree>
    <p:custDataLst>
      <p:tags r:id="rId3"/>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91440" y="89535"/>
            <a:ext cx="12009755" cy="6678930"/>
            <a:chOff x="144" y="141"/>
            <a:chExt cx="18913" cy="10518"/>
          </a:xfrm>
        </p:grpSpPr>
        <p:sp>
          <p:nvSpPr>
            <p:cNvPr id="15" name="任意多边形 14"/>
            <p:cNvSpPr/>
            <p:nvPr/>
          </p:nvSpPr>
          <p:spPr>
            <a:xfrm flipH="1">
              <a:off x="3985" y="1797"/>
              <a:ext cx="10839" cy="7044"/>
            </a:xfrm>
            <a:custGeom>
              <a:avLst/>
              <a:gdLst>
                <a:gd name="connsiteX0" fmla="*/ 3982 w 10839"/>
                <a:gd name="connsiteY0" fmla="*/ 906 h 7043"/>
                <a:gd name="connsiteX1" fmla="*/ 1072 w 10839"/>
                <a:gd name="connsiteY1" fmla="*/ 1767 h 7043"/>
                <a:gd name="connsiteX2" fmla="*/ 118 w 10839"/>
                <a:gd name="connsiteY2" fmla="*/ 4693 h 7043"/>
                <a:gd name="connsiteX3" fmla="*/ 2377 w 10839"/>
                <a:gd name="connsiteY3" fmla="*/ 6764 h 7043"/>
                <a:gd name="connsiteX4" fmla="*/ 5816 w 10839"/>
                <a:gd name="connsiteY4" fmla="*/ 6977 h 7043"/>
                <a:gd name="connsiteX5" fmla="*/ 10053 w 10839"/>
                <a:gd name="connsiteY5" fmla="*/ 5758 h 7043"/>
                <a:gd name="connsiteX6" fmla="*/ 10820 w 10839"/>
                <a:gd name="connsiteY6" fmla="*/ 3316 h 7043"/>
                <a:gd name="connsiteX7" fmla="*/ 9782 w 10839"/>
                <a:gd name="connsiteY7" fmla="*/ 769 h 7043"/>
                <a:gd name="connsiteX8" fmla="*/ 7585 w 10839"/>
                <a:gd name="connsiteY8" fmla="*/ 1 h 7043"/>
                <a:gd name="connsiteX9" fmla="*/ 3982 w 10839"/>
                <a:gd name="connsiteY9" fmla="*/ 906 h 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9" h="7044">
                  <a:moveTo>
                    <a:pt x="3982" y="906"/>
                  </a:moveTo>
                  <a:cubicBezTo>
                    <a:pt x="3405" y="1051"/>
                    <a:pt x="1900" y="1216"/>
                    <a:pt x="1072" y="1767"/>
                  </a:cubicBezTo>
                  <a:cubicBezTo>
                    <a:pt x="243" y="2318"/>
                    <a:pt x="-236" y="3659"/>
                    <a:pt x="118" y="4693"/>
                  </a:cubicBezTo>
                  <a:cubicBezTo>
                    <a:pt x="473" y="5726"/>
                    <a:pt x="984" y="6342"/>
                    <a:pt x="2377" y="6764"/>
                  </a:cubicBezTo>
                  <a:cubicBezTo>
                    <a:pt x="3591" y="7084"/>
                    <a:pt x="4327" y="7091"/>
                    <a:pt x="5816" y="6977"/>
                  </a:cubicBezTo>
                  <a:cubicBezTo>
                    <a:pt x="7305" y="6863"/>
                    <a:pt x="9409" y="6391"/>
                    <a:pt x="10053" y="5758"/>
                  </a:cubicBezTo>
                  <a:cubicBezTo>
                    <a:pt x="10698" y="5126"/>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7896" y="3054"/>
              <a:ext cx="1318" cy="1318"/>
            </a:xfrm>
            <a:prstGeom prst="ellipse">
              <a:avLst/>
            </a:prstGeom>
            <a:solidFill>
              <a:srgbClr val="E0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4927" y="4577"/>
              <a:ext cx="7256" cy="1476"/>
            </a:xfrm>
            <a:prstGeom prst="rect">
              <a:avLst/>
            </a:prstGeom>
            <a:noFill/>
          </p:spPr>
          <p:txBody>
            <a:bodyPr wrap="square" rtlCol="0" anchor="t">
              <a:spAutoFit/>
            </a:bodyPr>
            <a:p>
              <a:pPr algn="ctr">
                <a:lnSpc>
                  <a:spcPct val="100000"/>
                </a:lnSpc>
              </a:pPr>
              <a:r>
                <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rPr>
                <a:t>护眼小常识</a:t>
              </a:r>
              <a:endPar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endParaRPr>
            </a:p>
          </p:txBody>
        </p:sp>
        <p:pic>
          <p:nvPicPr>
            <p:cNvPr id="22" name="图片 21" descr="C:\Users\Administrator\Desktop\眼睛-2.png眼睛-2"/>
            <p:cNvPicPr>
              <a:picLocks noChangeAspect="1"/>
            </p:cNvPicPr>
            <p:nvPr/>
          </p:nvPicPr>
          <p:blipFill>
            <a:blip r:embed="rId1"/>
            <a:srcRect/>
            <a:stretch>
              <a:fillRect/>
            </a:stretch>
          </p:blipFill>
          <p:spPr>
            <a:xfrm>
              <a:off x="9008" y="4565"/>
              <a:ext cx="7942" cy="5648"/>
            </a:xfrm>
            <a:prstGeom prst="rect">
              <a:avLst/>
            </a:prstGeom>
            <a:effectLst>
              <a:outerShdw blurRad="215900" dist="228600" dir="8100000" algn="tr" rotWithShape="0">
                <a:srgbClr val="38829A">
                  <a:alpha val="40000"/>
                </a:srgbClr>
              </a:outerShdw>
            </a:effectLst>
          </p:spPr>
        </p:pic>
        <p:sp>
          <p:nvSpPr>
            <p:cNvPr id="24" name="文本框 23"/>
            <p:cNvSpPr txBox="1"/>
            <p:nvPr/>
          </p:nvSpPr>
          <p:spPr>
            <a:xfrm>
              <a:off x="7901" y="3017"/>
              <a:ext cx="1308" cy="1355"/>
            </a:xfrm>
            <a:prstGeom prst="rect">
              <a:avLst/>
            </a:prstGeom>
            <a:noFill/>
          </p:spPr>
          <p:txBody>
            <a:bodyPr wrap="square" rtlCol="0" anchor="t">
              <a:spAutoFit/>
            </a:bodyPr>
            <a:p>
              <a:pPr algn="ctr">
                <a:lnSpc>
                  <a:spcPct val="100000"/>
                </a:lnSpc>
              </a:pP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rPr>
                <a:t>4</a:t>
              </a:r>
              <a:endPar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endParaRPr>
            </a:p>
          </p:txBody>
        </p:sp>
      </p:gr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 name="组合 52"/>
          <p:cNvGrpSpPr/>
          <p:nvPr/>
        </p:nvGrpSpPr>
        <p:grpSpPr>
          <a:xfrm>
            <a:off x="90805" y="89535"/>
            <a:ext cx="12009120" cy="6678930"/>
            <a:chOff x="143" y="141"/>
            <a:chExt cx="18912" cy="10518"/>
          </a:xfrm>
        </p:grpSpPr>
        <p:sp>
          <p:nvSpPr>
            <p:cNvPr id="52" name="圆角矩形 51"/>
            <p:cNvSpPr/>
            <p:nvPr/>
          </p:nvSpPr>
          <p:spPr>
            <a:xfrm>
              <a:off x="1106" y="6231"/>
              <a:ext cx="8253" cy="2850"/>
            </a:xfrm>
            <a:prstGeom prst="roundRect">
              <a:avLst>
                <a:gd name="adj" fmla="val 9298"/>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圆角矩形 50"/>
            <p:cNvSpPr/>
            <p:nvPr/>
          </p:nvSpPr>
          <p:spPr>
            <a:xfrm>
              <a:off x="9653" y="6231"/>
              <a:ext cx="8253" cy="2850"/>
            </a:xfrm>
            <a:prstGeom prst="roundRect">
              <a:avLst>
                <a:gd name="adj" fmla="val 9298"/>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圆角矩形 49"/>
            <p:cNvSpPr/>
            <p:nvPr/>
          </p:nvSpPr>
          <p:spPr>
            <a:xfrm>
              <a:off x="9653" y="3041"/>
              <a:ext cx="8253" cy="2850"/>
            </a:xfrm>
            <a:prstGeom prst="roundRect">
              <a:avLst>
                <a:gd name="adj" fmla="val 9298"/>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圆角矩形 46"/>
            <p:cNvSpPr/>
            <p:nvPr/>
          </p:nvSpPr>
          <p:spPr>
            <a:xfrm>
              <a:off x="10038" y="6632"/>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圆角矩形 44"/>
            <p:cNvSpPr/>
            <p:nvPr/>
          </p:nvSpPr>
          <p:spPr>
            <a:xfrm>
              <a:off x="10038" y="3414"/>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圆角矩形 43"/>
            <p:cNvSpPr/>
            <p:nvPr/>
          </p:nvSpPr>
          <p:spPr>
            <a:xfrm>
              <a:off x="1476" y="6632"/>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1106" y="3041"/>
              <a:ext cx="8253" cy="2850"/>
            </a:xfrm>
            <a:prstGeom prst="roundRect">
              <a:avLst>
                <a:gd name="adj" fmla="val 9298"/>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8" name="图片 47" descr="1- (19)"/>
            <p:cNvPicPr>
              <a:picLocks noChangeAspect="1"/>
            </p:cNvPicPr>
            <p:nvPr/>
          </p:nvPicPr>
          <p:blipFill>
            <a:blip r:embed="rId1">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护眼小常识</a:t>
              </a:r>
              <a:endParaRPr lang="zh-CN" altLang="en-US" sz="3500">
                <a:solidFill>
                  <a:srgbClr val="6EBED9"/>
                </a:solidFill>
                <a:latin typeface="思源黑体 CN Bold" panose="020B0800000000000000" charset="-122"/>
                <a:ea typeface="思源黑体 CN Bold" panose="020B0800000000000000" charset="-122"/>
                <a:sym typeface="+mn-ea"/>
              </a:endParaRPr>
            </a:p>
          </p:txBody>
        </p:sp>
        <p:sp>
          <p:nvSpPr>
            <p:cNvPr id="9" name="圆角矩形 8"/>
            <p:cNvSpPr/>
            <p:nvPr/>
          </p:nvSpPr>
          <p:spPr>
            <a:xfrm>
              <a:off x="1476" y="3414"/>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668" y="3448"/>
              <a:ext cx="5635"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rPr>
                <a:t>哪些方法能缓解视疲劳？</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12" name="文本框 11"/>
            <p:cNvSpPr txBox="1"/>
            <p:nvPr/>
          </p:nvSpPr>
          <p:spPr>
            <a:xfrm>
              <a:off x="1419" y="4224"/>
              <a:ext cx="7876"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rPr>
                <a:t>做眼保健操、热敷眼睛、闭目养神、眺望远方。</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文本框 12"/>
            <p:cNvSpPr txBox="1"/>
            <p:nvPr/>
          </p:nvSpPr>
          <p:spPr>
            <a:xfrm>
              <a:off x="1419" y="4658"/>
              <a:ext cx="8437" cy="580"/>
            </a:xfrm>
            <a:prstGeom prst="rect">
              <a:avLst/>
            </a:prstGeom>
            <a:noFill/>
          </p:spPr>
          <p:txBody>
            <a:bodyPr wrap="square" rtlCol="0" anchor="t">
              <a:spAutoFit/>
            </a:bodyPr>
            <a:p>
              <a:pPr fontAlgn="auto">
                <a:lnSpc>
                  <a:spcPct val="15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以上方法均可一定程度缓解视疲劳。远眺、多看绿色植物效果最佳。</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26" name="文本框 25"/>
            <p:cNvSpPr txBox="1"/>
            <p:nvPr/>
          </p:nvSpPr>
          <p:spPr>
            <a:xfrm>
              <a:off x="10215" y="3448"/>
              <a:ext cx="5914"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rPr>
                <a:t>近视、远视分别是怎么回事？</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7" name="文本框 26"/>
            <p:cNvSpPr txBox="1"/>
            <p:nvPr/>
          </p:nvSpPr>
          <p:spPr>
            <a:xfrm>
              <a:off x="9966" y="4224"/>
              <a:ext cx="7876"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rPr>
                <a:t>近视是看远不清、看近清。</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28" name="文本框 27"/>
            <p:cNvSpPr txBox="1"/>
            <p:nvPr/>
          </p:nvSpPr>
          <p:spPr>
            <a:xfrm>
              <a:off x="9966" y="4758"/>
              <a:ext cx="7276" cy="725"/>
            </a:xfrm>
            <a:prstGeom prst="rect">
              <a:avLst/>
            </a:prstGeom>
            <a:noFill/>
          </p:spPr>
          <p:txBody>
            <a:bodyPr wrap="square" rtlCol="0" anchor="t">
              <a:spAutoFit/>
            </a:bodyPr>
            <a:p>
              <a:pPr fontAlgn="auto">
                <a:lnSpc>
                  <a:spcPct val="10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轻度远视看远看近都清；中度远视看近不清、看远清；高度远视看远看近都不清。</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36" name="文本框 35"/>
            <p:cNvSpPr txBox="1"/>
            <p:nvPr/>
          </p:nvSpPr>
          <p:spPr>
            <a:xfrm>
              <a:off x="1668" y="6636"/>
              <a:ext cx="6337"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rPr>
                <a:t>未成年人应该隔多久做一次验光呢？</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37" name="文本框 36"/>
            <p:cNvSpPr txBox="1"/>
            <p:nvPr/>
          </p:nvSpPr>
          <p:spPr>
            <a:xfrm>
              <a:off x="1419" y="7368"/>
              <a:ext cx="7876"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rPr>
                <a:t>半年。</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38" name="文本框 37"/>
            <p:cNvSpPr txBox="1"/>
            <p:nvPr/>
          </p:nvSpPr>
          <p:spPr>
            <a:xfrm>
              <a:off x="1419" y="7796"/>
              <a:ext cx="7277" cy="840"/>
            </a:xfrm>
            <a:prstGeom prst="rect">
              <a:avLst/>
            </a:prstGeom>
            <a:noFill/>
          </p:spPr>
          <p:txBody>
            <a:bodyPr wrap="square" rtlCol="0" anchor="t">
              <a:spAutoFit/>
            </a:bodyPr>
            <a:p>
              <a:pPr fontAlgn="auto">
                <a:lnSpc>
                  <a:spcPct val="12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无论是否已经确诊屈光不正，都应每半年做一次验光检查，疫情期间根据实际情况。</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41" name="文本框 40"/>
            <p:cNvSpPr txBox="1"/>
            <p:nvPr/>
          </p:nvSpPr>
          <p:spPr>
            <a:xfrm>
              <a:off x="10215" y="6636"/>
              <a:ext cx="6742"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rPr>
                <a:t>验配普通框架眼镜时需要注意哪些问题？</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42" name="文本框 41"/>
            <p:cNvSpPr txBox="1"/>
            <p:nvPr/>
          </p:nvSpPr>
          <p:spPr>
            <a:xfrm>
              <a:off x="9966" y="7368"/>
              <a:ext cx="7490" cy="919"/>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rPr>
                <a:t>球镜度数准确、散光度数准确、散光轴向准确、瞳距准确。</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grpSp>
    </p:spTree>
    <p:custDataLst>
      <p:tags r:id="rId2"/>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8" name="组合 57"/>
          <p:cNvGrpSpPr/>
          <p:nvPr/>
        </p:nvGrpSpPr>
        <p:grpSpPr>
          <a:xfrm>
            <a:off x="90805" y="89535"/>
            <a:ext cx="12009120" cy="6678930"/>
            <a:chOff x="143" y="141"/>
            <a:chExt cx="18912" cy="10518"/>
          </a:xfrm>
        </p:grpSpPr>
        <p:sp>
          <p:nvSpPr>
            <p:cNvPr id="4" name="矩形 3"/>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8" name="图片 47" descr="1- (19)"/>
            <p:cNvPicPr>
              <a:picLocks noChangeAspect="1"/>
            </p:cNvPicPr>
            <p:nvPr/>
          </p:nvPicPr>
          <p:blipFill>
            <a:blip r:embed="rId1">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护眼小常识</a:t>
              </a:r>
              <a:endParaRPr lang="zh-CN" altLang="en-US" sz="3500">
                <a:solidFill>
                  <a:srgbClr val="6EBED9"/>
                </a:solidFill>
                <a:latin typeface="思源黑体 CN Bold" panose="020B0800000000000000" charset="-122"/>
                <a:ea typeface="思源黑体 CN Bold" panose="020B0800000000000000" charset="-122"/>
                <a:sym typeface="+mn-ea"/>
              </a:endParaRPr>
            </a:p>
          </p:txBody>
        </p:sp>
        <p:sp>
          <p:nvSpPr>
            <p:cNvPr id="16" name="圆角矩形 15"/>
            <p:cNvSpPr/>
            <p:nvPr/>
          </p:nvSpPr>
          <p:spPr>
            <a:xfrm>
              <a:off x="1342" y="2925"/>
              <a:ext cx="9920" cy="2719"/>
            </a:xfrm>
            <a:prstGeom prst="roundRect">
              <a:avLst>
                <a:gd name="adj" fmla="val 8476"/>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圆角矩形 16"/>
            <p:cNvSpPr/>
            <p:nvPr/>
          </p:nvSpPr>
          <p:spPr>
            <a:xfrm>
              <a:off x="1712" y="3230"/>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904" y="3264"/>
              <a:ext cx="6635"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rPr>
                <a:t>不戴眼镜，近视会发展得慢一些吗？</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4" name="文本框 23"/>
            <p:cNvSpPr txBox="1"/>
            <p:nvPr/>
          </p:nvSpPr>
          <p:spPr>
            <a:xfrm>
              <a:off x="1655" y="3996"/>
              <a:ext cx="7876"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rPr>
                <a:t>配戴准确合适的眼镜可以延缓近视发展。</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25" name="文本框 24"/>
            <p:cNvSpPr txBox="1"/>
            <p:nvPr/>
          </p:nvSpPr>
          <p:spPr>
            <a:xfrm>
              <a:off x="1655" y="4386"/>
              <a:ext cx="9286" cy="1016"/>
            </a:xfrm>
            <a:prstGeom prst="rect">
              <a:avLst/>
            </a:prstGeom>
            <a:noFill/>
          </p:spPr>
          <p:txBody>
            <a:bodyPr wrap="square" rtlCol="0" anchor="t">
              <a:spAutoFit/>
            </a:bodyPr>
            <a:p>
              <a:pPr fontAlgn="auto">
                <a:lnSpc>
                  <a:spcPct val="15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儿童近视的发展主要源于其生长发育期眼轴的增长。一旦确认为真性近视，如不及时验配准确合适的眼镜，近视可能会因为视物不清引起的视疲劳而增长得更快。</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46" name="圆角矩形 45"/>
            <p:cNvSpPr/>
            <p:nvPr/>
          </p:nvSpPr>
          <p:spPr>
            <a:xfrm>
              <a:off x="1342" y="5927"/>
              <a:ext cx="9920" cy="3189"/>
            </a:xfrm>
            <a:prstGeom prst="roundRect">
              <a:avLst>
                <a:gd name="adj" fmla="val 8476"/>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圆角矩形 46"/>
            <p:cNvSpPr/>
            <p:nvPr/>
          </p:nvSpPr>
          <p:spPr>
            <a:xfrm>
              <a:off x="1712" y="6232"/>
              <a:ext cx="7220"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文本框 49"/>
            <p:cNvSpPr txBox="1"/>
            <p:nvPr/>
          </p:nvSpPr>
          <p:spPr>
            <a:xfrm>
              <a:off x="1904" y="6266"/>
              <a:ext cx="6635"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sym typeface="+mn-ea"/>
                </a:rPr>
                <a:t>我们什么时候可以揉眼睛？</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51" name="文本框 50"/>
            <p:cNvSpPr txBox="1"/>
            <p:nvPr/>
          </p:nvSpPr>
          <p:spPr>
            <a:xfrm>
              <a:off x="1655" y="6998"/>
              <a:ext cx="7876"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sym typeface="+mn-ea"/>
                </a:rPr>
                <a:t>尽量不揉。</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52" name="文本框 51"/>
            <p:cNvSpPr txBox="1"/>
            <p:nvPr/>
          </p:nvSpPr>
          <p:spPr>
            <a:xfrm>
              <a:off x="1655" y="7388"/>
              <a:ext cx="9286" cy="1452"/>
            </a:xfrm>
            <a:prstGeom prst="rect">
              <a:avLst/>
            </a:prstGeom>
            <a:noFill/>
          </p:spPr>
          <p:txBody>
            <a:bodyPr wrap="square" rtlCol="0" anchor="t">
              <a:spAutoFit/>
            </a:bodyPr>
            <a:p>
              <a:pPr fontAlgn="auto">
                <a:lnSpc>
                  <a:spcPct val="15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sym typeface="+mn-ea"/>
                </a:rPr>
                <a:t>手上有各种病原微生物，揉眼的动作会把病原体带到眼睛上，从而造成各种闭疾病。即使洗干净了手，也可能因为揉眼的机械性刺激，造成眼部问题。所以尽量不揉眼，有不适及时就诊为好。</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53" name="圆角矩形 52"/>
            <p:cNvSpPr/>
            <p:nvPr/>
          </p:nvSpPr>
          <p:spPr>
            <a:xfrm>
              <a:off x="11557" y="2925"/>
              <a:ext cx="6067" cy="6192"/>
            </a:xfrm>
            <a:prstGeom prst="roundRect">
              <a:avLst>
                <a:gd name="adj" fmla="val 4812"/>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圆角矩形 53"/>
            <p:cNvSpPr/>
            <p:nvPr/>
          </p:nvSpPr>
          <p:spPr>
            <a:xfrm>
              <a:off x="11927" y="3230"/>
              <a:ext cx="5283" cy="623"/>
            </a:xfrm>
            <a:prstGeom prst="roundRect">
              <a:avLst>
                <a:gd name="adj" fmla="val 32423"/>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文本框 54"/>
            <p:cNvSpPr txBox="1"/>
            <p:nvPr/>
          </p:nvSpPr>
          <p:spPr>
            <a:xfrm>
              <a:off x="12119" y="3264"/>
              <a:ext cx="5090" cy="580"/>
            </a:xfrm>
            <a:prstGeom prst="rect">
              <a:avLst/>
            </a:prstGeom>
            <a:noFill/>
          </p:spPr>
          <p:txBody>
            <a:bodyPr wrap="square" rtlCol="0" anchor="t">
              <a:spAutoFit/>
            </a:bodyPr>
            <a:p>
              <a:r>
                <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sym typeface="+mn-ea"/>
                </a:rPr>
                <a:t>所有人验光都需要散瞳吗？</a:t>
              </a:r>
              <a:endParaRPr lang="zh-CN" altLang="en-US">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56" name="文本框 55"/>
            <p:cNvSpPr txBox="1"/>
            <p:nvPr/>
          </p:nvSpPr>
          <p:spPr>
            <a:xfrm>
              <a:off x="11870" y="3996"/>
              <a:ext cx="5755" cy="531"/>
            </a:xfrm>
            <a:prstGeom prst="rect">
              <a:avLst/>
            </a:prstGeom>
            <a:noFill/>
          </p:spPr>
          <p:txBody>
            <a:bodyPr wrap="square" rtlCol="0" anchor="t">
              <a:spAutoFit/>
            </a:bodyPr>
            <a:p>
              <a:pPr fontAlgn="auto">
                <a:lnSpc>
                  <a:spcPct val="100000"/>
                </a:lnSpc>
                <a:spcBef>
                  <a:spcPts val="0"/>
                </a:spcBef>
                <a:spcAft>
                  <a:spcPts val="0"/>
                </a:spcAft>
              </a:pPr>
              <a:r>
                <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sym typeface="+mn-ea"/>
                </a:rPr>
                <a:t>需要具体情况具体分析。</a:t>
              </a:r>
              <a:endParaRPr lang="zh-CN" altLang="en-US" sz="1600">
                <a:solidFill>
                  <a:srgbClr val="E9615F"/>
                </a:solidFill>
                <a:latin typeface="思源黑体 CN Bold" panose="020B0800000000000000" charset="-122"/>
                <a:ea typeface="思源黑体 CN Bold" panose="020B0800000000000000" charset="-122"/>
                <a:cs typeface="思源黑体 CN Bold" panose="020B0800000000000000" charset="-122"/>
              </a:endParaRPr>
            </a:p>
          </p:txBody>
        </p:sp>
        <p:sp>
          <p:nvSpPr>
            <p:cNvPr id="57" name="文本框 56"/>
            <p:cNvSpPr txBox="1"/>
            <p:nvPr/>
          </p:nvSpPr>
          <p:spPr>
            <a:xfrm>
              <a:off x="11870" y="4386"/>
              <a:ext cx="5339" cy="1452"/>
            </a:xfrm>
            <a:prstGeom prst="rect">
              <a:avLst/>
            </a:prstGeom>
            <a:noFill/>
          </p:spPr>
          <p:txBody>
            <a:bodyPr wrap="square" rtlCol="0" anchor="t">
              <a:spAutoFit/>
            </a:bodyPr>
            <a:p>
              <a:pPr fontAlgn="auto">
                <a:lnSpc>
                  <a:spcPct val="150000"/>
                </a:lnSpc>
                <a:spcBef>
                  <a:spcPts val="0"/>
                </a:spcBef>
                <a:spcAft>
                  <a:spcPts val="0"/>
                </a:spcAft>
              </a:pPr>
              <a:r>
                <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sym typeface="+mn-ea"/>
                </a:rPr>
                <a:t>12岁以下的儿童原则上应该散瞳验光，但也需具体情况具体分析。成人验光大部分不需要散瞳。但远视者有的需要散瞳验光。</a:t>
              </a:r>
              <a:endParaRPr lang="zh-CN" altLang="en-US" sz="12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45" name="图片 44" descr="1- (24)"/>
            <p:cNvPicPr>
              <a:picLocks noChangeAspect="1"/>
            </p:cNvPicPr>
            <p:nvPr/>
          </p:nvPicPr>
          <p:blipFill>
            <a:blip r:embed="rId2"/>
            <a:stretch>
              <a:fillRect/>
            </a:stretch>
          </p:blipFill>
          <p:spPr>
            <a:xfrm>
              <a:off x="12329" y="6197"/>
              <a:ext cx="4421" cy="3827"/>
            </a:xfrm>
            <a:prstGeom prst="rect">
              <a:avLst/>
            </a:prstGeom>
          </p:spPr>
        </p:pic>
      </p:gr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爱眼视频">
            <a:hlinkClick r:id="" action="ppaction://media"/>
          </p:cNvPr>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12272010" cy="6998335"/>
          </a:xfrm>
          <a:prstGeom prst="rect">
            <a:avLst/>
          </a:prstGeom>
        </p:spPr>
      </p:pic>
    </p:spTree>
    <p:custDataLst>
      <p:tags r:id="rId5"/>
    </p:custDataLst>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 name="组合 19"/>
          <p:cNvGrpSpPr/>
          <p:nvPr/>
        </p:nvGrpSpPr>
        <p:grpSpPr>
          <a:xfrm>
            <a:off x="91440" y="89535"/>
            <a:ext cx="12009120" cy="6678930"/>
            <a:chOff x="144" y="141"/>
            <a:chExt cx="18912" cy="10518"/>
          </a:xfrm>
        </p:grpSpPr>
        <p:sp>
          <p:nvSpPr>
            <p:cNvPr id="4" name="任意多边形 3"/>
            <p:cNvSpPr/>
            <p:nvPr/>
          </p:nvSpPr>
          <p:spPr>
            <a:xfrm rot="660000" flipH="1" flipV="1">
              <a:off x="11183" y="1659"/>
              <a:ext cx="5837" cy="3802"/>
            </a:xfrm>
            <a:custGeom>
              <a:avLst/>
              <a:gdLst>
                <a:gd name="connsiteX0" fmla="*/ 2157 w 5836"/>
                <a:gd name="connsiteY0" fmla="*/ 490 h 3802"/>
                <a:gd name="connsiteX1" fmla="*/ 581 w 5836"/>
                <a:gd name="connsiteY1" fmla="*/ 956 h 3802"/>
                <a:gd name="connsiteX2" fmla="*/ 64 w 5836"/>
                <a:gd name="connsiteY2" fmla="*/ 2541 h 3802"/>
                <a:gd name="connsiteX3" fmla="*/ 1288 w 5836"/>
                <a:gd name="connsiteY3" fmla="*/ 3663 h 3802"/>
                <a:gd name="connsiteX4" fmla="*/ 3332 w 5836"/>
                <a:gd name="connsiteY4" fmla="*/ 3704 h 3802"/>
                <a:gd name="connsiteX5" fmla="*/ 5217 w 5836"/>
                <a:gd name="connsiteY5" fmla="*/ 3075 h 3802"/>
                <a:gd name="connsiteX6" fmla="*/ 5832 w 5836"/>
                <a:gd name="connsiteY6" fmla="*/ 1679 h 3802"/>
                <a:gd name="connsiteX7" fmla="*/ 5299 w 5836"/>
                <a:gd name="connsiteY7" fmla="*/ 416 h 3802"/>
                <a:gd name="connsiteX8" fmla="*/ 4109 w 5836"/>
                <a:gd name="connsiteY8" fmla="*/ 0 h 3802"/>
                <a:gd name="connsiteX9" fmla="*/ 2157 w 5836"/>
                <a:gd name="connsiteY9" fmla="*/ 490 h 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7" h="3802">
                  <a:moveTo>
                    <a:pt x="2157" y="490"/>
                  </a:moveTo>
                  <a:cubicBezTo>
                    <a:pt x="1844" y="568"/>
                    <a:pt x="1029" y="658"/>
                    <a:pt x="581" y="956"/>
                  </a:cubicBezTo>
                  <a:cubicBezTo>
                    <a:pt x="132" y="1255"/>
                    <a:pt x="-128" y="1981"/>
                    <a:pt x="64" y="2541"/>
                  </a:cubicBezTo>
                  <a:cubicBezTo>
                    <a:pt x="256" y="3101"/>
                    <a:pt x="533" y="3435"/>
                    <a:pt x="1288" y="3663"/>
                  </a:cubicBezTo>
                  <a:cubicBezTo>
                    <a:pt x="2042" y="3892"/>
                    <a:pt x="2753" y="3788"/>
                    <a:pt x="3332" y="3704"/>
                  </a:cubicBezTo>
                  <a:cubicBezTo>
                    <a:pt x="3911" y="3620"/>
                    <a:pt x="4843" y="3422"/>
                    <a:pt x="5217" y="3075"/>
                  </a:cubicBezTo>
                  <a:cubicBezTo>
                    <a:pt x="5563" y="2771"/>
                    <a:pt x="5880" y="2173"/>
                    <a:pt x="5832" y="1679"/>
                  </a:cubicBezTo>
                  <a:cubicBezTo>
                    <a:pt x="5784" y="1186"/>
                    <a:pt x="5678" y="741"/>
                    <a:pt x="5299" y="416"/>
                  </a:cubicBezTo>
                  <a:cubicBezTo>
                    <a:pt x="4920" y="91"/>
                    <a:pt x="4705" y="10"/>
                    <a:pt x="4109" y="0"/>
                  </a:cubicBezTo>
                  <a:cubicBezTo>
                    <a:pt x="3513" y="-11"/>
                    <a:pt x="2978" y="269"/>
                    <a:pt x="2157" y="490"/>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1299" y="2491"/>
              <a:ext cx="3949" cy="1840"/>
            </a:xfrm>
            <a:prstGeom prst="rect">
              <a:avLst/>
            </a:prstGeom>
          </p:spPr>
          <p:txBody>
            <a:bodyPr wrap="square">
              <a:spAutoFit/>
            </a:bodyPr>
            <a:p>
              <a:pPr algn="ctr" fontAlgn="auto">
                <a:lnSpc>
                  <a:spcPct val="100000"/>
                </a:lnSpc>
              </a:pPr>
              <a:r>
                <a:rPr lang="zh-CN" altLang="en-US" sz="7000" spc="500" dirty="0">
                  <a:solidFill>
                    <a:schemeClr val="bg1"/>
                  </a:solidFill>
                  <a:uFillTx/>
                  <a:latin typeface="思源黑体 CN Bold" panose="020B0800000000000000" charset="-122"/>
                  <a:ea typeface="思源黑体 CN Bold" panose="020B0800000000000000" charset="-122"/>
                  <a:cs typeface="站酷快乐体2016修订版" panose="02010600030101010101" charset="-122"/>
                  <a:sym typeface="+mn-ea"/>
                </a:rPr>
                <a:t>目录</a:t>
              </a:r>
              <a:endParaRPr lang="zh-CN" altLang="en-US" sz="7000" spc="500" dirty="0">
                <a:solidFill>
                  <a:schemeClr val="bg1"/>
                </a:solidFill>
                <a:uFillTx/>
                <a:latin typeface="思源黑体 CN Bold" panose="020B0800000000000000" charset="-122"/>
                <a:ea typeface="思源黑体 CN Bold" panose="020B0800000000000000" charset="-122"/>
                <a:cs typeface="站酷快乐体2016修订版" panose="02010600030101010101" charset="-122"/>
                <a:sym typeface="+mn-ea"/>
              </a:endParaRPr>
            </a:p>
          </p:txBody>
        </p:sp>
        <p:pic>
          <p:nvPicPr>
            <p:cNvPr id="29" name="图片 28" descr="C:\Users\Administrator\Desktop\眼睛-2.png眼睛-2"/>
            <p:cNvPicPr>
              <a:picLocks noChangeAspect="1"/>
            </p:cNvPicPr>
            <p:nvPr/>
          </p:nvPicPr>
          <p:blipFill>
            <a:blip r:embed="rId1"/>
            <a:srcRect/>
            <a:stretch>
              <a:fillRect/>
            </a:stretch>
          </p:blipFill>
          <p:spPr>
            <a:xfrm>
              <a:off x="13102" y="2580"/>
              <a:ext cx="4225" cy="3005"/>
            </a:xfrm>
            <a:prstGeom prst="rect">
              <a:avLst/>
            </a:prstGeom>
            <a:effectLst>
              <a:outerShdw blurRad="215900" dist="228600" dir="8100000" algn="tr" rotWithShape="0">
                <a:srgbClr val="38829A">
                  <a:alpha val="40000"/>
                </a:srgbClr>
              </a:outerShdw>
            </a:effectLst>
          </p:spPr>
        </p:pic>
        <p:sp>
          <p:nvSpPr>
            <p:cNvPr id="5" name="文本框 4"/>
            <p:cNvSpPr txBox="1"/>
            <p:nvPr/>
          </p:nvSpPr>
          <p:spPr>
            <a:xfrm>
              <a:off x="3288" y="2240"/>
              <a:ext cx="5033" cy="6348"/>
            </a:xfrm>
            <a:prstGeom prst="rect">
              <a:avLst/>
            </a:prstGeom>
            <a:noFill/>
          </p:spPr>
          <p:txBody>
            <a:bodyPr wrap="square" rtlCol="0" anchor="t">
              <a:spAutoFit/>
            </a:bodyPr>
            <a:p>
              <a:pPr algn="l">
                <a:lnSpc>
                  <a:spcPct val="200000"/>
                </a:lnSpc>
                <a:spcBef>
                  <a:spcPts val="0"/>
                </a:spcBef>
                <a:spcAft>
                  <a:spcPts val="0"/>
                </a:spcAft>
              </a:pPr>
              <a:r>
                <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rPr>
                <a:t>全国爱眼日</a:t>
              </a:r>
              <a:endPar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endParaRPr>
            </a:p>
            <a:p>
              <a:pPr algn="l">
                <a:lnSpc>
                  <a:spcPct val="200000"/>
                </a:lnSpc>
                <a:spcBef>
                  <a:spcPts val="0"/>
                </a:spcBef>
                <a:spcAft>
                  <a:spcPts val="0"/>
                </a:spcAft>
              </a:pPr>
              <a:r>
                <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rPr>
                <a:t>错误用眼习惯</a:t>
              </a:r>
              <a:endPar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endParaRPr>
            </a:p>
            <a:p>
              <a:pPr algn="l">
                <a:lnSpc>
                  <a:spcPct val="200000"/>
                </a:lnSpc>
                <a:spcBef>
                  <a:spcPts val="0"/>
                </a:spcBef>
                <a:spcAft>
                  <a:spcPts val="0"/>
                </a:spcAft>
              </a:pPr>
              <a:r>
                <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rPr>
                <a:t>怎样保护视力</a:t>
              </a:r>
              <a:endPar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endParaRPr>
            </a:p>
            <a:p>
              <a:pPr algn="l">
                <a:lnSpc>
                  <a:spcPct val="200000"/>
                </a:lnSpc>
                <a:spcBef>
                  <a:spcPts val="0"/>
                </a:spcBef>
                <a:spcAft>
                  <a:spcPts val="0"/>
                </a:spcAft>
              </a:pPr>
              <a:r>
                <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rPr>
                <a:t>护眼小常识</a:t>
              </a:r>
              <a:endParaRPr lang="zh-CN" altLang="en-US" sz="3200">
                <a:solidFill>
                  <a:srgbClr val="6EBED9"/>
                </a:solidFill>
                <a:latin typeface="思源黑体 CN Bold" panose="020B0800000000000000" charset="-122"/>
                <a:ea typeface="思源黑体 CN Bold" panose="020B0800000000000000" charset="-122"/>
                <a:cs typeface="宋体" panose="02010600030101010101" pitchFamily="2" charset="-122"/>
              </a:endParaRPr>
            </a:p>
          </p:txBody>
        </p:sp>
        <p:sp>
          <p:nvSpPr>
            <p:cNvPr id="6" name="椭圆 5"/>
            <p:cNvSpPr/>
            <p:nvPr/>
          </p:nvSpPr>
          <p:spPr>
            <a:xfrm>
              <a:off x="2447" y="2974"/>
              <a:ext cx="707" cy="707"/>
            </a:xfrm>
            <a:prstGeom prst="ellipse">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t>1</a:t>
              </a:r>
              <a:endParaRPr lang="en-US" altLang="zh-CN" sz="2200"/>
            </a:p>
          </p:txBody>
        </p:sp>
        <p:sp>
          <p:nvSpPr>
            <p:cNvPr id="7" name="椭圆 6"/>
            <p:cNvSpPr/>
            <p:nvPr/>
          </p:nvSpPr>
          <p:spPr>
            <a:xfrm>
              <a:off x="2447" y="4518"/>
              <a:ext cx="707" cy="707"/>
            </a:xfrm>
            <a:prstGeom prst="ellipse">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t>2</a:t>
              </a:r>
              <a:endParaRPr lang="en-US" altLang="zh-CN" sz="2200"/>
            </a:p>
          </p:txBody>
        </p:sp>
        <p:sp>
          <p:nvSpPr>
            <p:cNvPr id="12" name="椭圆 11"/>
            <p:cNvSpPr/>
            <p:nvPr/>
          </p:nvSpPr>
          <p:spPr>
            <a:xfrm>
              <a:off x="2447" y="6062"/>
              <a:ext cx="707" cy="707"/>
            </a:xfrm>
            <a:prstGeom prst="ellipse">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t>3</a:t>
              </a:r>
              <a:endParaRPr lang="en-US" altLang="zh-CN" sz="2200"/>
            </a:p>
          </p:txBody>
        </p:sp>
        <p:sp>
          <p:nvSpPr>
            <p:cNvPr id="14" name="椭圆 13"/>
            <p:cNvSpPr/>
            <p:nvPr/>
          </p:nvSpPr>
          <p:spPr>
            <a:xfrm>
              <a:off x="2447" y="7606"/>
              <a:ext cx="707" cy="707"/>
            </a:xfrm>
            <a:prstGeom prst="ellipse">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t>4</a:t>
              </a:r>
              <a:endParaRPr lang="en-US" altLang="zh-CN" sz="2200"/>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1440" y="89535"/>
            <a:ext cx="12009755" cy="6678930"/>
            <a:chOff x="144" y="141"/>
            <a:chExt cx="18913" cy="10518"/>
          </a:xfrm>
        </p:grpSpPr>
        <p:sp>
          <p:nvSpPr>
            <p:cNvPr id="38" name="文本框 37"/>
            <p:cNvSpPr txBox="1"/>
            <p:nvPr/>
          </p:nvSpPr>
          <p:spPr>
            <a:xfrm>
              <a:off x="12400" y="2032"/>
              <a:ext cx="6404" cy="1307"/>
            </a:xfrm>
            <a:prstGeom prst="rect">
              <a:avLst/>
            </a:prstGeom>
            <a:noFill/>
          </p:spPr>
          <p:txBody>
            <a:bodyPr wrap="square" rtlCol="0" anchor="t">
              <a:spAutoFit/>
            </a:bodyPr>
            <a:p>
              <a:pPr algn="l" fontAlgn="auto">
                <a:lnSpc>
                  <a:spcPct val="80000"/>
                </a:lnSpc>
                <a:spcBef>
                  <a:spcPts val="0"/>
                </a:spcBef>
                <a:spcAft>
                  <a:spcPts val="0"/>
                </a:spcAft>
              </a:pPr>
              <a:r>
                <a:rPr lang="zh-CN" sz="6000">
                  <a:solidFill>
                    <a:srgbClr val="6EBED9"/>
                  </a:solidFill>
                  <a:latin typeface="思源黑体 CN Bold" panose="020B0800000000000000" charset="-122"/>
                  <a:ea typeface="思源黑体 CN Bold" panose="020B0800000000000000" charset="-122"/>
                  <a:cs typeface="思源黑体 CN Bold" panose="020B0800000000000000" charset="-122"/>
                </a:rPr>
                <a:t>谢谢观看</a:t>
              </a:r>
              <a:endParaRPr lang="zh-CN" sz="6000">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sp>
          <p:nvSpPr>
            <p:cNvPr id="13" name="任意多边形 12"/>
            <p:cNvSpPr/>
            <p:nvPr/>
          </p:nvSpPr>
          <p:spPr>
            <a:xfrm flipH="1">
              <a:off x="684" y="2905"/>
              <a:ext cx="10840" cy="7005"/>
            </a:xfrm>
            <a:custGeom>
              <a:avLst/>
              <a:gdLst>
                <a:gd name="connsiteX0" fmla="*/ 3982 w 10840"/>
                <a:gd name="connsiteY0" fmla="*/ 906 h 7005"/>
                <a:gd name="connsiteX1" fmla="*/ 1072 w 10840"/>
                <a:gd name="connsiteY1" fmla="*/ 1767 h 7005"/>
                <a:gd name="connsiteX2" fmla="*/ 118 w 10840"/>
                <a:gd name="connsiteY2" fmla="*/ 4693 h 7005"/>
                <a:gd name="connsiteX3" fmla="*/ 2377 w 10840"/>
                <a:gd name="connsiteY3" fmla="*/ 6764 h 7005"/>
                <a:gd name="connsiteX4" fmla="*/ 5816 w 10840"/>
                <a:gd name="connsiteY4" fmla="*/ 6977 h 7005"/>
                <a:gd name="connsiteX5" fmla="*/ 10069 w 10840"/>
                <a:gd name="connsiteY5" fmla="*/ 5875 h 7005"/>
                <a:gd name="connsiteX6" fmla="*/ 10820 w 10840"/>
                <a:gd name="connsiteY6" fmla="*/ 3316 h 7005"/>
                <a:gd name="connsiteX7" fmla="*/ 9782 w 10840"/>
                <a:gd name="connsiteY7" fmla="*/ 769 h 7005"/>
                <a:gd name="connsiteX8" fmla="*/ 7585 w 10840"/>
                <a:gd name="connsiteY8" fmla="*/ 1 h 7005"/>
                <a:gd name="connsiteX9" fmla="*/ 3982 w 10840"/>
                <a:gd name="connsiteY9" fmla="*/ 906 h 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0" h="7005">
                  <a:moveTo>
                    <a:pt x="3982" y="906"/>
                  </a:moveTo>
                  <a:cubicBezTo>
                    <a:pt x="3405" y="1051"/>
                    <a:pt x="1900" y="1216"/>
                    <a:pt x="1072" y="1767"/>
                  </a:cubicBezTo>
                  <a:cubicBezTo>
                    <a:pt x="243" y="2318"/>
                    <a:pt x="-236" y="3659"/>
                    <a:pt x="118" y="4693"/>
                  </a:cubicBezTo>
                  <a:cubicBezTo>
                    <a:pt x="473" y="5726"/>
                    <a:pt x="984" y="6342"/>
                    <a:pt x="2377" y="6764"/>
                  </a:cubicBezTo>
                  <a:cubicBezTo>
                    <a:pt x="3770" y="7185"/>
                    <a:pt x="4482" y="6804"/>
                    <a:pt x="5816" y="6977"/>
                  </a:cubicBezTo>
                  <a:cubicBezTo>
                    <a:pt x="7150" y="7150"/>
                    <a:pt x="9425" y="6508"/>
                    <a:pt x="10069" y="5875"/>
                  </a:cubicBezTo>
                  <a:cubicBezTo>
                    <a:pt x="10714" y="5243"/>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8" name="组合 27"/>
            <p:cNvGrpSpPr/>
            <p:nvPr/>
          </p:nvGrpSpPr>
          <p:grpSpPr>
            <a:xfrm>
              <a:off x="1302" y="3719"/>
              <a:ext cx="5244" cy="6168"/>
              <a:chOff x="1302" y="3520"/>
              <a:chExt cx="5244" cy="6168"/>
            </a:xfrm>
          </p:grpSpPr>
          <p:sp>
            <p:nvSpPr>
              <p:cNvPr id="11" name="矩形 10"/>
              <p:cNvSpPr/>
              <p:nvPr/>
            </p:nvSpPr>
            <p:spPr>
              <a:xfrm>
                <a:off x="1815" y="3520"/>
                <a:ext cx="4271" cy="6168"/>
              </a:xfrm>
              <a:prstGeom prst="rect">
                <a:avLst/>
              </a:prstGeom>
              <a:solidFill>
                <a:srgbClr val="EDFBFE"/>
              </a:solidFill>
              <a:ln w="177800">
                <a:solidFill>
                  <a:srgbClr val="23687F"/>
                </a:solidFill>
              </a:ln>
              <a:effectLst>
                <a:outerShdw blurRad="190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rot="0">
                <a:off x="1302" y="3630"/>
                <a:ext cx="5244" cy="5655"/>
                <a:chOff x="1087" y="2493"/>
                <a:chExt cx="6439" cy="6943"/>
              </a:xfrm>
            </p:grpSpPr>
            <p:sp>
              <p:nvSpPr>
                <p:cNvPr id="14" name="文本框 13"/>
                <p:cNvSpPr txBox="1"/>
                <p:nvPr/>
              </p:nvSpPr>
              <p:spPr>
                <a:xfrm>
                  <a:off x="1171" y="2493"/>
                  <a:ext cx="6355" cy="2408"/>
                </a:xfrm>
                <a:prstGeom prst="rect">
                  <a:avLst/>
                </a:prstGeom>
                <a:noFill/>
              </p:spPr>
              <p:txBody>
                <a:bodyPr wrap="square" rtlCol="0">
                  <a:spAutoFit/>
                </a:bodyPr>
                <a:p>
                  <a:pPr algn="ctr">
                    <a:lnSpc>
                      <a:spcPct val="100000"/>
                    </a:lnSpc>
                  </a:pPr>
                  <a:r>
                    <a:rPr lang="en-US" altLang="zh-CN" sz="7500" b="1">
                      <a:solidFill>
                        <a:srgbClr val="23687F"/>
                      </a:solidFill>
                      <a:latin typeface="+mj-lt"/>
                      <a:ea typeface="思源黑体 CN Bold" panose="020B0800000000000000" charset="-122"/>
                      <a:cs typeface="+mj-lt"/>
                    </a:rPr>
                    <a:t>E</a:t>
                  </a:r>
                  <a:endParaRPr lang="en-US" altLang="zh-CN" sz="7500" b="1">
                    <a:solidFill>
                      <a:srgbClr val="23687F"/>
                    </a:solidFill>
                    <a:latin typeface="+mj-lt"/>
                    <a:ea typeface="思源黑体 CN Bold" panose="020B0800000000000000" charset="-122"/>
                    <a:cs typeface="+mj-lt"/>
                  </a:endParaRPr>
                </a:p>
              </p:txBody>
            </p:sp>
            <p:sp>
              <p:nvSpPr>
                <p:cNvPr id="16" name="文本框 15"/>
                <p:cNvSpPr txBox="1"/>
                <p:nvPr/>
              </p:nvSpPr>
              <p:spPr>
                <a:xfrm>
                  <a:off x="1087" y="8735"/>
                  <a:ext cx="6355" cy="701"/>
                </a:xfrm>
                <a:prstGeom prst="rect">
                  <a:avLst/>
                </a:prstGeom>
                <a:noFill/>
              </p:spPr>
              <p:txBody>
                <a:bodyPr wrap="square" rtlCol="0">
                  <a:spAutoFit/>
                </a:bodyPr>
                <a:p>
                  <a:pPr algn="ctr">
                    <a:lnSpc>
                      <a:spcPct val="100000"/>
                    </a:lnSpc>
                  </a:pPr>
                  <a:r>
                    <a:rPr lang="en-US" altLang="zh-CN" b="1">
                      <a:solidFill>
                        <a:srgbClr val="23687F"/>
                      </a:solidFill>
                      <a:latin typeface="+mj-lt"/>
                      <a:ea typeface="思源黑体 CN Bold" panose="020B0800000000000000" charset="-122"/>
                      <a:cs typeface="+mj-lt"/>
                    </a:rPr>
                    <a:t>E   D   F   C   Z   P</a:t>
                  </a:r>
                  <a:endParaRPr lang="en-US" altLang="zh-CN" b="1">
                    <a:solidFill>
                      <a:srgbClr val="23687F"/>
                    </a:solidFill>
                    <a:latin typeface="+mj-lt"/>
                    <a:ea typeface="思源黑体 CN Bold" panose="020B0800000000000000" charset="-122"/>
                    <a:cs typeface="+mj-lt"/>
                  </a:endParaRPr>
                </a:p>
              </p:txBody>
            </p:sp>
            <p:sp>
              <p:nvSpPr>
                <p:cNvPr id="17" name="文本框 16"/>
                <p:cNvSpPr txBox="1"/>
                <p:nvPr/>
              </p:nvSpPr>
              <p:spPr>
                <a:xfrm>
                  <a:off x="1442" y="4294"/>
                  <a:ext cx="5671" cy="2111"/>
                </a:xfrm>
                <a:prstGeom prst="rect">
                  <a:avLst/>
                </a:prstGeom>
                <a:noFill/>
              </p:spPr>
              <p:txBody>
                <a:bodyPr wrap="square" rtlCol="0">
                  <a:spAutoFit/>
                </a:bodyPr>
                <a:p>
                  <a:pPr algn="ctr">
                    <a:lnSpc>
                      <a:spcPct val="100000"/>
                    </a:lnSpc>
                  </a:pPr>
                  <a:r>
                    <a:rPr lang="en-US" altLang="zh-CN" sz="6500" b="1">
                      <a:solidFill>
                        <a:srgbClr val="23687F"/>
                      </a:solidFill>
                      <a:latin typeface="+mj-lt"/>
                      <a:ea typeface="思源黑体 CN Bold" panose="020B0800000000000000" charset="-122"/>
                      <a:cs typeface="+mj-lt"/>
                    </a:rPr>
                    <a:t>F P</a:t>
                  </a:r>
                  <a:endParaRPr lang="en-US" altLang="zh-CN" sz="6500" b="1">
                    <a:solidFill>
                      <a:srgbClr val="23687F"/>
                    </a:solidFill>
                    <a:latin typeface="+mj-lt"/>
                    <a:ea typeface="思源黑体 CN Bold" panose="020B0800000000000000" charset="-122"/>
                    <a:cs typeface="+mj-lt"/>
                  </a:endParaRPr>
                </a:p>
              </p:txBody>
            </p:sp>
            <p:sp>
              <p:nvSpPr>
                <p:cNvPr id="18" name="文本框 17"/>
                <p:cNvSpPr txBox="1"/>
                <p:nvPr/>
              </p:nvSpPr>
              <p:spPr>
                <a:xfrm>
                  <a:off x="1116" y="5837"/>
                  <a:ext cx="6355" cy="1664"/>
                </a:xfrm>
                <a:prstGeom prst="rect">
                  <a:avLst/>
                </a:prstGeom>
                <a:noFill/>
              </p:spPr>
              <p:txBody>
                <a:bodyPr wrap="square" rtlCol="0">
                  <a:spAutoFit/>
                </a:bodyPr>
                <a:p>
                  <a:pPr algn="ctr">
                    <a:lnSpc>
                      <a:spcPct val="100000"/>
                    </a:lnSpc>
                  </a:pPr>
                  <a:r>
                    <a:rPr lang="en-US" altLang="zh-CN" sz="5000" b="1">
                      <a:solidFill>
                        <a:srgbClr val="23687F"/>
                      </a:solidFill>
                      <a:latin typeface="+mj-lt"/>
                      <a:ea typeface="思源黑体 CN Bold" panose="020B0800000000000000" charset="-122"/>
                      <a:cs typeface="+mj-lt"/>
                    </a:rPr>
                    <a:t>T  O  Z</a:t>
                  </a:r>
                  <a:endParaRPr lang="en-US" altLang="zh-CN" sz="5000" b="1">
                    <a:solidFill>
                      <a:srgbClr val="23687F"/>
                    </a:solidFill>
                    <a:latin typeface="+mj-lt"/>
                    <a:ea typeface="思源黑体 CN Bold" panose="020B0800000000000000" charset="-122"/>
                    <a:cs typeface="+mj-lt"/>
                  </a:endParaRPr>
                </a:p>
              </p:txBody>
            </p:sp>
            <p:sp>
              <p:nvSpPr>
                <p:cNvPr id="19" name="文本框 18"/>
                <p:cNvSpPr txBox="1"/>
                <p:nvPr/>
              </p:nvSpPr>
              <p:spPr>
                <a:xfrm>
                  <a:off x="1100" y="6931"/>
                  <a:ext cx="6355" cy="1218"/>
                </a:xfrm>
                <a:prstGeom prst="rect">
                  <a:avLst/>
                </a:prstGeom>
                <a:noFill/>
              </p:spPr>
              <p:txBody>
                <a:bodyPr wrap="square" rtlCol="0">
                  <a:spAutoFit/>
                </a:bodyPr>
                <a:p>
                  <a:pPr algn="ctr">
                    <a:lnSpc>
                      <a:spcPct val="100000"/>
                    </a:lnSpc>
                  </a:pPr>
                  <a:r>
                    <a:rPr lang="en-US" altLang="zh-CN" sz="3500" b="1" spc="-200">
                      <a:solidFill>
                        <a:srgbClr val="23687F"/>
                      </a:solidFill>
                      <a:uFillTx/>
                      <a:latin typeface="+mj-lt"/>
                      <a:ea typeface="思源黑体 CN Bold" panose="020B0800000000000000" charset="-122"/>
                      <a:cs typeface="+mj-lt"/>
                    </a:rPr>
                    <a:t>L   P   E   D</a:t>
                  </a:r>
                  <a:endParaRPr lang="en-US" altLang="zh-CN" sz="3500" b="1" spc="-200">
                    <a:solidFill>
                      <a:srgbClr val="23687F"/>
                    </a:solidFill>
                    <a:uFillTx/>
                    <a:latin typeface="+mj-lt"/>
                    <a:ea typeface="思源黑体 CN Bold" panose="020B0800000000000000" charset="-122"/>
                    <a:cs typeface="+mj-lt"/>
                  </a:endParaRPr>
                </a:p>
              </p:txBody>
            </p:sp>
            <p:sp>
              <p:nvSpPr>
                <p:cNvPr id="20" name="文本框 19"/>
                <p:cNvSpPr txBox="1"/>
                <p:nvPr/>
              </p:nvSpPr>
              <p:spPr>
                <a:xfrm>
                  <a:off x="1132" y="7883"/>
                  <a:ext cx="6355" cy="920"/>
                </a:xfrm>
                <a:prstGeom prst="rect">
                  <a:avLst/>
                </a:prstGeom>
                <a:noFill/>
              </p:spPr>
              <p:txBody>
                <a:bodyPr wrap="square" rtlCol="0">
                  <a:spAutoFit/>
                </a:bodyPr>
                <a:p>
                  <a:pPr algn="ctr">
                    <a:lnSpc>
                      <a:spcPct val="100000"/>
                    </a:lnSpc>
                  </a:pPr>
                  <a:r>
                    <a:rPr lang="en-US" altLang="zh-CN" sz="2500" b="1" spc="100">
                      <a:solidFill>
                        <a:srgbClr val="23687F"/>
                      </a:solidFill>
                      <a:uFillTx/>
                      <a:latin typeface="+mj-lt"/>
                      <a:ea typeface="思源黑体 CN Bold" panose="020B0800000000000000" charset="-122"/>
                      <a:cs typeface="+mj-lt"/>
                    </a:rPr>
                    <a:t>P  E  C  F  D</a:t>
                  </a:r>
                  <a:endParaRPr lang="en-US" altLang="zh-CN" sz="2500" b="1" spc="100">
                    <a:solidFill>
                      <a:srgbClr val="23687F"/>
                    </a:solidFill>
                    <a:uFillTx/>
                    <a:latin typeface="+mj-lt"/>
                    <a:ea typeface="思源黑体 CN Bold" panose="020B0800000000000000" charset="-122"/>
                    <a:cs typeface="+mj-lt"/>
                  </a:endParaRPr>
                </a:p>
              </p:txBody>
            </p:sp>
          </p:grpSp>
        </p:grpSp>
        <p:pic>
          <p:nvPicPr>
            <p:cNvPr id="10" name="图片 9" descr="C:\Users\Administrator\Desktop\眼睛-2.png眼睛-2"/>
            <p:cNvPicPr>
              <a:picLocks noChangeAspect="1"/>
            </p:cNvPicPr>
            <p:nvPr/>
          </p:nvPicPr>
          <p:blipFill>
            <a:blip r:embed="rId1"/>
            <a:srcRect/>
            <a:stretch>
              <a:fillRect/>
            </a:stretch>
          </p:blipFill>
          <p:spPr>
            <a:xfrm>
              <a:off x="3368" y="4415"/>
              <a:ext cx="7942" cy="5648"/>
            </a:xfrm>
            <a:prstGeom prst="rect">
              <a:avLst/>
            </a:prstGeom>
            <a:effectLst>
              <a:outerShdw blurRad="215900" dist="228600" dir="8100000" algn="tr" rotWithShape="0">
                <a:srgbClr val="38829A">
                  <a:alpha val="40000"/>
                </a:srgbClr>
              </a:outerShdw>
            </a:effectLst>
          </p:spPr>
        </p:pic>
        <p:sp>
          <p:nvSpPr>
            <p:cNvPr id="25" name="文本框 24"/>
            <p:cNvSpPr txBox="1"/>
            <p:nvPr/>
          </p:nvSpPr>
          <p:spPr>
            <a:xfrm>
              <a:off x="804" y="578"/>
              <a:ext cx="5097" cy="580"/>
            </a:xfrm>
            <a:prstGeom prst="rect">
              <a:avLst/>
            </a:prstGeom>
            <a:noFill/>
          </p:spPr>
          <p:txBody>
            <a:bodyPr wrap="square" rtlCol="0" anchor="t">
              <a:spAutoFit/>
            </a:bodyPr>
            <a:p>
              <a:pPr algn="dist"/>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全</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国</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爱</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眼</a:t>
              </a:r>
              <a:r>
                <a:rPr lang="en-US" altLang="zh-CN">
                  <a:solidFill>
                    <a:srgbClr val="6EBED9"/>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rPr>
                <a:t>日</a:t>
              </a:r>
              <a:endParaRPr lang="zh-CN" altLang="en-US">
                <a:solidFill>
                  <a:srgbClr val="6EBED9"/>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30" name="直接连接符 29"/>
            <p:cNvCxnSpPr/>
            <p:nvPr/>
          </p:nvCxnSpPr>
          <p:spPr>
            <a:xfrm>
              <a:off x="12653" y="3484"/>
              <a:ext cx="4625" cy="0"/>
            </a:xfrm>
            <a:prstGeom prst="line">
              <a:avLst/>
            </a:prstGeom>
            <a:ln w="31750">
              <a:solidFill>
                <a:srgbClr val="6EBED9"/>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 name="组合 25"/>
          <p:cNvGrpSpPr/>
          <p:nvPr/>
        </p:nvGrpSpPr>
        <p:grpSpPr>
          <a:xfrm>
            <a:off x="91440" y="89535"/>
            <a:ext cx="12009755" cy="6678930"/>
            <a:chOff x="144" y="141"/>
            <a:chExt cx="18913" cy="10518"/>
          </a:xfrm>
        </p:grpSpPr>
        <p:sp>
          <p:nvSpPr>
            <p:cNvPr id="15" name="任意多边形 14"/>
            <p:cNvSpPr/>
            <p:nvPr/>
          </p:nvSpPr>
          <p:spPr>
            <a:xfrm flipH="1">
              <a:off x="3985" y="1797"/>
              <a:ext cx="10839" cy="7030"/>
            </a:xfrm>
            <a:custGeom>
              <a:avLst/>
              <a:gdLst>
                <a:gd name="connsiteX0" fmla="*/ 3982 w 10839"/>
                <a:gd name="connsiteY0" fmla="*/ 906 h 7030"/>
                <a:gd name="connsiteX1" fmla="*/ 1072 w 10839"/>
                <a:gd name="connsiteY1" fmla="*/ 1767 h 7030"/>
                <a:gd name="connsiteX2" fmla="*/ 118 w 10839"/>
                <a:gd name="connsiteY2" fmla="*/ 4693 h 7030"/>
                <a:gd name="connsiteX3" fmla="*/ 2377 w 10839"/>
                <a:gd name="connsiteY3" fmla="*/ 6764 h 7030"/>
                <a:gd name="connsiteX4" fmla="*/ 5816 w 10839"/>
                <a:gd name="connsiteY4" fmla="*/ 6977 h 7030"/>
                <a:gd name="connsiteX5" fmla="*/ 10053 w 10839"/>
                <a:gd name="connsiteY5" fmla="*/ 5758 h 7030"/>
                <a:gd name="connsiteX6" fmla="*/ 10820 w 10839"/>
                <a:gd name="connsiteY6" fmla="*/ 3316 h 7030"/>
                <a:gd name="connsiteX7" fmla="*/ 9782 w 10839"/>
                <a:gd name="connsiteY7" fmla="*/ 769 h 7030"/>
                <a:gd name="connsiteX8" fmla="*/ 7585 w 10839"/>
                <a:gd name="connsiteY8" fmla="*/ 1 h 7030"/>
                <a:gd name="connsiteX9" fmla="*/ 3982 w 10839"/>
                <a:gd name="connsiteY9" fmla="*/ 906 h 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9" h="7030">
                  <a:moveTo>
                    <a:pt x="3982" y="906"/>
                  </a:moveTo>
                  <a:cubicBezTo>
                    <a:pt x="3405" y="1051"/>
                    <a:pt x="1900" y="1216"/>
                    <a:pt x="1072" y="1767"/>
                  </a:cubicBezTo>
                  <a:cubicBezTo>
                    <a:pt x="243" y="2318"/>
                    <a:pt x="-236" y="3659"/>
                    <a:pt x="118" y="4693"/>
                  </a:cubicBezTo>
                  <a:cubicBezTo>
                    <a:pt x="473" y="5726"/>
                    <a:pt x="984" y="6342"/>
                    <a:pt x="2377" y="6764"/>
                  </a:cubicBezTo>
                  <a:cubicBezTo>
                    <a:pt x="3546" y="7024"/>
                    <a:pt x="4327" y="7091"/>
                    <a:pt x="5816" y="6977"/>
                  </a:cubicBezTo>
                  <a:cubicBezTo>
                    <a:pt x="7305" y="6863"/>
                    <a:pt x="9409" y="6391"/>
                    <a:pt x="10053" y="5758"/>
                  </a:cubicBezTo>
                  <a:cubicBezTo>
                    <a:pt x="10698" y="5126"/>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7896" y="3054"/>
              <a:ext cx="1318" cy="1318"/>
            </a:xfrm>
            <a:prstGeom prst="ellipse">
              <a:avLst/>
            </a:prstGeom>
            <a:solidFill>
              <a:srgbClr val="E0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223" y="4577"/>
              <a:ext cx="6665" cy="1476"/>
            </a:xfrm>
            <a:prstGeom prst="rect">
              <a:avLst/>
            </a:prstGeom>
            <a:noFill/>
          </p:spPr>
          <p:txBody>
            <a:bodyPr wrap="square" rtlCol="0" anchor="t">
              <a:spAutoFit/>
            </a:bodyPr>
            <a:p>
              <a:pPr algn="ctr">
                <a:lnSpc>
                  <a:spcPct val="100000"/>
                </a:lnSpc>
              </a:pPr>
              <a:r>
                <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rPr>
                <a:t>全国爱眼日</a:t>
              </a:r>
              <a:endPar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endParaRPr>
            </a:p>
          </p:txBody>
        </p:sp>
        <p:pic>
          <p:nvPicPr>
            <p:cNvPr id="22" name="图片 21" descr="C:\Users\Administrator\Desktop\眼睛-2.png眼睛-2"/>
            <p:cNvPicPr>
              <a:picLocks noChangeAspect="1"/>
            </p:cNvPicPr>
            <p:nvPr/>
          </p:nvPicPr>
          <p:blipFill>
            <a:blip r:embed="rId1"/>
            <a:srcRect/>
            <a:stretch>
              <a:fillRect/>
            </a:stretch>
          </p:blipFill>
          <p:spPr>
            <a:xfrm>
              <a:off x="9008" y="4565"/>
              <a:ext cx="7942" cy="5648"/>
            </a:xfrm>
            <a:prstGeom prst="rect">
              <a:avLst/>
            </a:prstGeom>
            <a:effectLst>
              <a:outerShdw blurRad="215900" dist="228600" dir="8100000" algn="tr" rotWithShape="0">
                <a:srgbClr val="38829A">
                  <a:alpha val="40000"/>
                </a:srgbClr>
              </a:outerShdw>
            </a:effectLst>
          </p:spPr>
        </p:pic>
        <p:sp>
          <p:nvSpPr>
            <p:cNvPr id="24" name="文本框 23"/>
            <p:cNvSpPr txBox="1"/>
            <p:nvPr/>
          </p:nvSpPr>
          <p:spPr>
            <a:xfrm>
              <a:off x="7901" y="3017"/>
              <a:ext cx="1308" cy="1355"/>
            </a:xfrm>
            <a:prstGeom prst="rect">
              <a:avLst/>
            </a:prstGeom>
            <a:noFill/>
          </p:spPr>
          <p:txBody>
            <a:bodyPr wrap="square" rtlCol="0" anchor="t">
              <a:spAutoFit/>
            </a:bodyPr>
            <a:p>
              <a:pPr algn="ctr">
                <a:lnSpc>
                  <a:spcPct val="100000"/>
                </a:lnSpc>
              </a:pP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rPr>
                <a:t>1</a:t>
              </a:r>
              <a:endPar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endParaRPr>
            </a:p>
          </p:txBody>
        </p:sp>
      </p:gr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 name="图片 55" descr="1- (19)"/>
          <p:cNvPicPr>
            <a:picLocks noChangeAspect="1"/>
          </p:cNvPicPr>
          <p:nvPr/>
        </p:nvPicPr>
        <p:blipFill>
          <a:blip r:embed="rId1">
            <a:lum bright="6000"/>
          </a:blip>
          <a:stretch>
            <a:fillRect/>
          </a:stretch>
        </p:blipFill>
        <p:spPr>
          <a:xfrm>
            <a:off x="515620" y="465455"/>
            <a:ext cx="953135" cy="986155"/>
          </a:xfrm>
          <a:prstGeom prst="rect">
            <a:avLst/>
          </a:prstGeom>
        </p:spPr>
      </p:pic>
      <p:sp>
        <p:nvSpPr>
          <p:cNvPr id="2" name="文本框 1"/>
          <p:cNvSpPr txBox="1"/>
          <p:nvPr/>
        </p:nvSpPr>
        <p:spPr>
          <a:xfrm>
            <a:off x="1619885" y="657860"/>
            <a:ext cx="3406140" cy="629920"/>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rPr>
              <a:t>全国爱眼日</a:t>
            </a:r>
            <a:endParaRPr lang="zh-CN" altLang="en-US" sz="3500">
              <a:solidFill>
                <a:srgbClr val="6EBED9"/>
              </a:solidFill>
              <a:latin typeface="思源黑体 CN Bold" panose="020B0800000000000000" charset="-122"/>
              <a:ea typeface="思源黑体 CN Bold" panose="020B0800000000000000" charset="-122"/>
            </a:endParaRPr>
          </a:p>
        </p:txBody>
      </p:sp>
      <p:sp>
        <p:nvSpPr>
          <p:cNvPr id="5" name="文本框 4"/>
          <p:cNvSpPr txBox="1"/>
          <p:nvPr/>
        </p:nvSpPr>
        <p:spPr>
          <a:xfrm>
            <a:off x="5159375" y="2177415"/>
            <a:ext cx="5861050" cy="3900170"/>
          </a:xfrm>
          <a:prstGeom prst="rect">
            <a:avLst/>
          </a:prstGeom>
          <a:noFill/>
        </p:spPr>
        <p:txBody>
          <a:bodyPr wrap="square" rtlCol="0" anchor="t">
            <a:spAutoFit/>
          </a:bodyPr>
          <a:p>
            <a:pPr indent="0">
              <a:lnSpc>
                <a:spcPct val="150000"/>
              </a:lnSpc>
              <a:buNone/>
            </a:pP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全国爱眼日是每年的6月6日，眼睛是人类感官中最重要的器官之一，不当的用眼习惯会导致眼部疾病，危害身体健康。</a:t>
            </a:r>
            <a:endPar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150000"/>
              </a:lnSpc>
              <a:buNone/>
            </a:pP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1992年，天津医科大学眼科教授王延华与流行病学教授耿贯一首次向全国倡议设立爱眼日，倡议得到响应并将每年的5月5日定为“全国爱眼日”。</a:t>
            </a:r>
            <a:endPar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150000"/>
              </a:lnSpc>
              <a:buNone/>
            </a:pP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1996年，重新确定每年的6月6日为“全国爱眼日”。</a:t>
            </a:r>
            <a:endPar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150000"/>
              </a:lnSpc>
              <a:buNone/>
            </a:pP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2021年3月，为提高近视防控等儿童青少年视力健康工作管理决策水平，促进儿童青少年视力健康事业科学发展，国家卫健委决定成立国家儿童青少年视力健康管理专家咨询委员会。</a:t>
            </a:r>
            <a:endPar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150000"/>
              </a:lnSpc>
              <a:buNone/>
            </a:pPr>
            <a:r>
              <a:rPr lang="en-US" altLang="zh-CN"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2022</a:t>
            </a: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年</a:t>
            </a:r>
            <a:r>
              <a:rPr lang="en-US" altLang="zh-CN"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6</a:t>
            </a: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月</a:t>
            </a:r>
            <a:r>
              <a:rPr lang="en-US" altLang="zh-CN"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6</a:t>
            </a:r>
            <a:r>
              <a:rPr lang="zh-CN" altLang="en-US"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日，全国爱眼日主题</a:t>
            </a:r>
            <a:r>
              <a:rPr lang="en-US" altLang="zh-CN"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“关注普遍眼健康，共筑‘睛’彩大健康”</a:t>
            </a:r>
            <a:endParaRPr lang="en-US" altLang="zh-CN" sz="15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18" name="矩形 17"/>
          <p:cNvSpPr/>
          <p:nvPr/>
        </p:nvSpPr>
        <p:spPr>
          <a:xfrm>
            <a:off x="91440" y="89535"/>
            <a:ext cx="12009755" cy="6678930"/>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descr="C:\Users\Administrator\Desktop\日历-02-0.png日历-02-0"/>
          <p:cNvPicPr>
            <a:picLocks noChangeAspect="1"/>
          </p:cNvPicPr>
          <p:nvPr/>
        </p:nvPicPr>
        <p:blipFill>
          <a:blip r:embed="rId2"/>
          <a:srcRect/>
          <a:stretch>
            <a:fillRect/>
          </a:stretch>
        </p:blipFill>
        <p:spPr>
          <a:xfrm>
            <a:off x="1233805" y="2061845"/>
            <a:ext cx="3698240" cy="3729355"/>
          </a:xfrm>
          <a:prstGeom prst="rect">
            <a:avLst/>
          </a:prstGeom>
        </p:spPr>
      </p:pic>
      <p:sp>
        <p:nvSpPr>
          <p:cNvPr id="13" name="文本框 12"/>
          <p:cNvSpPr txBox="1"/>
          <p:nvPr/>
        </p:nvSpPr>
        <p:spPr>
          <a:xfrm>
            <a:off x="1686560" y="3211830"/>
            <a:ext cx="2486025" cy="1630045"/>
          </a:xfrm>
          <a:prstGeom prst="rect">
            <a:avLst/>
          </a:prstGeom>
          <a:noFill/>
        </p:spPr>
        <p:txBody>
          <a:bodyPr wrap="square" rtlCol="0" anchor="t">
            <a:spAutoFit/>
          </a:bodyPr>
          <a:p>
            <a:pPr indent="0" algn="ctr">
              <a:lnSpc>
                <a:spcPct val="100000"/>
              </a:lnSpc>
              <a:buNone/>
            </a:pPr>
            <a:r>
              <a:rPr lang="en-US" altLang="zh-CN" sz="10000">
                <a:solidFill>
                  <a:srgbClr val="E9615F"/>
                </a:solidFill>
                <a:latin typeface="Impact" panose="020B0806030902050204" charset="0"/>
                <a:ea typeface="思源黑体 CN Bold" panose="020B0800000000000000" charset="-122"/>
                <a:cs typeface="Impact" panose="020B0806030902050204" charset="0"/>
              </a:rPr>
              <a:t>6.6</a:t>
            </a:r>
            <a:endParaRPr lang="en-US" altLang="zh-CN" sz="10000">
              <a:solidFill>
                <a:srgbClr val="E9615F"/>
              </a:solidFill>
              <a:latin typeface="Impact" panose="020B0806030902050204" charset="0"/>
              <a:ea typeface="思源黑体 CN Bold" panose="020B0800000000000000" charset="-122"/>
              <a:cs typeface="Impact" panose="020B0806030902050204" charset="0"/>
            </a:endParaRPr>
          </a:p>
        </p:txBody>
      </p:sp>
      <p:sp>
        <p:nvSpPr>
          <p:cNvPr id="14" name="文本框 13"/>
          <p:cNvSpPr txBox="1"/>
          <p:nvPr/>
        </p:nvSpPr>
        <p:spPr>
          <a:xfrm>
            <a:off x="1645285" y="2368550"/>
            <a:ext cx="2567305" cy="737235"/>
          </a:xfrm>
          <a:prstGeom prst="rect">
            <a:avLst/>
          </a:prstGeom>
          <a:noFill/>
        </p:spPr>
        <p:txBody>
          <a:bodyPr wrap="square" rtlCol="0" anchor="t">
            <a:spAutoFit/>
          </a:bodyPr>
          <a:p>
            <a:pPr indent="0" algn="ctr">
              <a:lnSpc>
                <a:spcPct val="150000"/>
              </a:lnSpc>
              <a:buNone/>
            </a:pPr>
            <a:r>
              <a:rPr lang="zh-CN" altLang="en-US" sz="2800">
                <a:solidFill>
                  <a:schemeClr val="bg1"/>
                </a:solidFill>
                <a:latin typeface="思源黑体 CN Bold" panose="020B0800000000000000" charset="-122"/>
                <a:ea typeface="思源黑体 CN Bold" panose="020B0800000000000000" charset="-122"/>
                <a:cs typeface="思源黑体 CN Bold" panose="020B0800000000000000" charset="-122"/>
              </a:rPr>
              <a:t>全国爱眼日</a:t>
            </a:r>
            <a:endParaRPr lang="zh-CN" altLang="en-US" sz="2800">
              <a:solidFill>
                <a:schemeClr val="bg1"/>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91440" y="89535"/>
            <a:ext cx="12009755" cy="6678930"/>
            <a:chOff x="144" y="141"/>
            <a:chExt cx="18913" cy="10518"/>
          </a:xfrm>
        </p:grpSpPr>
        <p:pic>
          <p:nvPicPr>
            <p:cNvPr id="56" name="图片 55" descr="1- (19)"/>
            <p:cNvPicPr>
              <a:picLocks noChangeAspect="1"/>
            </p:cNvPicPr>
            <p:nvPr/>
          </p:nvPicPr>
          <p:blipFill>
            <a:blip r:embed="rId1">
              <a:lum bright="6000"/>
            </a:blip>
            <a:stretch>
              <a:fillRect/>
            </a:stretch>
          </p:blipFill>
          <p:spPr>
            <a:xfrm>
              <a:off x="812" y="733"/>
              <a:ext cx="1501" cy="1553"/>
            </a:xfrm>
            <a:prstGeom prst="rect">
              <a:avLst/>
            </a:prstGeom>
          </p:spPr>
        </p:pic>
        <p:sp>
          <p:nvSpPr>
            <p:cNvPr id="2" name="文本框 1"/>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rPr>
                <a:t>全国爱眼日</a:t>
              </a:r>
              <a:endParaRPr lang="zh-CN" altLang="en-US" sz="3500">
                <a:solidFill>
                  <a:srgbClr val="6EBED9"/>
                </a:solidFill>
                <a:latin typeface="思源黑体 CN Bold" panose="020B0800000000000000" charset="-122"/>
                <a:ea typeface="思源黑体 CN Bold" panose="020B0800000000000000" charset="-122"/>
              </a:endParaRPr>
            </a:p>
          </p:txBody>
        </p:sp>
        <p:sp>
          <p:nvSpPr>
            <p:cNvPr id="5" name="文本框 4"/>
            <p:cNvSpPr txBox="1"/>
            <p:nvPr/>
          </p:nvSpPr>
          <p:spPr>
            <a:xfrm>
              <a:off x="1778" y="3421"/>
              <a:ext cx="7509" cy="6251"/>
            </a:xfrm>
            <a:prstGeom prst="rect">
              <a:avLst/>
            </a:prstGeom>
            <a:noFill/>
          </p:spPr>
          <p:txBody>
            <a:bodyPr wrap="square" rtlCol="0" anchor="t">
              <a:spAutoFit/>
            </a:bodyPr>
            <a:p>
              <a:pPr indent="0">
                <a:lnSpc>
                  <a:spcPct val="200000"/>
                </a:lnSpc>
                <a:buNone/>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1．有远见，不近视。</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200000"/>
                </a:lnSpc>
                <a:buNone/>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2．关注白内障，重现新</a:t>
              </a:r>
              <a:r>
                <a:rPr lang="en-US" altLang="zh-CN">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视</a:t>
              </a:r>
              <a:r>
                <a:rPr lang="en-US" altLang="zh-CN">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a:t>
              </a: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界。</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200000"/>
                </a:lnSpc>
                <a:buNone/>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3．眼睛一张照，慢病早知道；眼底一张照，眼病早知道。</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200000"/>
                </a:lnSpc>
                <a:buNone/>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4．关注眼健康，生活更精彩。</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200000"/>
                </a:lnSpc>
                <a:buNone/>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5．守护‘睛’彩视界，点亮‘光’明未来。</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indent="0">
                <a:lnSpc>
                  <a:spcPct val="200000"/>
                </a:lnSpc>
                <a:buNone/>
              </a:pP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31_01-2"/>
            <p:cNvPicPr>
              <a:picLocks noChangeAspect="1"/>
            </p:cNvPicPr>
            <p:nvPr/>
          </p:nvPicPr>
          <p:blipFill>
            <a:blip r:embed="rId2"/>
            <a:srcRect r="1778"/>
            <a:stretch>
              <a:fillRect/>
            </a:stretch>
          </p:blipFill>
          <p:spPr>
            <a:xfrm>
              <a:off x="10123" y="2356"/>
              <a:ext cx="7354" cy="7069"/>
            </a:xfrm>
            <a:prstGeom prst="rect">
              <a:avLst/>
            </a:prstGeom>
          </p:spPr>
        </p:pic>
        <p:sp>
          <p:nvSpPr>
            <p:cNvPr id="8" name="文本框 7"/>
            <p:cNvSpPr txBox="1"/>
            <p:nvPr/>
          </p:nvSpPr>
          <p:spPr>
            <a:xfrm>
              <a:off x="10828" y="4975"/>
              <a:ext cx="3114" cy="871"/>
            </a:xfrm>
            <a:prstGeom prst="rect">
              <a:avLst/>
            </a:prstGeom>
            <a:noFill/>
          </p:spPr>
          <p:txBody>
            <a:bodyPr wrap="square" rtlCol="0" anchor="t">
              <a:spAutoFit/>
            </a:bodyPr>
            <a:p>
              <a:r>
                <a:rPr lang="zh-CN" altLang="en-US" sz="3000">
                  <a:solidFill>
                    <a:schemeClr val="bg1"/>
                  </a:solidFill>
                  <a:latin typeface="思源黑体 CN Bold" panose="020B0800000000000000" charset="-122"/>
                  <a:ea typeface="思源黑体 CN Bold" panose="020B0800000000000000" charset="-122"/>
                </a:rPr>
                <a:t>节日口号</a:t>
              </a:r>
              <a:endParaRPr lang="zh-CN" altLang="en-US" sz="3000">
                <a:solidFill>
                  <a:schemeClr val="bg1"/>
                </a:solidFill>
                <a:latin typeface="思源黑体 CN Bold" panose="020B0800000000000000" charset="-122"/>
                <a:ea typeface="思源黑体 CN Bold" panose="020B0800000000000000" charset="-122"/>
              </a:endParaRPr>
            </a:p>
          </p:txBody>
        </p:sp>
      </p:gr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91440" y="89535"/>
            <a:ext cx="12009755" cy="6678930"/>
            <a:chOff x="144" y="141"/>
            <a:chExt cx="18913" cy="10518"/>
          </a:xfrm>
        </p:grpSpPr>
        <p:sp>
          <p:nvSpPr>
            <p:cNvPr id="15" name="任意多边形 14"/>
            <p:cNvSpPr/>
            <p:nvPr/>
          </p:nvSpPr>
          <p:spPr>
            <a:xfrm flipH="1">
              <a:off x="3985" y="1797"/>
              <a:ext cx="10839" cy="7035"/>
            </a:xfrm>
            <a:custGeom>
              <a:avLst/>
              <a:gdLst>
                <a:gd name="connsiteX0" fmla="*/ 3982 w 10839"/>
                <a:gd name="connsiteY0" fmla="*/ 906 h 7034"/>
                <a:gd name="connsiteX1" fmla="*/ 1072 w 10839"/>
                <a:gd name="connsiteY1" fmla="*/ 1767 h 7034"/>
                <a:gd name="connsiteX2" fmla="*/ 118 w 10839"/>
                <a:gd name="connsiteY2" fmla="*/ 4693 h 7034"/>
                <a:gd name="connsiteX3" fmla="*/ 2377 w 10839"/>
                <a:gd name="connsiteY3" fmla="*/ 6764 h 7034"/>
                <a:gd name="connsiteX4" fmla="*/ 5816 w 10839"/>
                <a:gd name="connsiteY4" fmla="*/ 6977 h 7034"/>
                <a:gd name="connsiteX5" fmla="*/ 10053 w 10839"/>
                <a:gd name="connsiteY5" fmla="*/ 5758 h 7034"/>
                <a:gd name="connsiteX6" fmla="*/ 10820 w 10839"/>
                <a:gd name="connsiteY6" fmla="*/ 3316 h 7034"/>
                <a:gd name="connsiteX7" fmla="*/ 9782 w 10839"/>
                <a:gd name="connsiteY7" fmla="*/ 769 h 7034"/>
                <a:gd name="connsiteX8" fmla="*/ 7585 w 10839"/>
                <a:gd name="connsiteY8" fmla="*/ 1 h 7034"/>
                <a:gd name="connsiteX9" fmla="*/ 3982 w 10839"/>
                <a:gd name="connsiteY9" fmla="*/ 906 h 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9" h="7035">
                  <a:moveTo>
                    <a:pt x="3982" y="906"/>
                  </a:moveTo>
                  <a:cubicBezTo>
                    <a:pt x="3405" y="1051"/>
                    <a:pt x="1900" y="1216"/>
                    <a:pt x="1072" y="1767"/>
                  </a:cubicBezTo>
                  <a:cubicBezTo>
                    <a:pt x="243" y="2318"/>
                    <a:pt x="-236" y="3659"/>
                    <a:pt x="118" y="4693"/>
                  </a:cubicBezTo>
                  <a:cubicBezTo>
                    <a:pt x="473" y="5726"/>
                    <a:pt x="984" y="6342"/>
                    <a:pt x="2377" y="6764"/>
                  </a:cubicBezTo>
                  <a:cubicBezTo>
                    <a:pt x="3637" y="7047"/>
                    <a:pt x="4327" y="7091"/>
                    <a:pt x="5816" y="6977"/>
                  </a:cubicBezTo>
                  <a:cubicBezTo>
                    <a:pt x="7305" y="6863"/>
                    <a:pt x="9409" y="6391"/>
                    <a:pt x="10053" y="5758"/>
                  </a:cubicBezTo>
                  <a:cubicBezTo>
                    <a:pt x="10698" y="5126"/>
                    <a:pt x="10909" y="4227"/>
                    <a:pt x="10820" y="3316"/>
                  </a:cubicBezTo>
                  <a:cubicBezTo>
                    <a:pt x="10732" y="2405"/>
                    <a:pt x="10482" y="1369"/>
                    <a:pt x="9782" y="769"/>
                  </a:cubicBezTo>
                  <a:cubicBezTo>
                    <a:pt x="9082" y="169"/>
                    <a:pt x="8685" y="21"/>
                    <a:pt x="7585" y="1"/>
                  </a:cubicBezTo>
                  <a:cubicBezTo>
                    <a:pt x="6485" y="-19"/>
                    <a:pt x="5497" y="498"/>
                    <a:pt x="3982" y="906"/>
                  </a:cubicBezTo>
                  <a:close/>
                </a:path>
              </a:pathLst>
            </a:cu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椭圆 24"/>
            <p:cNvSpPr/>
            <p:nvPr/>
          </p:nvSpPr>
          <p:spPr>
            <a:xfrm>
              <a:off x="7896" y="3054"/>
              <a:ext cx="1318" cy="1318"/>
            </a:xfrm>
            <a:prstGeom prst="ellipse">
              <a:avLst/>
            </a:prstGeom>
            <a:solidFill>
              <a:srgbClr val="E0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4927" y="4577"/>
              <a:ext cx="7256" cy="1476"/>
            </a:xfrm>
            <a:prstGeom prst="rect">
              <a:avLst/>
            </a:prstGeom>
            <a:noFill/>
          </p:spPr>
          <p:txBody>
            <a:bodyPr wrap="square" rtlCol="0" anchor="t">
              <a:spAutoFit/>
            </a:bodyPr>
            <a:p>
              <a:pPr algn="ctr">
                <a:lnSpc>
                  <a:spcPct val="100000"/>
                </a:lnSpc>
              </a:pPr>
              <a:r>
                <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rPr>
                <a:t>错误用眼习惯</a:t>
              </a:r>
              <a:endParaRPr lang="zh-CN" altLang="en-US" sz="5500">
                <a:solidFill>
                  <a:schemeClr val="bg1"/>
                </a:solidFill>
                <a:latin typeface="思源黑体 CN Bold" panose="020B0800000000000000" charset="-122"/>
                <a:ea typeface="思源黑体 CN Bold" panose="020B0800000000000000" charset="-122"/>
                <a:cs typeface="宋体" panose="02010600030101010101" pitchFamily="2" charset="-122"/>
              </a:endParaRPr>
            </a:p>
          </p:txBody>
        </p:sp>
        <p:pic>
          <p:nvPicPr>
            <p:cNvPr id="22" name="图片 21" descr="C:\Users\Administrator\Desktop\眼睛-2.png眼睛-2"/>
            <p:cNvPicPr>
              <a:picLocks noChangeAspect="1"/>
            </p:cNvPicPr>
            <p:nvPr/>
          </p:nvPicPr>
          <p:blipFill>
            <a:blip r:embed="rId1"/>
            <a:srcRect/>
            <a:stretch>
              <a:fillRect/>
            </a:stretch>
          </p:blipFill>
          <p:spPr>
            <a:xfrm>
              <a:off x="9008" y="4565"/>
              <a:ext cx="7942" cy="5648"/>
            </a:xfrm>
            <a:prstGeom prst="rect">
              <a:avLst/>
            </a:prstGeom>
            <a:effectLst>
              <a:outerShdw blurRad="215900" dist="228600" dir="8100000" algn="tr" rotWithShape="0">
                <a:srgbClr val="38829A">
                  <a:alpha val="40000"/>
                </a:srgbClr>
              </a:outerShdw>
            </a:effectLst>
          </p:spPr>
        </p:pic>
        <p:sp>
          <p:nvSpPr>
            <p:cNvPr id="24" name="文本框 23"/>
            <p:cNvSpPr txBox="1"/>
            <p:nvPr/>
          </p:nvSpPr>
          <p:spPr>
            <a:xfrm>
              <a:off x="7901" y="3017"/>
              <a:ext cx="1308" cy="1355"/>
            </a:xfrm>
            <a:prstGeom prst="rect">
              <a:avLst/>
            </a:prstGeom>
            <a:noFill/>
          </p:spPr>
          <p:txBody>
            <a:bodyPr wrap="square" rtlCol="0" anchor="t">
              <a:spAutoFit/>
            </a:bodyPr>
            <a:p>
              <a:pPr algn="ctr">
                <a:lnSpc>
                  <a:spcPct val="100000"/>
                </a:lnSpc>
              </a:pPr>
              <a:r>
                <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rPr>
                <a:t>2</a:t>
              </a:r>
              <a:endParaRPr lang="en-US" altLang="zh-CN" sz="5000" b="1">
                <a:solidFill>
                  <a:srgbClr val="6EBED9"/>
                </a:solidFill>
                <a:latin typeface="Arial" panose="020B0604020202020204" pitchFamily="34" charset="0"/>
                <a:ea typeface="思源黑体 CN Bold" panose="020B0800000000000000" charset="-122"/>
                <a:cs typeface="Arial" panose="020B0604020202020204" pitchFamily="34" charset="0"/>
              </a:endParaRPr>
            </a:p>
          </p:txBody>
        </p:sp>
      </p:grpSp>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 name="组合 10"/>
          <p:cNvGrpSpPr/>
          <p:nvPr/>
        </p:nvGrpSpPr>
        <p:grpSpPr>
          <a:xfrm>
            <a:off x="91440" y="89535"/>
            <a:ext cx="12009120" cy="6678930"/>
            <a:chOff x="144" y="141"/>
            <a:chExt cx="18912" cy="10518"/>
          </a:xfrm>
        </p:grpSpPr>
        <p:pic>
          <p:nvPicPr>
            <p:cNvPr id="2" name="图片 1" descr="1- (24)"/>
            <p:cNvPicPr>
              <a:picLocks noChangeAspect="1"/>
            </p:cNvPicPr>
            <p:nvPr/>
          </p:nvPicPr>
          <p:blipFill>
            <a:blip r:embed="rId1"/>
            <a:stretch>
              <a:fillRect/>
            </a:stretch>
          </p:blipFill>
          <p:spPr>
            <a:xfrm>
              <a:off x="3479" y="3281"/>
              <a:ext cx="2428" cy="2102"/>
            </a:xfrm>
            <a:prstGeom prst="rect">
              <a:avLst/>
            </a:prstGeom>
          </p:spPr>
        </p:pic>
        <p:sp>
          <p:nvSpPr>
            <p:cNvPr id="3" name="文本框 2"/>
            <p:cNvSpPr txBox="1"/>
            <p:nvPr/>
          </p:nvSpPr>
          <p:spPr>
            <a:xfrm>
              <a:off x="1869" y="5964"/>
              <a:ext cx="10588" cy="2761"/>
            </a:xfrm>
            <a:prstGeom prst="rect">
              <a:avLst/>
            </a:prstGeom>
            <a:noFill/>
          </p:spPr>
          <p:txBody>
            <a:bodyPr wrap="square" rtlCol="0" anchor="t">
              <a:spAutoFit/>
            </a:bodyPr>
            <a:p>
              <a:pPr>
                <a:lnSpc>
                  <a:spcPct val="150000"/>
                </a:lnSpc>
              </a:pPr>
              <a:r>
                <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孩子远离老师、家长的监管，致使增加了很多玩游戏、看平板电脑的时间，双眼“工作量”剧增，等到开学前再去检测视力，往往度数总是不停涨。因此，孩子和家长们需要做的就是充分认识近视误区，以养成良好的用眼习惯来防治近视度数增长。</a:t>
              </a:r>
              <a:endParaRPr lang="zh-CN" altLang="en-US">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6" name="图片 5" descr="000000"/>
            <p:cNvPicPr>
              <a:picLocks noChangeAspect="1"/>
            </p:cNvPicPr>
            <p:nvPr/>
          </p:nvPicPr>
          <p:blipFill>
            <a:blip r:embed="rId2"/>
            <a:stretch>
              <a:fillRect/>
            </a:stretch>
          </p:blipFill>
          <p:spPr>
            <a:xfrm>
              <a:off x="12808" y="5244"/>
              <a:ext cx="4499" cy="4337"/>
            </a:xfrm>
            <a:prstGeom prst="rect">
              <a:avLst/>
            </a:prstGeom>
          </p:spPr>
        </p:pic>
        <p:sp>
          <p:nvSpPr>
            <p:cNvPr id="18" name="矩形 17"/>
            <p:cNvSpPr/>
            <p:nvPr/>
          </p:nvSpPr>
          <p:spPr>
            <a:xfrm>
              <a:off x="144"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5713" y="3386"/>
              <a:ext cx="9445" cy="1192"/>
            </a:xfrm>
            <a:prstGeom prst="roundRect">
              <a:avLst>
                <a:gd name="adj" fmla="val 50000"/>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185" y="3572"/>
              <a:ext cx="8973" cy="822"/>
            </a:xfrm>
            <a:prstGeom prst="rect">
              <a:avLst/>
            </a:prstGeom>
            <a:noFill/>
          </p:spPr>
          <p:txBody>
            <a:bodyPr wrap="square" rtlCol="0" anchor="t">
              <a:spAutoFit/>
            </a:bodyPr>
            <a:p>
              <a:r>
                <a:rPr lang="zh-CN" altLang="en-US" sz="2800">
                  <a:solidFill>
                    <a:schemeClr val="bg1"/>
                  </a:solidFill>
                  <a:latin typeface="思源黑体 CN Bold" panose="020B0800000000000000" charset="-122"/>
                  <a:ea typeface="思源黑体 CN Bold" panose="020B0800000000000000" charset="-122"/>
                  <a:cs typeface="站酷快乐体2016修订版" panose="02010600030101010101" charset="-122"/>
                </a:rPr>
                <a:t>错误的用眼习惯是近视加速器！</a:t>
              </a:r>
              <a:endParaRPr lang="zh-CN" altLang="en-US" sz="2800">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pic>
          <p:nvPicPr>
            <p:cNvPr id="48" name="图片 47" descr="1- (19)"/>
            <p:cNvPicPr>
              <a:picLocks noChangeAspect="1"/>
            </p:cNvPicPr>
            <p:nvPr/>
          </p:nvPicPr>
          <p:blipFill>
            <a:blip r:embed="rId3">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错误用眼习惯</a:t>
              </a:r>
              <a:endParaRPr lang="zh-CN" altLang="en-US" sz="3500">
                <a:solidFill>
                  <a:srgbClr val="6EBED9"/>
                </a:solidFill>
                <a:latin typeface="思源黑体 CN Bold" panose="020B0800000000000000" charset="-122"/>
                <a:ea typeface="思源黑体 CN Bold" panose="020B0800000000000000" charset="-122"/>
              </a:endParaRPr>
            </a:p>
          </p:txBody>
        </p:sp>
      </p:gr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 name="组合 32"/>
          <p:cNvGrpSpPr/>
          <p:nvPr/>
        </p:nvGrpSpPr>
        <p:grpSpPr>
          <a:xfrm>
            <a:off x="90805" y="89535"/>
            <a:ext cx="12009120" cy="6678930"/>
            <a:chOff x="143" y="141"/>
            <a:chExt cx="18912" cy="10518"/>
          </a:xfrm>
        </p:grpSpPr>
        <p:sp>
          <p:nvSpPr>
            <p:cNvPr id="16" name="圆角矩形 15"/>
            <p:cNvSpPr/>
            <p:nvPr/>
          </p:nvSpPr>
          <p:spPr>
            <a:xfrm>
              <a:off x="8074" y="2923"/>
              <a:ext cx="9532" cy="6576"/>
            </a:xfrm>
            <a:prstGeom prst="roundRect">
              <a:avLst>
                <a:gd name="adj" fmla="val 7405"/>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1448" y="2922"/>
              <a:ext cx="6332" cy="6576"/>
            </a:xfrm>
            <a:prstGeom prst="roundRect">
              <a:avLst>
                <a:gd name="adj" fmla="val 8354"/>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8" name="图片 47" descr="1- (19)"/>
            <p:cNvPicPr>
              <a:picLocks noChangeAspect="1"/>
            </p:cNvPicPr>
            <p:nvPr/>
          </p:nvPicPr>
          <p:blipFill>
            <a:blip r:embed="rId1">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错误用眼习惯</a:t>
              </a:r>
              <a:endParaRPr lang="zh-CN" altLang="en-US" sz="3500">
                <a:solidFill>
                  <a:srgbClr val="6EBED9"/>
                </a:solidFill>
                <a:latin typeface="思源黑体 CN Bold" panose="020B0800000000000000" charset="-122"/>
                <a:ea typeface="思源黑体 CN Bold" panose="020B0800000000000000" charset="-122"/>
              </a:endParaRPr>
            </a:p>
          </p:txBody>
        </p:sp>
        <p:pic>
          <p:nvPicPr>
            <p:cNvPr id="6" name="图片 5" descr="握笔姿势"/>
            <p:cNvPicPr>
              <a:picLocks noChangeAspect="1"/>
            </p:cNvPicPr>
            <p:nvPr/>
          </p:nvPicPr>
          <p:blipFill>
            <a:blip r:embed="rId2"/>
            <a:stretch>
              <a:fillRect/>
            </a:stretch>
          </p:blipFill>
          <p:spPr>
            <a:xfrm>
              <a:off x="3000" y="2933"/>
              <a:ext cx="2708" cy="1927"/>
            </a:xfrm>
            <a:prstGeom prst="rect">
              <a:avLst/>
            </a:prstGeom>
          </p:spPr>
        </p:pic>
        <p:sp>
          <p:nvSpPr>
            <p:cNvPr id="21" name="文本框 20"/>
            <p:cNvSpPr txBox="1"/>
            <p:nvPr/>
          </p:nvSpPr>
          <p:spPr>
            <a:xfrm>
              <a:off x="1879" y="6017"/>
              <a:ext cx="4154" cy="725"/>
            </a:xfrm>
            <a:prstGeom prst="rect">
              <a:avLst/>
            </a:prstGeom>
            <a:noFill/>
          </p:spPr>
          <p:txBody>
            <a:bodyPr wrap="square" rtlCol="0" anchor="t">
              <a:spAutoFit/>
            </a:bodyPr>
            <a:p>
              <a:pPr fontAlgn="auto">
                <a:lnSpc>
                  <a:spcPct val="120000"/>
                </a:lnSpc>
              </a:pPr>
              <a:r>
                <a:rPr lang="zh-CN" altLang="en-US" sz="2000">
                  <a:solidFill>
                    <a:srgbClr val="E9615F"/>
                  </a:solidFill>
                  <a:latin typeface="思源黑体 CN Bold" panose="020B0800000000000000" charset="-122"/>
                  <a:ea typeface="思源黑体 CN Bold" panose="020B0800000000000000" charset="-122"/>
                  <a:cs typeface="站酷快乐体2016修订版" panose="02010600030101010101" charset="-122"/>
                </a:rPr>
                <a:t>正确的握笔姿势</a:t>
              </a:r>
              <a:endParaRPr lang="zh-CN" altLang="en-US" sz="2000">
                <a:solidFill>
                  <a:srgbClr val="E9615F"/>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12" name="文本框 11"/>
            <p:cNvSpPr txBox="1"/>
            <p:nvPr/>
          </p:nvSpPr>
          <p:spPr>
            <a:xfrm>
              <a:off x="1879" y="6680"/>
              <a:ext cx="5523" cy="2345"/>
            </a:xfrm>
            <a:prstGeom prst="rect">
              <a:avLst/>
            </a:prstGeom>
            <a:noFill/>
          </p:spPr>
          <p:txBody>
            <a:bodyPr wrap="square" rtlCol="0" anchor="t">
              <a:spAutoFit/>
            </a:bodyPr>
            <a:p>
              <a:pPr>
                <a:lnSpc>
                  <a:spcPct val="13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笔的四个着力点：</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a:lnSpc>
                  <a:spcPct val="130000"/>
                </a:lnSpc>
                <a:spcBef>
                  <a:spcPts val="0"/>
                </a:spcBef>
                <a:spcAft>
                  <a:spcPts val="0"/>
                </a:spcAft>
              </a:pPr>
              <a:r>
                <a:rPr lang="en-US" altLang="zh-CN"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1</a:t>
              </a: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、在拇指反映尖。</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a:lnSpc>
                  <a:spcPct val="130000"/>
                </a:lnSpc>
                <a:spcBef>
                  <a:spcPts val="0"/>
                </a:spcBef>
                <a:spcAft>
                  <a:spcPts val="0"/>
                </a:spcAft>
              </a:pPr>
              <a:r>
                <a:rPr lang="en-US" altLang="zh-CN"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2</a:t>
              </a: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、在食指指根骨节凸起处。</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a:lnSpc>
                  <a:spcPct val="130000"/>
                </a:lnSpc>
                <a:spcBef>
                  <a:spcPts val="0"/>
                </a:spcBef>
                <a:spcAft>
                  <a:spcPts val="0"/>
                </a:spcAft>
              </a:pPr>
              <a:r>
                <a:rPr lang="en-US" altLang="zh-CN"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3</a:t>
              </a: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、在食指指尖。</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a:p>
              <a:pPr>
                <a:lnSpc>
                  <a:spcPct val="130000"/>
                </a:lnSpc>
                <a:spcBef>
                  <a:spcPts val="0"/>
                </a:spcBef>
                <a:spcAft>
                  <a:spcPts val="0"/>
                </a:spcAft>
              </a:pPr>
              <a:r>
                <a:rPr lang="en-US" altLang="zh-CN"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4</a:t>
              </a: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、在中指第一关节与指甲边垂中间的位置。</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pic>
          <p:nvPicPr>
            <p:cNvPr id="2" name="图片 1" descr="22110"/>
            <p:cNvPicPr>
              <a:picLocks noChangeAspect="1"/>
            </p:cNvPicPr>
            <p:nvPr/>
          </p:nvPicPr>
          <p:blipFill>
            <a:blip r:embed="rId3"/>
            <a:srcRect l="6618" t="10094" r="37226" b="7674"/>
            <a:stretch>
              <a:fillRect/>
            </a:stretch>
          </p:blipFill>
          <p:spPr>
            <a:xfrm>
              <a:off x="8426" y="4364"/>
              <a:ext cx="3521" cy="4289"/>
            </a:xfrm>
            <a:prstGeom prst="rect">
              <a:avLst/>
            </a:prstGeom>
          </p:spPr>
        </p:pic>
        <p:sp>
          <p:nvSpPr>
            <p:cNvPr id="15" name="文本框 14"/>
            <p:cNvSpPr txBox="1"/>
            <p:nvPr/>
          </p:nvSpPr>
          <p:spPr>
            <a:xfrm>
              <a:off x="1879" y="4919"/>
              <a:ext cx="5524" cy="1024"/>
            </a:xfrm>
            <a:prstGeom prst="rect">
              <a:avLst/>
            </a:prstGeom>
            <a:noFill/>
          </p:spPr>
          <p:txBody>
            <a:bodyPr wrap="square" rtlCol="0" anchor="t">
              <a:spAutoFit/>
            </a:bodyPr>
            <a:p>
              <a:pPr>
                <a:lnSpc>
                  <a:spcPct val="130000"/>
                </a:lnSpc>
                <a:spcBef>
                  <a:spcPts val="0"/>
                </a:spcBef>
                <a:spcAft>
                  <a:spcPts val="0"/>
                </a:spcAft>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sym typeface="+mn-ea"/>
                </a:rPr>
                <a:t>致使青少年近视眼有一个很大的成因就是错误的握笔姿势。</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sym typeface="+mn-ea"/>
              </a:endParaRPr>
            </a:p>
          </p:txBody>
        </p:sp>
        <p:sp>
          <p:nvSpPr>
            <p:cNvPr id="30" name="文本框 29"/>
            <p:cNvSpPr txBox="1"/>
            <p:nvPr/>
          </p:nvSpPr>
          <p:spPr>
            <a:xfrm>
              <a:off x="11947" y="3501"/>
              <a:ext cx="4940" cy="5427"/>
            </a:xfrm>
            <a:prstGeom prst="rect">
              <a:avLst/>
            </a:prstGeom>
            <a:noFill/>
          </p:spPr>
          <p:txBody>
            <a:bodyPr wrap="square" rtlCol="0" anchor="t">
              <a:spAutoFit/>
            </a:bodyPr>
            <a:p>
              <a:pPr indent="0">
                <a:lnSpc>
                  <a:spcPct val="130000"/>
                </a:lnSpc>
                <a:spcBef>
                  <a:spcPts val="0"/>
                </a:spcBef>
                <a:spcAft>
                  <a:spcPts val="0"/>
                </a:spcAft>
                <a:buNone/>
              </a:pP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电脑、电视的显示屏都有辐射，可大量消耗视网膜中的视紫红质。长时间看会影响视力。很容易引起视疲劳，最终形成近视或加深近视度数。</a:t>
              </a:r>
              <a:r>
                <a:rPr lang="zh-CN" altLang="en-US" sz="1400">
                  <a:solidFill>
                    <a:srgbClr val="E9615F"/>
                  </a:solidFill>
                  <a:latin typeface="思源黑体 CN Bold" panose="020B0800000000000000" charset="-122"/>
                  <a:ea typeface="思源黑体 CN Bold" panose="020B0800000000000000" charset="-122"/>
                  <a:cs typeface="思源黑体 CN Bold" panose="020B0800000000000000" charset="-122"/>
                </a:rPr>
                <a:t>看电视时要特别注意保护眼睛。</a:t>
              </a:r>
              <a:r>
                <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rPr>
                <a:t>我们现在可以做到的是：注意电视机的摆放位置，不要太高也不要太低，与我们的视力平行，摆放的距离合适；电视机的色彩，亮度调节合适，别太亮；更不要长时间玩电子游戏，一般半小时就休息一下眼睛，把眼睛移向远处，做几分钟眼部按摩。</a:t>
              </a:r>
              <a:endParaRPr lang="zh-CN" altLang="en-US" sz="1400">
                <a:solidFill>
                  <a:schemeClr val="tx1">
                    <a:lumMod val="50000"/>
                    <a:lumOff val="50000"/>
                  </a:schemeClr>
                </a:solidFill>
                <a:latin typeface="思源黑体 CN Bold" panose="020B0800000000000000" charset="-122"/>
                <a:ea typeface="思源黑体 CN Bold" panose="020B0800000000000000" charset="-122"/>
                <a:cs typeface="思源黑体 CN Bold" panose="020B0800000000000000" charset="-122"/>
              </a:endParaRPr>
            </a:p>
          </p:txBody>
        </p:sp>
        <p:sp>
          <p:nvSpPr>
            <p:cNvPr id="32" name="矩形 31"/>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 name="组合 50"/>
          <p:cNvGrpSpPr/>
          <p:nvPr/>
        </p:nvGrpSpPr>
        <p:grpSpPr>
          <a:xfrm>
            <a:off x="90805" y="89535"/>
            <a:ext cx="12009120" cy="6678930"/>
            <a:chOff x="143" y="141"/>
            <a:chExt cx="18912" cy="10518"/>
          </a:xfrm>
        </p:grpSpPr>
        <p:sp>
          <p:nvSpPr>
            <p:cNvPr id="2" name="矩形 1"/>
            <p:cNvSpPr/>
            <p:nvPr/>
          </p:nvSpPr>
          <p:spPr>
            <a:xfrm>
              <a:off x="143" y="141"/>
              <a:ext cx="18913" cy="10518"/>
            </a:xfrm>
            <a:prstGeom prst="rect">
              <a:avLst/>
            </a:prstGeom>
            <a:noFill/>
            <a:ln w="177800">
              <a:solidFill>
                <a:srgbClr val="6EB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1- (24)"/>
            <p:cNvPicPr>
              <a:picLocks noChangeAspect="1"/>
            </p:cNvPicPr>
            <p:nvPr/>
          </p:nvPicPr>
          <p:blipFill>
            <a:blip r:embed="rId1"/>
            <a:stretch>
              <a:fillRect/>
            </a:stretch>
          </p:blipFill>
          <p:spPr>
            <a:xfrm>
              <a:off x="3479" y="2921"/>
              <a:ext cx="2428" cy="2102"/>
            </a:xfrm>
            <a:prstGeom prst="rect">
              <a:avLst/>
            </a:prstGeom>
          </p:spPr>
        </p:pic>
        <p:sp>
          <p:nvSpPr>
            <p:cNvPr id="9" name="圆角矩形 8"/>
            <p:cNvSpPr/>
            <p:nvPr/>
          </p:nvSpPr>
          <p:spPr>
            <a:xfrm>
              <a:off x="5713" y="3026"/>
              <a:ext cx="9445" cy="1192"/>
            </a:xfrm>
            <a:prstGeom prst="roundRect">
              <a:avLst>
                <a:gd name="adj" fmla="val 50000"/>
              </a:avLst>
            </a:prstGeom>
            <a:solidFill>
              <a:srgbClr val="6EB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6185" y="3212"/>
              <a:ext cx="8973" cy="822"/>
            </a:xfrm>
            <a:prstGeom prst="rect">
              <a:avLst/>
            </a:prstGeom>
            <a:noFill/>
          </p:spPr>
          <p:txBody>
            <a:bodyPr wrap="square" rtlCol="0" anchor="t">
              <a:spAutoFit/>
            </a:bodyPr>
            <a:p>
              <a:r>
                <a:rPr lang="zh-CN" altLang="en-US" sz="2800">
                  <a:solidFill>
                    <a:schemeClr val="bg1"/>
                  </a:solidFill>
                  <a:latin typeface="思源黑体 CN Bold" panose="020B0800000000000000" charset="-122"/>
                  <a:ea typeface="思源黑体 CN Bold" panose="020B0800000000000000" charset="-122"/>
                  <a:cs typeface="站酷快乐体2016修订版" panose="02010600030101010101" charset="-122"/>
                </a:rPr>
                <a:t>这些错误的用眼习惯你是否知道？</a:t>
              </a:r>
              <a:endParaRPr lang="zh-CN" altLang="en-US" sz="2800">
                <a:solidFill>
                  <a:schemeClr val="bg1"/>
                </a:solidFill>
                <a:latin typeface="思源黑体 CN Bold" panose="020B0800000000000000" charset="-122"/>
                <a:ea typeface="思源黑体 CN Bold" panose="020B0800000000000000" charset="-122"/>
                <a:cs typeface="站酷快乐体2016修订版" panose="02010600030101010101" charset="-122"/>
              </a:endParaRPr>
            </a:p>
          </p:txBody>
        </p:sp>
        <p:grpSp>
          <p:nvGrpSpPr>
            <p:cNvPr id="50" name="组合 49"/>
            <p:cNvGrpSpPr/>
            <p:nvPr/>
          </p:nvGrpSpPr>
          <p:grpSpPr>
            <a:xfrm>
              <a:off x="1882" y="6045"/>
              <a:ext cx="15436" cy="3286"/>
              <a:chOff x="1882" y="6045"/>
              <a:chExt cx="15436" cy="3286"/>
            </a:xfrm>
          </p:grpSpPr>
          <p:grpSp>
            <p:nvGrpSpPr>
              <p:cNvPr id="17" name="组合 16"/>
              <p:cNvGrpSpPr/>
              <p:nvPr/>
            </p:nvGrpSpPr>
            <p:grpSpPr>
              <a:xfrm rot="0">
                <a:off x="1882" y="6045"/>
                <a:ext cx="15436" cy="3286"/>
                <a:chOff x="2165" y="6159"/>
                <a:chExt cx="16612" cy="2954"/>
              </a:xfrm>
              <a:solidFill>
                <a:schemeClr val="bg1"/>
              </a:solidFill>
            </p:grpSpPr>
            <p:sp>
              <p:nvSpPr>
                <p:cNvPr id="11" name="圆角矩形 10"/>
                <p:cNvSpPr/>
                <p:nvPr/>
              </p:nvSpPr>
              <p:spPr>
                <a:xfrm>
                  <a:off x="2165" y="6159"/>
                  <a:ext cx="3000" cy="295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5568" y="6159"/>
                  <a:ext cx="3000" cy="295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8971" y="6159"/>
                  <a:ext cx="3000" cy="295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12374" y="6159"/>
                  <a:ext cx="3000" cy="295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15777" y="6159"/>
                  <a:ext cx="3000" cy="2955"/>
                </a:xfrm>
                <a:prstGeom prst="roundRect">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1" name="文本框 20"/>
              <p:cNvSpPr txBox="1"/>
              <p:nvPr/>
            </p:nvSpPr>
            <p:spPr>
              <a:xfrm>
                <a:off x="2288" y="6490"/>
                <a:ext cx="2223" cy="1307"/>
              </a:xfrm>
              <a:prstGeom prst="rect">
                <a:avLst/>
              </a:prstGeom>
              <a:noFill/>
            </p:spPr>
            <p:txBody>
              <a:bodyPr wrap="square" rtlCol="0" anchor="t">
                <a:spAutoFit/>
              </a:bodyPr>
              <a:p>
                <a:pPr fontAlgn="auto">
                  <a:lnSpc>
                    <a:spcPct val="120000"/>
                  </a:lnSpc>
                </a:pPr>
                <a:r>
                  <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rPr>
                  <a:t>不正确的握笔姿势</a:t>
                </a:r>
                <a:endPar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2" name="文本框 21"/>
              <p:cNvSpPr txBox="1"/>
              <p:nvPr/>
            </p:nvSpPr>
            <p:spPr>
              <a:xfrm>
                <a:off x="5197" y="6490"/>
                <a:ext cx="2476" cy="1307"/>
              </a:xfrm>
              <a:prstGeom prst="rect">
                <a:avLst/>
              </a:prstGeom>
              <a:noFill/>
            </p:spPr>
            <p:txBody>
              <a:bodyPr wrap="square" rtlCol="0" anchor="t">
                <a:spAutoFit/>
              </a:bodyPr>
              <a:p>
                <a:pPr algn="ctr" fontAlgn="auto">
                  <a:lnSpc>
                    <a:spcPct val="120000"/>
                  </a:lnSpc>
                </a:pPr>
                <a:r>
                  <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rPr>
                  <a:t>长时间过近距离用眼</a:t>
                </a:r>
                <a:endPar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5" name="文本框 24"/>
              <p:cNvSpPr txBox="1"/>
              <p:nvPr/>
            </p:nvSpPr>
            <p:spPr>
              <a:xfrm>
                <a:off x="8330" y="6490"/>
                <a:ext cx="2476" cy="1307"/>
              </a:xfrm>
              <a:prstGeom prst="rect">
                <a:avLst/>
              </a:prstGeom>
              <a:noFill/>
            </p:spPr>
            <p:txBody>
              <a:bodyPr wrap="square" rtlCol="0" anchor="t">
                <a:spAutoFit/>
              </a:bodyPr>
              <a:p>
                <a:pPr algn="ctr" fontAlgn="auto">
                  <a:lnSpc>
                    <a:spcPct val="120000"/>
                  </a:lnSpc>
                </a:pPr>
                <a:r>
                  <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rPr>
                  <a:t>不良的环境下用眼</a:t>
                </a:r>
                <a:endPar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6" name="文本框 25"/>
              <p:cNvSpPr txBox="1"/>
              <p:nvPr/>
            </p:nvSpPr>
            <p:spPr>
              <a:xfrm>
                <a:off x="11513" y="6490"/>
                <a:ext cx="2476" cy="1307"/>
              </a:xfrm>
              <a:prstGeom prst="rect">
                <a:avLst/>
              </a:prstGeom>
              <a:noFill/>
            </p:spPr>
            <p:txBody>
              <a:bodyPr wrap="square" rtlCol="0" anchor="t">
                <a:spAutoFit/>
              </a:bodyPr>
              <a:p>
                <a:pPr algn="ctr" fontAlgn="auto">
                  <a:lnSpc>
                    <a:spcPct val="120000"/>
                  </a:lnSpc>
                </a:pPr>
                <a:r>
                  <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rPr>
                  <a:t>连续长时间用眼</a:t>
                </a:r>
                <a:endPar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endParaRPr>
              </a:p>
            </p:txBody>
          </p:sp>
          <p:sp>
            <p:nvSpPr>
              <p:cNvPr id="27" name="文本框 26"/>
              <p:cNvSpPr txBox="1"/>
              <p:nvPr/>
            </p:nvSpPr>
            <p:spPr>
              <a:xfrm>
                <a:off x="14671" y="6490"/>
                <a:ext cx="2476" cy="1307"/>
              </a:xfrm>
              <a:prstGeom prst="rect">
                <a:avLst/>
              </a:prstGeom>
              <a:noFill/>
            </p:spPr>
            <p:txBody>
              <a:bodyPr wrap="square" rtlCol="0" anchor="t">
                <a:spAutoFit/>
              </a:bodyPr>
              <a:p>
                <a:pPr algn="ctr" fontAlgn="auto">
                  <a:lnSpc>
                    <a:spcPct val="120000"/>
                  </a:lnSpc>
                </a:pPr>
                <a:r>
                  <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rPr>
                  <a:t>长时间玩电脑、看电视</a:t>
                </a:r>
                <a:endParaRPr lang="zh-CN" altLang="en-US" sz="2000">
                  <a:solidFill>
                    <a:schemeClr val="tx1">
                      <a:lumMod val="50000"/>
                      <a:lumOff val="50000"/>
                    </a:schemeClr>
                  </a:solidFill>
                  <a:latin typeface="思源黑体 CN Bold" panose="020B0800000000000000" charset="-122"/>
                  <a:ea typeface="思源黑体 CN Bold" panose="020B0800000000000000" charset="-122"/>
                  <a:cs typeface="站酷快乐体2016修订版" panose="02010600030101010101" charset="-122"/>
                </a:endParaRPr>
              </a:p>
            </p:txBody>
          </p:sp>
          <p:grpSp>
            <p:nvGrpSpPr>
              <p:cNvPr id="34" name="组合 33"/>
              <p:cNvGrpSpPr/>
              <p:nvPr/>
            </p:nvGrpSpPr>
            <p:grpSpPr>
              <a:xfrm rot="0">
                <a:off x="3050" y="8214"/>
                <a:ext cx="452" cy="454"/>
                <a:chOff x="3227" y="8454"/>
                <a:chExt cx="452" cy="454"/>
              </a:xfrm>
            </p:grpSpPr>
            <p:cxnSp>
              <p:nvCxnSpPr>
                <p:cNvPr id="30" name="直接连接符 29"/>
                <p:cNvCxnSpPr/>
                <p:nvPr/>
              </p:nvCxnSpPr>
              <p:spPr>
                <a:xfrm flipH="1">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rot="0">
                <a:off x="6230" y="8214"/>
                <a:ext cx="452" cy="454"/>
                <a:chOff x="3227" y="8454"/>
                <a:chExt cx="452" cy="454"/>
              </a:xfrm>
            </p:grpSpPr>
            <p:cxnSp>
              <p:nvCxnSpPr>
                <p:cNvPr id="36" name="直接连接符 35"/>
                <p:cNvCxnSpPr/>
                <p:nvPr/>
              </p:nvCxnSpPr>
              <p:spPr>
                <a:xfrm flipH="1">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rot="0">
                <a:off x="9369" y="8214"/>
                <a:ext cx="452" cy="454"/>
                <a:chOff x="3227" y="8454"/>
                <a:chExt cx="452" cy="454"/>
              </a:xfrm>
            </p:grpSpPr>
            <p:cxnSp>
              <p:nvCxnSpPr>
                <p:cNvPr id="39" name="直接连接符 38"/>
                <p:cNvCxnSpPr/>
                <p:nvPr/>
              </p:nvCxnSpPr>
              <p:spPr>
                <a:xfrm flipH="1">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rot="0">
                <a:off x="12549" y="8214"/>
                <a:ext cx="452" cy="454"/>
                <a:chOff x="3227" y="8454"/>
                <a:chExt cx="452" cy="454"/>
              </a:xfrm>
            </p:grpSpPr>
            <p:cxnSp>
              <p:nvCxnSpPr>
                <p:cNvPr id="42" name="直接连接符 41"/>
                <p:cNvCxnSpPr/>
                <p:nvPr/>
              </p:nvCxnSpPr>
              <p:spPr>
                <a:xfrm flipH="1">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rot="0">
                <a:off x="15689" y="8214"/>
                <a:ext cx="452" cy="454"/>
                <a:chOff x="3227" y="8454"/>
                <a:chExt cx="452" cy="454"/>
              </a:xfrm>
            </p:grpSpPr>
            <p:cxnSp>
              <p:nvCxnSpPr>
                <p:cNvPr id="45" name="直接连接符 44"/>
                <p:cNvCxnSpPr/>
                <p:nvPr/>
              </p:nvCxnSpPr>
              <p:spPr>
                <a:xfrm flipH="1">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227" y="8454"/>
                  <a:ext cx="453" cy="454"/>
                </a:xfrm>
                <a:prstGeom prst="line">
                  <a:avLst/>
                </a:prstGeom>
                <a:ln w="63500">
                  <a:solidFill>
                    <a:srgbClr val="E9615F"/>
                  </a:solidFill>
                </a:ln>
              </p:spPr>
              <p:style>
                <a:lnRef idx="1">
                  <a:schemeClr val="accent1"/>
                </a:lnRef>
                <a:fillRef idx="0">
                  <a:schemeClr val="accent1"/>
                </a:fillRef>
                <a:effectRef idx="0">
                  <a:schemeClr val="accent1"/>
                </a:effectRef>
                <a:fontRef idx="minor">
                  <a:schemeClr val="tx1"/>
                </a:fontRef>
              </p:style>
            </p:cxnSp>
          </p:grpSp>
        </p:grpSp>
        <p:pic>
          <p:nvPicPr>
            <p:cNvPr id="48" name="图片 47" descr="1- (19)"/>
            <p:cNvPicPr>
              <a:picLocks noChangeAspect="1"/>
            </p:cNvPicPr>
            <p:nvPr/>
          </p:nvPicPr>
          <p:blipFill>
            <a:blip r:embed="rId2">
              <a:lum bright="6000"/>
            </a:blip>
            <a:stretch>
              <a:fillRect/>
            </a:stretch>
          </p:blipFill>
          <p:spPr>
            <a:xfrm>
              <a:off x="812" y="733"/>
              <a:ext cx="1501" cy="1553"/>
            </a:xfrm>
            <a:prstGeom prst="rect">
              <a:avLst/>
            </a:prstGeom>
          </p:spPr>
        </p:pic>
        <p:sp>
          <p:nvSpPr>
            <p:cNvPr id="49" name="文本框 48"/>
            <p:cNvSpPr txBox="1"/>
            <p:nvPr/>
          </p:nvSpPr>
          <p:spPr>
            <a:xfrm>
              <a:off x="2551" y="1036"/>
              <a:ext cx="5364" cy="992"/>
            </a:xfrm>
            <a:prstGeom prst="rect">
              <a:avLst/>
            </a:prstGeom>
            <a:noFill/>
          </p:spPr>
          <p:txBody>
            <a:bodyPr wrap="square" rtlCol="0" anchor="t">
              <a:spAutoFit/>
            </a:bodyPr>
            <a:p>
              <a:r>
                <a:rPr lang="zh-CN" altLang="en-US" sz="3500">
                  <a:solidFill>
                    <a:srgbClr val="6EBED9"/>
                  </a:solidFill>
                  <a:latin typeface="思源黑体 CN Bold" panose="020B0800000000000000" charset="-122"/>
                  <a:ea typeface="思源黑体 CN Bold" panose="020B0800000000000000" charset="-122"/>
                  <a:sym typeface="+mn-ea"/>
                </a:rPr>
                <a:t>错误用眼习惯</a:t>
              </a:r>
              <a:endParaRPr lang="zh-CN" altLang="en-US" sz="3500">
                <a:solidFill>
                  <a:srgbClr val="6EBED9"/>
                </a:solidFill>
                <a:latin typeface="思源黑体 CN Bold" panose="020B0800000000000000" charset="-122"/>
                <a:ea typeface="思源黑体 CN Bold" panose="020B0800000000000000" charset="-122"/>
              </a:endParaRPr>
            </a:p>
          </p:txBody>
        </p:sp>
      </p:grpSp>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6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6.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1.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2.xml><?xml version="1.0" encoding="utf-8"?>
<p:tagLst xmlns:p="http://schemas.openxmlformats.org/presentationml/2006/main">
  <p:tag name="KSO_WM_MEDIACOVER_FLAG" val="1"/>
  <p:tag name="KSO_WM_UNIT_MEDIACOVER_BTN_STATE" val="1"/>
  <p:tag name="KSO_WM_UNIT_MEDIACOVER_BTNRECT" val="2961*5049*703*7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3.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4.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7.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8.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1.xml><?xml version="1.0" encoding="utf-8"?>
<p:tagLst xmlns:p="http://schemas.openxmlformats.org/presentationml/2006/main">
  <p:tag name="KSO_WM_MEDIACOVER_FLAG" val="1"/>
  <p:tag name="KSO_WM_UNIT_MEDIACOVER_BTN_STATE" val="1"/>
  <p:tag name="KSO_WM_UNIT_MEDIACOVER_BTNRECT" val="9311*5158*703*7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2.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83.xml><?xml version="1.0" encoding="utf-8"?>
<p:tagLst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 name="KSO_WM_SPECIAL_SOURCE" val="bdnull"/>
</p:tagLst>
</file>

<file path=ppt/tags/tag84.xml><?xml version="1.0" encoding="utf-8"?>
<p:tagLst xmlns:p="http://schemas.openxmlformats.org/presentationml/2006/main">
  <p:tag name="COMMONDATA" val="eyJjb3VudCI6NSwiaGRpZCI6IjY3NjM0YTgyODRmMDI3ZTUxYmQ4NmNiMGVjN2VmYTUyIiwidXNlckNvdW50Ijo1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2305</Words>
  <Application>WPS 演示</Application>
  <PresentationFormat>宽屏</PresentationFormat>
  <Paragraphs>213</Paragraphs>
  <Slides>20</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20</vt:i4>
      </vt:variant>
    </vt:vector>
  </HeadingPairs>
  <TitlesOfParts>
    <vt:vector size="30" baseType="lpstr">
      <vt:lpstr>Arial</vt:lpstr>
      <vt:lpstr>宋体</vt:lpstr>
      <vt:lpstr>Wingdings</vt:lpstr>
      <vt:lpstr>微软雅黑</vt:lpstr>
      <vt:lpstr>思源黑体 CN Bold</vt:lpstr>
      <vt:lpstr>黑体</vt:lpstr>
      <vt:lpstr>站酷快乐体2016修订版</vt:lpstr>
      <vt:lpstr>Impact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水墨青花1385901119</cp:lastModifiedBy>
  <cp:revision>698</cp:revision>
  <dcterms:created xsi:type="dcterms:W3CDTF">2019-10-24T07:44:00Z</dcterms:created>
  <dcterms:modified xsi:type="dcterms:W3CDTF">2022-06-05T12:19:17Z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46A4513360D347DE93ECE3EC7222CFE5</vt:lpwstr>
  </property>
  <property fmtid="{D5CDD505-2E9C-101B-9397-08002B2CF9AE}" pid="4" name="KSOTemplateUUID">
    <vt:lpwstr>v1.0_mb_V3ane0oazsTTS9nl/fZxxQ==</vt:lpwstr>
  </property>
</Properties>
</file>