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5"/>
  </p:handoutMasterIdLst>
  <p:sldIdLst>
    <p:sldId id="410" r:id="rId3"/>
    <p:sldId id="451" r:id="rId5"/>
    <p:sldId id="412" r:id="rId6"/>
    <p:sldId id="462" r:id="rId7"/>
    <p:sldId id="446" r:id="rId8"/>
    <p:sldId id="447" r:id="rId9"/>
    <p:sldId id="448" r:id="rId10"/>
    <p:sldId id="454" r:id="rId11"/>
    <p:sldId id="452" r:id="rId12"/>
    <p:sldId id="460" r:id="rId13"/>
    <p:sldId id="469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刘思蜀" initials="刘思蜀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90DFD"/>
    <a:srgbClr val="A49CF1"/>
    <a:srgbClr val="483263"/>
    <a:srgbClr val="23A393"/>
    <a:srgbClr val="DCDCDC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377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96" y="-120"/>
      </p:cViewPr>
      <p:guideLst>
        <p:guide orient="horz" pos="2124"/>
        <p:guide pos="390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261C-EB16-4A84-BC43-83C9DD5439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zh-CN" altLang="en-US" dirty="0">
                <a:latin typeface="微软雅黑" panose="020B0503020204020204" pitchFamily="34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微软雅黑" panose="020B0503020204020204" pitchFamily="34" charset="-122"/>
              </a:rPr>
              <a:t>我们一起来了解一下头盔的常见部分吧</a:t>
            </a:r>
            <a:r>
              <a:rPr lang="en-US" altLang="zh-CN" dirty="0">
                <a:latin typeface="微软雅黑" panose="020B0503020204020204" pitchFamily="34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微软雅黑" panose="020B0503020204020204" pitchFamily="34" charset="-122"/>
              </a:rPr>
              <a:t>~</a:t>
            </a:r>
            <a:endParaRPr lang="en-US" altLang="zh-CN" dirty="0">
              <a:latin typeface="微软雅黑" panose="020B0503020204020204" pitchFamily="34" charset="-122"/>
              <a:ea typeface="阿里巴巴普惠体 M" panose="00020600040101010101" pitchFamily="18" charset="-122"/>
              <a:cs typeface="阿里巴巴普惠体 M" panose="00020600040101010101" pitchFamily="18" charset="-122"/>
              <a:sym typeface="微软雅黑" panose="020B0503020204020204" pitchFamily="34" charset="-122"/>
            </a:endParaRPr>
          </a:p>
          <a:p>
            <a:pPr marL="0" indent="0" algn="l">
              <a:buNone/>
            </a:pPr>
            <a:r>
              <a:rPr lang="zh-CN" altLang="en-US" dirty="0">
                <a:latin typeface="微软雅黑" panose="020B0503020204020204" pitchFamily="34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微软雅黑" panose="020B0503020204020204" pitchFamily="34" charset="-122"/>
              </a:rPr>
              <a:t>外壳</a:t>
            </a:r>
            <a:r>
              <a:rPr lang="en-US" altLang="zh-CN" dirty="0">
                <a:latin typeface="微软雅黑" panose="020B0503020204020204" pitchFamily="34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微软雅黑" panose="020B0503020204020204" pitchFamily="34" charset="-122"/>
              </a:rPr>
              <a:t>—</a:t>
            </a:r>
            <a:r>
              <a:rPr lang="zh-CN" altLang="en-US" dirty="0">
                <a:latin typeface="微软雅黑" panose="020B0503020204020204" pitchFamily="34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微软雅黑" panose="020B0503020204020204" pitchFamily="34" charset="-122"/>
              </a:rPr>
              <a:t>头盔最坚硬部分，抵御外部对我们“小脑袋”的伤害</a:t>
            </a:r>
            <a:endParaRPr lang="en-US" altLang="zh-CN" dirty="0">
              <a:latin typeface="微软雅黑" panose="020B0503020204020204" pitchFamily="34" charset="-122"/>
              <a:ea typeface="阿里巴巴普惠体 M" panose="00020600040101010101" pitchFamily="18" charset="-122"/>
              <a:cs typeface="阿里巴巴普惠体 M" panose="00020600040101010101" pitchFamily="18" charset="-122"/>
              <a:sym typeface="微软雅黑" panose="020B0503020204020204" pitchFamily="34" charset="-122"/>
            </a:endParaRPr>
          </a:p>
          <a:p>
            <a:pPr marL="0" indent="0" algn="l">
              <a:buNone/>
            </a:pPr>
            <a:r>
              <a:rPr lang="zh-CN" altLang="en-US" dirty="0">
                <a:latin typeface="微软雅黑" panose="020B0503020204020204" pitchFamily="34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微软雅黑" panose="020B0503020204020204" pitchFamily="34" charset="-122"/>
              </a:rPr>
              <a:t>夹心层（缓冲层）</a:t>
            </a:r>
            <a:r>
              <a:rPr lang="en-US" altLang="zh-CN" dirty="0">
                <a:latin typeface="微软雅黑" panose="020B0503020204020204" pitchFamily="34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微软雅黑" panose="020B0503020204020204" pitchFamily="34" charset="-122"/>
              </a:rPr>
              <a:t>—</a:t>
            </a:r>
            <a:r>
              <a:rPr lang="zh-CN" altLang="en-US" dirty="0">
                <a:latin typeface="微软雅黑" panose="020B0503020204020204" pitchFamily="34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微软雅黑" panose="020B0503020204020204" pitchFamily="34" charset="-122"/>
              </a:rPr>
              <a:t>让“小脑袋”不和坚硬的外壳发生碰撞</a:t>
            </a:r>
            <a:endParaRPr lang="en-US" altLang="zh-CN" dirty="0">
              <a:latin typeface="微软雅黑" panose="020B0503020204020204" pitchFamily="34" charset="-122"/>
              <a:ea typeface="阿里巴巴普惠体 M" panose="00020600040101010101" pitchFamily="18" charset="-122"/>
              <a:cs typeface="阿里巴巴普惠体 M" panose="00020600040101010101" pitchFamily="18" charset="-122"/>
              <a:sym typeface="微软雅黑" panose="020B0503020204020204" pitchFamily="34" charset="-122"/>
            </a:endParaRPr>
          </a:p>
          <a:p>
            <a:pPr marL="0" indent="0" algn="l">
              <a:buNone/>
            </a:pPr>
            <a:r>
              <a:rPr lang="zh-CN" altLang="en-US" dirty="0">
                <a:latin typeface="微软雅黑" panose="020B0503020204020204" pitchFamily="34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微软雅黑" panose="020B0503020204020204" pitchFamily="34" charset="-122"/>
              </a:rPr>
              <a:t>软软层（内衬层）</a:t>
            </a:r>
            <a:r>
              <a:rPr lang="en-US" altLang="zh-CN" dirty="0">
                <a:latin typeface="微软雅黑" panose="020B0503020204020204" pitchFamily="34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微软雅黑" panose="020B0503020204020204" pitchFamily="34" charset="-122"/>
              </a:rPr>
              <a:t>—</a:t>
            </a:r>
            <a:r>
              <a:rPr lang="zh-CN" altLang="en-US" dirty="0">
                <a:latin typeface="微软雅黑" panose="020B0503020204020204" pitchFamily="34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微软雅黑" panose="020B0503020204020204" pitchFamily="34" charset="-122"/>
              </a:rPr>
              <a:t>让“小脑袋”感到舒服</a:t>
            </a:r>
            <a:endParaRPr lang="en-US" altLang="zh-CN" dirty="0">
              <a:latin typeface="微软雅黑" panose="020B0503020204020204" pitchFamily="34" charset="-122"/>
              <a:ea typeface="阿里巴巴普惠体 M" panose="00020600040101010101" pitchFamily="18" charset="-122"/>
              <a:cs typeface="阿里巴巴普惠体 M" panose="00020600040101010101" pitchFamily="18" charset="-122"/>
              <a:sym typeface="微软雅黑" panose="020B0503020204020204" pitchFamily="34" charset="-122"/>
            </a:endParaRPr>
          </a:p>
          <a:p>
            <a:pPr marL="0" indent="0" algn="l">
              <a:buNone/>
            </a:pPr>
            <a:r>
              <a:rPr lang="zh-CN" altLang="en-US" dirty="0">
                <a:latin typeface="微软雅黑" panose="020B0503020204020204" pitchFamily="34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微软雅黑" panose="020B0503020204020204" pitchFamily="34" charset="-122"/>
              </a:rPr>
              <a:t>护目镜</a:t>
            </a:r>
            <a:r>
              <a:rPr lang="en-US" altLang="zh-CN" dirty="0">
                <a:latin typeface="微软雅黑" panose="020B0503020204020204" pitchFamily="34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微软雅黑" panose="020B0503020204020204" pitchFamily="34" charset="-122"/>
              </a:rPr>
              <a:t>—</a:t>
            </a:r>
            <a:r>
              <a:rPr lang="zh-CN" altLang="en-US" dirty="0">
                <a:latin typeface="微软雅黑" panose="020B0503020204020204" pitchFamily="34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微软雅黑" panose="020B0503020204020204" pitchFamily="34" charset="-122"/>
              </a:rPr>
              <a:t>保护我们的“小脸”</a:t>
            </a:r>
            <a:endParaRPr lang="en-US" altLang="zh-CN" dirty="0">
              <a:latin typeface="微软雅黑" panose="020B0503020204020204" pitchFamily="34" charset="-122"/>
              <a:ea typeface="阿里巴巴普惠体 M" panose="00020600040101010101" pitchFamily="18" charset="-122"/>
              <a:cs typeface="阿里巴巴普惠体 M" panose="00020600040101010101" pitchFamily="18" charset="-122"/>
              <a:sym typeface="微软雅黑" panose="020B0503020204020204" pitchFamily="34" charset="-122"/>
            </a:endParaRPr>
          </a:p>
          <a:p>
            <a:pPr marL="0" indent="0" algn="l">
              <a:buNone/>
            </a:pPr>
            <a:r>
              <a:rPr lang="zh-CN" altLang="en-US" dirty="0">
                <a:latin typeface="微软雅黑" panose="020B0503020204020204" pitchFamily="34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微软雅黑" panose="020B0503020204020204" pitchFamily="34" charset="-122"/>
              </a:rPr>
              <a:t>系带</a:t>
            </a:r>
            <a:r>
              <a:rPr lang="en-US" altLang="zh-CN" dirty="0">
                <a:latin typeface="微软雅黑" panose="020B0503020204020204" pitchFamily="34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微软雅黑" panose="020B0503020204020204" pitchFamily="34" charset="-122"/>
              </a:rPr>
              <a:t>—</a:t>
            </a:r>
            <a:r>
              <a:rPr lang="zh-CN" altLang="en-US" dirty="0">
                <a:latin typeface="微软雅黑" panose="020B0503020204020204" pitchFamily="34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微软雅黑" panose="020B0503020204020204" pitchFamily="34" charset="-122"/>
              </a:rPr>
              <a:t>让头盔更加稳定的戴在我们的头上</a:t>
            </a:r>
            <a:endParaRPr lang="zh-CN" altLang="en-US" dirty="0">
              <a:latin typeface="微软雅黑" panose="020B0503020204020204" pitchFamily="34" charset="-122"/>
              <a:ea typeface="阿里巴巴普惠体 M" panose="00020600040101010101" pitchFamily="18" charset="-122"/>
              <a:cs typeface="阿里巴巴普惠体 M" panose="00020600040101010101" pitchFamily="18" charset="-122"/>
              <a:sym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第一组小正小朋友和七月小朋友选择的实验对象是鸡蛋，保护工具</a:t>
            </a:r>
            <a:r>
              <a:rPr lang="zh-CN" altLang="en-US" dirty="0" smtClean="0"/>
              <a:t>为鸡蛋托，</a:t>
            </a:r>
            <a:r>
              <a:rPr lang="zh-CN" altLang="en-US" dirty="0"/>
              <a:t>两位小朋友分别在表格中记录鸡蛋的状态，一起看看保护工具的作用有多大吧</a:t>
            </a:r>
            <a:r>
              <a:rPr lang="en-US" altLang="zh-CN" dirty="0"/>
              <a:t>~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第一组小正小朋友和七月小朋友选择的实验对象是鸡蛋，保护工具</a:t>
            </a:r>
            <a:r>
              <a:rPr lang="zh-CN" altLang="en-US" dirty="0" smtClean="0"/>
              <a:t>为鸡蛋托，</a:t>
            </a:r>
            <a:r>
              <a:rPr lang="zh-CN" altLang="en-US" dirty="0"/>
              <a:t>两位小朋友分别在表格中记录鸡蛋的状态，一起看看保护工具的作用有多大吧</a:t>
            </a:r>
            <a:r>
              <a:rPr lang="en-US" altLang="zh-CN" dirty="0"/>
              <a:t>~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3900" y="0"/>
            <a:ext cx="12195563" cy="68580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126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1.jpeg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515600"/>
            <a:ext cx="10969200" cy="47368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 descr="90-8776666"/>
          <p:cNvPicPr>
            <a:picLocks noChangeAspect="1"/>
          </p:cNvPicPr>
          <p:nvPr userDrawn="1"/>
        </p:nvPicPr>
        <p:blipFill>
          <a:blip r:embed="rId19"/>
          <a:srcRect b="788"/>
          <a:stretch>
            <a:fillRect/>
          </a:stretch>
        </p:blipFill>
        <p:spPr>
          <a:xfrm>
            <a:off x="-53340" y="-35560"/>
            <a:ext cx="12403455" cy="6955155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58115" y="181610"/>
            <a:ext cx="11997690" cy="6575425"/>
          </a:xfrm>
          <a:prstGeom prst="rect">
            <a:avLst/>
          </a:prstGeom>
          <a:solidFill>
            <a:schemeClr val="bg1"/>
          </a:solidFill>
          <a:ln>
            <a:solidFill>
              <a:srgbClr val="23A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1.png"/><Relationship Id="rId1" Type="http://schemas.openxmlformats.org/officeDocument/2006/relationships/tags" Target="../tags/tag6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34.png"/><Relationship Id="rId7" Type="http://schemas.openxmlformats.org/officeDocument/2006/relationships/tags" Target="../tags/tag70.xml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tags" Target="../tags/tag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63.xml"/><Relationship Id="rId6" Type="http://schemas.microsoft.com/office/2007/relationships/hdphoto" Target="../media/image14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65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tags" Target="../tags/tag64.xml"/><Relationship Id="rId1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67.xml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jpeg"/><Relationship Id="rId2" Type="http://schemas.openxmlformats.org/officeDocument/2006/relationships/tags" Target="../tags/tag66.xml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8908-88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2550" y="-30480"/>
            <a:ext cx="12435205" cy="6991350"/>
          </a:xfrm>
          <a:prstGeom prst="rect">
            <a:avLst/>
          </a:prstGeom>
        </p:spPr>
      </p:pic>
      <p:pic>
        <p:nvPicPr>
          <p:cNvPr id="6" name="图片 5" descr="90-0877777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2830" y="1115060"/>
            <a:ext cx="7946390" cy="138112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54" y="2731814"/>
            <a:ext cx="12190495" cy="1938882"/>
            <a:chOff x="0" y="3428813"/>
            <a:chExt cx="12192000" cy="1454421"/>
          </a:xfrm>
        </p:grpSpPr>
        <p:sp>
          <p:nvSpPr>
            <p:cNvPr id="3" name="矩形 2"/>
            <p:cNvSpPr/>
            <p:nvPr/>
          </p:nvSpPr>
          <p:spPr>
            <a:xfrm>
              <a:off x="0" y="3428813"/>
              <a:ext cx="12192000" cy="1392155"/>
            </a:xfrm>
            <a:prstGeom prst="rect">
              <a:avLst/>
            </a:prstGeom>
            <a:solidFill>
              <a:schemeClr val="accent2">
                <a:alpha val="6313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4811421"/>
              <a:ext cx="12192000" cy="718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/>
            </a:p>
          </p:txBody>
        </p:sp>
      </p:grp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90" y="373380"/>
            <a:ext cx="6762115" cy="676211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136265" y="2053590"/>
            <a:ext cx="5307965" cy="23069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7200" b="1">
                <a:solidFill>
                  <a:schemeClr val="accent4"/>
                </a:solidFill>
                <a:effectLst/>
              </a:rPr>
              <a:t>分享</a:t>
            </a:r>
            <a:endParaRPr lang="zh-CN" altLang="en-US" sz="7200" b="1">
              <a:solidFill>
                <a:schemeClr val="accent4"/>
              </a:solidFill>
              <a:effectLst/>
            </a:endParaRPr>
          </a:p>
          <a:p>
            <a:pPr algn="ctr"/>
            <a:r>
              <a:rPr lang="zh-CN" altLang="en-US" sz="7200" b="1">
                <a:solidFill>
                  <a:schemeClr val="accent4"/>
                </a:solidFill>
                <a:effectLst/>
              </a:rPr>
              <a:t>你的记录</a:t>
            </a:r>
            <a:endParaRPr lang="zh-CN" altLang="en-US" sz="7200" b="1"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占位符 4" descr="8908-8888"/>
          <p:cNvPicPr>
            <a:picLocks noGrp="1" noChangeAspect="1"/>
          </p:cNvPicPr>
          <p:nvPr>
            <p:ph type="pic"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3810" y="-107950"/>
            <a:ext cx="12581890" cy="7073900"/>
          </a:xfrm>
          <a:prstGeom prst="rect">
            <a:avLst/>
          </a:prstGeom>
        </p:spPr>
      </p:pic>
      <p:pic>
        <p:nvPicPr>
          <p:cNvPr id="1026" name="Picture 2" descr="H:\0临时文件\0002微课\春桂组\微课内容准备\教师2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296874" y="1256177"/>
            <a:ext cx="6879056" cy="4188626"/>
          </a:xfrm>
          <a:prstGeom prst="rect">
            <a:avLst/>
          </a:prstGeom>
          <a:noFill/>
        </p:spPr>
      </p:pic>
      <p:pic>
        <p:nvPicPr>
          <p:cNvPr id="1027" name="Picture 3" descr="H:\0临时文件\0002微课\春桂组\微课内容准备\新男老师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10953" y="2496613"/>
            <a:ext cx="2830659" cy="3538324"/>
          </a:xfrm>
          <a:prstGeom prst="rect">
            <a:avLst/>
          </a:prstGeom>
          <a:noFill/>
        </p:spPr>
      </p:pic>
      <p:pic>
        <p:nvPicPr>
          <p:cNvPr id="7" name="20221008_212748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44625" y="1431290"/>
            <a:ext cx="6315075" cy="360045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安全头盔-0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226060" y="-53340"/>
            <a:ext cx="12418060" cy="69640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06392" y="3671168"/>
            <a:ext cx="5364404" cy="1323439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8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角色知多少</a:t>
            </a:r>
            <a:endParaRPr lang="zh-CN" altLang="en-US" sz="80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grpSp>
        <p:nvGrpSpPr>
          <p:cNvPr id="4100" name="组合 34"/>
          <p:cNvGrpSpPr/>
          <p:nvPr/>
        </p:nvGrpSpPr>
        <p:grpSpPr>
          <a:xfrm>
            <a:off x="-328930" y="-52705"/>
            <a:ext cx="12520930" cy="1475740"/>
            <a:chOff x="-83" y="-260"/>
            <a:chExt cx="19553" cy="2106"/>
          </a:xfrm>
        </p:grpSpPr>
        <p:sp>
          <p:nvSpPr>
            <p:cNvPr id="11" name="矩形 10"/>
            <p:cNvSpPr/>
            <p:nvPr/>
          </p:nvSpPr>
          <p:spPr>
            <a:xfrm>
              <a:off x="-83" y="-260"/>
              <a:ext cx="14133" cy="210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站酷快乐体" panose="02010600030101010101"/>
                <a:sym typeface="站酷快乐体" panose="02010600030101010101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1856" y="-260"/>
              <a:ext cx="17614" cy="2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站酷快乐体" panose="02010600030101010101"/>
                <a:sym typeface="站酷快乐体" panose="02010600030101010101"/>
              </a:endParaRPr>
            </a:p>
          </p:txBody>
        </p:sp>
        <p:sp>
          <p:nvSpPr>
            <p:cNvPr id="4104" name="文本框 15"/>
            <p:cNvSpPr txBox="1"/>
            <p:nvPr/>
          </p:nvSpPr>
          <p:spPr>
            <a:xfrm>
              <a:off x="2363" y="139"/>
              <a:ext cx="7154" cy="12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indent="0" algn="ctr"/>
              <a:r>
                <a:rPr lang="zh-CN" altLang="en-US" sz="5000" b="1" dirty="0">
                  <a:solidFill>
                    <a:schemeClr val="accent4">
                      <a:lumMod val="75000"/>
                    </a:schemeClr>
                  </a:solidFill>
                  <a:latin typeface="站酷快乐体" panose="02010600030101010101" pitchFamily="2" charset="-122"/>
                  <a:ea typeface="站酷快乐体" panose="02010600030101010101" pitchFamily="2" charset="-122"/>
                  <a:sym typeface="站酷快乐体" panose="02010600030101010101"/>
                </a:rPr>
                <a:t>小游戏</a:t>
              </a:r>
              <a:endParaRPr lang="zh-CN" altLang="en-US" sz="5000" b="1" dirty="0">
                <a:solidFill>
                  <a:schemeClr val="accent4">
                    <a:lumMod val="75000"/>
                  </a:schemeClr>
                </a:solidFill>
                <a:latin typeface="站酷快乐体" panose="02010600030101010101" pitchFamily="2" charset="-122"/>
                <a:ea typeface="站酷快乐体" panose="02010600030101010101" pitchFamily="2" charset="-122"/>
                <a:sym typeface="站酷快乐体" panose="02010600030101010101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/>
          <p:cNvSpPr/>
          <p:nvPr/>
        </p:nvSpPr>
        <p:spPr>
          <a:xfrm rot="2467581">
            <a:off x="10340010" y="6163242"/>
            <a:ext cx="1591356" cy="1389518"/>
          </a:xfrm>
          <a:custGeom>
            <a:avLst/>
            <a:gdLst>
              <a:gd name="connsiteX0" fmla="*/ 395895 w 2204368"/>
              <a:gd name="connsiteY0" fmla="*/ 248424 h 1924779"/>
              <a:gd name="connsiteX1" fmla="*/ 1087900 w 2204368"/>
              <a:gd name="connsiteY1" fmla="*/ 1 h 1924779"/>
              <a:gd name="connsiteX2" fmla="*/ 2204368 w 2204368"/>
              <a:gd name="connsiteY2" fmla="*/ 0 h 1924779"/>
              <a:gd name="connsiteX3" fmla="*/ 0 w 2204368"/>
              <a:gd name="connsiteY3" fmla="*/ 1924779 h 1924779"/>
              <a:gd name="connsiteX4" fmla="*/ 0 w 2204368"/>
              <a:gd name="connsiteY4" fmla="*/ 1087901 h 1924779"/>
              <a:gd name="connsiteX5" fmla="*/ 395895 w 2204368"/>
              <a:gd name="connsiteY5" fmla="*/ 248424 h 192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4368" h="1924779">
                <a:moveTo>
                  <a:pt x="395895" y="248424"/>
                </a:moveTo>
                <a:cubicBezTo>
                  <a:pt x="583948" y="93228"/>
                  <a:pt x="825037" y="1"/>
                  <a:pt x="1087900" y="1"/>
                </a:cubicBezTo>
                <a:lnTo>
                  <a:pt x="2204368" y="0"/>
                </a:lnTo>
                <a:lnTo>
                  <a:pt x="0" y="1924779"/>
                </a:lnTo>
                <a:lnTo>
                  <a:pt x="0" y="1087901"/>
                </a:lnTo>
                <a:cubicBezTo>
                  <a:pt x="0" y="749933"/>
                  <a:pt x="154112" y="447961"/>
                  <a:pt x="395895" y="24842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 descr="8908-88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7446" y="-184785"/>
            <a:ext cx="12526645" cy="70427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C:\Users\gjg\Desktop\安全帽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6748" y="1403119"/>
            <a:ext cx="1669410" cy="1933575"/>
          </a:xfrm>
          <a:prstGeom prst="rect">
            <a:avLst/>
          </a:prstGeom>
          <a:noFill/>
        </p:spPr>
      </p:pic>
      <p:pic>
        <p:nvPicPr>
          <p:cNvPr id="1032" name="Picture 8" descr="C:\Users\gjg\Desktop\厨师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2023" y="3730755"/>
            <a:ext cx="1933575" cy="1933575"/>
          </a:xfrm>
          <a:prstGeom prst="rect">
            <a:avLst/>
          </a:prstGeom>
          <a:noFill/>
        </p:spPr>
      </p:pic>
      <p:pic>
        <p:nvPicPr>
          <p:cNvPr id="1033" name="Picture 9" descr="C:\Users\gjg\Desktop\医生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18833" y="3156938"/>
            <a:ext cx="2059699" cy="2059699"/>
          </a:xfrm>
          <a:prstGeom prst="rect">
            <a:avLst/>
          </a:prstGeom>
          <a:noFill/>
        </p:spPr>
      </p:pic>
      <p:pic>
        <p:nvPicPr>
          <p:cNvPr id="1034" name="Picture 10" descr="C:\Users\gjg\Desktop\空姐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870747"/>
            <a:ext cx="2424498" cy="2266647"/>
          </a:xfrm>
          <a:prstGeom prst="rect">
            <a:avLst/>
          </a:prstGeom>
          <a:noFill/>
        </p:spPr>
      </p:pic>
      <p:sp>
        <p:nvSpPr>
          <p:cNvPr id="21" name="云形 20"/>
          <p:cNvSpPr/>
          <p:nvPr/>
        </p:nvSpPr>
        <p:spPr>
          <a:xfrm>
            <a:off x="1560353" y="1526797"/>
            <a:ext cx="1459683" cy="813732"/>
          </a:xfrm>
          <a:prstGeom prst="cloud">
            <a:avLst/>
          </a:prstGeom>
          <a:solidFill>
            <a:schemeClr val="bg1">
              <a:alpha val="72941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空姐</a:t>
            </a:r>
            <a:endParaRPr lang="zh-CN" altLang="en-US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3" name="十字形 22"/>
          <p:cNvSpPr/>
          <p:nvPr/>
        </p:nvSpPr>
        <p:spPr>
          <a:xfrm>
            <a:off x="10561741" y="2625754"/>
            <a:ext cx="989900" cy="981512"/>
          </a:xfrm>
          <a:prstGeom prst="plus">
            <a:avLst>
              <a:gd name="adj" fmla="val 30129"/>
            </a:avLst>
          </a:prstGeom>
          <a:solidFill>
            <a:srgbClr val="C00000">
              <a:alpha val="72941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医生</a:t>
            </a:r>
            <a:endParaRPr lang="zh-CN" alt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5" name="五边形 24"/>
          <p:cNvSpPr/>
          <p:nvPr/>
        </p:nvSpPr>
        <p:spPr>
          <a:xfrm flipH="1">
            <a:off x="6895752" y="3397541"/>
            <a:ext cx="1291904" cy="620786"/>
          </a:xfrm>
          <a:prstGeom prst="homePlate">
            <a:avLst/>
          </a:prstGeom>
          <a:solidFill>
            <a:schemeClr val="bg1">
              <a:alpha val="72941"/>
            </a:schemeClr>
          </a:solidFill>
          <a:ln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工人</a:t>
            </a:r>
            <a:endParaRPr lang="zh-CN" alt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7" name="竖卷形 26"/>
          <p:cNvSpPr/>
          <p:nvPr/>
        </p:nvSpPr>
        <p:spPr>
          <a:xfrm>
            <a:off x="4488111" y="3187816"/>
            <a:ext cx="796954" cy="1124126"/>
          </a:xfrm>
          <a:prstGeom prst="verticalScroll">
            <a:avLst/>
          </a:prstGeom>
          <a:solidFill>
            <a:schemeClr val="tx1">
              <a:lumMod val="50000"/>
              <a:lumOff val="50000"/>
              <a:alpha val="72941"/>
            </a:schemeClr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厨师</a:t>
            </a:r>
            <a:endParaRPr lang="zh-CN" alt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5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6"/>
          <p:cNvSpPr/>
          <p:nvPr/>
        </p:nvSpPr>
        <p:spPr>
          <a:xfrm>
            <a:off x="127000" y="1260475"/>
            <a:ext cx="11903710" cy="44818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4445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CN">
              <a:latin typeface="站酷快乐体" panose="02010600030101010101"/>
              <a:ea typeface="站酷快乐体" panose="02010600030101010101"/>
              <a:sym typeface="站酷快乐体" panose="02010600030101010101"/>
            </a:endParaRPr>
          </a:p>
        </p:txBody>
      </p:sp>
      <p:pic>
        <p:nvPicPr>
          <p:cNvPr id="26" name="图片 25" descr="资源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3110" y="1767446"/>
            <a:ext cx="3027045" cy="3537585"/>
          </a:xfrm>
          <a:prstGeom prst="rect">
            <a:avLst/>
          </a:prstGeom>
        </p:spPr>
      </p:pic>
      <p:pic>
        <p:nvPicPr>
          <p:cNvPr id="19" name="图片 18" descr="资源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7715" y="2229091"/>
            <a:ext cx="1884045" cy="35052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937260" y="1707121"/>
            <a:ext cx="1034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站酷快乐体" panose="02010600030101010101" pitchFamily="2" charset="-122"/>
                <a:ea typeface="站酷快乐体" panose="02010600030101010101" pitchFamily="2" charset="-122"/>
                <a:sym typeface="站酷快乐体" panose="02010600030101010101"/>
              </a:rPr>
              <a:t>外壳</a:t>
            </a:r>
            <a:endParaRPr lang="zh-CN" altLang="en-US" sz="2800" dirty="0">
              <a:latin typeface="站酷快乐体" panose="02010600030101010101" pitchFamily="2" charset="-122"/>
              <a:ea typeface="站酷快乐体" panose="02010600030101010101" pitchFamily="2" charset="-122"/>
              <a:sym typeface="站酷快乐体" panose="02010600030101010101"/>
            </a:endParaRPr>
          </a:p>
        </p:txBody>
      </p:sp>
      <p:pic>
        <p:nvPicPr>
          <p:cNvPr id="21" name="图片 20" descr="资源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 flipH="1">
            <a:off x="937260" y="2961246"/>
            <a:ext cx="1984375" cy="35052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912495" y="2358631"/>
            <a:ext cx="15944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站酷快乐体" panose="02010600030101010101" pitchFamily="2" charset="-122"/>
                <a:ea typeface="站酷快乐体" panose="02010600030101010101" pitchFamily="2" charset="-122"/>
                <a:sym typeface="站酷快乐体" panose="02010600030101010101"/>
              </a:rPr>
              <a:t>夹心层</a:t>
            </a:r>
            <a:endParaRPr lang="zh-CN" altLang="en-US" sz="2800" dirty="0">
              <a:latin typeface="站酷快乐体" panose="02010600030101010101" pitchFamily="2" charset="-122"/>
              <a:ea typeface="站酷快乐体" panose="02010600030101010101" pitchFamily="2" charset="-122"/>
              <a:sym typeface="站酷快乐体" panose="02010600030101010101"/>
            </a:endParaRPr>
          </a:p>
          <a:p>
            <a:r>
              <a:rPr lang="en-US" altLang="zh-CN" sz="2800" dirty="0">
                <a:latin typeface="站酷快乐体" panose="02010600030101010101" pitchFamily="2" charset="-122"/>
                <a:ea typeface="站酷快乐体" panose="02010600030101010101" pitchFamily="2" charset="-122"/>
                <a:sym typeface="站酷快乐体" panose="02010600030101010101"/>
              </a:rPr>
              <a:t>(</a:t>
            </a:r>
            <a:r>
              <a:rPr lang="zh-CN" altLang="en-US" sz="2800" dirty="0">
                <a:latin typeface="站酷快乐体" panose="02010600030101010101" pitchFamily="2" charset="-122"/>
                <a:ea typeface="站酷快乐体" panose="02010600030101010101" pitchFamily="2" charset="-122"/>
                <a:sym typeface="站酷快乐体" panose="02010600030101010101"/>
              </a:rPr>
              <a:t>缓冲层）</a:t>
            </a:r>
            <a:endParaRPr lang="zh-CN" altLang="en-US" sz="2800" dirty="0">
              <a:latin typeface="站酷快乐体" panose="02010600030101010101" pitchFamily="2" charset="-122"/>
              <a:ea typeface="站酷快乐体" panose="02010600030101010101" pitchFamily="2" charset="-122"/>
              <a:sym typeface="站酷快乐体" panose="02010600030101010101"/>
            </a:endParaRPr>
          </a:p>
        </p:txBody>
      </p:sp>
      <p:pic>
        <p:nvPicPr>
          <p:cNvPr id="25" name="图片 24" descr="资源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4425950" y="2466581"/>
            <a:ext cx="1884045" cy="35052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4583430" y="1767446"/>
            <a:ext cx="17265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站酷快乐体" panose="02010600030101010101" pitchFamily="2" charset="-122"/>
                <a:ea typeface="站酷快乐体" panose="02010600030101010101" pitchFamily="2" charset="-122"/>
                <a:sym typeface="站酷快乐体" panose="02010600030101010101"/>
              </a:rPr>
              <a:t>  </a:t>
            </a:r>
            <a:r>
              <a:rPr lang="zh-CN" altLang="en-US" sz="2800" dirty="0">
                <a:latin typeface="站酷快乐体" panose="02010600030101010101" pitchFamily="2" charset="-122"/>
                <a:ea typeface="站酷快乐体" panose="02010600030101010101" pitchFamily="2" charset="-122"/>
                <a:sym typeface="站酷快乐体" panose="02010600030101010101"/>
              </a:rPr>
              <a:t>软软层</a:t>
            </a:r>
            <a:endParaRPr lang="zh-CN" altLang="en-US" sz="2800" dirty="0">
              <a:latin typeface="站酷快乐体" panose="02010600030101010101" pitchFamily="2" charset="-122"/>
              <a:ea typeface="站酷快乐体" panose="02010600030101010101" pitchFamily="2" charset="-122"/>
              <a:sym typeface="站酷快乐体" panose="02010600030101010101"/>
            </a:endParaRPr>
          </a:p>
          <a:p>
            <a:r>
              <a:rPr lang="zh-CN" altLang="en-US" sz="2800" dirty="0">
                <a:latin typeface="站酷快乐体" panose="02010600030101010101" pitchFamily="2" charset="-122"/>
                <a:ea typeface="站酷快乐体" panose="02010600030101010101" pitchFamily="2" charset="-122"/>
                <a:sym typeface="站酷快乐体" panose="02010600030101010101"/>
              </a:rPr>
              <a:t>（内衬层）</a:t>
            </a:r>
            <a:endParaRPr lang="zh-CN" altLang="en-US" sz="2800" dirty="0">
              <a:latin typeface="站酷快乐体" panose="02010600030101010101" pitchFamily="2" charset="-122"/>
              <a:ea typeface="站酷快乐体" panose="02010600030101010101" pitchFamily="2" charset="-122"/>
              <a:sym typeface="站酷快乐体" panose="02010600030101010101"/>
            </a:endParaRPr>
          </a:p>
        </p:txBody>
      </p:sp>
      <p:grpSp>
        <p:nvGrpSpPr>
          <p:cNvPr id="4100" name="组合 34"/>
          <p:cNvGrpSpPr/>
          <p:nvPr/>
        </p:nvGrpSpPr>
        <p:grpSpPr>
          <a:xfrm>
            <a:off x="-78105" y="-174625"/>
            <a:ext cx="12416790" cy="1336675"/>
            <a:chOff x="-83" y="-260"/>
            <a:chExt cx="19553" cy="2106"/>
          </a:xfrm>
        </p:grpSpPr>
        <p:sp>
          <p:nvSpPr>
            <p:cNvPr id="13" name="矩形 12"/>
            <p:cNvSpPr/>
            <p:nvPr/>
          </p:nvSpPr>
          <p:spPr>
            <a:xfrm>
              <a:off x="-83" y="-260"/>
              <a:ext cx="14133" cy="210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站酷快乐体" panose="02010600030101010101"/>
                <a:sym typeface="站酷快乐体" panose="02010600030101010101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856" y="-260"/>
              <a:ext cx="17614" cy="2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站酷快乐体" panose="02010600030101010101"/>
                <a:sym typeface="站酷快乐体" panose="02010600030101010101"/>
              </a:endParaRPr>
            </a:p>
          </p:txBody>
        </p:sp>
        <p:sp>
          <p:nvSpPr>
            <p:cNvPr id="4104" name="文本框 15"/>
            <p:cNvSpPr txBox="1"/>
            <p:nvPr/>
          </p:nvSpPr>
          <p:spPr>
            <a:xfrm>
              <a:off x="2363" y="139"/>
              <a:ext cx="7154" cy="13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indent="0"/>
              <a:r>
                <a:rPr lang="zh-CN" altLang="en-US" sz="4800" dirty="0">
                  <a:solidFill>
                    <a:schemeClr val="accent4">
                      <a:lumMod val="75000"/>
                    </a:schemeClr>
                  </a:solidFill>
                  <a:latin typeface="站酷快乐体" panose="02010600030101010101" pitchFamily="2" charset="-122"/>
                  <a:ea typeface="站酷快乐体" panose="02010600030101010101" pitchFamily="2" charset="-122"/>
                  <a:sym typeface="站酷快乐体" panose="02010600030101010101"/>
                </a:rPr>
                <a:t>头盔结构</a:t>
              </a:r>
              <a:endParaRPr lang="zh-CN" altLang="en-US" sz="4800" dirty="0">
                <a:solidFill>
                  <a:schemeClr val="accent4">
                    <a:lumMod val="75000"/>
                  </a:schemeClr>
                </a:solidFill>
                <a:latin typeface="站酷快乐体" panose="02010600030101010101" pitchFamily="2" charset="-122"/>
                <a:ea typeface="站酷快乐体" panose="02010600030101010101" pitchFamily="2" charset="-122"/>
                <a:sym typeface="站酷快乐体" panose="02010600030101010101"/>
              </a:endParaRPr>
            </a:p>
          </p:txBody>
        </p:sp>
      </p:grpSp>
      <p:pic>
        <p:nvPicPr>
          <p:cNvPr id="29" name="图片 28" descr="资源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 flipH="1">
            <a:off x="5868052" y="3765550"/>
            <a:ext cx="1884045" cy="35052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5888372" y="3594100"/>
            <a:ext cx="1304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站酷快乐体" panose="02010600030101010101" pitchFamily="2" charset="-122"/>
                <a:ea typeface="站酷快乐体" panose="02010600030101010101" pitchFamily="2" charset="-122"/>
                <a:sym typeface="站酷快乐体" panose="02010600030101010101"/>
              </a:rPr>
              <a:t>护目镜</a:t>
            </a:r>
            <a:endParaRPr lang="zh-CN" altLang="en-US" sz="2800" dirty="0">
              <a:latin typeface="站酷快乐体" panose="02010600030101010101" pitchFamily="2" charset="-122"/>
              <a:ea typeface="站酷快乐体" panose="02010600030101010101" pitchFamily="2" charset="-122"/>
              <a:sym typeface="站酷快乐体" panose="02010600030101010101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193297" y="1502492"/>
            <a:ext cx="4116458" cy="3614831"/>
            <a:chOff x="7193297" y="1502492"/>
            <a:chExt cx="4116458" cy="3614831"/>
          </a:xfrm>
        </p:grpSpPr>
        <p:pic>
          <p:nvPicPr>
            <p:cNvPr id="28" name="图片 27" descr="资源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93297" y="1502492"/>
              <a:ext cx="4116458" cy="3268028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100000" l="9879" r="89919">
                          <a14:foregroundMark x1="36895" y1="71724" x2="50605" y2="76897"/>
                          <a14:backgroundMark x1="26411" y1="17931" x2="92742" y2="63966"/>
                          <a14:backgroundMark x1="81250" y1="16207" x2="9879" y2="59828"/>
                          <a14:backgroundMark x1="17137" y1="38966" x2="64315" y2="71724"/>
                          <a14:backgroundMark x1="44960" y1="27069" x2="82863" y2="88103"/>
                          <a14:backgroundMark x1="53024" y1="37586" x2="61492" y2="78793"/>
                          <a14:backgroundMark x1="48790" y1="30862" x2="19960" y2="86897"/>
                          <a14:backgroundMark x1="18548" y1="64828" x2="32661" y2="88966"/>
                          <a14:backgroundMark x1="64919" y1="18276" x2="90323" y2="58276"/>
                          <a14:backgroundMark x1="28024" y1="62759" x2="58065" y2="73621"/>
                          <a14:backgroundMark x1="71774" y1="17069" x2="92339" y2="43276"/>
                          <a14:backgroundMark x1="24597" y1="77586" x2="41532" y2="81379"/>
                          <a14:backgroundMark x1="64315" y1="48276" x2="84274" y2="76379"/>
                          <a14:backgroundMark x1="41734" y1="19138" x2="66734" y2="16724"/>
                          <a14:backgroundMark x1="37500" y1="77586" x2="43145" y2="805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02557" flipH="1">
              <a:off x="8331749" y="2355798"/>
              <a:ext cx="2356637" cy="2761525"/>
            </a:xfrm>
            <a:prstGeom prst="rect">
              <a:avLst/>
            </a:prstGeom>
          </p:spPr>
        </p:pic>
      </p:grpSp>
      <p:pic>
        <p:nvPicPr>
          <p:cNvPr id="36" name="图片 35" descr="资源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9500849" y="4656755"/>
            <a:ext cx="1884045" cy="350520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10173314" y="4485305"/>
            <a:ext cx="969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站酷快乐体" panose="02010600030101010101" pitchFamily="2" charset="-122"/>
                <a:ea typeface="站酷快乐体" panose="02010600030101010101" pitchFamily="2" charset="-122"/>
                <a:sym typeface="站酷快乐体" panose="02010600030101010101"/>
              </a:rPr>
              <a:t>系带</a:t>
            </a:r>
            <a:endParaRPr lang="zh-CN" altLang="en-US" sz="2800" dirty="0">
              <a:latin typeface="站酷快乐体" panose="02010600030101010101" pitchFamily="2" charset="-122"/>
              <a:ea typeface="站酷快乐体" panose="02010600030101010101" pitchFamily="2" charset="-122"/>
              <a:sym typeface="站酷快乐体" panose="02010600030101010101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7" grpId="0"/>
      <p:bldP spid="32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8908-88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34645" y="-184785"/>
            <a:ext cx="12526645" cy="7042785"/>
          </a:xfrm>
          <a:prstGeom prst="rect">
            <a:avLst/>
          </a:prstGeom>
        </p:spPr>
      </p:pic>
      <p:sp>
        <p:nvSpPr>
          <p:cNvPr id="17" name="任意多边形: 形状 16"/>
          <p:cNvSpPr/>
          <p:nvPr/>
        </p:nvSpPr>
        <p:spPr>
          <a:xfrm rot="2467581">
            <a:off x="10340010" y="6163242"/>
            <a:ext cx="1591356" cy="1389518"/>
          </a:xfrm>
          <a:custGeom>
            <a:avLst/>
            <a:gdLst>
              <a:gd name="connsiteX0" fmla="*/ 395895 w 2204368"/>
              <a:gd name="connsiteY0" fmla="*/ 248424 h 1924779"/>
              <a:gd name="connsiteX1" fmla="*/ 1087900 w 2204368"/>
              <a:gd name="connsiteY1" fmla="*/ 1 h 1924779"/>
              <a:gd name="connsiteX2" fmla="*/ 2204368 w 2204368"/>
              <a:gd name="connsiteY2" fmla="*/ 0 h 1924779"/>
              <a:gd name="connsiteX3" fmla="*/ 0 w 2204368"/>
              <a:gd name="connsiteY3" fmla="*/ 1924779 h 1924779"/>
              <a:gd name="connsiteX4" fmla="*/ 0 w 2204368"/>
              <a:gd name="connsiteY4" fmla="*/ 1087901 h 1924779"/>
              <a:gd name="connsiteX5" fmla="*/ 395895 w 2204368"/>
              <a:gd name="connsiteY5" fmla="*/ 248424 h 192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4368" h="1924779">
                <a:moveTo>
                  <a:pt x="395895" y="248424"/>
                </a:moveTo>
                <a:cubicBezTo>
                  <a:pt x="583948" y="93228"/>
                  <a:pt x="825037" y="1"/>
                  <a:pt x="1087900" y="1"/>
                </a:cubicBezTo>
                <a:lnTo>
                  <a:pt x="2204368" y="0"/>
                </a:lnTo>
                <a:lnTo>
                  <a:pt x="0" y="1924779"/>
                </a:lnTo>
                <a:lnTo>
                  <a:pt x="0" y="1087901"/>
                </a:lnTo>
                <a:cubicBezTo>
                  <a:pt x="0" y="749933"/>
                  <a:pt x="154112" y="447961"/>
                  <a:pt x="395895" y="24842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100" name="组合 34"/>
          <p:cNvGrpSpPr/>
          <p:nvPr/>
        </p:nvGrpSpPr>
        <p:grpSpPr>
          <a:xfrm>
            <a:off x="-334645" y="-184150"/>
            <a:ext cx="12629515" cy="1342390"/>
            <a:chOff x="-83" y="-260"/>
            <a:chExt cx="19553" cy="2106"/>
          </a:xfrm>
        </p:grpSpPr>
        <p:sp>
          <p:nvSpPr>
            <p:cNvPr id="11" name="矩形 10"/>
            <p:cNvSpPr/>
            <p:nvPr/>
          </p:nvSpPr>
          <p:spPr>
            <a:xfrm>
              <a:off x="-83" y="-260"/>
              <a:ext cx="14133" cy="210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站酷快乐体" panose="02010600030101010101"/>
                <a:sym typeface="站酷快乐体" panose="02010600030101010101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856" y="-260"/>
              <a:ext cx="17614" cy="2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站酷快乐体" panose="02010600030101010101"/>
                <a:sym typeface="站酷快乐体" panose="02010600030101010101"/>
              </a:endParaRPr>
            </a:p>
          </p:txBody>
        </p:sp>
        <p:sp>
          <p:nvSpPr>
            <p:cNvPr id="4104" name="文本框 15"/>
            <p:cNvSpPr txBox="1"/>
            <p:nvPr/>
          </p:nvSpPr>
          <p:spPr>
            <a:xfrm>
              <a:off x="2363" y="139"/>
              <a:ext cx="7154" cy="13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indent="0"/>
              <a:endParaRPr lang="zh-CN" altLang="en-US" sz="4800" dirty="0">
                <a:solidFill>
                  <a:schemeClr val="accent4">
                    <a:lumMod val="75000"/>
                  </a:schemeClr>
                </a:solidFill>
                <a:latin typeface="站酷快乐体" panose="02010600030101010101" pitchFamily="2" charset="-122"/>
                <a:ea typeface="站酷快乐体" panose="02010600030101010101" pitchFamily="2" charset="-122"/>
                <a:sym typeface="站酷快乐体" panose="02010600030101010101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918210" y="-55880"/>
            <a:ext cx="891921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000" b="1">
                <a:solidFill>
                  <a:schemeClr val="accent4">
                    <a:lumMod val="75000"/>
                  </a:schemeClr>
                </a:solidFill>
              </a:rPr>
              <a:t>为什么骑电动车要戴头盔</a:t>
            </a:r>
            <a:endParaRPr lang="en-US" altLang="zh-CN" sz="5000" b="1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图片 5" descr="资源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515" y="2318385"/>
            <a:ext cx="3696970" cy="3244850"/>
          </a:xfrm>
          <a:prstGeom prst="rect">
            <a:avLst/>
          </a:prstGeom>
          <a:ln w="63500" cmpd="sng">
            <a:solidFill>
              <a:schemeClr val="bg1"/>
            </a:solidFill>
            <a:prstDash val="solid"/>
          </a:ln>
        </p:spPr>
      </p:pic>
      <p:pic>
        <p:nvPicPr>
          <p:cNvPr id="2051" name="Picture 3" descr="C:\Users\gjg\Desktop\问号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14286">
            <a:off x="7044294" y="1584706"/>
            <a:ext cx="1775484" cy="161571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5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8908-88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6205" y="-161290"/>
            <a:ext cx="12526645" cy="7042785"/>
          </a:xfrm>
          <a:prstGeom prst="rect">
            <a:avLst/>
          </a:prstGeom>
        </p:spPr>
      </p:pic>
      <p:sp>
        <p:nvSpPr>
          <p:cNvPr id="17" name="任意多边形: 形状 16"/>
          <p:cNvSpPr/>
          <p:nvPr/>
        </p:nvSpPr>
        <p:spPr>
          <a:xfrm rot="2467581">
            <a:off x="10340010" y="6163242"/>
            <a:ext cx="1591356" cy="1389518"/>
          </a:xfrm>
          <a:custGeom>
            <a:avLst/>
            <a:gdLst>
              <a:gd name="connsiteX0" fmla="*/ 395895 w 2204368"/>
              <a:gd name="connsiteY0" fmla="*/ 248424 h 1924779"/>
              <a:gd name="connsiteX1" fmla="*/ 1087900 w 2204368"/>
              <a:gd name="connsiteY1" fmla="*/ 1 h 1924779"/>
              <a:gd name="connsiteX2" fmla="*/ 2204368 w 2204368"/>
              <a:gd name="connsiteY2" fmla="*/ 0 h 1924779"/>
              <a:gd name="connsiteX3" fmla="*/ 0 w 2204368"/>
              <a:gd name="connsiteY3" fmla="*/ 1924779 h 1924779"/>
              <a:gd name="connsiteX4" fmla="*/ 0 w 2204368"/>
              <a:gd name="connsiteY4" fmla="*/ 1087901 h 1924779"/>
              <a:gd name="connsiteX5" fmla="*/ 395895 w 2204368"/>
              <a:gd name="connsiteY5" fmla="*/ 248424 h 192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4368" h="1924779">
                <a:moveTo>
                  <a:pt x="395895" y="248424"/>
                </a:moveTo>
                <a:cubicBezTo>
                  <a:pt x="583948" y="93228"/>
                  <a:pt x="825037" y="1"/>
                  <a:pt x="1087900" y="1"/>
                </a:cubicBezTo>
                <a:lnTo>
                  <a:pt x="2204368" y="0"/>
                </a:lnTo>
                <a:lnTo>
                  <a:pt x="0" y="1924779"/>
                </a:lnTo>
                <a:lnTo>
                  <a:pt x="0" y="1087901"/>
                </a:lnTo>
                <a:cubicBezTo>
                  <a:pt x="0" y="749933"/>
                  <a:pt x="154112" y="447961"/>
                  <a:pt x="395895" y="24842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100" name="组合 34"/>
          <p:cNvGrpSpPr/>
          <p:nvPr/>
        </p:nvGrpSpPr>
        <p:grpSpPr>
          <a:xfrm>
            <a:off x="-121920" y="-161290"/>
            <a:ext cx="12532360" cy="1427480"/>
            <a:chOff x="-83" y="-260"/>
            <a:chExt cx="19553" cy="2106"/>
          </a:xfrm>
        </p:grpSpPr>
        <p:sp>
          <p:nvSpPr>
            <p:cNvPr id="9" name="矩形 8"/>
            <p:cNvSpPr/>
            <p:nvPr/>
          </p:nvSpPr>
          <p:spPr>
            <a:xfrm>
              <a:off x="-83" y="-260"/>
              <a:ext cx="14133" cy="210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站酷快乐体" panose="02010600030101010101"/>
                <a:sym typeface="站酷快乐体" panose="02010600030101010101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856" y="-260"/>
              <a:ext cx="17614" cy="2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站酷快乐体" panose="02010600030101010101"/>
                <a:sym typeface="站酷快乐体" panose="02010600030101010101"/>
              </a:endParaRPr>
            </a:p>
          </p:txBody>
        </p:sp>
        <p:sp>
          <p:nvSpPr>
            <p:cNvPr id="4104" name="文本框 15"/>
            <p:cNvSpPr txBox="1"/>
            <p:nvPr/>
          </p:nvSpPr>
          <p:spPr>
            <a:xfrm>
              <a:off x="2363" y="139"/>
              <a:ext cx="7154" cy="13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indent="0"/>
              <a:endParaRPr lang="zh-CN" altLang="en-US" sz="4800" dirty="0">
                <a:solidFill>
                  <a:schemeClr val="accent4">
                    <a:lumMod val="75000"/>
                  </a:schemeClr>
                </a:solidFill>
                <a:latin typeface="站酷快乐体" panose="02010600030101010101" pitchFamily="2" charset="-122"/>
                <a:ea typeface="站酷快乐体" panose="02010600030101010101" pitchFamily="2" charset="-122"/>
                <a:sym typeface="站酷快乐体" panose="02010600030101010101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120775" y="135255"/>
            <a:ext cx="866711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000" b="1">
                <a:solidFill>
                  <a:schemeClr val="accent4">
                    <a:lumMod val="75000"/>
                  </a:schemeClr>
                </a:solidFill>
              </a:rPr>
              <a:t>生活中有什么需要我们保护</a:t>
            </a:r>
            <a:endParaRPr lang="zh-CN" altLang="en-US" sz="5000" b="1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4" name="图片 13" descr="粉笔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329" y="2117276"/>
            <a:ext cx="3036814" cy="3036814"/>
          </a:xfrm>
          <a:prstGeom prst="flowChartInputOutp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西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8598" y="1914406"/>
            <a:ext cx="2945075" cy="294507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 descr="鸡蛋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13" y="1730514"/>
            <a:ext cx="3124243" cy="3124243"/>
          </a:xfrm>
          <a:prstGeom prst="clou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8908-88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6205" y="-161290"/>
            <a:ext cx="12526645" cy="7042785"/>
          </a:xfrm>
          <a:prstGeom prst="rect">
            <a:avLst/>
          </a:prstGeom>
        </p:spPr>
      </p:pic>
      <p:sp>
        <p:nvSpPr>
          <p:cNvPr id="17" name="任意多边形: 形状 16"/>
          <p:cNvSpPr/>
          <p:nvPr/>
        </p:nvSpPr>
        <p:spPr>
          <a:xfrm rot="2467581">
            <a:off x="10340010" y="6163242"/>
            <a:ext cx="1591356" cy="1389518"/>
          </a:xfrm>
          <a:custGeom>
            <a:avLst/>
            <a:gdLst>
              <a:gd name="connsiteX0" fmla="*/ 395895 w 2204368"/>
              <a:gd name="connsiteY0" fmla="*/ 248424 h 1924779"/>
              <a:gd name="connsiteX1" fmla="*/ 1087900 w 2204368"/>
              <a:gd name="connsiteY1" fmla="*/ 1 h 1924779"/>
              <a:gd name="connsiteX2" fmla="*/ 2204368 w 2204368"/>
              <a:gd name="connsiteY2" fmla="*/ 0 h 1924779"/>
              <a:gd name="connsiteX3" fmla="*/ 0 w 2204368"/>
              <a:gd name="connsiteY3" fmla="*/ 1924779 h 1924779"/>
              <a:gd name="connsiteX4" fmla="*/ 0 w 2204368"/>
              <a:gd name="connsiteY4" fmla="*/ 1087901 h 1924779"/>
              <a:gd name="connsiteX5" fmla="*/ 395895 w 2204368"/>
              <a:gd name="connsiteY5" fmla="*/ 248424 h 192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4368" h="1924779">
                <a:moveTo>
                  <a:pt x="395895" y="248424"/>
                </a:moveTo>
                <a:cubicBezTo>
                  <a:pt x="583948" y="93228"/>
                  <a:pt x="825037" y="1"/>
                  <a:pt x="1087900" y="1"/>
                </a:cubicBezTo>
                <a:lnTo>
                  <a:pt x="2204368" y="0"/>
                </a:lnTo>
                <a:lnTo>
                  <a:pt x="0" y="1924779"/>
                </a:lnTo>
                <a:lnTo>
                  <a:pt x="0" y="1087901"/>
                </a:lnTo>
                <a:cubicBezTo>
                  <a:pt x="0" y="749933"/>
                  <a:pt x="154112" y="447961"/>
                  <a:pt x="395895" y="24842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100" name="组合 34"/>
          <p:cNvGrpSpPr/>
          <p:nvPr/>
        </p:nvGrpSpPr>
        <p:grpSpPr>
          <a:xfrm>
            <a:off x="-121920" y="-161290"/>
            <a:ext cx="12532360" cy="1427480"/>
            <a:chOff x="-83" y="-260"/>
            <a:chExt cx="19553" cy="2106"/>
          </a:xfrm>
        </p:grpSpPr>
        <p:sp>
          <p:nvSpPr>
            <p:cNvPr id="9" name="矩形 8"/>
            <p:cNvSpPr/>
            <p:nvPr/>
          </p:nvSpPr>
          <p:spPr>
            <a:xfrm>
              <a:off x="-83" y="-260"/>
              <a:ext cx="14133" cy="210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站酷快乐体" panose="02010600030101010101"/>
                <a:sym typeface="站酷快乐体" panose="02010600030101010101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856" y="-260"/>
              <a:ext cx="17614" cy="2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站酷快乐体" panose="02010600030101010101"/>
                <a:sym typeface="站酷快乐体" panose="02010600030101010101"/>
              </a:endParaRPr>
            </a:p>
          </p:txBody>
        </p:sp>
        <p:sp>
          <p:nvSpPr>
            <p:cNvPr id="4104" name="文本框 15"/>
            <p:cNvSpPr txBox="1"/>
            <p:nvPr/>
          </p:nvSpPr>
          <p:spPr>
            <a:xfrm>
              <a:off x="2363" y="139"/>
              <a:ext cx="7154" cy="13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indent="0"/>
              <a:endParaRPr lang="zh-CN" altLang="en-US" sz="4800" dirty="0">
                <a:solidFill>
                  <a:schemeClr val="accent4">
                    <a:lumMod val="75000"/>
                  </a:schemeClr>
                </a:solidFill>
                <a:latin typeface="站酷快乐体" panose="02010600030101010101" pitchFamily="2" charset="-122"/>
                <a:ea typeface="站酷快乐体" panose="02010600030101010101" pitchFamily="2" charset="-122"/>
                <a:sym typeface="站酷快乐体" panose="02010600030101010101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193800" y="135255"/>
            <a:ext cx="624014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000" b="1">
                <a:solidFill>
                  <a:schemeClr val="accent4">
                    <a:lumMod val="75000"/>
                  </a:schemeClr>
                </a:solidFill>
              </a:rPr>
              <a:t>可以用什么保护它们</a:t>
            </a:r>
            <a:endParaRPr lang="zh-CN" altLang="en-US" sz="5000" b="1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43" y="2512810"/>
            <a:ext cx="2724873" cy="2229442"/>
          </a:xfrm>
          <a:prstGeom prst="rect">
            <a:avLst/>
          </a:prstGeom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778" y="2688079"/>
            <a:ext cx="2704536" cy="2212802"/>
          </a:xfrm>
          <a:prstGeom prst="rect">
            <a:avLst/>
          </a:prstGeom>
          <a:noFill/>
          <a:ln w="190500" cap="sq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293" y="2130907"/>
            <a:ext cx="3418205" cy="2796713"/>
          </a:xfrm>
          <a:prstGeom prst="rect">
            <a:avLst/>
          </a:prstGeom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135255" y="-150495"/>
            <a:ext cx="12416790" cy="7032625"/>
            <a:chOff x="-123" y="-275"/>
            <a:chExt cx="19554" cy="11075"/>
          </a:xfrm>
        </p:grpSpPr>
        <p:pic>
          <p:nvPicPr>
            <p:cNvPr id="5" name="图片 4" descr="安全头盔-07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-89" y="-75"/>
              <a:ext cx="19379" cy="10875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/>
          </p:nvGrpSpPr>
          <p:grpSpPr>
            <a:xfrm>
              <a:off x="-123" y="-275"/>
              <a:ext cx="19554" cy="2105"/>
              <a:chOff x="-123" y="-275"/>
              <a:chExt cx="19554" cy="2105"/>
            </a:xfrm>
          </p:grpSpPr>
          <p:grpSp>
            <p:nvGrpSpPr>
              <p:cNvPr id="4100" name="组合 34"/>
              <p:cNvGrpSpPr/>
              <p:nvPr/>
            </p:nvGrpSpPr>
            <p:grpSpPr>
              <a:xfrm>
                <a:off x="-123" y="-275"/>
                <a:ext cx="19554" cy="2105"/>
                <a:chOff x="-83" y="-260"/>
                <a:chExt cx="19553" cy="2106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-83" y="-260"/>
                  <a:ext cx="14133" cy="2106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/>
                  <a:endParaRPr lang="zh-CN" altLang="en-US" strike="noStrike" noProof="1">
                    <a:latin typeface="站酷快乐体" panose="02010600030101010101"/>
                    <a:sym typeface="站酷快乐体" panose="02010600030101010101"/>
                  </a:endParaRPr>
                </a:p>
              </p:txBody>
            </p:sp>
            <p:sp>
              <p:nvSpPr>
                <p:cNvPr id="14" name="矩形 13"/>
                <p:cNvSpPr/>
                <p:nvPr/>
              </p:nvSpPr>
              <p:spPr>
                <a:xfrm>
                  <a:off x="1856" y="-260"/>
                  <a:ext cx="17614" cy="21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/>
                  <a:endParaRPr lang="zh-CN" altLang="en-US" strike="noStrike" noProof="1">
                    <a:latin typeface="站酷快乐体" panose="02010600030101010101"/>
                    <a:sym typeface="站酷快乐体" panose="02010600030101010101"/>
                  </a:endParaRPr>
                </a:p>
              </p:txBody>
            </p:sp>
            <p:sp>
              <p:nvSpPr>
                <p:cNvPr id="4104" name="文本框 15"/>
                <p:cNvSpPr txBox="1"/>
                <p:nvPr/>
              </p:nvSpPr>
              <p:spPr>
                <a:xfrm>
                  <a:off x="2363" y="158"/>
                  <a:ext cx="7154" cy="13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lstStyle/>
                <a:p>
                  <a:pPr indent="0"/>
                  <a:r>
                    <a:rPr lang="zh-CN" altLang="en-US" sz="5000" b="1" dirty="0">
                      <a:solidFill>
                        <a:schemeClr val="accent4">
                          <a:lumMod val="75000"/>
                        </a:schemeClr>
                      </a:solidFill>
                      <a:latin typeface="+mj-ea"/>
                      <a:ea typeface="+mj-ea"/>
                      <a:sym typeface="站酷快乐体" panose="02010600030101010101"/>
                    </a:rPr>
                    <a:t>探究实验</a:t>
                  </a:r>
                  <a:endParaRPr lang="zh-CN" altLang="en-US" sz="5000" b="1" dirty="0">
                    <a:solidFill>
                      <a:schemeClr val="accent4">
                        <a:lumMod val="75000"/>
                      </a:schemeClr>
                    </a:solidFill>
                    <a:latin typeface="+mj-ea"/>
                    <a:ea typeface="+mj-ea"/>
                    <a:sym typeface="站酷快乐体" panose="02010600030101010101"/>
                  </a:endParaRPr>
                </a:p>
              </p:txBody>
            </p:sp>
          </p:grpSp>
          <p:sp>
            <p:nvSpPr>
              <p:cNvPr id="4" name="文本框 15"/>
              <p:cNvSpPr txBox="1"/>
              <p:nvPr/>
            </p:nvSpPr>
            <p:spPr>
              <a:xfrm>
                <a:off x="479" y="-75"/>
                <a:ext cx="841" cy="103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indent="0"/>
                <a:endParaRPr lang="en-US" altLang="zh-CN" sz="6600" dirty="0">
                  <a:solidFill>
                    <a:schemeClr val="bg1"/>
                  </a:solidFill>
                  <a:latin typeface="站酷快乐体" panose="02010600030101010101" pitchFamily="2" charset="-122"/>
                  <a:ea typeface="站酷快乐体" panose="02010600030101010101" pitchFamily="2" charset="-122"/>
                  <a:sym typeface="站酷快乐体" panose="02010600030101010101"/>
                </a:endParaRPr>
              </a:p>
            </p:txBody>
          </p:sp>
        </p:grpSp>
      </p:grp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864235" y="1991360"/>
          <a:ext cx="10572750" cy="4803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3365"/>
                <a:gridCol w="5239385"/>
              </a:tblGrid>
              <a:tr h="566420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小组：</a:t>
                      </a: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实验对象：</a:t>
                      </a: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0740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b="1"/>
                        <a:t>保护工具：</a:t>
                      </a:r>
                      <a:endParaRPr lang="zh-CN" altLang="en-US" b="1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13220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4000" b="1">
                          <a:solidFill>
                            <a:schemeClr val="bg1"/>
                          </a:solidFill>
                        </a:rPr>
                        <a:t>我的实验过程</a:t>
                      </a:r>
                      <a:endParaRPr lang="zh-CN" altLang="en-US" sz="40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1322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b="1"/>
                        <a:t>被保护：</a:t>
                      </a:r>
                      <a:endParaRPr lang="zh-CN" altLang="en-US" b="1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1322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b="1"/>
                        <a:t>未被保护：</a:t>
                      </a:r>
                      <a:endParaRPr lang="zh-CN" altLang="en-US" b="1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圆角矩形 10"/>
          <p:cNvSpPr/>
          <p:nvPr/>
        </p:nvSpPr>
        <p:spPr>
          <a:xfrm>
            <a:off x="4366260" y="1186180"/>
            <a:ext cx="3619500" cy="77216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366260" y="1174750"/>
            <a:ext cx="365125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500">
                <a:solidFill>
                  <a:schemeClr val="bg1"/>
                </a:solidFill>
              </a:rPr>
              <a:t>实验猜测表</a:t>
            </a:r>
            <a:endParaRPr lang="zh-CN" altLang="en-US" sz="4500">
              <a:solidFill>
                <a:schemeClr val="bg1"/>
              </a:solidFill>
            </a:endParaRPr>
          </a:p>
        </p:txBody>
      </p:sp>
      <p:pic>
        <p:nvPicPr>
          <p:cNvPr id="20" name="图片 19" descr="鸡蛋托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30694" y="2589730"/>
            <a:ext cx="1340485" cy="820061"/>
          </a:xfrm>
          <a:prstGeom prst="rect">
            <a:avLst/>
          </a:prstGeom>
        </p:spPr>
      </p:pic>
      <p:pic>
        <p:nvPicPr>
          <p:cNvPr id="25" name="图片 24" descr="鸡蛋托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8756" y="4749091"/>
            <a:ext cx="1340485" cy="820061"/>
          </a:xfrm>
          <a:prstGeom prst="rect">
            <a:avLst/>
          </a:prstGeom>
        </p:spPr>
      </p:pic>
      <p:pic>
        <p:nvPicPr>
          <p:cNvPr id="28" name="图片 27" descr="鸡蛋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93397" y="5774055"/>
            <a:ext cx="991870" cy="991870"/>
          </a:xfrm>
          <a:prstGeom prst="rect">
            <a:avLst/>
          </a:prstGeom>
        </p:spPr>
      </p:pic>
      <p:pic>
        <p:nvPicPr>
          <p:cNvPr id="18" name="图片 17" descr="问号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88020" y="5838825"/>
            <a:ext cx="1191260" cy="893445"/>
          </a:xfrm>
          <a:prstGeom prst="rect">
            <a:avLst/>
          </a:prstGeom>
        </p:spPr>
      </p:pic>
      <p:pic>
        <p:nvPicPr>
          <p:cNvPr id="29" name="图片 28" descr="问号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88020" y="4675505"/>
            <a:ext cx="1191260" cy="893445"/>
          </a:xfrm>
          <a:prstGeom prst="rect">
            <a:avLst/>
          </a:prstGeom>
        </p:spPr>
      </p:pic>
      <p:pic>
        <p:nvPicPr>
          <p:cNvPr id="10" name="图片 9" descr="鸡蛋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31161" y="1953259"/>
            <a:ext cx="699453" cy="699453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135255" y="-150495"/>
            <a:ext cx="12416790" cy="7032625"/>
            <a:chOff x="-123" y="-275"/>
            <a:chExt cx="19554" cy="11075"/>
          </a:xfrm>
        </p:grpSpPr>
        <p:pic>
          <p:nvPicPr>
            <p:cNvPr id="5" name="图片 4" descr="安全头盔-07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-89" y="-75"/>
              <a:ext cx="19379" cy="10875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/>
          </p:nvGrpSpPr>
          <p:grpSpPr>
            <a:xfrm>
              <a:off x="-123" y="-275"/>
              <a:ext cx="19554" cy="2105"/>
              <a:chOff x="-123" y="-275"/>
              <a:chExt cx="19554" cy="2105"/>
            </a:xfrm>
          </p:grpSpPr>
          <p:grpSp>
            <p:nvGrpSpPr>
              <p:cNvPr id="4100" name="组合 34"/>
              <p:cNvGrpSpPr/>
              <p:nvPr/>
            </p:nvGrpSpPr>
            <p:grpSpPr>
              <a:xfrm>
                <a:off x="-123" y="-275"/>
                <a:ext cx="19554" cy="2105"/>
                <a:chOff x="-83" y="-260"/>
                <a:chExt cx="19553" cy="2106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-83" y="-260"/>
                  <a:ext cx="14133" cy="2106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/>
                  <a:endParaRPr lang="zh-CN" altLang="en-US" strike="noStrike" noProof="1">
                    <a:latin typeface="站酷快乐体" panose="02010600030101010101"/>
                    <a:sym typeface="站酷快乐体" panose="02010600030101010101"/>
                  </a:endParaRPr>
                </a:p>
              </p:txBody>
            </p:sp>
            <p:sp>
              <p:nvSpPr>
                <p:cNvPr id="14" name="矩形 13"/>
                <p:cNvSpPr/>
                <p:nvPr/>
              </p:nvSpPr>
              <p:spPr>
                <a:xfrm>
                  <a:off x="1856" y="-260"/>
                  <a:ext cx="17614" cy="21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/>
                  <a:endParaRPr lang="zh-CN" altLang="en-US" strike="noStrike" noProof="1">
                    <a:latin typeface="站酷快乐体" panose="02010600030101010101"/>
                    <a:sym typeface="站酷快乐体" panose="02010600030101010101"/>
                  </a:endParaRPr>
                </a:p>
              </p:txBody>
            </p:sp>
            <p:sp>
              <p:nvSpPr>
                <p:cNvPr id="4104" name="文本框 15"/>
                <p:cNvSpPr txBox="1"/>
                <p:nvPr/>
              </p:nvSpPr>
              <p:spPr>
                <a:xfrm>
                  <a:off x="2363" y="158"/>
                  <a:ext cx="3861" cy="13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lstStyle/>
                <a:p>
                  <a:pPr indent="0"/>
                  <a:r>
                    <a:rPr lang="zh-CN" altLang="en-US" sz="5000" b="1" dirty="0">
                      <a:solidFill>
                        <a:schemeClr val="accent4">
                          <a:lumMod val="75000"/>
                        </a:schemeClr>
                      </a:solidFill>
                      <a:latin typeface="+mj-ea"/>
                      <a:ea typeface="+mj-ea"/>
                      <a:sym typeface="站酷快乐体" panose="02010600030101010101"/>
                    </a:rPr>
                    <a:t>实验</a:t>
                  </a:r>
                  <a:endParaRPr lang="zh-CN" altLang="en-US" sz="5000" b="1" dirty="0">
                    <a:solidFill>
                      <a:schemeClr val="accent4">
                        <a:lumMod val="75000"/>
                      </a:schemeClr>
                    </a:solidFill>
                    <a:latin typeface="+mj-ea"/>
                    <a:ea typeface="+mj-ea"/>
                    <a:sym typeface="站酷快乐体" panose="02010600030101010101"/>
                  </a:endParaRPr>
                </a:p>
              </p:txBody>
            </p:sp>
          </p:grpSp>
          <p:sp>
            <p:nvSpPr>
              <p:cNvPr id="4" name="文本框 15"/>
              <p:cNvSpPr txBox="1"/>
              <p:nvPr/>
            </p:nvSpPr>
            <p:spPr>
              <a:xfrm>
                <a:off x="479" y="-75"/>
                <a:ext cx="841" cy="174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indent="0"/>
                <a:endParaRPr lang="en-US" altLang="zh-CN" sz="6600" dirty="0">
                  <a:solidFill>
                    <a:schemeClr val="bg1"/>
                  </a:solidFill>
                  <a:latin typeface="站酷快乐体" panose="02010600030101010101" pitchFamily="2" charset="-122"/>
                  <a:ea typeface="站酷快乐体" panose="02010600030101010101" pitchFamily="2" charset="-122"/>
                  <a:sym typeface="站酷快乐体" panose="02010600030101010101"/>
                </a:endParaRPr>
              </a:p>
            </p:txBody>
          </p:sp>
        </p:grpSp>
      </p:grp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864235" y="1991360"/>
          <a:ext cx="10572750" cy="4868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3365"/>
                <a:gridCol w="5239385"/>
              </a:tblGrid>
              <a:tr h="631190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小组：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实验对象：</a:t>
                      </a: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0740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b="1" dirty="0"/>
                        <a:t>保护工具：</a:t>
                      </a:r>
                      <a:endParaRPr lang="zh-CN" altLang="en-US" b="1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13220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4000" b="1" dirty="0">
                          <a:solidFill>
                            <a:schemeClr val="bg1"/>
                          </a:solidFill>
                        </a:rPr>
                        <a:t>我的实验过程</a:t>
                      </a:r>
                      <a:endParaRPr lang="zh-CN" alt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1322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b="1"/>
                        <a:t>被保护：</a:t>
                      </a:r>
                      <a:endParaRPr lang="zh-CN" altLang="en-US" b="1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13220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b="1" dirty="0"/>
                        <a:t>未被保护：</a:t>
                      </a:r>
                      <a:endParaRPr lang="zh-CN" altLang="en-US" b="1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圆角矩形 10"/>
          <p:cNvSpPr/>
          <p:nvPr/>
        </p:nvSpPr>
        <p:spPr>
          <a:xfrm>
            <a:off x="4366260" y="1186180"/>
            <a:ext cx="3619500" cy="77216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366260" y="1174750"/>
            <a:ext cx="365125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500">
                <a:solidFill>
                  <a:schemeClr val="bg1"/>
                </a:solidFill>
              </a:rPr>
              <a:t>实验记录表</a:t>
            </a:r>
            <a:endParaRPr lang="zh-CN" altLang="en-US" sz="4500">
              <a:solidFill>
                <a:schemeClr val="bg1"/>
              </a:solidFill>
            </a:endParaRPr>
          </a:p>
        </p:txBody>
      </p:sp>
      <p:pic>
        <p:nvPicPr>
          <p:cNvPr id="6" name="图片 5" descr="问号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055" y="-149225"/>
            <a:ext cx="1513205" cy="1389380"/>
          </a:xfrm>
          <a:prstGeom prst="rect">
            <a:avLst/>
          </a:prstGeom>
        </p:spPr>
      </p:pic>
      <p:pic>
        <p:nvPicPr>
          <p:cNvPr id="21" name="图片 20" descr="粉笔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67015" y="2020570"/>
            <a:ext cx="675640" cy="675640"/>
          </a:xfrm>
          <a:prstGeom prst="rect">
            <a:avLst/>
          </a:prstGeom>
        </p:spPr>
      </p:pic>
      <p:pic>
        <p:nvPicPr>
          <p:cNvPr id="22" name="图片 21" descr="西瓜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09710" y="2034857"/>
            <a:ext cx="569595" cy="56959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867650" y="2733675"/>
            <a:ext cx="708025" cy="579755"/>
          </a:xfrm>
          <a:prstGeom prst="rect">
            <a:avLst/>
          </a:prstGeom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058910" y="2759075"/>
            <a:ext cx="747395" cy="612140"/>
          </a:xfrm>
          <a:prstGeom prst="rect">
            <a:avLst/>
          </a:prstGeom>
          <a:noFill/>
          <a:ln w="190500" cap="sq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UNIT_TABLE_BEAUTIFY" val="{881e9a20-c418-4ed8-9f9e-537f8eb95ae2}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UNIT_TABLE_BEAUTIFY" val="{881e9a20-c418-4ed8-9f9e-537f8eb95ae2}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UNIT_PLACING_PICTURE_USER_VIEWPORT" val="{&quot;height&quot;:9162.8519685039373,&quot;width&quot;:9162.8519685039373}"/>
</p:tagLst>
</file>

<file path=ppt/tags/tag69.xml><?xml version="1.0" encoding="utf-8"?>
<p:tagLst xmlns:p="http://schemas.openxmlformats.org/presentationml/2006/main">
  <p:tag name="KSO_WM_UNIT_PLACING_PICTURE_USER_VIEWPORT" val="{&quot;height&quot;:4539,&quot;width&quot;:8073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646*2509*651*651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</Words>
  <Application>WPS 演示</Application>
  <PresentationFormat>自定义</PresentationFormat>
  <Paragraphs>75</Paragraphs>
  <Slides>11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5" baseType="lpstr">
      <vt:lpstr>Arial</vt:lpstr>
      <vt:lpstr>宋体</vt:lpstr>
      <vt:lpstr>Wingdings</vt:lpstr>
      <vt:lpstr>微软雅黑</vt:lpstr>
      <vt:lpstr>思源黑体 CN Regular</vt:lpstr>
      <vt:lpstr>黑体</vt:lpstr>
      <vt:lpstr>方正姚体</vt:lpstr>
      <vt:lpstr>站酷快乐体</vt:lpstr>
      <vt:lpstr>站酷快乐体</vt:lpstr>
      <vt:lpstr>华文新魏</vt:lpstr>
      <vt:lpstr>阿里巴巴普惠体 M</vt:lpstr>
      <vt:lpstr>Verdana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dd</cp:lastModifiedBy>
  <cp:revision>163</cp:revision>
  <dcterms:created xsi:type="dcterms:W3CDTF">2019-06-19T02:08:00Z</dcterms:created>
  <dcterms:modified xsi:type="dcterms:W3CDTF">2022-10-08T13:35:05Z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</Properties>
</file>