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9" r:id="rId14"/>
    <p:sldId id="270" r:id="rId15"/>
    <p:sldId id="271" r:id="rId16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1B8F"/>
    <a:srgbClr val="A76D33"/>
    <a:srgbClr val="754C24"/>
    <a:srgbClr val="EFC7B0"/>
    <a:srgbClr val="664C0A"/>
    <a:srgbClr val="FFD21F"/>
    <a:srgbClr val="FFE781"/>
    <a:srgbClr val="E7B681"/>
    <a:srgbClr val="EE1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"/>
          <a:sy n="1" d="1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DBAF5-C677-4999-B69B-4AEB25F0CD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microsoft.com/office/2007/relationships/media" Target="../media/audio1.wav"/><Relationship Id="rId7" Type="http://schemas.openxmlformats.org/officeDocument/2006/relationships/audio" Target="../media/audio1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2.xml"/><Relationship Id="rId11" Type="http://schemas.microsoft.com/office/2007/relationships/hdphoto" Target="../media/image44.wdp"/><Relationship Id="rId10" Type="http://schemas.openxmlformats.org/officeDocument/2006/relationships/image" Target="../media/image43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25" b="82901"/>
          <a:stretch>
            <a:fillRect/>
          </a:stretch>
        </p:blipFill>
        <p:spPr>
          <a:xfrm>
            <a:off x="9956694" y="0"/>
            <a:ext cx="1847146" cy="87967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69338" y="1169802"/>
            <a:ext cx="9561857" cy="151026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9300">
                <a:ln w="50800" cmpd="thinThick">
                  <a:solidFill>
                    <a:schemeClr val="bg1"/>
                  </a:solidFill>
                </a:ln>
                <a:solidFill>
                  <a:srgbClr val="F91B8F"/>
                </a:solidFill>
                <a:effectLst>
                  <a:outerShdw blurRad="50800" dist="38100" dir="5400000" algn="t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华康海报体W12(P)" panose="040B0C00000000000000" pitchFamily="82" charset="-122"/>
                <a:ea typeface="仿宋" panose="02010609060101010101" charset="-122"/>
              </a:rPr>
              <a:t> </a:t>
            </a:r>
            <a:r>
              <a:rPr lang="en-US" altLang="zh-CN" sz="9300">
                <a:ln w="50800" cmpd="thinThick">
                  <a:solidFill>
                    <a:schemeClr val="bg1"/>
                  </a:solidFill>
                </a:ln>
                <a:solidFill>
                  <a:srgbClr val="F91B8F"/>
                </a:solidFill>
                <a:effectLst>
                  <a:outerShdw blurRad="50800" dist="38100" dir="5400000" algn="t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华康海报体W12(P)" panose="040B0C00000000000000" pitchFamily="82" charset="-122"/>
                <a:ea typeface="仿宋" panose="02010609060101010101" charset="-122"/>
              </a:rPr>
              <a:t>“</a:t>
            </a:r>
            <a:r>
              <a:rPr lang="zh-CN" altLang="en-US" sz="9300">
                <a:ln w="50800" cmpd="thinThick">
                  <a:solidFill>
                    <a:schemeClr val="bg1"/>
                  </a:solidFill>
                </a:ln>
                <a:solidFill>
                  <a:srgbClr val="F91B8F"/>
                </a:solidFill>
                <a:effectLst>
                  <a:outerShdw blurRad="50800" dist="38100" dir="5400000" algn="t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华康海报体W12(P)" panose="040B0C00000000000000" pitchFamily="82" charset="-122"/>
                <a:ea typeface="仿宋" panose="02010609060101010101" charset="-122"/>
                <a:sym typeface="+mn-ea"/>
              </a:rPr>
              <a:t>我才不上你的当</a:t>
            </a:r>
            <a:r>
              <a:rPr lang="en-US" altLang="zh-CN" sz="9300">
                <a:ln w="50800" cmpd="thinThick">
                  <a:solidFill>
                    <a:schemeClr val="bg1"/>
                  </a:solidFill>
                </a:ln>
                <a:solidFill>
                  <a:srgbClr val="F91B8F"/>
                </a:solidFill>
                <a:effectLst>
                  <a:outerShdw blurRad="50800" dist="38100" dir="5400000" algn="t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华康海报体W12(P)" panose="040B0C00000000000000" pitchFamily="82" charset="-122"/>
                <a:ea typeface="仿宋" panose="02010609060101010101" charset="-122"/>
              </a:rPr>
              <a:t>”</a:t>
            </a:r>
            <a:endParaRPr lang="zh-CN" altLang="en-US" sz="9300">
              <a:ln w="50800" cmpd="thinThick">
                <a:solidFill>
                  <a:schemeClr val="bg1"/>
                </a:solidFill>
              </a:ln>
              <a:solidFill>
                <a:srgbClr val="F91B8F"/>
              </a:solidFill>
              <a:effectLst>
                <a:outerShdw blurRad="50800" dist="38100" dir="5400000" algn="t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0" y="3495554"/>
            <a:ext cx="12192000" cy="3362446"/>
            <a:chOff x="0" y="3495554"/>
            <a:chExt cx="12192000" cy="336244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082"/>
            <a:stretch>
              <a:fillRect/>
            </a:stretch>
          </p:blipFill>
          <p:spPr>
            <a:xfrm>
              <a:off x="0" y="3495554"/>
              <a:ext cx="12192000" cy="336244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6832" y="3576577"/>
              <a:ext cx="3713435" cy="2268052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8101" r="10088" b="20506"/>
          <a:stretch>
            <a:fillRect/>
          </a:stretch>
        </p:blipFill>
        <p:spPr>
          <a:xfrm>
            <a:off x="2523172" y="3838706"/>
            <a:ext cx="3572828" cy="239509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0280">
            <a:off x="8667115" y="1856740"/>
            <a:ext cx="3556635" cy="22771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 rot="21255179">
            <a:off x="8780971" y="2798751"/>
            <a:ext cx="3234111" cy="7017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ln w="50800" cmpd="thinThick">
                  <a:noFill/>
                </a:ln>
                <a:solidFill>
                  <a:srgbClr val="0070C0"/>
                </a:solidFill>
                <a:effectLst>
                  <a:outerShdw blurRad="50800" dist="38100" dir="5400000" algn="t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海派腔调禅粗黑简1.0" panose="02000500000000000000" pitchFamily="2" charset="-122"/>
                <a:ea typeface="仿宋" panose="02010609060101010101" charset="-122"/>
              </a:rPr>
              <a:t>儿童安全教育</a:t>
            </a:r>
            <a:endParaRPr lang="zh-CN" altLang="en-US" sz="4000" smtClean="0">
              <a:ln w="50800" cmpd="thinThick">
                <a:noFill/>
              </a:ln>
              <a:solidFill>
                <a:srgbClr val="0070C0"/>
              </a:solidFill>
              <a:effectLst>
                <a:outerShdw blurRad="50800" dist="38100" dir="5400000" algn="t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海派腔调禅粗黑简1.0" panose="02000500000000000000" pitchFamily="2" charset="-122"/>
              <a:ea typeface="仿宋" panose="02010609060101010101" charset="-122"/>
            </a:endParaRPr>
          </a:p>
        </p:txBody>
      </p:sp>
      <p:pic>
        <p:nvPicPr>
          <p:cNvPr id="4" name="轻音乐-皇帝圆舞曲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51894" y="7660258"/>
            <a:ext cx="609600" cy="609600"/>
          </a:xfrm>
          <a:prstGeom prst="rect">
            <a:avLst/>
          </a:prstGeom>
        </p:spPr>
      </p:pic>
      <p:sp>
        <p:nvSpPr>
          <p:cNvPr id="2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2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EA7B-3880-4B18-B102-7C235A95F3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1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61" b="33561"/>
          <a:stretch>
            <a:fillRect/>
          </a:stretch>
        </p:blipFill>
        <p:spPr>
          <a:xfrm>
            <a:off x="0" y="3546090"/>
            <a:ext cx="12192000" cy="33007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459" y="2473991"/>
            <a:ext cx="1942832" cy="28551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797194"/>
            <a:ext cx="5673622" cy="292964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rot="20927941">
            <a:off x="6877853" y="1210364"/>
            <a:ext cx="3698124" cy="1617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000" smtClean="0">
                <a:solidFill>
                  <a:srgbClr val="002060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遇到陌生人</a:t>
            </a:r>
            <a:endParaRPr lang="en-US" altLang="zh-CN" sz="5000" smtClean="0">
              <a:solidFill>
                <a:srgbClr val="002060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  <a:p>
            <a:pPr algn="ctr"/>
            <a:r>
              <a:rPr lang="zh-CN" altLang="en-US" sz="5000" smtClean="0">
                <a:solidFill>
                  <a:srgbClr val="002060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  该怎么办？</a:t>
            </a:r>
            <a:endParaRPr lang="zh-CN" altLang="en-US" sz="5000">
              <a:solidFill>
                <a:srgbClr val="002060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25" y="2019141"/>
            <a:ext cx="2629581" cy="4621994"/>
          </a:xfrm>
          <a:prstGeom prst="rect">
            <a:avLst/>
          </a:prstGeom>
        </p:spPr>
      </p:pic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6291-02D2-49BF-93F9-85C132E6C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childTnLst>
                                    <p:animMotion origin="layout" path="M 2.08333E-06 1.11022E-16 L -0.12344 0.0912" pathEditMode="relative" rAng="0" ptsTypes="AA">
                                      <p:cBhvr>
                                        <p:cTn id="17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72" y="456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2000" fill="hold" nodeType="withEffect">
                                  <p:childTnLst>
                                    <p:animRot by="120000">
                                      <p:cBhvr>
                                        <p:cTn id="2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70" fill="hold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7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70" fill="hold">
                                          <p:stCondLst>
                                            <p:cond delay="8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70" fill="hold">
                                          <p:stCondLst>
                                            <p:cond delay="108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4158"/>
            <a:ext cx="12192000" cy="40538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0" t="3881" r="25817" b="6315"/>
          <a:stretch>
            <a:fillRect/>
          </a:stretch>
        </p:blipFill>
        <p:spPr>
          <a:xfrm>
            <a:off x="7641254" y="2373250"/>
            <a:ext cx="1745793" cy="3126280"/>
          </a:xfrm>
          <a:prstGeom prst="rect">
            <a:avLst/>
          </a:prstGeom>
        </p:spPr>
      </p:pic>
      <p:sp>
        <p:nvSpPr>
          <p:cNvPr id="11" name="云形标注 10"/>
          <p:cNvSpPr/>
          <p:nvPr/>
        </p:nvSpPr>
        <p:spPr>
          <a:xfrm>
            <a:off x="769620" y="262255"/>
            <a:ext cx="4543425" cy="1802765"/>
          </a:xfrm>
          <a:prstGeom prst="cloudCallout">
            <a:avLst>
              <a:gd name="adj1" fmla="val 14564"/>
              <a:gd name="adj2" fmla="val 67536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84548" y="901246"/>
            <a:ext cx="3361238" cy="472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chemeClr val="accent6">
                    <a:lumMod val="50000"/>
                  </a:schemeClr>
                </a:solidFill>
                <a:latin typeface="汉仪中圆简" panose="02010609000101010101" pitchFamily="49" charset="-122"/>
                <a:ea typeface="仿宋" panose="02010609060101010101" charset="-122"/>
              </a:rPr>
              <a:t>请问墨池小学怎么走？</a:t>
            </a:r>
            <a:endParaRPr lang="zh-CN" altLang="en-US" sz="2500">
              <a:solidFill>
                <a:schemeClr val="accent6">
                  <a:lumMod val="50000"/>
                </a:schemeClr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5784136"/>
            <a:ext cx="12192000" cy="10627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4" r="25423" b="7205"/>
          <a:stretch>
            <a:fillRect/>
          </a:stretch>
        </p:blipFill>
        <p:spPr>
          <a:xfrm flipH="1">
            <a:off x="3584448" y="1663510"/>
            <a:ext cx="1910286" cy="355141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361289" y="5980045"/>
            <a:ext cx="8449158" cy="701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路上如果有人向你问路</a:t>
            </a:r>
            <a:r>
              <a:rPr lang="zh-CN" altLang="en-US" smtClean="0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，你可以告诉</a:t>
            </a:r>
            <a:r>
              <a:rPr lang="zh-CN" altLang="en-US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他：</a:t>
            </a:r>
            <a:r>
              <a:rPr lang="zh-CN" altLang="en-US" smtClean="0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“你</a:t>
            </a:r>
            <a:r>
              <a:rPr lang="zh-CN" altLang="en-US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可以去路口让警察叔叔帮你带路。</a:t>
            </a:r>
            <a:r>
              <a:rPr lang="zh-CN" altLang="en-US" smtClean="0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”</a:t>
            </a:r>
            <a:endParaRPr lang="en-US" altLang="zh-CN" smtClean="0">
              <a:solidFill>
                <a:srgbClr val="664C0A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pPr>
              <a:lnSpc>
                <a:spcPts val="2400"/>
              </a:lnSpc>
            </a:pPr>
            <a:r>
              <a:rPr lang="zh-CN" altLang="en-US" smtClean="0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如果</a:t>
            </a:r>
            <a:r>
              <a:rPr lang="zh-CN" altLang="en-US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陌生人纠缠你，你可以大声呼喊引起路人的注意。</a:t>
            </a:r>
            <a:endParaRPr lang="zh-CN" altLang="en-US">
              <a:solidFill>
                <a:srgbClr val="664C0A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284" y="5943053"/>
            <a:ext cx="744878" cy="744878"/>
          </a:xfrm>
          <a:prstGeom prst="rect">
            <a:avLst/>
          </a:prstGeom>
        </p:spPr>
      </p:pic>
      <p:sp>
        <p:nvSpPr>
          <p:cNvPr id="1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FECE9-2CB0-4AD0-B179-19101012A9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2" nodeType="click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ntr" presetSubtype="16" fill="hold" grpId="3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1"/>
      <p:bldP spid="12" grpId="2"/>
      <p:bldP spid="15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1921"/>
            <a:ext cx="12192000" cy="29260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75" y="2701784"/>
            <a:ext cx="3429618" cy="36639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02168" y="352201"/>
            <a:ext cx="6857231" cy="472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走在路上遇见陌生人叫你上他的车，该怎么办？</a:t>
            </a:r>
            <a:endParaRPr lang="zh-CN" altLang="en-US" sz="2500" b="1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7" t="9351" r="9667" b="9090"/>
          <a:stretch>
            <a:fillRect/>
          </a:stretch>
        </p:blipFill>
        <p:spPr>
          <a:xfrm>
            <a:off x="8526483" y="1948399"/>
            <a:ext cx="1805050" cy="2733693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 rot="741603">
            <a:off x="10000319" y="1515616"/>
            <a:ext cx="373753" cy="549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F91B8F"/>
                </a:solidFill>
                <a:latin typeface="海派腔调禅粗黑简1.0" panose="02000500000000000000" pitchFamily="2" charset="-122"/>
                <a:ea typeface="仿宋" panose="02010609060101010101" charset="-122"/>
              </a:rPr>
              <a:t>?</a:t>
            </a:r>
            <a:endParaRPr lang="zh-CN" altLang="en-US" sz="3000">
              <a:solidFill>
                <a:srgbClr val="F91B8F"/>
              </a:solidFill>
              <a:latin typeface="海派腔调禅粗黑简1.0" panose="02000500000000000000" pitchFamily="2" charset="-122"/>
              <a:ea typeface="仿宋" panose="02010609060101010101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 rot="21266884">
            <a:off x="9492807" y="1179780"/>
            <a:ext cx="437317" cy="701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smtClean="0">
                <a:solidFill>
                  <a:srgbClr val="664C0A"/>
                </a:solidFill>
                <a:latin typeface="海派腔调禅粗黑简1.0" panose="02000500000000000000" pitchFamily="2" charset="-122"/>
                <a:ea typeface="仿宋" panose="02010609060101010101" charset="-122"/>
              </a:rPr>
              <a:t>?</a:t>
            </a:r>
            <a:endParaRPr lang="zh-CN" altLang="en-US" sz="4000">
              <a:solidFill>
                <a:srgbClr val="664C0A"/>
              </a:solidFill>
              <a:latin typeface="海派腔调禅粗黑简1.0" panose="02000500000000000000" pitchFamily="2" charset="-122"/>
              <a:ea typeface="仿宋" panose="02010609060101010101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 rot="20191016">
            <a:off x="9037224" y="1449894"/>
            <a:ext cx="373753" cy="549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EE1045"/>
                </a:solidFill>
                <a:latin typeface="海派腔调禅粗黑简1.0" panose="02000500000000000000" pitchFamily="2" charset="-122"/>
                <a:ea typeface="仿宋" panose="02010609060101010101" charset="-122"/>
              </a:rPr>
              <a:t>?</a:t>
            </a:r>
            <a:endParaRPr lang="zh-CN" altLang="en-US" sz="3000">
              <a:solidFill>
                <a:srgbClr val="EE1045"/>
              </a:solidFill>
              <a:latin typeface="海派腔调禅粗黑简1.0" panose="02000500000000000000" pitchFamily="2" charset="-122"/>
              <a:ea typeface="仿宋" panose="02010609060101010101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969135" y="1040130"/>
            <a:ext cx="5244465" cy="459740"/>
            <a:chOff x="3101" y="1638"/>
            <a:chExt cx="8259" cy="724"/>
          </a:xfrm>
        </p:grpSpPr>
        <p:sp>
          <p:nvSpPr>
            <p:cNvPr id="10" name="文本框 9"/>
            <p:cNvSpPr txBox="1"/>
            <p:nvPr/>
          </p:nvSpPr>
          <p:spPr>
            <a:xfrm>
              <a:off x="3872" y="1706"/>
              <a:ext cx="7135" cy="5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>
                  <a:latin typeface="汉仪中圆简" panose="02010609000101010101" pitchFamily="49" charset="-122"/>
                  <a:ea typeface="仿宋" panose="02010609060101010101" charset="-122"/>
                </a:rPr>
                <a:t>千万别惊慌，大声喊“救命”，并奋力挣脱。</a:t>
              </a:r>
              <a:endParaRPr lang="zh-CN" altLang="en-US">
                <a:latin typeface="汉仪中圆简" panose="02010609000101010101" pitchFamily="49" charset="-122"/>
                <a:ea typeface="仿宋" panose="02010609060101010101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101" y="1638"/>
              <a:ext cx="703" cy="725"/>
              <a:chOff x="5841" y="5186"/>
              <a:chExt cx="983" cy="1040"/>
            </a:xfrm>
          </p:grpSpPr>
          <p:sp>
            <p:nvSpPr>
              <p:cNvPr id="2" name="泪滴形 1"/>
              <p:cNvSpPr/>
              <p:nvPr/>
            </p:nvSpPr>
            <p:spPr>
              <a:xfrm>
                <a:off x="5841" y="5235"/>
                <a:ext cx="983" cy="968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仿宋" panose="02010609060101010101" charset="-122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5975" y="5186"/>
                <a:ext cx="780" cy="1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charset="-122"/>
                    <a:ea typeface="仿宋" panose="02010609060101010101" charset="-122"/>
                  </a:rPr>
                  <a:t>1</a:t>
                </a:r>
                <a:endPara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仿宋" panose="02010609060101010101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990725" y="1579880"/>
            <a:ext cx="7737475" cy="466725"/>
            <a:chOff x="3101" y="2496"/>
            <a:chExt cx="12185" cy="735"/>
          </a:xfrm>
        </p:grpSpPr>
        <p:sp>
          <p:nvSpPr>
            <p:cNvPr id="23" name="文本框 22"/>
            <p:cNvSpPr txBox="1"/>
            <p:nvPr/>
          </p:nvSpPr>
          <p:spPr>
            <a:xfrm>
              <a:off x="3838" y="2496"/>
              <a:ext cx="11099" cy="5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latin typeface="汉仪中圆简" panose="02010609000101010101" pitchFamily="49" charset="-122"/>
                  <a:ea typeface="汉仪中圆简" panose="02010609000101010101" pitchFamily="49" charset="-122"/>
                </a:defRPr>
              </a:lvl1pPr>
            </a:lstStyle>
            <a:p>
              <a:r>
                <a:rPr lang="zh-CN" altLang="en-US" sz="1800">
                  <a:ea typeface="仿宋" panose="02010609060101010101" charset="-122"/>
                </a:rPr>
                <a:t>跑到人多或热闹的地方，例如商场、超市等处向警卫或保安人员求救。</a:t>
              </a:r>
              <a:endParaRPr lang="zh-CN" altLang="en-US" sz="1800">
                <a:ea typeface="仿宋" panose="02010609060101010101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101" y="2507"/>
              <a:ext cx="703" cy="725"/>
              <a:chOff x="7562" y="5162"/>
              <a:chExt cx="983" cy="1040"/>
            </a:xfrm>
          </p:grpSpPr>
          <p:sp>
            <p:nvSpPr>
              <p:cNvPr id="15" name="泪滴形 14"/>
              <p:cNvSpPr/>
              <p:nvPr/>
            </p:nvSpPr>
            <p:spPr>
              <a:xfrm>
                <a:off x="7562" y="5186"/>
                <a:ext cx="983" cy="968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仿宋" panose="02010609060101010101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711" y="5162"/>
                <a:ext cx="780" cy="1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charset="-122"/>
                    <a:ea typeface="仿宋" panose="02010609060101010101" charset="-122"/>
                  </a:rPr>
                  <a:t>2</a:t>
                </a:r>
                <a:endPara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仿宋" panose="02010609060101010101" charset="-122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969135" y="2152015"/>
            <a:ext cx="6812280" cy="459740"/>
            <a:chOff x="3101" y="3389"/>
            <a:chExt cx="10728" cy="724"/>
          </a:xfrm>
        </p:grpSpPr>
        <p:grpSp>
          <p:nvGrpSpPr>
            <p:cNvPr id="17" name="组合 16"/>
            <p:cNvGrpSpPr/>
            <p:nvPr/>
          </p:nvGrpSpPr>
          <p:grpSpPr>
            <a:xfrm>
              <a:off x="3101" y="3389"/>
              <a:ext cx="703" cy="725"/>
              <a:chOff x="5841" y="5186"/>
              <a:chExt cx="983" cy="1040"/>
            </a:xfrm>
          </p:grpSpPr>
          <p:sp>
            <p:nvSpPr>
              <p:cNvPr id="18" name="泪滴形 17"/>
              <p:cNvSpPr/>
              <p:nvPr/>
            </p:nvSpPr>
            <p:spPr>
              <a:xfrm>
                <a:off x="5841" y="5235"/>
                <a:ext cx="983" cy="968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仿宋" panose="02010609060101010101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975" y="5186"/>
                <a:ext cx="780" cy="1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charset="-122"/>
                    <a:ea typeface="仿宋" panose="02010609060101010101" charset="-122"/>
                  </a:rPr>
                  <a:t>3</a:t>
                </a:r>
                <a:endPara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仿宋" panose="02010609060101010101" charset="-122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3821" y="3411"/>
              <a:ext cx="9658" cy="5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latin typeface="汉仪中圆简" panose="02010609000101010101" pitchFamily="49" charset="-122"/>
                  <a:ea typeface="汉仪中圆简" panose="02010609000101010101" pitchFamily="49" charset="-122"/>
                </a:defRPr>
              </a:lvl1pPr>
            </a:lstStyle>
            <a:p>
              <a:r>
                <a:rPr lang="zh-CN" altLang="en-US" sz="1800">
                  <a:ea typeface="仿宋" panose="02010609060101010101" charset="-122"/>
                </a:rPr>
                <a:t>告诉附近商家或是大人，请他们帮忙通知家人、学校或报</a:t>
              </a:r>
              <a:r>
                <a:rPr lang="zh-CN" altLang="en-US" sz="1800">
                  <a:solidFill>
                    <a:schemeClr val="tx1"/>
                  </a:solidFill>
                  <a:ea typeface="仿宋" panose="02010609060101010101" charset="-122"/>
                </a:rPr>
                <a:t>警。</a:t>
              </a:r>
              <a:endParaRPr lang="zh-CN" altLang="en-US" sz="1800">
                <a:solidFill>
                  <a:schemeClr val="tx1"/>
                </a:solidFill>
                <a:ea typeface="仿宋" panose="02010609060101010101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969135" y="2682875"/>
            <a:ext cx="6583680" cy="645160"/>
            <a:chOff x="3101" y="4225"/>
            <a:chExt cx="10368" cy="1016"/>
          </a:xfrm>
        </p:grpSpPr>
        <p:grpSp>
          <p:nvGrpSpPr>
            <p:cNvPr id="7" name="组合 6"/>
            <p:cNvGrpSpPr/>
            <p:nvPr/>
          </p:nvGrpSpPr>
          <p:grpSpPr>
            <a:xfrm>
              <a:off x="3101" y="4302"/>
              <a:ext cx="703" cy="725"/>
              <a:chOff x="5841" y="5186"/>
              <a:chExt cx="983" cy="1040"/>
            </a:xfrm>
          </p:grpSpPr>
          <p:sp>
            <p:nvSpPr>
              <p:cNvPr id="11" name="泪滴形 10"/>
              <p:cNvSpPr/>
              <p:nvPr/>
            </p:nvSpPr>
            <p:spPr>
              <a:xfrm>
                <a:off x="5841" y="5235"/>
                <a:ext cx="983" cy="968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仿宋" panose="02010609060101010101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975" y="5186"/>
                <a:ext cx="780" cy="1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charset="-122"/>
                    <a:ea typeface="仿宋" panose="02010609060101010101" charset="-122"/>
                  </a:rPr>
                  <a:t>4</a:t>
                </a:r>
                <a:endPara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仿宋" panose="02010609060101010101" charset="-122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3821" y="4225"/>
              <a:ext cx="9658" cy="10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latin typeface="汉仪中圆简" panose="02010609000101010101" pitchFamily="49" charset="-122"/>
                  <a:ea typeface="汉仪中圆简" panose="02010609000101010101" pitchFamily="49" charset="-122"/>
                </a:defRPr>
              </a:lvl1pPr>
            </a:lstStyle>
            <a:p>
              <a:r>
                <a:rPr lang="zh-CN" altLang="en-US" sz="1800">
                  <a:ea typeface="仿宋" panose="02010609060101010101" charset="-122"/>
                </a:rPr>
                <a:t>万一被抓上车</a:t>
              </a:r>
              <a:r>
                <a:rPr lang="zh-CN" altLang="en-US" sz="1800" smtClean="0">
                  <a:ea typeface="仿宋" panose="02010609060101010101" charset="-122"/>
                </a:rPr>
                <a:t>，</a:t>
              </a:r>
              <a:r>
                <a:rPr lang="zh-CN" altLang="en-US" sz="1800">
                  <a:ea typeface="仿宋" panose="02010609060101010101" charset="-122"/>
                </a:rPr>
                <a:t>努力记住坏人的相貌、特征、穿着、年</a:t>
              </a:r>
              <a:r>
                <a:rPr lang="zh-CN" altLang="en-US" sz="1800">
                  <a:solidFill>
                    <a:schemeClr val="tx1"/>
                  </a:solidFill>
                  <a:ea typeface="仿宋" panose="02010609060101010101" charset="-122"/>
                </a:rPr>
                <a:t>龄及</a:t>
              </a:r>
              <a:endParaRPr lang="zh-CN" altLang="en-US" sz="1800">
                <a:solidFill>
                  <a:schemeClr val="tx1"/>
                </a:solidFill>
                <a:ea typeface="仿宋" panose="02010609060101010101" charset="-122"/>
              </a:endParaRPr>
            </a:p>
            <a:p>
              <a:r>
                <a:rPr lang="zh-CN" altLang="en-US" sz="1800">
                  <a:solidFill>
                    <a:schemeClr val="bg1"/>
                  </a:solidFill>
                  <a:ea typeface="仿宋" panose="02010609060101010101" charset="-122"/>
                </a:rPr>
                <a:t>车</a:t>
              </a:r>
              <a:r>
                <a:rPr lang="zh-CN" altLang="en-US" sz="1800">
                  <a:solidFill>
                    <a:schemeClr val="tx1"/>
                  </a:solidFill>
                  <a:ea typeface="仿宋" panose="02010609060101010101" charset="-122"/>
                </a:rPr>
                <a:t>牌号码</a:t>
              </a:r>
              <a:r>
                <a:rPr lang="zh-CN" altLang="en-US" sz="1800" smtClean="0">
                  <a:solidFill>
                    <a:schemeClr val="tx1"/>
                  </a:solidFill>
                  <a:ea typeface="仿宋" panose="02010609060101010101" charset="-122"/>
                </a:rPr>
                <a:t>，</a:t>
              </a:r>
              <a:r>
                <a:rPr lang="zh-CN" altLang="en-US" sz="1800" smtClean="0">
                  <a:ea typeface="仿宋" panose="02010609060101010101" charset="-122"/>
                </a:rPr>
                <a:t>并</a:t>
              </a:r>
              <a:r>
                <a:rPr lang="zh-CN" altLang="en-US" sz="1800">
                  <a:ea typeface="仿宋" panose="02010609060101010101" charset="-122"/>
                </a:rPr>
                <a:t>记住车子所经过的道路、有特点的建筑物。</a:t>
              </a:r>
              <a:endParaRPr lang="zh-CN" altLang="en-US" sz="1800">
                <a:ea typeface="仿宋" panose="02010609060101010101" charset="-122"/>
              </a:endParaRPr>
            </a:p>
          </p:txBody>
        </p:sp>
      </p:grpSp>
      <p:sp>
        <p:nvSpPr>
          <p:cNvPr id="4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4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826E1-6A45-4788-9D0C-289CFAF6E1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3" nodeType="after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1" nodeType="after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2" nodeType="after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nodeType="clickEffect"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nodeType="clickEffect"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1"/>
      <p:bldP spid="38" grpId="2"/>
      <p:bldP spid="39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426" y="2891669"/>
            <a:ext cx="1978574" cy="31137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3"/>
          <a:stretch>
            <a:fillRect/>
          </a:stretch>
        </p:blipFill>
        <p:spPr>
          <a:xfrm flipH="1">
            <a:off x="1151718" y="2167146"/>
            <a:ext cx="4299055" cy="520989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7652">
            <a:off x="3581202" y="653144"/>
            <a:ext cx="4151437" cy="276762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 rot="21140696">
            <a:off x="4566881" y="1628860"/>
            <a:ext cx="2407785" cy="854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500">
                <a:solidFill>
                  <a:schemeClr val="accent6">
                    <a:lumMod val="50000"/>
                  </a:schemeClr>
                </a:solidFill>
                <a:latin typeface="汉仪中圆简" panose="02010609000101010101" pitchFamily="49" charset="-122"/>
                <a:ea typeface="汉仪中圆简" panose="02010609000101010101" pitchFamily="49" charset="-122"/>
              </a:defRPr>
            </a:lvl1pPr>
          </a:lstStyle>
          <a:p>
            <a:r>
              <a:rPr lang="zh-CN" altLang="en-US">
                <a:ea typeface="仿宋" panose="02010609060101010101" charset="-122"/>
              </a:rPr>
              <a:t>小朋友</a:t>
            </a:r>
            <a:r>
              <a:rPr lang="zh-CN" altLang="en-US" smtClean="0">
                <a:ea typeface="仿宋" panose="02010609060101010101" charset="-122"/>
              </a:rPr>
              <a:t>，好吃的</a:t>
            </a:r>
            <a:endParaRPr lang="en-US" altLang="zh-CN" smtClean="0">
              <a:ea typeface="仿宋" panose="02010609060101010101" charset="-122"/>
            </a:endParaRPr>
          </a:p>
          <a:p>
            <a:r>
              <a:rPr lang="zh-CN" altLang="en-US" smtClean="0">
                <a:ea typeface="仿宋" panose="02010609060101010101" charset="-122"/>
              </a:rPr>
              <a:t>棒棒糖，来给你。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8F3E-C031-4ACB-8E91-EFF2CF17B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9" presetClass="path" presetSubtype="0" accel="50000" decel="50000" fill="hold" nodeType="withEffect">
                                  <p:childTnLst>
                                    <p:animMotion origin="layout" path="M -2.08333E-07 -1.11111E-06 C -0.022 0.03287 -0.04753 0.10857 -0.06758 0.14306 C -0.05898 0.12639 -0.16523 0.07014 -0.18164 0.08542" pathEditMode="relative" rAng="0" ptsTypes="A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9" y="715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173" y="3580439"/>
            <a:ext cx="1978574" cy="311374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596147" y="890141"/>
            <a:ext cx="3996873" cy="854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smtClean="0">
                <a:solidFill>
                  <a:srgbClr val="C00000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我该怎么办？</a:t>
            </a:r>
            <a:endParaRPr lang="zh-CN" altLang="en-US" sz="5000">
              <a:solidFill>
                <a:srgbClr val="C00000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315" y="1583373"/>
            <a:ext cx="6631515" cy="216560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3059599" y="2068197"/>
            <a:ext cx="5554036" cy="1235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如果有人给你东西吃，一定要婉言谢绝。许多坏人看起来很和善，但他们常常利用小孩子不辨真假和嘴巴馋的特点，引诱你中他们的圈套</a:t>
            </a:r>
            <a:r>
              <a:rPr lang="zh-CN" altLang="en-US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。</a:t>
            </a:r>
            <a:endParaRPr lang="zh-CN" altLang="en-US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4047" y="1960753"/>
            <a:ext cx="1422857" cy="1043290"/>
          </a:xfrm>
          <a:prstGeom prst="rect">
            <a:avLst/>
          </a:prstGeom>
        </p:spPr>
      </p:pic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7A5D-92EF-431A-84F3-2AB700C892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99"/>
                            </p:stCondLst>
                            <p:childTnLst>
                              <p:par>
                                <p:cTn id="18" presetID="34" presetClass="emph" presetSubtype="0" fill="hold" grpId="1" nodeType="afterEffect"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06 -2.59259E-06 L 1.04167E-06 -0.07222" pathEditMode="relative" rAng="0" ptsTypes="AA">
                                      <p:cBhvr>
                                        <p:cTn id="19" dur="4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9" presetClass="path" presetSubtype="0" accel="50000" decel="50000" fill="hold" nodeType="clickEffect">
                                  <p:childTnLst>
                                    <p:animMotion origin="layout" path="M -3.54167E-06 -0.00116 C -3.54167E-06 -0.03612 0.02318 -0.03033 0.0569 -0.03033 C 0.09193 -0.03033 0.10625 -0.01713 0.125 -0.00116 C 0.14349 0.01481 0.1543 0.0581 0.16823 0.0655 C 0.1823 0.07314 0.18177 -0.00579 0.19532 -0.0169 C 0.20899 -0.02801 0.2431 0.00625 0.25 -0.00116" pathEditMode="relative" rAng="0" ptsTypes="AAAAAA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2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5" r="4031"/>
          <a:stretch>
            <a:fillRect/>
          </a:stretch>
        </p:blipFill>
        <p:spPr>
          <a:xfrm>
            <a:off x="-22860" y="2805830"/>
            <a:ext cx="12252960" cy="40521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59011" y="395619"/>
            <a:ext cx="6224840" cy="40112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991503" y="1856929"/>
            <a:ext cx="4187563" cy="778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500" smtClean="0">
                <a:solidFill>
                  <a:srgbClr val="F91B8F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识别坏人的误区</a:t>
            </a:r>
            <a:endParaRPr lang="zh-CN" altLang="en-US" sz="4500">
              <a:solidFill>
                <a:srgbClr val="F91B8F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63" y="3592285"/>
            <a:ext cx="2886891" cy="2886891"/>
          </a:xfrm>
          <a:prstGeom prst="rect">
            <a:avLst/>
          </a:prstGeom>
        </p:spPr>
      </p:pic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67344-8780-4E93-8D1A-D4E522D1FE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8" presetClass="path" presetSubtype="0" accel="50000" decel="50000" fill="hold" nodeType="withEffect">
                                  <p:childTnLst>
                                    <p:animMotion origin="layout" path="M 2.29167E-06 0 L 0.04922 0.12083 L 0.09466 0 L 0.14349 0.12083 L 0.19245 0 L 0.23789 0.12083 L 0.28633 0 L 0.33177 0.12083 L 0.38073 0 L 0.42929 0.12083 L 0.47487 0 L 0.52357 0.12083 L 0.56914 0 L 0.6181 0.12083 L 0.66692 0 L 0.71237 0.12083 L 0.76146 0" pathEditMode="relative" rAng="0" ptsTypes="AAAAAAAAAAAAAAAAA">
                                      <p:cBhvr>
                                        <p:cTn id="9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73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iterate type="lt">
                                    <p:tmPct val="3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99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2" b="14805"/>
          <a:stretch>
            <a:fillRect/>
          </a:stretch>
        </p:blipFill>
        <p:spPr>
          <a:xfrm>
            <a:off x="0" y="3507288"/>
            <a:ext cx="12192000" cy="34697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2" t="12731" r="5689" b="4231"/>
          <a:stretch>
            <a:fillRect/>
          </a:stretch>
        </p:blipFill>
        <p:spPr>
          <a:xfrm>
            <a:off x="3426524" y="2681835"/>
            <a:ext cx="2329842" cy="37327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34" y="2238427"/>
            <a:ext cx="2740425" cy="46195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578" y="-407509"/>
            <a:ext cx="5286103" cy="495572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573635" y="1839519"/>
            <a:ext cx="3844320" cy="457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误区一：老人就一定是好人</a:t>
            </a:r>
            <a:endParaRPr lang="zh-CN" altLang="en-US" sz="2400" b="1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85666" y="2396593"/>
            <a:ext cx="4253925" cy="108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600"/>
              </a:lnSpc>
            </a:pPr>
            <a:r>
              <a:rPr lang="zh-CN" altLang="en-US" sz="2000" smtClean="0">
                <a:solidFill>
                  <a:schemeClr val="accent5">
                    <a:lumMod val="50000"/>
                  </a:schemeClr>
                </a:solidFill>
                <a:latin typeface="汉仪中圆简" panose="02010609000101010101" pitchFamily="49" charset="-122"/>
                <a:ea typeface="仿宋" panose="02010609060101010101" charset="-122"/>
              </a:rPr>
              <a:t>不要单独从穿着，年纪判断一个人的好坏。有的时候！穿着整洁的人不一定是好人，老人也可能会犯罪！</a:t>
            </a:r>
            <a:endParaRPr lang="zh-CN" altLang="en-US" sz="2000">
              <a:solidFill>
                <a:schemeClr val="accent5">
                  <a:lumMod val="50000"/>
                </a:schemeClr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AD02-8036-440C-9F1D-F42B96148C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grpId="1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26126" y="1076128"/>
            <a:ext cx="12218126" cy="5977815"/>
            <a:chOff x="-26126" y="1076128"/>
            <a:chExt cx="12218126" cy="597781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0" t="10728" r="603" b="22725"/>
            <a:stretch>
              <a:fillRect/>
            </a:stretch>
          </p:blipFill>
          <p:spPr>
            <a:xfrm>
              <a:off x="-26126" y="1076128"/>
              <a:ext cx="10842171" cy="597781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366" b="22366"/>
            <a:stretch>
              <a:fillRect/>
            </a:stretch>
          </p:blipFill>
          <p:spPr>
            <a:xfrm>
              <a:off x="0" y="3814355"/>
              <a:ext cx="12192000" cy="3226526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7" b="24792"/>
          <a:stretch>
            <a:fillRect/>
          </a:stretch>
        </p:blipFill>
        <p:spPr>
          <a:xfrm>
            <a:off x="1737360" y="1657575"/>
            <a:ext cx="6126481" cy="405113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169384" y="674354"/>
            <a:ext cx="3234111" cy="457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误区二：坏人都是男性</a:t>
            </a:r>
            <a:endParaRPr lang="zh-CN" altLang="en-US" sz="2400" b="1">
              <a:solidFill>
                <a:schemeClr val="bg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223688" y="2207479"/>
            <a:ext cx="2551042" cy="231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汉仪中圆简" panose="02010609000101010101" pitchFamily="49" charset="-122"/>
                <a:ea typeface="汉仪中圆简" panose="02010609000101010101" pitchFamily="49" charset="-122"/>
              </a:defRPr>
            </a:lvl1pPr>
          </a:lstStyle>
          <a:p>
            <a:pPr>
              <a:lnSpc>
                <a:spcPts val="2500"/>
              </a:lnSpc>
            </a:pPr>
            <a:r>
              <a:rPr lang="zh-CN" altLang="en-US" sz="1600" b="0">
                <a:solidFill>
                  <a:schemeClr val="tx1"/>
                </a:solidFill>
                <a:ea typeface="仿宋" panose="02010609060101010101" charset="-122"/>
              </a:rPr>
              <a:t>据调查，女性犯罪的比例</a:t>
            </a:r>
            <a:r>
              <a:rPr lang="zh-CN" altLang="en-US" sz="1600" b="0" smtClean="0">
                <a:solidFill>
                  <a:schemeClr val="tx1"/>
                </a:solidFill>
                <a:ea typeface="仿宋" panose="02010609060101010101" charset="-122"/>
              </a:rPr>
              <a:t>逐渐</a:t>
            </a:r>
            <a:r>
              <a:rPr lang="zh-CN" altLang="en-US" sz="1600" b="0">
                <a:solidFill>
                  <a:schemeClr val="tx1"/>
                </a:solidFill>
                <a:ea typeface="仿宋" panose="02010609060101010101" charset="-122"/>
              </a:rPr>
              <a:t>呈上升趋势。大家千万不要认为“阿姨</a:t>
            </a:r>
            <a:r>
              <a:rPr lang="zh-CN" altLang="en-US" sz="1600" b="0" smtClean="0">
                <a:solidFill>
                  <a:schemeClr val="tx1"/>
                </a:solidFill>
                <a:ea typeface="仿宋" panose="02010609060101010101" charset="-122"/>
              </a:rPr>
              <a:t>比叔叔</a:t>
            </a:r>
            <a:r>
              <a:rPr lang="zh-CN" altLang="en-US" sz="1600" b="0">
                <a:solidFill>
                  <a:schemeClr val="tx1"/>
                </a:solidFill>
                <a:ea typeface="仿宋" panose="02010609060101010101" charset="-122"/>
              </a:rPr>
              <a:t>文明”。而对陌生的</a:t>
            </a:r>
            <a:r>
              <a:rPr lang="zh-CN" altLang="en-US" sz="1600" b="0" smtClean="0">
                <a:solidFill>
                  <a:schemeClr val="tx1"/>
                </a:solidFill>
                <a:ea typeface="仿宋" panose="02010609060101010101" charset="-122"/>
              </a:rPr>
              <a:t>成年</a:t>
            </a:r>
            <a:r>
              <a:rPr lang="zh-CN" altLang="en-US" sz="1600" b="0">
                <a:solidFill>
                  <a:schemeClr val="tx1"/>
                </a:solidFill>
                <a:ea typeface="仿宋" panose="02010609060101010101" charset="-122"/>
              </a:rPr>
              <a:t>女性放松警惕。不要随便</a:t>
            </a:r>
            <a:endParaRPr lang="zh-CN" altLang="en-US" sz="1600" b="0">
              <a:solidFill>
                <a:schemeClr val="tx1"/>
              </a:solidFill>
              <a:ea typeface="仿宋" panose="02010609060101010101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1600" b="0">
                <a:solidFill>
                  <a:schemeClr val="tx1"/>
                </a:solidFill>
                <a:ea typeface="仿宋" panose="02010609060101010101" charset="-122"/>
              </a:rPr>
              <a:t>接受陌生女性的食物或玩具等。</a:t>
            </a:r>
            <a:endParaRPr lang="zh-CN" altLang="en-US" sz="1600" b="0">
              <a:solidFill>
                <a:schemeClr val="tx1"/>
              </a:solidFill>
              <a:ea typeface="仿宋" panose="02010609060101010101" charset="-122"/>
            </a:endParaRPr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457C-AC81-4DF1-9357-A3F398A3A4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99"/>
                            </p:stCondLst>
                            <p:childTnLst>
                              <p:par>
                                <p:cTn id="24" presetID="42" presetClass="entr" presetSubtype="0" fill="hold" grpId="1" nodeType="after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99"/>
                            </p:stCondLst>
                            <p:childTnLst>
                              <p:par>
                                <p:cTn id="30" presetID="26" presetClass="emph" presetSubtype="0" repeatCount="2000" fill="hold" nodeType="afterEffect">
                                  <p:childTnLst>
                                    <p:animEffect transition="out" filter="fade">
                                      <p:cBhvr>
                                        <p:cTn id="31" dur="6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86"/>
          <a:stretch>
            <a:fillRect/>
          </a:stretch>
        </p:blipFill>
        <p:spPr>
          <a:xfrm>
            <a:off x="0" y="4901237"/>
            <a:ext cx="12192000" cy="19567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7"/>
          <a:stretch>
            <a:fillRect/>
          </a:stretch>
        </p:blipFill>
        <p:spPr>
          <a:xfrm>
            <a:off x="4791445" y="2918598"/>
            <a:ext cx="3283776" cy="394533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rot="940227">
            <a:off x="5325935" y="2433927"/>
            <a:ext cx="2217095" cy="1311951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zh-CN" altLang="en-US" sz="4000" smtClean="0">
                <a:solidFill>
                  <a:srgbClr val="F91B8F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遇到坏人</a:t>
            </a:r>
            <a:endParaRPr lang="en-US" altLang="zh-CN" sz="4000" smtClean="0">
              <a:solidFill>
                <a:srgbClr val="F91B8F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  <a:p>
            <a:r>
              <a:rPr lang="zh-CN" altLang="en-US" sz="4000" smtClean="0">
                <a:solidFill>
                  <a:srgbClr val="F91B8F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向谁求助</a:t>
            </a:r>
            <a:endParaRPr lang="zh-CN" altLang="en-US" sz="4000">
              <a:solidFill>
                <a:srgbClr val="F91B8F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80" y="2432601"/>
            <a:ext cx="1438745" cy="25753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7" t="4685" r="19686" b="6272"/>
          <a:stretch>
            <a:fillRect/>
          </a:stretch>
        </p:blipFill>
        <p:spPr>
          <a:xfrm>
            <a:off x="2741175" y="912559"/>
            <a:ext cx="1460666" cy="304008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247" y="837746"/>
            <a:ext cx="1907306" cy="28007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440" y="1903386"/>
            <a:ext cx="827012" cy="289165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531393" y="4594702"/>
            <a:ext cx="1200079" cy="396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tx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人民警察</a:t>
            </a:r>
            <a:endParaRPr lang="zh-CN" altLang="en-US" sz="2000" smtClean="0">
              <a:solidFill>
                <a:schemeClr val="tx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71957" y="3952642"/>
            <a:ext cx="1200079" cy="396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tx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学校老师</a:t>
            </a:r>
            <a:endParaRPr lang="zh-CN" altLang="en-US" sz="2000" smtClean="0">
              <a:solidFill>
                <a:schemeClr val="tx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02867" y="3666167"/>
            <a:ext cx="1200079" cy="396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tx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保安人员</a:t>
            </a:r>
            <a:endParaRPr lang="zh-CN" altLang="en-US" sz="2000" smtClean="0">
              <a:solidFill>
                <a:schemeClr val="tx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313412" y="4808331"/>
            <a:ext cx="1454333" cy="396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tx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商店服务员</a:t>
            </a:r>
            <a:endParaRPr lang="zh-CN" altLang="en-US" sz="2000" smtClean="0">
              <a:solidFill>
                <a:schemeClr val="tx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44156" r="828" b="36277"/>
          <a:stretch>
            <a:fillRect/>
          </a:stretch>
        </p:blipFill>
        <p:spPr>
          <a:xfrm>
            <a:off x="3527187" y="4688930"/>
            <a:ext cx="1310716" cy="40467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44156" r="828" b="36277"/>
          <a:stretch>
            <a:fillRect/>
          </a:stretch>
        </p:blipFill>
        <p:spPr>
          <a:xfrm rot="1524797">
            <a:off x="4225258" y="3532910"/>
            <a:ext cx="1310716" cy="40467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44156" r="828" b="36277"/>
          <a:stretch>
            <a:fillRect/>
          </a:stretch>
        </p:blipFill>
        <p:spPr>
          <a:xfrm rot="9767271">
            <a:off x="7571199" y="4043636"/>
            <a:ext cx="1008043" cy="3112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44156" r="828" b="36277"/>
          <a:stretch>
            <a:fillRect/>
          </a:stretch>
        </p:blipFill>
        <p:spPr>
          <a:xfrm rot="11273858">
            <a:off x="7659068" y="4798455"/>
            <a:ext cx="1457599" cy="45002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9172">
            <a:off x="6888149" y="1233808"/>
            <a:ext cx="1543621" cy="1543621"/>
          </a:xfrm>
          <a:prstGeom prst="rect">
            <a:avLst/>
          </a:prstGeom>
        </p:spPr>
      </p:pic>
      <p:sp>
        <p:nvSpPr>
          <p:cNvPr id="2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2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E3E6-4A25-4626-8D77-84F9EF067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5" presetClass="entr" presetSubtype="0" fill="hold" grpId="1" nodeType="afterEffect"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5" presetClass="entr" presetSubtype="0" fill="hold" grpId="2" nodeType="afterEffect"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5" presetClass="entr" presetSubtype="0" fill="hold" grpId="3" nodeType="afterEffect"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55" presetClass="entr" presetSubtype="0" fill="hold" grpId="4" nodeType="afterEffect"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1"/>
      <p:bldP spid="12" grpId="2"/>
      <p:bldP spid="13" grpId="3"/>
      <p:bldP spid="14" grpId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3" t="14783" r="5573" b="9999"/>
          <a:stretch>
            <a:fillRect/>
          </a:stretch>
        </p:blipFill>
        <p:spPr>
          <a:xfrm>
            <a:off x="6096000" y="2196934"/>
            <a:ext cx="3258525" cy="282488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693348" y="693115"/>
            <a:ext cx="3539216" cy="457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出去玩耍一定要告诉家人</a:t>
            </a:r>
            <a:endParaRPr lang="zh-CN" altLang="en-US" sz="2400" b="1" smtClean="0">
              <a:solidFill>
                <a:schemeClr val="bg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44291" y="1221057"/>
            <a:ext cx="5369844" cy="1388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不管去哪儿，外出都要给家人打招呼，</a:t>
            </a:r>
            <a:endParaRPr lang="en-US" altLang="zh-CN" sz="2400" smtClean="0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pPr algn="just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告诉家人自己去哪儿，和睡在一起，</a:t>
            </a:r>
            <a:endParaRPr lang="en-US" altLang="zh-CN" sz="2400" smtClean="0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pPr algn="just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去</a:t>
            </a:r>
            <a:r>
              <a:rPr lang="zh-CN" altLang="en-US" sz="2400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做什么，什么时候回家。</a:t>
            </a:r>
            <a:endParaRPr lang="zh-CN" altLang="en-US" sz="2400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2527-665D-4052-B069-FADAA886F2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childTnLst>
                                    <p:animMotion origin="layout" path="M -3.75E-06 2.59259E-06 L -0.25143 0.23912" pathEditMode="relative" rAng="0" ptsTypes="AA">
                                      <p:cBhvr>
                                        <p:cTn id="12" dur="2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78" y="119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grpId="0" nodeType="with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1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925787"/>
            <a:ext cx="12192000" cy="9322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15540" y="558140"/>
            <a:ext cx="2929006" cy="457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不要单独去这些地方</a:t>
            </a:r>
            <a:endParaRPr lang="zh-CN" altLang="en-US" sz="2400" b="1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610100" y="1757548"/>
            <a:ext cx="1862952" cy="1862952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7518" y="1757548"/>
            <a:ext cx="1862952" cy="186295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630889" y="1757548"/>
            <a:ext cx="1862952" cy="186295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38307" y="1757548"/>
            <a:ext cx="1862952" cy="186295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3658" y="3752603"/>
            <a:ext cx="1556034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陌生的街道或</a:t>
            </a:r>
            <a:endParaRPr lang="en-US" altLang="zh-CN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其他公共场所</a:t>
            </a:r>
            <a:endParaRPr lang="zh-CN" altLang="en-US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69045" y="3752603"/>
            <a:ext cx="2700177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正在施工的建筑工地，</a:t>
            </a:r>
            <a:endParaRPr lang="en-US" altLang="zh-CN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废弃的大楼等偏远的地方。</a:t>
            </a:r>
            <a:endParaRPr lang="zh-CN" altLang="en-US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07239" y="3752603"/>
            <a:ext cx="2929006" cy="915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商场，电影院等工作场所，</a:t>
            </a:r>
            <a:endParaRPr lang="en-US" altLang="zh-CN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如果想去，最好有大人或</a:t>
            </a:r>
            <a:endParaRPr lang="en-US" altLang="zh-CN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朋友相伴，不要单独前往。</a:t>
            </a:r>
            <a:endParaRPr lang="zh-CN" altLang="en-US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268461" y="3752850"/>
            <a:ext cx="2801500" cy="100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树林，高速公路，河边，</a:t>
            </a:r>
            <a:endParaRPr lang="en-US" altLang="zh-CN" sz="2000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z="2000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这些地方容易发生迷路，</a:t>
            </a:r>
            <a:endParaRPr lang="en-US" altLang="zh-CN" sz="2000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z="2000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交通事故等意外。</a:t>
            </a:r>
            <a:endParaRPr lang="zh-CN" altLang="en-US" sz="200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2" t="13334" r="16280" b="15671"/>
          <a:stretch>
            <a:fillRect/>
          </a:stretch>
        </p:blipFill>
        <p:spPr>
          <a:xfrm>
            <a:off x="617104" y="3620523"/>
            <a:ext cx="1874796" cy="2755075"/>
          </a:xfrm>
          <a:prstGeom prst="rect">
            <a:avLst/>
          </a:prstGeom>
        </p:spPr>
      </p:pic>
      <p:sp>
        <p:nvSpPr>
          <p:cNvPr id="1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2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0A63-6218-4F33-AC13-B38C519934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7" presetClass="entr" presetSubtype="0" fill="hold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3" nodeType="with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childTnLst>
                                    <p:animMotion origin="layout" path="M -2.5E-06 4.07407E-06 L 0.24844 -0.00672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6" nodeType="click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2" presetClass="entr" presetSubtype="4" fill="hold" grpId="2" nodeType="after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childTnLst>
                                    <p:animMotion origin="layout" path="M 0.24844 -0.00672 L 0.49193 -0.01019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09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7" presetClass="entr" presetSubtype="0" fill="hold" grpId="7" nodeType="afterEffect"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4" fill="hold" grpId="5" nodeType="after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childTnLst>
                                    <p:animMotion origin="layout" path="M 0.49193 -0.01018 L 0.74518 -0.01713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47" presetClass="entr" presetSubtype="0" fill="hold" grpId="8" nodeType="afterEffect"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2" presetClass="entr" presetSubtype="4" fill="hold" grpId="4" nodeType="afterEffect"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42" presetClass="path" presetSubtype="0" accel="50000" decel="50000" fill="hold" nodeType="afterEffect">
                                  <p:childTnLst>
                                    <p:animMotion origin="layout" path="M 0.74518 -0.01713 L 0.58477 -0.0176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2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47" presetClass="entr" presetSubtype="0" fill="hold" grpId="9" nodeType="afterEffect"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7" grpId="2"/>
      <p:bldP spid="10" grpId="3"/>
      <p:bldP spid="11" grpId="4"/>
      <p:bldP spid="12" grpId="5"/>
      <p:bldP spid="16" grpId="6"/>
      <p:bldP spid="17" grpId="7"/>
      <p:bldP spid="18" grpId="8"/>
      <p:bldP spid="13" grpId="9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6"/>
          <a:stretch>
            <a:fillRect/>
          </a:stretch>
        </p:blipFill>
        <p:spPr>
          <a:xfrm>
            <a:off x="-11430" y="3063240"/>
            <a:ext cx="12203430" cy="39916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6" y="3646170"/>
            <a:ext cx="8393414" cy="26159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004"/>
            <a:ext cx="12192000" cy="209886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94510" y="985494"/>
            <a:ext cx="8827699" cy="701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solidFill>
                  <a:schemeClr val="bg1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外出一定要结伴而行，不要单独行走！</a:t>
            </a:r>
            <a:endParaRPr lang="zh-CN" altLang="en-US" sz="4000">
              <a:solidFill>
                <a:schemeClr val="bg1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0042-1166-4AE0-9026-4199A765FF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99"/>
                            </p:stCondLst>
                            <p:childTnLst>
                              <p:par>
                                <p:cTn id="25" presetID="36" presetClass="emph" presetSubtype="0" fill="hold" grpId="1" nodeType="afterEffect"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8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8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8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8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6.11.28"/>
  <p:tag name="AS_TITLE" val="Aspose.Slides for .NET 4.0"/>
  <p:tag name="AS_VERSION" val="16.11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778</Words>
  <Application>WPS 演示</Application>
  <PresentationFormat>宽屏</PresentationFormat>
  <Paragraphs>142</Paragraphs>
  <Slides>13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Arial</vt:lpstr>
      <vt:lpstr>宋体</vt:lpstr>
      <vt:lpstr>Wingdings</vt:lpstr>
      <vt:lpstr>华康海报体W12(P)</vt:lpstr>
      <vt:lpstr>仿宋</vt:lpstr>
      <vt:lpstr>海派腔调禅粗黑简1.0</vt:lpstr>
      <vt:lpstr>汉仪中圆简</vt:lpstr>
      <vt:lpstr>微软雅黑</vt:lpstr>
      <vt:lpstr>黑体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儿童安全教育</dc:title>
  <dc:creator>admin</dc:creator>
  <cp:lastModifiedBy>dd</cp:lastModifiedBy>
  <cp:revision>208</cp:revision>
  <dcterms:created xsi:type="dcterms:W3CDTF">2017-03-16T05:27:00Z</dcterms:created>
  <dcterms:modified xsi:type="dcterms:W3CDTF">2022-09-27T13:27:23Z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2052-11.1.0.9914</vt:lpwstr>
  </property>
</Properties>
</file>