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90" r:id="rId4"/>
    <p:sldId id="268" r:id="rId5"/>
    <p:sldId id="289" r:id="rId6"/>
    <p:sldId id="271" r:id="rId7"/>
    <p:sldId id="257" r:id="rId8"/>
    <p:sldId id="291" r:id="rId9"/>
    <p:sldId id="288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C5B2"/>
    <a:srgbClr val="B9B1A4"/>
    <a:srgbClr val="93A58D"/>
    <a:srgbClr val="A99F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1" d="100"/>
          <a:sy n="51" d="100"/>
        </p:scale>
        <p:origin x="75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E05A-E04E-4827-B2A6-CD3D11E728C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A86-C01F-4279-B654-0599CC7BFF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E05A-E04E-4827-B2A6-CD3D11E728C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A86-C01F-4279-B654-0599CC7BFF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E05A-E04E-4827-B2A6-CD3D11E728C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A86-C01F-4279-B654-0599CC7BFF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E05A-E04E-4827-B2A6-CD3D11E728C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A86-C01F-4279-B654-0599CC7BFF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E05A-E04E-4827-B2A6-CD3D11E728C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A86-C01F-4279-B654-0599CC7BFF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E05A-E04E-4827-B2A6-CD3D11E728C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A86-C01F-4279-B654-0599CC7BFF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E05A-E04E-4827-B2A6-CD3D11E728C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A86-C01F-4279-B654-0599CC7BFF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E05A-E04E-4827-B2A6-CD3D11E728C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A86-C01F-4279-B654-0599CC7BFF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E05A-E04E-4827-B2A6-CD3D11E728C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A86-C01F-4279-B654-0599CC7BFF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E05A-E04E-4827-B2A6-CD3D11E728C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A86-C01F-4279-B654-0599CC7BFF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AE05A-E04E-4827-B2A6-CD3D11E728C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0A86-C01F-4279-B654-0599CC7BFF0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AE05A-E04E-4827-B2A6-CD3D11E728C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60A86-C01F-4279-B654-0599CC7BFF0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391529" y="1119652"/>
            <a:ext cx="9416562" cy="4712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3939540" y="3014980"/>
            <a:ext cx="43053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5400" b="1" dirty="0">
                <a:solidFill>
                  <a:schemeClr val="tx1">
                    <a:lumMod val="95000"/>
                    <a:lumOff val="5000"/>
                    <a:alpha val="53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读</a:t>
            </a:r>
            <a:r>
              <a:rPr lang="zh-CN" altLang="en-US" sz="5400" b="1" dirty="0">
                <a:solidFill>
                  <a:schemeClr val="tx1">
                    <a:lumMod val="95000"/>
                    <a:lumOff val="5000"/>
                    <a:alpha val="53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书节</a:t>
            </a:r>
            <a:endParaRPr lang="zh-CN" altLang="en-US" sz="5400" b="1" dirty="0">
              <a:solidFill>
                <a:schemeClr val="tx1">
                  <a:lumMod val="95000"/>
                  <a:lumOff val="5000"/>
                  <a:alpha val="53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2338754" y="2426678"/>
            <a:ext cx="2243249" cy="0"/>
          </a:xfrm>
          <a:prstGeom prst="line">
            <a:avLst/>
          </a:prstGeom>
          <a:ln>
            <a:solidFill>
              <a:srgbClr val="A99F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7578969" y="2409092"/>
            <a:ext cx="2272113" cy="17586"/>
          </a:xfrm>
          <a:prstGeom prst="line">
            <a:avLst/>
          </a:prstGeom>
          <a:ln>
            <a:solidFill>
              <a:srgbClr val="A99F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椭圆 23"/>
          <p:cNvSpPr/>
          <p:nvPr/>
        </p:nvSpPr>
        <p:spPr>
          <a:xfrm>
            <a:off x="930519" y="5328138"/>
            <a:ext cx="914400" cy="914400"/>
          </a:xfrm>
          <a:prstGeom prst="ellipse">
            <a:avLst/>
          </a:prstGeom>
          <a:solidFill>
            <a:srgbClr val="B0C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10347081" y="750277"/>
            <a:ext cx="914400" cy="914400"/>
          </a:xfrm>
          <a:prstGeom prst="ellipse">
            <a:avLst/>
          </a:prstGeom>
          <a:solidFill>
            <a:srgbClr val="B0C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930519" y="5328138"/>
            <a:ext cx="914400" cy="914400"/>
          </a:xfrm>
          <a:prstGeom prst="ellipse">
            <a:avLst/>
          </a:prstGeom>
          <a:solidFill>
            <a:srgbClr val="B0C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10347081" y="750277"/>
            <a:ext cx="914400" cy="914400"/>
          </a:xfrm>
          <a:prstGeom prst="ellipse">
            <a:avLst/>
          </a:prstGeom>
          <a:solidFill>
            <a:srgbClr val="B0C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2244090" y="2047240"/>
            <a:ext cx="78060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https://www.bilibili.com/video/BV1bG4y1x7Eq/?spm_id_from=333.337.search-card.all.click&amp;vd_source=cf6a20a1a52b6f7ebb095f8c1e7888ec</a:t>
            </a:r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144588" y="1770380"/>
            <a:ext cx="109918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1.</a:t>
            </a:r>
            <a:endParaRPr lang="en-US" altLang="zh-CN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4974375" y="181707"/>
            <a:ext cx="22432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读书的意义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7370972" y="350033"/>
            <a:ext cx="450450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316523" y="350033"/>
            <a:ext cx="450450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2189480" y="2362835"/>
            <a:ext cx="8193405" cy="11988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72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内卷了怎么办？</a:t>
            </a:r>
            <a:endParaRPr lang="zh-CN" altLang="en-US" sz="7200" b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241425" y="661035"/>
            <a:ext cx="8193405" cy="14452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88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朋友们！</a:t>
            </a:r>
            <a:endParaRPr lang="zh-CN" altLang="en-US" sz="88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4447540" y="4353560"/>
            <a:ext cx="8193405" cy="23069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那一定要读书，</a:t>
            </a:r>
            <a:endParaRPr lang="zh-CN" altLang="en-US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  <a:p>
            <a:pPr algn="ctr"/>
            <a:r>
              <a:rPr lang="zh-CN" altLang="en-US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因为读书破万卷！</a:t>
            </a:r>
            <a:endParaRPr lang="zh-CN" altLang="en-US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316230" y="641985"/>
            <a:ext cx="11337290" cy="59931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974375" y="181707"/>
            <a:ext cx="22432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读书的意义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7370972" y="350033"/>
            <a:ext cx="450450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316523" y="350033"/>
            <a:ext cx="450450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19100" y="641985"/>
            <a:ext cx="11234420" cy="56927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zh-CN" altLang="en-US" sz="2800">
                <a:latin typeface="楷体" charset="0"/>
                <a:ea typeface="楷体" charset="0"/>
                <a:cs typeface="楷体" charset="0"/>
              </a:rPr>
              <a:t>1、读书就是将人类浓缩几千年的科技、文化快速习得的最佳方式，读书能够让你在极短的时间内，掌握大量的科学文化知识，摆脱愚昧和迷信，你不再是一个空白的人，。</a:t>
            </a:r>
            <a:endParaRPr lang="zh-CN" altLang="en-US" sz="2800">
              <a:latin typeface="楷体" charset="0"/>
              <a:ea typeface="楷体" charset="0"/>
              <a:cs typeface="楷体" charset="0"/>
            </a:endParaRPr>
          </a:p>
          <a:p>
            <a:pPr algn="just"/>
            <a:r>
              <a:rPr lang="zh-CN" altLang="en-US" sz="2800">
                <a:latin typeface="楷体" charset="0"/>
                <a:ea typeface="楷体" charset="0"/>
                <a:cs typeface="楷体" charset="0"/>
              </a:rPr>
              <a:t>2、读书能帮你树立正确的三观，通过阅读，你能够从无数正反面的故事中，吸取教训，增长见识，去粗取精，形成具有正面导向性的三观。</a:t>
            </a:r>
            <a:endParaRPr lang="zh-CN" altLang="en-US" sz="2800">
              <a:latin typeface="楷体" charset="0"/>
              <a:ea typeface="楷体" charset="0"/>
              <a:cs typeface="楷体" charset="0"/>
            </a:endParaRPr>
          </a:p>
          <a:p>
            <a:pPr algn="just"/>
            <a:r>
              <a:rPr lang="zh-CN" altLang="en-US" sz="2800">
                <a:latin typeface="楷体" charset="0"/>
                <a:ea typeface="楷体" charset="0"/>
                <a:cs typeface="楷体" charset="0"/>
              </a:rPr>
              <a:t>3、读书能帮开拓视野，不再局限与小小生活中的一隅，可以无拘无束地畅游古今中外，学识遍布四海，随着读书范围的扩大，也会练就出广博的心胸与远大的理想和信念。</a:t>
            </a:r>
            <a:endParaRPr lang="zh-CN" altLang="en-US" sz="2800">
              <a:latin typeface="楷体" charset="0"/>
              <a:ea typeface="楷体" charset="0"/>
              <a:cs typeface="楷体" charset="0"/>
            </a:endParaRPr>
          </a:p>
          <a:p>
            <a:pPr algn="just"/>
            <a:r>
              <a:rPr lang="zh-CN" altLang="en-US" sz="2800">
                <a:latin typeface="楷体" charset="0"/>
                <a:ea typeface="楷体" charset="0"/>
                <a:cs typeface="楷体" charset="0"/>
              </a:rPr>
              <a:t>4、读书能帮你结识朋友，扩大社交圈子，通过读书，能找到志同道合的朋友，可以在一起谈天论地，开怀舒心。</a:t>
            </a:r>
            <a:endParaRPr lang="zh-CN" altLang="en-US" sz="2800">
              <a:latin typeface="楷体" charset="0"/>
              <a:ea typeface="楷体" charset="0"/>
              <a:cs typeface="楷体" charset="0"/>
            </a:endParaRPr>
          </a:p>
          <a:p>
            <a:pPr algn="just"/>
            <a:r>
              <a:rPr lang="zh-CN" altLang="en-US" sz="2800">
                <a:latin typeface="楷体" charset="0"/>
                <a:ea typeface="楷体" charset="0"/>
                <a:cs typeface="楷体" charset="0"/>
              </a:rPr>
              <a:t>5、读书可以提高层次，提升综合素质，通过阅读，不仅可以学会解决实际生活中问题的方法，也能在无形中为自己增加一抹书卷文艺的气息，让气质更加出众。</a:t>
            </a:r>
            <a:endParaRPr lang="zh-CN" altLang="en-US" sz="2800">
              <a:latin typeface="楷体" charset="0"/>
              <a:ea typeface="楷体" charset="0"/>
              <a:cs typeface="楷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316523" y="778186"/>
            <a:ext cx="11558954" cy="585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974375" y="181707"/>
            <a:ext cx="22432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读书的名言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7370972" y="350033"/>
            <a:ext cx="450450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316523" y="350033"/>
            <a:ext cx="450450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559435" y="1155065"/>
            <a:ext cx="10949305" cy="4615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tx1">
                    <a:lumMod val="95000"/>
                    <a:lumOff val="5000"/>
                    <a:alpha val="76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1. 人的影响短暂而微弱，书的影响则广泛而深远。——普希金</a:t>
            </a:r>
            <a:endParaRPr lang="en-US" altLang="zh-CN" sz="2800" b="1" dirty="0">
              <a:solidFill>
                <a:schemeClr val="tx1">
                  <a:lumMod val="95000"/>
                  <a:lumOff val="5000"/>
                  <a:alpha val="76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tx1">
                    <a:lumMod val="95000"/>
                    <a:lumOff val="5000"/>
                    <a:alpha val="76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2. 理想的书籍是智慧的钥匙。——列夫托尔斯泰</a:t>
            </a:r>
            <a:endParaRPr lang="en-US" altLang="zh-CN" sz="2800" b="1" dirty="0">
              <a:solidFill>
                <a:schemeClr val="tx1">
                  <a:lumMod val="95000"/>
                  <a:lumOff val="5000"/>
                  <a:alpha val="76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tx1">
                    <a:lumMod val="95000"/>
                    <a:lumOff val="5000"/>
                    <a:alpha val="76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3.发奋识遍天下字，立志读尽人间书—苏轼</a:t>
            </a:r>
            <a:endParaRPr lang="en-US" altLang="zh-CN" sz="2800" b="1" dirty="0">
              <a:solidFill>
                <a:schemeClr val="tx1">
                  <a:lumMod val="95000"/>
                  <a:lumOff val="5000"/>
                  <a:alpha val="76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tx1">
                    <a:lumMod val="95000"/>
                    <a:lumOff val="5000"/>
                    <a:alpha val="76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4.鸟欲高飞先振翅，人求上进先读书—李苦禅</a:t>
            </a:r>
            <a:endParaRPr lang="en-US" altLang="zh-CN" sz="2800" b="1" dirty="0">
              <a:solidFill>
                <a:schemeClr val="tx1">
                  <a:lumMod val="95000"/>
                  <a:lumOff val="5000"/>
                  <a:alpha val="76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tx1">
                    <a:lumMod val="95000"/>
                    <a:lumOff val="5000"/>
                    <a:alpha val="76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5.立志宜思真品格，读书须尽苦功夫—阮元</a:t>
            </a:r>
            <a:endParaRPr lang="en-US" altLang="zh-CN" sz="2800" b="1" dirty="0">
              <a:solidFill>
                <a:schemeClr val="tx1">
                  <a:lumMod val="95000"/>
                  <a:lumOff val="5000"/>
                  <a:alpha val="76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tx1">
                    <a:lumMod val="95000"/>
                    <a:lumOff val="5000"/>
                    <a:alpha val="76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6.读书使人充实、讨论使人机智，作文使人准确。 ——培根</a:t>
            </a:r>
            <a:endParaRPr lang="en-US" altLang="zh-CN" sz="2800" b="1" dirty="0">
              <a:solidFill>
                <a:schemeClr val="tx1">
                  <a:lumMod val="95000"/>
                  <a:lumOff val="5000"/>
                  <a:alpha val="76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2800" b="1" dirty="0">
              <a:solidFill>
                <a:schemeClr val="tx1">
                  <a:lumMod val="95000"/>
                  <a:lumOff val="5000"/>
                  <a:alpha val="76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930519" y="5328138"/>
            <a:ext cx="914400" cy="914400"/>
          </a:xfrm>
          <a:prstGeom prst="ellipse">
            <a:avLst/>
          </a:prstGeom>
          <a:solidFill>
            <a:srgbClr val="B0C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10347081" y="750277"/>
            <a:ext cx="914400" cy="914400"/>
          </a:xfrm>
          <a:prstGeom prst="ellipse">
            <a:avLst/>
          </a:prstGeom>
          <a:solidFill>
            <a:srgbClr val="B0C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894205" y="2829560"/>
            <a:ext cx="8403590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2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https://www.bilibili.com/video/BV1BK411L7DJ/?spm_id_from=333.999.</a:t>
            </a:r>
            <a:endParaRPr lang="zh-CN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  <a:p>
            <a:pPr algn="ctr"/>
            <a:r>
              <a:rPr lang="zh-CN" altLang="en-US" sz="2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header_right.history_list.click&amp;vd_source=cf6a20a1a52b6f7ebb095f8c1e7888ec</a:t>
            </a:r>
            <a:endParaRPr lang="zh-CN" altLang="en-US" sz="2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37248" y="2692400"/>
            <a:ext cx="109918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2.</a:t>
            </a:r>
            <a:endParaRPr lang="en-US" altLang="zh-CN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930519" y="5328138"/>
            <a:ext cx="914400" cy="914400"/>
          </a:xfrm>
          <a:prstGeom prst="ellipse">
            <a:avLst/>
          </a:prstGeom>
          <a:solidFill>
            <a:srgbClr val="B0C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10347081" y="750277"/>
            <a:ext cx="914400" cy="914400"/>
          </a:xfrm>
          <a:prstGeom prst="ellipse">
            <a:avLst/>
          </a:prstGeom>
          <a:solidFill>
            <a:srgbClr val="B0C5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929640" y="498475"/>
            <a:ext cx="10591165" cy="56311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愿</a:t>
            </a:r>
            <a:r>
              <a:rPr lang="en-US" altLang="zh-CN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每个人都能</a:t>
            </a:r>
            <a:endParaRPr lang="en-US" altLang="zh-CN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CN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读得多，</a:t>
            </a:r>
            <a:endParaRPr lang="en-US" altLang="zh-CN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CN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行得远，</a:t>
            </a:r>
            <a:endParaRPr lang="en-US" altLang="zh-CN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CN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当翻开青春这一面，</a:t>
            </a:r>
            <a:endParaRPr lang="en-US" altLang="zh-CN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CN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字里行间都带电。</a:t>
            </a:r>
            <a:endParaRPr lang="en-US" altLang="zh-CN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2105660" y="2509520"/>
            <a:ext cx="8067040" cy="2476500"/>
          </a:xfrm>
          <a:prstGeom prst="rect">
            <a:avLst/>
          </a:prstGeom>
          <a:noFill/>
        </p:spPr>
        <p:txBody>
          <a:bodyPr wrap="none" lIns="90170" tIns="46990" rIns="90170" bIns="46990" rtlCol="0" anchor="t">
            <a:normAutofit lnSpcReduction="20000"/>
          </a:bodyPr>
          <a:p>
            <a:pPr algn="ctr"/>
            <a:r>
              <a:rPr lang="en-US" altLang="zh-CN" sz="15500" b="1">
                <a:gradFill>
                  <a:gsLst>
                    <a:gs pos="62000">
                      <a:srgbClr val="FF6800"/>
                    </a:gs>
                    <a:gs pos="68000">
                      <a:srgbClr val="CD4500"/>
                    </a:gs>
                  </a:gsLst>
                  <a:lin ang="5400000" scaled="0"/>
                </a:gradFill>
                <a:effectLst>
                  <a:outerShdw dist="50800" dir="5400000" algn="t" rotWithShape="0">
                    <a:srgbClr val="5D2980">
                      <a:alpha val="100000"/>
                      <a:alpha val="100000"/>
                    </a:srgbClr>
                  </a:outerShdw>
                </a:effectLst>
                <a:latin typeface="汉仪文黑-85W" panose="00020600040101010101" charset="-122"/>
                <a:ea typeface="汉仪文黑-85W" panose="00020600040101010101" charset="-122"/>
              </a:rPr>
              <a:t>Thanks</a:t>
            </a:r>
            <a:endParaRPr lang="en-US" altLang="zh-CN" sz="15500" b="1">
              <a:gradFill>
                <a:gsLst>
                  <a:gs pos="62000">
                    <a:srgbClr val="FF6800"/>
                  </a:gs>
                  <a:gs pos="68000">
                    <a:srgbClr val="CD4500"/>
                  </a:gs>
                </a:gsLst>
                <a:lin ang="5400000" scaled="0"/>
              </a:gradFill>
              <a:effectLst>
                <a:outerShdw dist="50800" dir="5400000" algn="t" rotWithShape="0">
                  <a:srgbClr val="5D2980">
                    <a:alpha val="100000"/>
                    <a:alpha val="100000"/>
                  </a:srgbClr>
                </a:outerShdw>
              </a:effectLst>
              <a:latin typeface="汉仪文黑-85W" panose="00020600040101010101" charset="-122"/>
              <a:ea typeface="汉仪文黑-85W" panose="0002060004010101010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833</Words>
  <Application>WPS 文字</Application>
  <PresentationFormat>宽屏</PresentationFormat>
  <Paragraphs>46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汉仪旗黑</vt:lpstr>
      <vt:lpstr>楷体</vt:lpstr>
      <vt:lpstr>华文楷体</vt:lpstr>
      <vt:lpstr>汉仪文黑-85W</vt:lpstr>
      <vt:lpstr>等线</vt:lpstr>
      <vt:lpstr>汉仪中等线KW</vt:lpstr>
      <vt:lpstr>宋体</vt:lpstr>
      <vt:lpstr>Arial Unicode MS</vt:lpstr>
      <vt:lpstr>等线 Light</vt:lpstr>
      <vt:lpstr>Calibri</vt:lpstr>
      <vt:lpstr>Helvetica Neue</vt:lpstr>
      <vt:lpstr>汉仪书宋二KW</vt:lpstr>
      <vt:lpstr>汉仪楷体KW</vt:lpstr>
      <vt:lpstr>汉仪楷体简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andy Gu</dc:creator>
  <cp:lastModifiedBy>王唯</cp:lastModifiedBy>
  <cp:revision>30</cp:revision>
  <dcterms:created xsi:type="dcterms:W3CDTF">2022-10-19T14:41:09Z</dcterms:created>
  <dcterms:modified xsi:type="dcterms:W3CDTF">2022-10-19T14:41:09Z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5E0440909A0C16B7D76A4D636D8D52E6</vt:lpwstr>
  </property>
  <property fmtid="{D5CDD505-2E9C-101B-9397-08002B2CF9AE}" pid="3" name="KSOProductBuildVer">
    <vt:lpwstr>2052-4.6.1.7467</vt:lpwstr>
  </property>
</Properties>
</file>