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57" r:id="rId3"/>
    <p:sldId id="270" r:id="rId4"/>
    <p:sldId id="355" r:id="rId5"/>
    <p:sldId id="256" r:id="rId6"/>
    <p:sldId id="356" r:id="rId7"/>
    <p:sldId id="260" r:id="rId8"/>
    <p:sldId id="269" r:id="rId9"/>
    <p:sldId id="266" r:id="rId10"/>
    <p:sldId id="359" r:id="rId11"/>
    <p:sldId id="321" r:id="rId12"/>
    <p:sldId id="264" r:id="rId13"/>
    <p:sldId id="275" r:id="rId14"/>
    <p:sldId id="361" r:id="rId15"/>
    <p:sldId id="363" r:id="rId16"/>
    <p:sldId id="261" r:id="rId17"/>
    <p:sldId id="352" r:id="rId18"/>
  </p:sldIdLst>
  <p:sldSz cx="24384000" cy="13716000"/>
  <p:notesSz cx="6858000" cy="9144000"/>
  <p:custDataLst>
    <p:tags r:id="rId20"/>
  </p:custDataLst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zzieyee" initials="i" lastIdx="1" clrIdx="0">
    <p:extLst>
      <p:ext uri="{19B8F6BF-5375-455C-9EA6-DF929625EA0E}">
        <p15:presenceInfo xmlns:p15="http://schemas.microsoft.com/office/powerpoint/2012/main" userId="izziey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864"/>
    <a:srgbClr val="F29F9D"/>
    <a:srgbClr val="FFF6E0"/>
    <a:srgbClr val="FDE5DC"/>
    <a:srgbClr val="9DBB9D"/>
    <a:srgbClr val="F2BA6A"/>
    <a:srgbClr val="9DBC9F"/>
    <a:srgbClr val="C5A74E"/>
    <a:srgbClr val="47B473"/>
    <a:srgbClr val="E5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2" autoAdjust="0"/>
  </p:normalViewPr>
  <p:slideViewPr>
    <p:cSldViewPr snapToGrid="0">
      <p:cViewPr varScale="1">
        <p:scale>
          <a:sx n="39" d="100"/>
          <a:sy n="39" d="100"/>
        </p:scale>
        <p:origin x="19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227113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40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9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45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EFE6-8909-48D0-BA4D-736F6D433DBD}" type="slidenum">
              <a:rPr kumimoji="0" lang="zh-CN" altLang="en-US" sz="5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401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39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4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0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42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03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3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96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标题文本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正文级别 1</a:t>
            </a:r>
          </a:p>
          <a:p>
            <a:pPr lvl="1">
              <a:defRPr sz="1800"/>
            </a:pPr>
            <a:r>
              <a:rPr sz="4400"/>
              <a:t>正文级别 2</a:t>
            </a:r>
          </a:p>
          <a:p>
            <a:pPr lvl="2">
              <a:defRPr sz="1800"/>
            </a:pPr>
            <a:r>
              <a:rPr sz="4400"/>
              <a:t>正文级别 3</a:t>
            </a:r>
          </a:p>
          <a:p>
            <a:pPr lvl="3">
              <a:defRPr sz="1800"/>
            </a:pPr>
            <a:r>
              <a:rPr sz="4400"/>
              <a:t>正文级别 4</a:t>
            </a:r>
          </a:p>
          <a:p>
            <a:pPr lvl="4">
              <a:defRPr sz="1800"/>
            </a:pPr>
            <a:r>
              <a:rPr sz="44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7221200" y="12802237"/>
            <a:ext cx="5486400" cy="551177"/>
          </a:xfrm>
          <a:prstGeom prst="rect">
            <a:avLst/>
          </a:prstGeom>
          <a:ln w="12700">
            <a:miter lim="400000"/>
          </a:ln>
        </p:spPr>
        <p:txBody>
          <a:bodyPr lIns="91437" tIns="91437" rIns="91437" bIns="91437" anchor="ctr">
            <a:spAutoFit/>
          </a:bodyPr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7221200" y="12802237"/>
            <a:ext cx="5486400" cy="551177"/>
          </a:xfrm>
          <a:prstGeom prst="rect">
            <a:avLst/>
          </a:prstGeom>
          <a:ln w="12700">
            <a:miter lim="400000"/>
          </a:ln>
        </p:spPr>
        <p:txBody>
          <a:bodyPr lIns="91437" tIns="91437" rIns="91437" bIns="91437" anchor="ctr">
            <a:spAutoFit/>
          </a:bodyPr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7221200" y="12802237"/>
            <a:ext cx="5486400" cy="551177"/>
          </a:xfrm>
          <a:prstGeom prst="rect">
            <a:avLst/>
          </a:prstGeom>
          <a:ln w="12700">
            <a:miter lim="400000"/>
          </a:ln>
        </p:spPr>
        <p:txBody>
          <a:bodyPr lIns="91437" tIns="91437" rIns="91437" bIns="91437" anchor="ctr">
            <a:spAutoFit/>
          </a:bodyPr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7221200" y="12802237"/>
            <a:ext cx="5486400" cy="551177"/>
          </a:xfrm>
          <a:prstGeom prst="rect">
            <a:avLst/>
          </a:prstGeom>
          <a:ln w="12700">
            <a:miter lim="400000"/>
          </a:ln>
        </p:spPr>
        <p:txBody>
          <a:bodyPr lIns="91437" tIns="91437" rIns="91437" bIns="91437" anchor="ctr">
            <a:spAutoFit/>
          </a:bodyPr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标题文本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正文级别 1</a:t>
            </a:r>
          </a:p>
          <a:p>
            <a:pPr lvl="1">
              <a:defRPr sz="1800"/>
            </a:pPr>
            <a:r>
              <a:rPr sz="4400"/>
              <a:t>正文级别 2</a:t>
            </a:r>
          </a:p>
          <a:p>
            <a:pPr lvl="2">
              <a:defRPr sz="1800"/>
            </a:pPr>
            <a:r>
              <a:rPr sz="4400"/>
              <a:t>正文级别 3</a:t>
            </a:r>
          </a:p>
          <a:p>
            <a:pPr lvl="3">
              <a:defRPr sz="1800"/>
            </a:pPr>
            <a:r>
              <a:rPr sz="4400"/>
              <a:t>正文级别 4</a:t>
            </a:r>
          </a:p>
          <a:p>
            <a:pPr lvl="4">
              <a:defRPr sz="1800"/>
            </a:pPr>
            <a:r>
              <a:rPr sz="44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标题文本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正文级别 1</a:t>
            </a:r>
          </a:p>
          <a:p>
            <a:pPr lvl="1">
              <a:defRPr sz="1800"/>
            </a:pPr>
            <a:r>
              <a:rPr sz="4400"/>
              <a:t>正文级别 2</a:t>
            </a:r>
          </a:p>
          <a:p>
            <a:pPr lvl="2">
              <a:defRPr sz="1800"/>
            </a:pPr>
            <a:r>
              <a:rPr sz="4400"/>
              <a:t>正文级别 3</a:t>
            </a:r>
          </a:p>
          <a:p>
            <a:pPr lvl="3">
              <a:defRPr sz="1800"/>
            </a:pPr>
            <a:r>
              <a:rPr sz="4400"/>
              <a:t>正文级别 4</a:t>
            </a:r>
          </a:p>
          <a:p>
            <a:pPr lvl="4">
              <a:defRPr sz="1800"/>
            </a:pPr>
            <a:r>
              <a:rPr sz="44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标题文本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标题文本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正文级别 1</a:t>
            </a:r>
          </a:p>
          <a:p>
            <a:pPr lvl="1">
              <a:defRPr sz="1800"/>
            </a:pPr>
            <a:r>
              <a:rPr sz="5200"/>
              <a:t>正文级别 2</a:t>
            </a:r>
          </a:p>
          <a:p>
            <a:pPr lvl="2">
              <a:defRPr sz="1800"/>
            </a:pPr>
            <a:r>
              <a:rPr sz="5200"/>
              <a:t>正文级别 3</a:t>
            </a:r>
          </a:p>
          <a:p>
            <a:pPr lvl="3">
              <a:defRPr sz="1800"/>
            </a:pPr>
            <a:r>
              <a:rPr sz="5200"/>
              <a:t>正文级别 4</a:t>
            </a:r>
          </a:p>
          <a:p>
            <a:pPr lvl="4">
              <a:defRPr sz="1800"/>
            </a:pPr>
            <a:r>
              <a:rPr sz="52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正文级别 1</a:t>
            </a:r>
          </a:p>
          <a:p>
            <a:pPr lvl="1">
              <a:defRPr sz="1800"/>
            </a:pPr>
            <a:r>
              <a:rPr sz="4500"/>
              <a:t>正文级别 2</a:t>
            </a:r>
          </a:p>
          <a:p>
            <a:pPr lvl="2">
              <a:defRPr sz="1800"/>
            </a:pPr>
            <a:r>
              <a:rPr sz="4500"/>
              <a:t>正文级别 3</a:t>
            </a:r>
          </a:p>
          <a:p>
            <a:pPr lvl="3">
              <a:defRPr sz="1800"/>
            </a:pPr>
            <a:r>
              <a:rPr sz="4500"/>
              <a:t>正文级别 4</a:t>
            </a:r>
          </a:p>
          <a:p>
            <a:pPr lvl="4">
              <a:defRPr sz="1800"/>
            </a:pPr>
            <a:r>
              <a:rPr sz="45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正文级别 1</a:t>
            </a:r>
          </a:p>
          <a:p>
            <a:pPr lvl="1">
              <a:defRPr sz="1800"/>
            </a:pPr>
            <a:r>
              <a:rPr sz="5200"/>
              <a:t>正文级别 2</a:t>
            </a:r>
          </a:p>
          <a:p>
            <a:pPr lvl="2">
              <a:defRPr sz="1800"/>
            </a:pPr>
            <a:r>
              <a:rPr sz="5200"/>
              <a:t>正文级别 3</a:t>
            </a:r>
          </a:p>
          <a:p>
            <a:pPr lvl="3">
              <a:defRPr sz="1800"/>
            </a:pPr>
            <a:r>
              <a:rPr sz="5200"/>
              <a:t>正文级别 4</a:t>
            </a:r>
          </a:p>
          <a:p>
            <a:pPr lvl="4">
              <a:defRPr sz="1800"/>
            </a:pPr>
            <a:r>
              <a:rPr sz="52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正文级别 1</a:t>
            </a:r>
          </a:p>
          <a:p>
            <a:pPr lvl="1">
              <a:defRPr sz="1800"/>
            </a:pPr>
            <a:r>
              <a:rPr sz="5200"/>
              <a:t>正文级别 2</a:t>
            </a:r>
          </a:p>
          <a:p>
            <a:pPr lvl="2">
              <a:defRPr sz="1800"/>
            </a:pPr>
            <a:r>
              <a:rPr sz="5200"/>
              <a:t>正文级别 3</a:t>
            </a:r>
          </a:p>
          <a:p>
            <a:pPr lvl="3">
              <a:defRPr sz="1800"/>
            </a:pPr>
            <a:r>
              <a:rPr sz="5200"/>
              <a:t>正文级别 4</a:t>
            </a:r>
          </a:p>
          <a:p>
            <a:pPr lvl="4">
              <a:defRPr sz="1800"/>
            </a:pPr>
            <a:r>
              <a:rPr sz="520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4.png">
            <a:extLst>
              <a:ext uri="{FF2B5EF4-FFF2-40B4-BE49-F238E27FC236}">
                <a16:creationId xmlns:a16="http://schemas.microsoft.com/office/drawing/2014/main" id="{9B466CBE-3BAF-4FBC-8A81-789AA64EE3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91730" y="9919794"/>
            <a:ext cx="20287444" cy="520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图层 5.png">
            <a:extLst>
              <a:ext uri="{FF2B5EF4-FFF2-40B4-BE49-F238E27FC236}">
                <a16:creationId xmlns:a16="http://schemas.microsoft.com/office/drawing/2014/main" id="{C1ADFA9F-381D-4EDE-B1CD-B7FE82DEEC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5495" y="7620333"/>
            <a:ext cx="18253524" cy="4447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14.png">
            <a:extLst>
              <a:ext uri="{FF2B5EF4-FFF2-40B4-BE49-F238E27FC236}">
                <a16:creationId xmlns:a16="http://schemas.microsoft.com/office/drawing/2014/main" id="{24138D1B-1E84-46D4-9C33-EC4AAC1A3D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6020015" y="11115254"/>
            <a:ext cx="20287444" cy="520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pdf">
            <a:extLst>
              <a:ext uri="{FF2B5EF4-FFF2-40B4-BE49-F238E27FC236}">
                <a16:creationId xmlns:a16="http://schemas.microsoft.com/office/drawing/2014/main" id="{6EB11129-6677-4D6E-9C0C-C2659E494FA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046263" y="8514321"/>
            <a:ext cx="3041626" cy="4635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>
            <a:extLst>
              <a:ext uri="{FF2B5EF4-FFF2-40B4-BE49-F238E27FC236}">
                <a16:creationId xmlns:a16="http://schemas.microsoft.com/office/drawing/2014/main" id="{A28F2113-84E8-4877-A187-6C9D60A3C6D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16354447">
            <a:off x="169238" y="9774663"/>
            <a:ext cx="3041626" cy="4635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图层 9.png">
            <a:extLst>
              <a:ext uri="{FF2B5EF4-FFF2-40B4-BE49-F238E27FC236}">
                <a16:creationId xmlns:a16="http://schemas.microsoft.com/office/drawing/2014/main" id="{DA7670AC-3009-4A43-A832-1D89D5A94FF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4942" y="5809493"/>
            <a:ext cx="1505707" cy="150570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A-文本框 2">
            <a:extLst>
              <a:ext uri="{FF2B5EF4-FFF2-40B4-BE49-F238E27FC236}">
                <a16:creationId xmlns:a16="http://schemas.microsoft.com/office/drawing/2014/main" id="{94D94FC8-587F-41FA-AB44-2CA1335BFB3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12911" y="3486637"/>
            <a:ext cx="14399243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9600" dirty="0">
                <a:latin typeface="华文琥珀" panose="02010800040101010101" pitchFamily="2" charset="-122"/>
                <a:ea typeface="华文琥珀" panose="02010800040101010101" pitchFamily="2" charset="-122"/>
              </a:rPr>
              <a:t>素养导向下单元作业设计</a:t>
            </a:r>
            <a:r>
              <a:rPr lang="zh-CN" altLang="en-US" sz="6000" dirty="0">
                <a:latin typeface="华文琥珀" panose="02010800040101010101" pitchFamily="2" charset="-122"/>
                <a:ea typeface="华文琥珀" panose="02010800040101010101" pitchFamily="2" charset="-122"/>
              </a:rPr>
              <a:t>（图形与几何）</a:t>
            </a:r>
          </a:p>
        </p:txBody>
      </p:sp>
      <p:pic>
        <p:nvPicPr>
          <p:cNvPr id="12" name="图层 9.png">
            <a:extLst>
              <a:ext uri="{FF2B5EF4-FFF2-40B4-BE49-F238E27FC236}">
                <a16:creationId xmlns:a16="http://schemas.microsoft.com/office/drawing/2014/main" id="{5DCBC111-F438-4317-9620-1EDF6C94971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1329451" y="7291929"/>
            <a:ext cx="1505707" cy="150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图层 9.png">
            <a:extLst>
              <a:ext uri="{FF2B5EF4-FFF2-40B4-BE49-F238E27FC236}">
                <a16:creationId xmlns:a16="http://schemas.microsoft.com/office/drawing/2014/main" id="{99B130A4-B1B6-4A02-BA25-123142DBFD3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1911342" y="2636802"/>
            <a:ext cx="1103925" cy="110392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6E36ADA-5395-44EA-B290-6899BE33F837}"/>
              </a:ext>
            </a:extLst>
          </p:cNvPr>
          <p:cNvSpPr txBox="1"/>
          <p:nvPr/>
        </p:nvSpPr>
        <p:spPr>
          <a:xfrm>
            <a:off x="3865311" y="2162456"/>
            <a:ext cx="1704119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dist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ANIMALS POWERPOINT TEMPLATE</a:t>
            </a:r>
            <a:endParaRPr kumimoji="0" lang="zh-CN" altLang="en-US" sz="400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Helvetica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922858" y="6199815"/>
            <a:ext cx="651259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四年级备课组</a:t>
            </a:r>
          </a:p>
        </p:txBody>
      </p:sp>
    </p:spTree>
    <p:extLst>
      <p:ext uri="{BB962C8B-B14F-4D97-AF65-F5344CB8AC3E}">
        <p14:creationId xmlns:p14="http://schemas.microsoft.com/office/powerpoint/2010/main" val="28681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9329" y="613175"/>
            <a:ext cx="1038758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0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小正方体的总个数未知</a:t>
            </a:r>
            <a:endParaRPr kumimoji="0" lang="zh-CN" altLang="en-US" sz="8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117" y="6815249"/>
            <a:ext cx="7723058" cy="5792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595" y="1908904"/>
            <a:ext cx="4350557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zh-CN" altLang="en-US" sz="4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无序操作</a:t>
            </a:r>
            <a:endParaRPr lang="en-US" altLang="zh-CN" sz="48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l" rtl="0" latinLnBrk="1" hangingPunct="0"/>
            <a:r>
              <a:rPr lang="zh-CN" altLang="en-US" sz="4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↓</a:t>
            </a:r>
            <a:endParaRPr lang="en-US" altLang="zh-CN" sz="48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l" rtl="0" latinLnBrk="1" hangingPunct="0"/>
            <a:r>
              <a:rPr lang="zh-CN" altLang="en-US" sz="4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有序操作</a:t>
            </a:r>
          </a:p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4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↓</a:t>
            </a:r>
            <a:endParaRPr lang="en-US" altLang="zh-CN" sz="48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l" rtl="0" latinLnBrk="1" hangingPunct="0"/>
            <a:r>
              <a:rPr lang="zh-CN" altLang="en-US" sz="4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利用经验想象</a:t>
            </a:r>
            <a:endParaRPr lang="en-US" altLang="zh-CN" sz="48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749808" y="7351776"/>
            <a:ext cx="17885664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学生可能需要多次的试错，才能在尝试中慢慢成功。</a:t>
            </a:r>
            <a:endParaRPr lang="en-US" altLang="zh-CN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2.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根据经验，先从个数最多的“上面看”开始摆。</a:t>
            </a:r>
            <a:endParaRPr lang="en-US" altLang="zh-CN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3.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“上面看”只能看到一层，再根据“前面看”“左面看”</a:t>
            </a:r>
            <a:endParaRPr lang="en-US" altLang="zh-CN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摆出相应的层数。</a:t>
            </a:r>
            <a:endParaRPr lang="en-US" altLang="zh-CN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52" y="1946873"/>
            <a:ext cx="13232471" cy="40515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81643" y="5879221"/>
            <a:ext cx="11145717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sz="9600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尝试</a:t>
            </a:r>
            <a:r>
              <a:rPr lang="en-US" altLang="zh-CN" sz="9600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</a:t>
            </a:r>
            <a:r>
              <a:rPr lang="zh-CN" altLang="en-US" sz="9600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调整</a:t>
            </a:r>
            <a:endParaRPr lang="en-US" altLang="zh-CN" sz="9600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21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0" y="-91928"/>
            <a:ext cx="24384000" cy="13807928"/>
          </a:xfrm>
          <a:prstGeom prst="rect">
            <a:avLst/>
          </a:prstGeom>
          <a:solidFill>
            <a:srgbClr val="FFEAE7"/>
          </a:solidFill>
        </p:spPr>
      </p:pic>
      <p:pic>
        <p:nvPicPr>
          <p:cNvPr id="2" name="图片 1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"/>
            <a:ext cx="16077062" cy="1372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53120" y="7789587"/>
            <a:ext cx="11770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rtl="0" latinLnBrk="1" hangingPunct="0"/>
            <a:r>
              <a:rPr lang="zh-CN" altLang="en-US" sz="7200" dirty="0">
                <a:solidFill>
                  <a:srgbClr val="F29F9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小正方体的总个数未知</a:t>
            </a:r>
            <a:endParaRPr lang="zh-CN" altLang="en-US" sz="7200" b="0" spc="0" dirty="0">
              <a:solidFill>
                <a:srgbClr val="F29F9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53120" y="9081846"/>
            <a:ext cx="12329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从无序操作</a:t>
            </a:r>
            <a:r>
              <a:rPr lang="en-US" altLang="zh-CN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</a:t>
            </a:r>
            <a:r>
              <a:rPr lang="zh-CN" altLang="en-US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有序操作</a:t>
            </a:r>
            <a:r>
              <a:rPr lang="en-US" altLang="zh-CN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</a:t>
            </a:r>
            <a:r>
              <a:rPr lang="zh-CN" altLang="en-US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利用经验想象，这个过程搭建了练习与操作经验的关联，实现二维和三维的转化，经历了结构化的思考和结构化理解，学生的空间想象力也得以培养。</a:t>
            </a: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394674" y="201920"/>
            <a:ext cx="8813532" cy="135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6966D96-99BC-44CD-8EE5-8F28F5FDD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0" y="-157242"/>
            <a:ext cx="24384000" cy="13807928"/>
          </a:xfrm>
          <a:prstGeom prst="rect">
            <a:avLst/>
          </a:prstGeom>
          <a:solidFill>
            <a:srgbClr val="FFEAE7"/>
          </a:solidFill>
        </p:spPr>
      </p:pic>
      <p:pic>
        <p:nvPicPr>
          <p:cNvPr id="82" name="pasted-image.pdf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188029" y="1617073"/>
            <a:ext cx="19046383" cy="10831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16935314" y="2455665"/>
            <a:ext cx="3111501" cy="259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asted-image.pdf"/>
          <p:cNvPicPr/>
          <p:nvPr/>
        </p:nvPicPr>
        <p:blipFill>
          <a:blip r:embed="rId6"/>
          <a:stretch>
            <a:fillRect/>
          </a:stretch>
        </p:blipFill>
        <p:spPr>
          <a:xfrm>
            <a:off x="5575555" y="3304751"/>
            <a:ext cx="3111501" cy="259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asted-image.pdf"/>
          <p:cNvPicPr/>
          <p:nvPr/>
        </p:nvPicPr>
        <p:blipFill>
          <a:blip r:embed="rId7"/>
          <a:stretch>
            <a:fillRect/>
          </a:stretch>
        </p:blipFill>
        <p:spPr>
          <a:xfrm>
            <a:off x="1708552" y="9496457"/>
            <a:ext cx="3162301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pdf"/>
          <p:cNvPicPr/>
          <p:nvPr/>
        </p:nvPicPr>
        <p:blipFill>
          <a:blip r:embed="rId8"/>
          <a:stretch>
            <a:fillRect/>
          </a:stretch>
        </p:blipFill>
        <p:spPr>
          <a:xfrm>
            <a:off x="1027281" y="808444"/>
            <a:ext cx="5634016" cy="5449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asted-image.pdf"/>
          <p:cNvPicPr/>
          <p:nvPr/>
        </p:nvPicPr>
        <p:blipFill>
          <a:blip r:embed="rId9"/>
          <a:stretch>
            <a:fillRect/>
          </a:stretch>
        </p:blipFill>
        <p:spPr>
          <a:xfrm>
            <a:off x="16354133" y="-157242"/>
            <a:ext cx="3949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pdf"/>
          <p:cNvPicPr/>
          <p:nvPr/>
        </p:nvPicPr>
        <p:blipFill>
          <a:blip r:embed="rId7"/>
          <a:stretch>
            <a:fillRect/>
          </a:stretch>
        </p:blipFill>
        <p:spPr>
          <a:xfrm>
            <a:off x="19260572" y="9749970"/>
            <a:ext cx="3162301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2BEA09B8-230A-AD1F-97BA-4D91ADD92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8" y="3994380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D773F1B1-893E-6283-CC45-EA679D2994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92" y="5261610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59B524F-A128-E397-08C9-BA0447A3A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44" y="4940097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5D9EC7D-157E-6761-CBFC-A8335B64B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14" y="5902545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A3EC2E4E-AE99-4BED-3462-2AE16547E8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72" y="6199179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B96BEA26-4836-012F-5816-C340264470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27" y="6520692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67627ED6-D7D1-F458-9E43-E81C29B5AB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13" y="6839712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12F1246A-A775-82F7-7942-215DC97943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46" y="7154634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B5063ACE-F517-CDE2-7FBB-E4AAC7F16E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91" y="7476147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4BD9570B-2AF8-AFE9-8B08-74BEB4322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69" y="7797660"/>
            <a:ext cx="1320762" cy="13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10753732" y="2129622"/>
            <a:ext cx="12668709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设计一些适度开放的练习，解决问题的策略允许多样化，留足自主交流的空间，针对学生观察物体过程中存在的困难，放慢观察的节奏，给予学生充分思考和交流的机会，辨析明理的空间，启迪学生思考、研究、寻找解决问题的策略。</a:t>
            </a:r>
            <a:endParaRPr lang="en-US" altLang="zh-CN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67117" y="9254667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5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0" y="-91928"/>
            <a:ext cx="24384000" cy="1075992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419783" y="7730249"/>
            <a:ext cx="30750902" cy="13318594"/>
            <a:chOff x="-2209892" y="3865124"/>
            <a:chExt cx="15375451" cy="6659297"/>
          </a:xfrm>
        </p:grpSpPr>
        <p:sp>
          <p:nvSpPr>
            <p:cNvPr id="2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000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DEFC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0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244216" y="1820138"/>
            <a:ext cx="14209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lang="zh-CN" altLang="en-US" sz="8800" dirty="0">
                <a:solidFill>
                  <a:srgbClr val="47B473"/>
                </a:solidFill>
              </a:rPr>
              <a:t>动手做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930" y="3763056"/>
            <a:ext cx="16990356" cy="65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2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53" y="3353559"/>
            <a:ext cx="7613165" cy="83093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22507" y="889220"/>
            <a:ext cx="1588055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0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数一数下面一共有多少个小正方体</a:t>
            </a:r>
            <a:endParaRPr kumimoji="0" lang="zh-CN" altLang="en-US" sz="8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340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2507" y="889220"/>
            <a:ext cx="1588055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0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数一数下面一共有多少个小正方体</a:t>
            </a:r>
            <a:endParaRPr kumimoji="0" lang="zh-CN" altLang="en-US" sz="8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65" y="4509498"/>
            <a:ext cx="5950497" cy="64946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271" y="4261992"/>
            <a:ext cx="5950497" cy="64946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92542" y="3420736"/>
            <a:ext cx="43505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zh-CN" altLang="en-US" sz="48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分层计数法</a:t>
            </a:r>
            <a:endParaRPr lang="en-US" altLang="zh-CN" sz="48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3443" y="3420736"/>
            <a:ext cx="43505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zh-CN" altLang="en-US" sz="48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头顶标数法</a:t>
            </a:r>
            <a:endParaRPr lang="en-US" altLang="zh-CN" sz="48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92543" y="4509498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92542" y="5598260"/>
            <a:ext cx="43505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1+2=3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92542" y="6574595"/>
            <a:ext cx="43505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1+2+3=6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92542" y="7550930"/>
            <a:ext cx="43505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1+2+3+4=10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180249" y="8215981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65834" y="8653363"/>
            <a:ext cx="56047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1+3+6+10=20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（个）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56498" y="7853924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796580" y="7550930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972174" y="7232673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435652" y="6915563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675445" y="6557534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032692" y="6266986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736068" y="5615145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058472" y="5294780"/>
            <a:ext cx="7578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114982" y="4327437"/>
            <a:ext cx="91010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411961" y="11173673"/>
            <a:ext cx="80678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1×4+2×3+3×2+4=20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（个）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6705398-00D0-F624-CD66-461E53B5C161}"/>
              </a:ext>
            </a:extLst>
          </p:cNvPr>
          <p:cNvSpPr txBox="1"/>
          <p:nvPr/>
        </p:nvSpPr>
        <p:spPr>
          <a:xfrm>
            <a:off x="2051554" y="10732131"/>
            <a:ext cx="11145717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sz="9600" dirty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怎样变成正方体？</a:t>
            </a:r>
            <a:endParaRPr lang="en-US" altLang="zh-CN" sz="9600" dirty="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55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129876" y="-491927"/>
            <a:ext cx="24643751" cy="15264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2159804" y="1085776"/>
            <a:ext cx="20479325" cy="11544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1496269" y="5674194"/>
            <a:ext cx="6623194" cy="6998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层 3.png">
            <a:extLst>
              <a:ext uri="{FF2B5EF4-FFF2-40B4-BE49-F238E27FC236}">
                <a16:creationId xmlns:a16="http://schemas.microsoft.com/office/drawing/2014/main" id="{58104B63-306A-4EEA-A42F-D17BFABB1B3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-152401" y="-52882"/>
            <a:ext cx="6883401" cy="5486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45F946-1275-4E3B-97A7-9FC74E1403A9}"/>
              </a:ext>
            </a:extLst>
          </p:cNvPr>
          <p:cNvSpPr txBox="1"/>
          <p:nvPr/>
        </p:nvSpPr>
        <p:spPr>
          <a:xfrm>
            <a:off x="6022935" y="2240371"/>
            <a:ext cx="1559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rtl="0" latinLnBrk="1" hangingPunct="0"/>
            <a:r>
              <a:rPr lang="zh-CN" altLang="en-US" sz="7200" dirty="0">
                <a:solidFill>
                  <a:srgbClr val="EF886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数一数下面一共有多少个小正方体</a:t>
            </a:r>
            <a:endParaRPr lang="zh-CN" altLang="en-US" sz="7200" b="0" spc="0" dirty="0">
              <a:solidFill>
                <a:srgbClr val="EF886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55FAB2-3B64-4DD9-B99C-3EF722627F9F}"/>
              </a:ext>
            </a:extLst>
          </p:cNvPr>
          <p:cNvSpPr txBox="1"/>
          <p:nvPr/>
        </p:nvSpPr>
        <p:spPr>
          <a:xfrm>
            <a:off x="7654686" y="4016445"/>
            <a:ext cx="12329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根据小正方体拼搭的组合体来想象实际结构，这需要学生综合运用想象、分析、推理等方法。由于难度较大，学生的思维方式可能不同，呈现的解决问题的方法也有较大的区别。所以充分的交流，让学生感受到解决问题策略的多样化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4.png">
            <a:extLst>
              <a:ext uri="{FF2B5EF4-FFF2-40B4-BE49-F238E27FC236}">
                <a16:creationId xmlns:a16="http://schemas.microsoft.com/office/drawing/2014/main" id="{9B466CBE-3BAF-4FBC-8A81-789AA64EE3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91730" y="9919794"/>
            <a:ext cx="20287444" cy="520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图层 5.png">
            <a:extLst>
              <a:ext uri="{FF2B5EF4-FFF2-40B4-BE49-F238E27FC236}">
                <a16:creationId xmlns:a16="http://schemas.microsoft.com/office/drawing/2014/main" id="{C1ADFA9F-381D-4EDE-B1CD-B7FE82DEEC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85495" y="7620333"/>
            <a:ext cx="18253524" cy="4447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14.png">
            <a:extLst>
              <a:ext uri="{FF2B5EF4-FFF2-40B4-BE49-F238E27FC236}">
                <a16:creationId xmlns:a16="http://schemas.microsoft.com/office/drawing/2014/main" id="{24138D1B-1E84-46D4-9C33-EC4AAC1A3D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6020015" y="11115254"/>
            <a:ext cx="20287444" cy="520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pdf">
            <a:extLst>
              <a:ext uri="{FF2B5EF4-FFF2-40B4-BE49-F238E27FC236}">
                <a16:creationId xmlns:a16="http://schemas.microsoft.com/office/drawing/2014/main" id="{6EB11129-6677-4D6E-9C0C-C2659E494FA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046263" y="8514321"/>
            <a:ext cx="3041626" cy="4635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>
            <a:extLst>
              <a:ext uri="{FF2B5EF4-FFF2-40B4-BE49-F238E27FC236}">
                <a16:creationId xmlns:a16="http://schemas.microsoft.com/office/drawing/2014/main" id="{A28F2113-84E8-4877-A187-6C9D60A3C6D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354447">
            <a:off x="169238" y="9774663"/>
            <a:ext cx="3041626" cy="4635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图层 9.png">
            <a:extLst>
              <a:ext uri="{FF2B5EF4-FFF2-40B4-BE49-F238E27FC236}">
                <a16:creationId xmlns:a16="http://schemas.microsoft.com/office/drawing/2014/main" id="{DA7670AC-3009-4A43-A832-1D89D5A94FF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84942" y="5809493"/>
            <a:ext cx="1505707" cy="150570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4D94FC8-587F-41FA-AB44-2CA1335BFB3A}"/>
              </a:ext>
            </a:extLst>
          </p:cNvPr>
          <p:cNvSpPr txBox="1"/>
          <p:nvPr/>
        </p:nvSpPr>
        <p:spPr>
          <a:xfrm>
            <a:off x="9360136" y="3740727"/>
            <a:ext cx="5504241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dist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b="1" dirty="0">
                <a:solidFill>
                  <a:srgbClr val="FFF6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谢谢！</a:t>
            </a:r>
            <a:endParaRPr kumimoji="0" lang="en-US" altLang="zh-CN" sz="11500" b="1" i="0" u="none" strike="noStrike" kern="0" cap="none" spc="0" normalizeH="0" baseline="0" noProof="0" dirty="0">
              <a:ln>
                <a:noFill/>
              </a:ln>
              <a:solidFill>
                <a:srgbClr val="FFF6E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Helvetica Light"/>
            </a:endParaRPr>
          </a:p>
        </p:txBody>
      </p:sp>
      <p:pic>
        <p:nvPicPr>
          <p:cNvPr id="12" name="图层 9.png">
            <a:extLst>
              <a:ext uri="{FF2B5EF4-FFF2-40B4-BE49-F238E27FC236}">
                <a16:creationId xmlns:a16="http://schemas.microsoft.com/office/drawing/2014/main" id="{5DCBC111-F438-4317-9620-1EDF6C94971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329451" y="7291929"/>
            <a:ext cx="1505707" cy="150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图层 9.png">
            <a:extLst>
              <a:ext uri="{FF2B5EF4-FFF2-40B4-BE49-F238E27FC236}">
                <a16:creationId xmlns:a16="http://schemas.microsoft.com/office/drawing/2014/main" id="{99B130A4-B1B6-4A02-BA25-123142DBFD3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911342" y="2636802"/>
            <a:ext cx="1103925" cy="11039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875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层 191 拷贝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82600" y="1370032"/>
            <a:ext cx="23800963" cy="11998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形状 1 副本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846969" y="7462862"/>
            <a:ext cx="180340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图层 2 副本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1580486" y="6759580"/>
            <a:ext cx="1219201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图层 3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-63748" y="-29768"/>
            <a:ext cx="9040627" cy="720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图层 9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10204251" y="2442838"/>
            <a:ext cx="11430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形状 2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13447910" y="992981"/>
            <a:ext cx="10297781" cy="404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1253BF1-27B5-4C78-8F20-735EB49E3B6C}"/>
              </a:ext>
            </a:extLst>
          </p:cNvPr>
          <p:cNvSpPr txBox="1"/>
          <p:nvPr/>
        </p:nvSpPr>
        <p:spPr>
          <a:xfrm rot="446359">
            <a:off x="15898648" y="2547544"/>
            <a:ext cx="708890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5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图形与几何主要内容</a:t>
            </a:r>
            <a:endParaRPr lang="zh-CN" altLang="en-US" sz="5400" kern="1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BF035D1-3D01-417B-8DEC-583CDAF8B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0984" y="7591249"/>
            <a:ext cx="4454329" cy="55457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659688" y="3982664"/>
            <a:ext cx="10145293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dirty="0"/>
              <a:t>    1.</a:t>
            </a:r>
            <a:r>
              <a:rPr lang="zh-CN" altLang="en-US" sz="4000" dirty="0"/>
              <a:t> 教材编排遵循了“体</a:t>
            </a:r>
            <a:r>
              <a:rPr lang="en-US" altLang="zh-CN" sz="4000" dirty="0"/>
              <a:t>—</a:t>
            </a:r>
            <a:r>
              <a:rPr lang="zh-CN" altLang="en-US" sz="4000" dirty="0"/>
              <a:t>面</a:t>
            </a:r>
            <a:r>
              <a:rPr lang="en-US" altLang="zh-CN" sz="4000" dirty="0"/>
              <a:t>—</a:t>
            </a:r>
            <a:r>
              <a:rPr lang="zh-CN" altLang="en-US" sz="4000" dirty="0"/>
              <a:t>线”的逻辑顺序。生活中看到的都是一个个“体”，并没有独立存在的面和线，这符合儿童的认知规律。</a:t>
            </a:r>
            <a:endParaRPr lang="en-US" altLang="zh-CN" sz="4000" dirty="0"/>
          </a:p>
          <a:p>
            <a:pPr algn="l">
              <a:lnSpc>
                <a:spcPct val="150000"/>
              </a:lnSpc>
            </a:pPr>
            <a:endParaRPr lang="en-US" altLang="zh-CN" sz="4000" dirty="0"/>
          </a:p>
          <a:p>
            <a:pPr algn="l">
              <a:lnSpc>
                <a:spcPct val="150000"/>
              </a:lnSpc>
            </a:pPr>
            <a:r>
              <a:rPr lang="en-US" altLang="zh-CN" sz="4000" dirty="0"/>
              <a:t>    2.</a:t>
            </a:r>
            <a:r>
              <a:rPr lang="zh-CN" altLang="en-US" sz="4000" dirty="0"/>
              <a:t> 教材按照螺旋式原则编排教学内容，直观程度逐渐降低，抽象程度不断提高，体现螺旋式上升的特点。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48" y="1323494"/>
            <a:ext cx="10499769" cy="1170510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032754" y="11594593"/>
            <a:ext cx="2929134" cy="661128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17636836" y="12576002"/>
            <a:ext cx="5486400" cy="55117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888888"/>
                </a:solidFill>
              </a:rPr>
              <a:t>3</a:t>
            </a:fld>
            <a:endParaRPr sz="2400">
              <a:solidFill>
                <a:srgbClr val="888888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7636836" y="12856578"/>
            <a:ext cx="5486400" cy="528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pic>
        <p:nvPicPr>
          <p:cNvPr id="114" name="image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00332" y="0"/>
            <a:ext cx="7900414" cy="6792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6.png">
            <a:extLst>
              <a:ext uri="{FF2B5EF4-FFF2-40B4-BE49-F238E27FC236}">
                <a16:creationId xmlns:a16="http://schemas.microsoft.com/office/drawing/2014/main" id="{4C704690-76A1-4C3E-AE2F-7230BE8539E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76886" y="1936427"/>
            <a:ext cx="6040313" cy="3986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6.png">
            <a:extLst>
              <a:ext uri="{FF2B5EF4-FFF2-40B4-BE49-F238E27FC236}">
                <a16:creationId xmlns:a16="http://schemas.microsoft.com/office/drawing/2014/main" id="{90AE307A-25A0-46ED-86B2-FABBDC94D7F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11650" y="8863700"/>
            <a:ext cx="6040313" cy="3986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C94BFCD1-E3BA-49D7-DACD-5A71AD068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93" y="7276169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4874A21E-6A28-D982-118C-9222849FE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62" y="7276169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F6C973DF-24F3-B21D-CEAA-89B57E442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42" y="7276169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56944CC-11BB-8EFB-BFB4-519CCA9B3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62" y="5615211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0D40D359-C6C5-5794-CD1B-BCF360A00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7" y="7781547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内容占位符 4">
            <a:extLst>
              <a:ext uri="{FF2B5EF4-FFF2-40B4-BE49-F238E27FC236}">
                <a16:creationId xmlns:a16="http://schemas.microsoft.com/office/drawing/2014/main" id="{E769E766-2DE7-B6F3-81CA-5160A49C5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46" y="7180849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3E4D72B0-1464-9CB3-7F43-764C9FB30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62" y="7180849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内容占位符 4">
            <a:extLst>
              <a:ext uri="{FF2B5EF4-FFF2-40B4-BE49-F238E27FC236}">
                <a16:creationId xmlns:a16="http://schemas.microsoft.com/office/drawing/2014/main" id="{817C76A0-73C6-0A89-9803-A277D3E78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490" y="7686227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824132E3-0277-3CFB-B509-28C9EBE8E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206" y="7686226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内容占位符 4">
            <a:extLst>
              <a:ext uri="{FF2B5EF4-FFF2-40B4-BE49-F238E27FC236}">
                <a16:creationId xmlns:a16="http://schemas.microsoft.com/office/drawing/2014/main" id="{C1DBE059-3C9F-C4EC-DDD9-D722A5978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526" y="5442644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EF4E4BD7-1392-4A35-B7C9-A4AFD65F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581" y="7180849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内容占位符 4">
            <a:extLst>
              <a:ext uri="{FF2B5EF4-FFF2-40B4-BE49-F238E27FC236}">
                <a16:creationId xmlns:a16="http://schemas.microsoft.com/office/drawing/2014/main" id="{B3480FF2-ECF1-A2B5-3EEE-61AF738B4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297" y="7180849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88AABF62-940B-AE2B-2E02-C64B9C5B2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125" y="7686227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0C526420-B279-9E74-18AD-57FD5AA34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296" y="5497998"/>
            <a:ext cx="2360521" cy="23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17729366" y="10113576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3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81790" y="10209828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2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89886" y="10036627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1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74490" y="665504"/>
            <a:ext cx="14548746" cy="3565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设计一些具有动态变化的练习，架构习题间的联系，让孩子感受变中的不变，在激发学生自主探究热情的同时，推进结构化的建构。</a:t>
            </a:r>
            <a:endParaRPr lang="en-US" altLang="zh-CN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50" y="1156660"/>
            <a:ext cx="3923809" cy="29142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8913" y="4070946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1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0142" y="1793065"/>
            <a:ext cx="15216998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5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个小正方体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组成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。从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前面、右面、上面看到的分别是什么图形。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53862" y="5965374"/>
            <a:ext cx="1589273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移动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1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中的一个小正方体变成图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。从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前面、右面、上面看到的分别是什么图形。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42" y="5095361"/>
            <a:ext cx="7009524" cy="2761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610" y="7857266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1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05863" y="7857266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2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2526" y="9965155"/>
            <a:ext cx="1589273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去掉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1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中的一个小正方体变成图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。从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前面、右面、上面看到的分别是什么图形。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42" y="9518087"/>
            <a:ext cx="7076190" cy="27714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5551" y="12289516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2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52558" y="12210603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3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92526" y="391076"/>
            <a:ext cx="563880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变一变</a:t>
            </a:r>
          </a:p>
        </p:txBody>
      </p:sp>
    </p:spTree>
    <p:extLst>
      <p:ext uri="{BB962C8B-B14F-4D97-AF65-F5344CB8AC3E}">
        <p14:creationId xmlns:p14="http://schemas.microsoft.com/office/powerpoint/2010/main" val="159831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3604" y="-28534"/>
            <a:ext cx="24376792" cy="13773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3120643" y="2730499"/>
            <a:ext cx="18142714" cy="9300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1777892" y="2427643"/>
            <a:ext cx="5918201" cy="990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6"/>
          <a:stretch>
            <a:fillRect/>
          </a:stretch>
        </p:blipFill>
        <p:spPr>
          <a:xfrm>
            <a:off x="14750430" y="3651040"/>
            <a:ext cx="1803401" cy="248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df"/>
          <p:cNvPicPr/>
          <p:nvPr/>
        </p:nvPicPr>
        <p:blipFill>
          <a:blip r:embed="rId7"/>
          <a:stretch>
            <a:fillRect/>
          </a:stretch>
        </p:blipFill>
        <p:spPr>
          <a:xfrm>
            <a:off x="16600262" y="2613295"/>
            <a:ext cx="1752601" cy="242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asted-image.pdf"/>
          <p:cNvPicPr/>
          <p:nvPr/>
        </p:nvPicPr>
        <p:blipFill>
          <a:blip r:embed="rId8"/>
          <a:stretch>
            <a:fillRect/>
          </a:stretch>
        </p:blipFill>
        <p:spPr>
          <a:xfrm>
            <a:off x="18782400" y="5302250"/>
            <a:ext cx="3302001" cy="311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pdf"/>
          <p:cNvPicPr/>
          <p:nvPr/>
        </p:nvPicPr>
        <p:blipFill>
          <a:blip r:embed="rId9"/>
          <a:stretch>
            <a:fillRect/>
          </a:stretch>
        </p:blipFill>
        <p:spPr>
          <a:xfrm>
            <a:off x="19622366" y="3758231"/>
            <a:ext cx="1244601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F43211-CC7A-4257-BD7B-79A1CB61F894}"/>
              </a:ext>
            </a:extLst>
          </p:cNvPr>
          <p:cNvSpPr txBox="1"/>
          <p:nvPr/>
        </p:nvSpPr>
        <p:spPr>
          <a:xfrm>
            <a:off x="6592006" y="5656680"/>
            <a:ext cx="12190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	   </a:t>
            </a:r>
            <a:r>
              <a:rPr lang="zh-CN" altLang="en-US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组作业练习的目的都是考察学生从不同位置观察几何体的形状。通过组合、移动、减少等系列活动，让题和题之间有了动态的变化，学生在这种动态的情境中学习兴趣盎然，同时在变化中构建起从不同方向观察物体的基本方法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7F3C1D-CEF7-40D1-B167-B570B039B71B}"/>
              </a:ext>
            </a:extLst>
          </p:cNvPr>
          <p:cNvSpPr txBox="1"/>
          <p:nvPr/>
        </p:nvSpPr>
        <p:spPr>
          <a:xfrm>
            <a:off x="7332545" y="4456351"/>
            <a:ext cx="648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7200" dirty="0">
                <a:solidFill>
                  <a:schemeClr val="bg1">
                    <a:lumMod val="95000"/>
                  </a:schemeClr>
                </a:solidFill>
              </a:rPr>
              <a:t>变一变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1464" y="6020514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1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96" y="3106228"/>
            <a:ext cx="3923809" cy="29142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49394" y="952308"/>
            <a:ext cx="563880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变→不变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90555" y="2607208"/>
            <a:ext cx="15892733" cy="5873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在图</a:t>
            </a: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添上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一个同样大的小正方体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。使新物体</a:t>
            </a:r>
            <a:endParaRPr lang="en-US" altLang="zh-CN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前面看形状不变。</a:t>
            </a:r>
            <a:endParaRPr kumimoji="0" lang="en-US" altLang="zh-C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右面看形状不变。</a:t>
            </a:r>
            <a:endParaRPr kumimoji="0" lang="en-US" altLang="zh-C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上面看形状不变。</a:t>
            </a:r>
            <a:endParaRPr kumimoji="0" lang="en-US" altLang="zh-C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endParaRPr lang="en-US" altLang="zh-CN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9086" y="9468662"/>
            <a:ext cx="15155726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endParaRPr lang="en-US" altLang="zh-CN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0951" y="7922533"/>
            <a:ext cx="11145717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sz="9600" dirty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有不同的摆法吗？</a:t>
            </a:r>
            <a:endParaRPr lang="en-US" altLang="zh-CN" sz="9600" dirty="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99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40201" y="-840383"/>
            <a:ext cx="24464402" cy="15784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2355214" y="2593776"/>
            <a:ext cx="20295277" cy="1020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3340999" y="3422718"/>
            <a:ext cx="18544168" cy="8738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pdf"/>
          <p:cNvPicPr/>
          <p:nvPr/>
        </p:nvPicPr>
        <p:blipFill>
          <a:blip r:embed="rId6"/>
          <a:stretch>
            <a:fillRect/>
          </a:stretch>
        </p:blipFill>
        <p:spPr>
          <a:xfrm>
            <a:off x="15900803" y="548703"/>
            <a:ext cx="5443645" cy="59708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81F4AB5-4C8A-4952-8ADB-2C24C27975D9}"/>
              </a:ext>
            </a:extLst>
          </p:cNvPr>
          <p:cNvSpPr txBox="1"/>
          <p:nvPr/>
        </p:nvSpPr>
        <p:spPr>
          <a:xfrm>
            <a:off x="5397247" y="4679877"/>
            <a:ext cx="11770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rtl="0" latinLnBrk="1" hangingPunct="0"/>
            <a:r>
              <a:rPr lang="zh-CN" altLang="en-US" sz="7200" spc="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变→不变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3CFF2C-85A4-4169-BD0C-536CFA37BFCE}"/>
              </a:ext>
            </a:extLst>
          </p:cNvPr>
          <p:cNvSpPr txBox="1"/>
          <p:nvPr/>
        </p:nvSpPr>
        <p:spPr>
          <a:xfrm>
            <a:off x="4493561" y="6519554"/>
            <a:ext cx="16239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 </a:t>
            </a:r>
            <a:r>
              <a:rPr lang="zh-CN" altLang="en-US" sz="4800" spc="600" dirty="0">
                <a:solidFill>
                  <a:srgbClr val="15285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种按照一定逻辑结构设计的多层次、多角度、多方位的题组练习，沟通了知识的内在联系，满足了不同层次学生的思维需求。学生可以通过操作、观察、表达、反思等过程找到规律，提炼出“确保某个固定面形状不变”的方法。这样的过程，学生构建了认知网络，内化结构性的理解，提高解决实际问题的能力。</a:t>
            </a:r>
          </a:p>
        </p:txBody>
      </p:sp>
      <p:pic>
        <p:nvPicPr>
          <p:cNvPr id="8" name="图层 3.png">
            <a:extLst>
              <a:ext uri="{FF2B5EF4-FFF2-40B4-BE49-F238E27FC236}">
                <a16:creationId xmlns:a16="http://schemas.microsoft.com/office/drawing/2014/main" id="{4C9ECA27-837E-4BB9-B4B3-19C3A45900A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-152401" y="-52882"/>
            <a:ext cx="6883401" cy="548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54559"/>
            <a:ext cx="24384001" cy="13825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-742731" y="1540898"/>
            <a:ext cx="32812826" cy="13372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-7977887" y="304720"/>
            <a:ext cx="33833273" cy="14037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df"/>
          <p:cNvPicPr/>
          <p:nvPr/>
        </p:nvPicPr>
        <p:blipFill>
          <a:blip r:embed="rId6"/>
          <a:stretch>
            <a:fillRect/>
          </a:stretch>
        </p:blipFill>
        <p:spPr>
          <a:xfrm>
            <a:off x="4124209" y="-1608230"/>
            <a:ext cx="17562600" cy="153242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2FD0F11-4BE3-4A3A-A2B4-3FE639DC38B3}"/>
              </a:ext>
            </a:extLst>
          </p:cNvPr>
          <p:cNvSpPr/>
          <p:nvPr/>
        </p:nvSpPr>
        <p:spPr>
          <a:xfrm>
            <a:off x="10390909" y="8021782"/>
            <a:ext cx="5029200" cy="2951018"/>
          </a:xfrm>
          <a:prstGeom prst="rect">
            <a:avLst/>
          </a:prstGeom>
          <a:solidFill>
            <a:srgbClr val="FFF6E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27B356-1CAA-895E-33A8-B7D675E326F5}"/>
              </a:ext>
            </a:extLst>
          </p:cNvPr>
          <p:cNvSpPr/>
          <p:nvPr/>
        </p:nvSpPr>
        <p:spPr bwMode="auto">
          <a:xfrm>
            <a:off x="1977545" y="10191879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A7BBC8-91AD-33D9-2EBD-6C5CDD00A7F1}"/>
              </a:ext>
            </a:extLst>
          </p:cNvPr>
          <p:cNvSpPr/>
          <p:nvPr/>
        </p:nvSpPr>
        <p:spPr bwMode="auto">
          <a:xfrm>
            <a:off x="3543143" y="10191878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5BE56F-5214-D473-6EA6-AB6FC9FBA543}"/>
              </a:ext>
            </a:extLst>
          </p:cNvPr>
          <p:cNvSpPr/>
          <p:nvPr/>
        </p:nvSpPr>
        <p:spPr bwMode="auto">
          <a:xfrm>
            <a:off x="5107069" y="10191877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AC8286-2EB0-33F2-304E-6A1BA94A4168}"/>
              </a:ext>
            </a:extLst>
          </p:cNvPr>
          <p:cNvSpPr/>
          <p:nvPr/>
        </p:nvSpPr>
        <p:spPr bwMode="auto">
          <a:xfrm>
            <a:off x="6663378" y="10191877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1B1552-DA9E-06A8-558D-96BA1B9699B8}"/>
              </a:ext>
            </a:extLst>
          </p:cNvPr>
          <p:cNvSpPr/>
          <p:nvPr/>
        </p:nvSpPr>
        <p:spPr bwMode="auto">
          <a:xfrm>
            <a:off x="5104984" y="8630035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66C2A5-E26E-7C8B-620D-B4D839978D42}"/>
              </a:ext>
            </a:extLst>
          </p:cNvPr>
          <p:cNvSpPr/>
          <p:nvPr/>
        </p:nvSpPr>
        <p:spPr bwMode="auto">
          <a:xfrm>
            <a:off x="8747528" y="10191881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A4DE11-0723-0562-B4BD-C32DB9C8D0F9}"/>
              </a:ext>
            </a:extLst>
          </p:cNvPr>
          <p:cNvSpPr/>
          <p:nvPr/>
        </p:nvSpPr>
        <p:spPr bwMode="auto">
          <a:xfrm>
            <a:off x="10315085" y="10191880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D306EE-0E19-3571-7F44-2144613898EB}"/>
              </a:ext>
            </a:extLst>
          </p:cNvPr>
          <p:cNvSpPr/>
          <p:nvPr/>
        </p:nvSpPr>
        <p:spPr bwMode="auto">
          <a:xfrm>
            <a:off x="11860723" y="10191879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3FA88AF-EE32-65E6-818F-F3B1E3745E21}"/>
              </a:ext>
            </a:extLst>
          </p:cNvPr>
          <p:cNvSpPr/>
          <p:nvPr/>
        </p:nvSpPr>
        <p:spPr bwMode="auto">
          <a:xfrm>
            <a:off x="13384374" y="10191879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785013-DE95-2709-DA4B-C6868819B66C}"/>
              </a:ext>
            </a:extLst>
          </p:cNvPr>
          <p:cNvSpPr/>
          <p:nvPr/>
        </p:nvSpPr>
        <p:spPr bwMode="auto">
          <a:xfrm>
            <a:off x="11876926" y="8630037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93D8B7-24BC-E2A3-36B1-69E4C6B20372}"/>
              </a:ext>
            </a:extLst>
          </p:cNvPr>
          <p:cNvSpPr/>
          <p:nvPr/>
        </p:nvSpPr>
        <p:spPr bwMode="auto">
          <a:xfrm>
            <a:off x="13382289" y="8630034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35A3869-A057-5E2A-3655-381C6CCA5664}"/>
              </a:ext>
            </a:extLst>
          </p:cNvPr>
          <p:cNvSpPr/>
          <p:nvPr/>
        </p:nvSpPr>
        <p:spPr bwMode="auto">
          <a:xfrm>
            <a:off x="15760228" y="10191877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4A44BE-E48B-F2FC-11FC-5AA395826836}"/>
              </a:ext>
            </a:extLst>
          </p:cNvPr>
          <p:cNvSpPr/>
          <p:nvPr/>
        </p:nvSpPr>
        <p:spPr bwMode="auto">
          <a:xfrm>
            <a:off x="17309497" y="10191876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039335-63CD-4351-D222-CAB7F7289B8A}"/>
              </a:ext>
            </a:extLst>
          </p:cNvPr>
          <p:cNvSpPr/>
          <p:nvPr/>
        </p:nvSpPr>
        <p:spPr bwMode="auto">
          <a:xfrm>
            <a:off x="15765944" y="8630033"/>
            <a:ext cx="1561841" cy="15618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614137" y="2918961"/>
            <a:ext cx="151158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二、设计一些比较抽象的练习，通过实际的操作，积累思维的表象和活动的经验，再引导学生将经验进行加工，找到活动经验与数学之间的联系，把它作为想象的脚手架，从而达到促进结构化理解的目的。</a:t>
            </a:r>
            <a:endParaRPr lang="en-US" altLang="zh-CN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90499" y="11745547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从前面看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497160" y="11745547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从上面看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965867" y="11745545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从左面看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030038" y="12599739"/>
            <a:ext cx="28754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图</a:t>
            </a:r>
            <a:r>
              <a:rPr kumimoji="0" lang="en-US" altLang="zh-CN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4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E2AF376-4D11-471E-9218-5FBCEEBA2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0" y="-91928"/>
            <a:ext cx="24384000" cy="14101842"/>
          </a:xfrm>
          <a:prstGeom prst="rect">
            <a:avLst/>
          </a:prstGeom>
        </p:spPr>
      </p:pic>
      <p:pic>
        <p:nvPicPr>
          <p:cNvPr id="95" name="图层 191 拷贝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" y="858851"/>
            <a:ext cx="23800963" cy="13412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图层 4 副本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710581" y="953690"/>
            <a:ext cx="10962838" cy="307776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22AD4F-2C00-49D7-81CD-54E0F4A8B1B2}"/>
              </a:ext>
            </a:extLst>
          </p:cNvPr>
          <p:cNvSpPr txBox="1"/>
          <p:nvPr/>
        </p:nvSpPr>
        <p:spPr>
          <a:xfrm>
            <a:off x="8257910" y="1720477"/>
            <a:ext cx="80706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dist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5400" b="1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动手做</a:t>
            </a:r>
            <a:endParaRPr kumimoji="0" lang="zh-CN" altLang="en-US" sz="54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幼圆" panose="02010509060101010101" pitchFamily="49" charset="-122"/>
              <a:ea typeface="幼圆" panose="02010509060101010101" pitchFamily="49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542" y="3738159"/>
            <a:ext cx="16760678" cy="61736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93451" y="9911803"/>
            <a:ext cx="696823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自主活动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771565" y="9911803"/>
            <a:ext cx="696823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Helvetica Light"/>
              </a:rPr>
              <a:t>有序思考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19234" y="3987904"/>
            <a:ext cx="10387585" cy="1333698"/>
          </a:xfrm>
          <a:prstGeom prst="rect">
            <a:avLst/>
          </a:prstGeom>
          <a:solidFill>
            <a:srgbClr val="FDE5D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0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小正方体的总个数已知</a:t>
            </a:r>
            <a:endParaRPr kumimoji="0" lang="zh-CN" altLang="en-US" sz="8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华文楷体" panose="02010600040101010101" pitchFamily="2" charset="-122"/>
              <a:ea typeface="华文楷体" panose="02010600040101010101" pitchFamily="2" charset="-122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PP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  <p:tag name="RESOURCELIBID_ANIM" val="4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831</Words>
  <Application>Microsoft Office PowerPoint</Application>
  <PresentationFormat>自定义</PresentationFormat>
  <Paragraphs>88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Helvetica Light</vt:lpstr>
      <vt:lpstr>Helvetica Neue</vt:lpstr>
      <vt:lpstr>黑体</vt:lpstr>
      <vt:lpstr>华文琥珀</vt:lpstr>
      <vt:lpstr>华文楷体</vt:lpstr>
      <vt:lpstr>隶书</vt:lpstr>
      <vt:lpstr>微软雅黑 Light</vt:lpstr>
      <vt:lpstr>幼圆</vt:lpstr>
      <vt:lpstr>Calibri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卡通PPT</dc:title>
  <dc:creator>izzieyee</dc:creator>
  <cp:lastModifiedBy>叶子 小</cp:lastModifiedBy>
  <cp:revision>40</cp:revision>
  <dcterms:modified xsi:type="dcterms:W3CDTF">2022-10-18T14:04:46Z</dcterms:modified>
</cp:coreProperties>
</file>