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63" r:id="rId4"/>
    <p:sldId id="306" r:id="rId5"/>
    <p:sldId id="384" r:id="rId6"/>
    <p:sldId id="385" r:id="rId7"/>
    <p:sldId id="348" r:id="rId8"/>
    <p:sldId id="386" r:id="rId9"/>
    <p:sldId id="387" r:id="rId10"/>
    <p:sldId id="390" r:id="rId11"/>
    <p:sldId id="264" r:id="rId12"/>
    <p:sldId id="415" r:id="rId13"/>
    <p:sldId id="416" r:id="rId14"/>
    <p:sldId id="277" r:id="rId15"/>
    <p:sldId id="392" r:id="rId16"/>
    <p:sldId id="393" r:id="rId17"/>
    <p:sldId id="435" r:id="rId18"/>
    <p:sldId id="296" r:id="rId19"/>
    <p:sldId id="298" r:id="rId20"/>
    <p:sldId id="309" r:id="rId21"/>
    <p:sldId id="395" r:id="rId22"/>
    <p:sldId id="397" r:id="rId23"/>
    <p:sldId id="400" r:id="rId24"/>
    <p:sldId id="413" r:id="rId25"/>
    <p:sldId id="297" r:id="rId26"/>
    <p:sldId id="299" r:id="rId27"/>
    <p:sldId id="276" r:id="rId28"/>
    <p:sldId id="407" r:id="rId29"/>
    <p:sldId id="303" r:id="rId30"/>
    <p:sldId id="275" r:id="rId31"/>
    <p:sldId id="456" r:id="rId32"/>
    <p:sldId id="450" r:id="rId33"/>
    <p:sldId id="451" r:id="rId34"/>
    <p:sldId id="452" r:id="rId35"/>
    <p:sldId id="453" r:id="rId36"/>
    <p:sldId id="455" r:id="rId37"/>
    <p:sldId id="454" r:id="rId38"/>
    <p:sldId id="258" r:id="rId39"/>
  </p:sldIdLst>
  <p:sldSz cx="12192000" cy="6858000"/>
  <p:notesSz cx="6858000" cy="9144000"/>
  <p:embeddedFontLst>
    <p:embeddedFont>
      <p:font typeface="华文彩云" panose="02010800040101010101" charset="-122"/>
      <p:regular r:id="rId43"/>
    </p:embeddedFont>
    <p:embeddedFont>
      <p:font typeface="微软雅黑" panose="020B0503020204020204" pitchFamily="34" charset="-122"/>
      <p:regular r:id="rId44"/>
    </p:embeddedFont>
    <p:embeddedFont>
      <p:font typeface="华文行楷" panose="02010800040101010101" charset="-122"/>
      <p:regular r:id="rId45"/>
    </p:embeddedFont>
    <p:embeddedFont>
      <p:font typeface="Bahnschrift Light Condensed" panose="020B0502040204020203" pitchFamily="34" charset="0"/>
      <p:regular r:id="rId46"/>
    </p:embeddedFont>
    <p:embeddedFont>
      <p:font typeface="等线" panose="02010600030101010101" charset="-122"/>
      <p:regular r:id="rId47"/>
    </p:embeddedFont>
    <p:embeddedFont>
      <p:font typeface="等线 Light" panose="02010600030101010101" charset="-122"/>
      <p:regular r:id="rId48"/>
    </p:embeddedFont>
    <p:embeddedFont>
      <p:font typeface="Wingdings 3" panose="05040102010807070707" charset="2"/>
      <p:regular r:id="rId49"/>
    </p:embeddedFont>
    <p:embeddedFont>
      <p:font typeface="印品嗨宋- (inpin.cn)" panose="02000500000000000000" pitchFamily="2" charset="-122"/>
      <p:regular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76" d="100"/>
          <a:sy n="76" d="100"/>
        </p:scale>
        <p:origin x="946" y="278"/>
      </p:cViewPr>
      <p:guideLst>
        <p:guide orient="horz" pos="210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tags" Target="tags/tag4.xml"/><Relationship Id="rId50" Type="http://schemas.openxmlformats.org/officeDocument/2006/relationships/font" Target="fonts/font8.fntdata"/><Relationship Id="rId5" Type="http://schemas.openxmlformats.org/officeDocument/2006/relationships/slide" Target="slides/slide3.xml"/><Relationship Id="rId49" Type="http://schemas.openxmlformats.org/officeDocument/2006/relationships/font" Target="fonts/font7.fntdata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48A0-8492-497D-B35E-2B4D68912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5E42-9ABA-4F81-8B51-3C04B829AE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48A0-8492-497D-B35E-2B4D68912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5E42-9ABA-4F81-8B51-3C04B829AE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48A0-8492-497D-B35E-2B4D68912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5E42-9ABA-4F81-8B51-3C04B829AE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48A0-8492-497D-B35E-2B4D68912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5E42-9ABA-4F81-8B51-3C04B829AE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48A0-8492-497D-B35E-2B4D68912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5E42-9ABA-4F81-8B51-3C04B829AE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48A0-8492-497D-B35E-2B4D68912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5E42-9ABA-4F81-8B51-3C04B829AE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48A0-8492-497D-B35E-2B4D68912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5E42-9ABA-4F81-8B51-3C04B829AE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48A0-8492-497D-B35E-2B4D68912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5E42-9ABA-4F81-8B51-3C04B829AE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48A0-8492-497D-B35E-2B4D68912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5E42-9ABA-4F81-8B51-3C04B829AE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48A0-8492-497D-B35E-2B4D68912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5E42-9ABA-4F81-8B51-3C04B829AE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48A0-8492-497D-B35E-2B4D68912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5E42-9ABA-4F81-8B51-3C04B829AE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148A0-8492-497D-B35E-2B4D68912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95E42-9ABA-4F81-8B51-3C04B829AED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18.png"/><Relationship Id="rId4" Type="http://schemas.openxmlformats.org/officeDocument/2006/relationships/image" Target="../media/image23.jpe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" Type="http://schemas.openxmlformats.org/officeDocument/2006/relationships/tags" Target="../tags/tag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10866" y="2565647"/>
            <a:ext cx="7856738" cy="16157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8" y="0"/>
            <a:ext cx="6096012" cy="657759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80385" y="1364615"/>
            <a:ext cx="83839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>
                <a:latin typeface="华文彩云" panose="02010800040101010101" charset="-122"/>
                <a:ea typeface="华文彩云" panose="02010800040101010101" charset="-122"/>
              </a:rPr>
              <a:t>浅谈素养导向下单元作业的设计</a:t>
            </a:r>
            <a:endParaRPr lang="zh-CN" altLang="en-US" sz="4400" dirty="0">
              <a:latin typeface="华文彩云" panose="02010800040101010101" charset="-122"/>
              <a:ea typeface="华文彩云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04330" y="2973070"/>
            <a:ext cx="4577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六年级上册图形与几何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13916" y="3117605"/>
            <a:ext cx="10468392" cy="11634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23"/>
          <p:cNvSpPr txBox="1"/>
          <p:nvPr/>
        </p:nvSpPr>
        <p:spPr>
          <a:xfrm>
            <a:off x="6591508" y="2148149"/>
            <a:ext cx="505456" cy="5950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865" spc="-15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  <a:ea typeface="微软雅黑" panose="020B0503020204020204" pitchFamily="34" charset="-122"/>
              </a:rPr>
              <a:t>01</a:t>
            </a:r>
            <a:endParaRPr lang="zh-CN" altLang="en-US" sz="3865" spc="-151" dirty="0">
              <a:solidFill>
                <a:schemeClr val="tx1">
                  <a:lumMod val="85000"/>
                  <a:lumOff val="15000"/>
                </a:schemeClr>
              </a:solidFill>
              <a:latin typeface="Bahnschrift Light Condensed" panose="020B0502040204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7173004" y="2029545"/>
            <a:ext cx="3386912" cy="83248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zh-CN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  <a:ea typeface="宋体" panose="02010600030101010101" pitchFamily="2" charset="-122"/>
                <a:cs typeface="Source Sans Pro" charset="0"/>
              </a:rPr>
              <a:t>量感</a:t>
            </a:r>
            <a:endParaRPr lang="zh-CN" sz="4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 Condensed" panose="020B0502040204020203" pitchFamily="34" charset="0"/>
              <a:ea typeface="宋体" panose="02010600030101010101" pitchFamily="2" charset="-122"/>
              <a:cs typeface="Source Sans Pro" charset="0"/>
            </a:endParaRPr>
          </a:p>
        </p:txBody>
      </p:sp>
      <p:sp>
        <p:nvSpPr>
          <p:cNvPr id="9" name="TextBox 23"/>
          <p:cNvSpPr txBox="1"/>
          <p:nvPr/>
        </p:nvSpPr>
        <p:spPr>
          <a:xfrm>
            <a:off x="6591508" y="3262042"/>
            <a:ext cx="505456" cy="5950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865" spc="-15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  <a:ea typeface="微软雅黑" panose="020B0503020204020204" pitchFamily="34" charset="-122"/>
              </a:rPr>
              <a:t>02</a:t>
            </a:r>
            <a:endParaRPr lang="zh-CN" altLang="en-US" sz="3865" spc="-151" dirty="0">
              <a:solidFill>
                <a:schemeClr val="tx1">
                  <a:lumMod val="85000"/>
                  <a:lumOff val="15000"/>
                </a:schemeClr>
              </a:solidFill>
              <a:latin typeface="Bahnschrift Light Condensed" panose="020B0502040204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6591508" y="4486101"/>
            <a:ext cx="505456" cy="5950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865" spc="-15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  <a:ea typeface="微软雅黑" panose="020B0503020204020204" pitchFamily="34" charset="-122"/>
              </a:rPr>
              <a:t>03</a:t>
            </a:r>
            <a:endParaRPr lang="zh-CN" altLang="en-US" sz="3865" spc="-151" dirty="0">
              <a:solidFill>
                <a:schemeClr val="tx1">
                  <a:lumMod val="85000"/>
                  <a:lumOff val="15000"/>
                </a:schemeClr>
              </a:solidFill>
              <a:latin typeface="Bahnschrift Light Condensed" panose="020B0502040204020203" pitchFamily="34" charset="0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3" y="331596"/>
            <a:ext cx="5832339" cy="58323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78000" y="922020"/>
            <a:ext cx="93833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400" dirty="0">
                <a:latin typeface="华文彩云" panose="02010800040101010101" charset="-122"/>
                <a:ea typeface="华文彩云" panose="02010800040101010101" charset="-122"/>
              </a:rPr>
              <a:t>图形与几何中</a:t>
            </a:r>
            <a:r>
              <a:rPr lang="zh-CN" altLang="en-US" sz="4400" dirty="0">
                <a:solidFill>
                  <a:srgbClr val="FF0000"/>
                </a:solidFill>
                <a:latin typeface="华文彩云" panose="02010800040101010101" charset="-122"/>
                <a:ea typeface="华文彩云" panose="02010800040101010101" charset="-122"/>
              </a:rPr>
              <a:t>主要</a:t>
            </a:r>
            <a:r>
              <a:rPr lang="zh-CN" altLang="en-US" sz="4400" dirty="0">
                <a:latin typeface="华文彩云" panose="02010800040101010101" charset="-122"/>
                <a:ea typeface="华文彩云" panose="02010800040101010101" charset="-122"/>
              </a:rPr>
              <a:t>涉及到的核心素养</a:t>
            </a:r>
            <a:endParaRPr lang="zh-CN" altLang="en-US" sz="4400" dirty="0">
              <a:latin typeface="华文彩云" panose="02010800040101010101" charset="-122"/>
              <a:ea typeface="华文彩云" panose="02010800040101010101" charset="-122"/>
            </a:endParaRPr>
          </a:p>
        </p:txBody>
      </p:sp>
      <p:sp>
        <p:nvSpPr>
          <p:cNvPr id="16" name="Subtitle 2"/>
          <p:cNvSpPr txBox="1"/>
          <p:nvPr/>
        </p:nvSpPr>
        <p:spPr>
          <a:xfrm>
            <a:off x="7233329" y="3118570"/>
            <a:ext cx="3386912" cy="83248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zh-CN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  <a:ea typeface="宋体" panose="02010600030101010101" pitchFamily="2" charset="-122"/>
                <a:cs typeface="Source Sans Pro" charset="0"/>
              </a:rPr>
              <a:t>几何直观</a:t>
            </a:r>
            <a:endParaRPr lang="zh-CN" sz="4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 Condensed" panose="020B0502040204020203" pitchFamily="34" charset="0"/>
              <a:ea typeface="宋体" panose="02010600030101010101" pitchFamily="2" charset="-122"/>
              <a:cs typeface="Source Sans Pro" charset="0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7273969" y="4300940"/>
            <a:ext cx="3386912" cy="83248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zh-CN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  <a:ea typeface="宋体" panose="02010600030101010101" pitchFamily="2" charset="-122"/>
                <a:cs typeface="Source Sans Pro" charset="0"/>
              </a:rPr>
              <a:t>空间观念</a:t>
            </a:r>
            <a:endParaRPr lang="zh-CN" sz="4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 Condensed" panose="020B0502040204020203" pitchFamily="34" charset="0"/>
              <a:ea typeface="宋体" panose="02010600030101010101" pitchFamily="2" charset="-122"/>
              <a:cs typeface="Source Sans Pro" charset="0"/>
            </a:endParaRPr>
          </a:p>
        </p:txBody>
      </p:sp>
      <p:sp>
        <p:nvSpPr>
          <p:cNvPr id="18" name="TextBox 23"/>
          <p:cNvSpPr txBox="1"/>
          <p:nvPr/>
        </p:nvSpPr>
        <p:spPr>
          <a:xfrm>
            <a:off x="6524625" y="5540375"/>
            <a:ext cx="642620" cy="59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en-US" altLang="zh-CN" sz="3865" spc="-15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  <a:ea typeface="微软雅黑" panose="020B0503020204020204" pitchFamily="34" charset="-122"/>
              </a:rPr>
              <a:t>04</a:t>
            </a:r>
            <a:endParaRPr lang="zh-CN" altLang="en-US" sz="3865" spc="-151" dirty="0">
              <a:solidFill>
                <a:schemeClr val="tx1">
                  <a:lumMod val="85000"/>
                  <a:lumOff val="15000"/>
                </a:schemeClr>
              </a:solidFill>
              <a:latin typeface="Bahnschrift Light Condensed" panose="020B0502040204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Subtitle 2"/>
          <p:cNvSpPr txBox="1"/>
          <p:nvPr/>
        </p:nvSpPr>
        <p:spPr>
          <a:xfrm>
            <a:off x="7286034" y="5379170"/>
            <a:ext cx="3386912" cy="83248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Condensed" panose="020B0502040204020203" pitchFamily="34" charset="0"/>
                <a:ea typeface="宋体" panose="02010600030101010101" pitchFamily="2" charset="-122"/>
                <a:cs typeface="Source Sans Pro" charset="0"/>
              </a:rPr>
              <a:t>创新意识</a:t>
            </a:r>
            <a:endParaRPr lang="zh-CN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Condensed" panose="020B0502040204020203" pitchFamily="34" charset="0"/>
              <a:ea typeface="宋体" panose="02010600030101010101" pitchFamily="2" charset="-122"/>
              <a:cs typeface="Source Sans Pro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2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7640" y="407670"/>
            <a:ext cx="7368540" cy="61988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35" y="216535"/>
            <a:ext cx="5443855" cy="5443855"/>
          </a:xfrm>
          <a:prstGeom prst="rect">
            <a:avLst/>
          </a:prstGeom>
        </p:spPr>
      </p:pic>
      <p:sp>
        <p:nvSpPr>
          <p:cNvPr id="7247" name="Freeform 79"/>
          <p:cNvSpPr/>
          <p:nvPr/>
        </p:nvSpPr>
        <p:spPr>
          <a:xfrm rot="-355891">
            <a:off x="5966778" y="1048068"/>
            <a:ext cx="731838" cy="304800"/>
          </a:xfrm>
          <a:custGeom>
            <a:avLst/>
            <a:gdLst>
              <a:gd name="txL" fmla="*/ 0 w 919"/>
              <a:gd name="txT" fmla="*/ 0 h 117"/>
              <a:gd name="txR" fmla="*/ 919 w 919"/>
              <a:gd name="txB" fmla="*/ 117 h 117"/>
            </a:gdLst>
            <a:ahLst/>
            <a:cxnLst>
              <a:cxn ang="0">
                <a:pos x="0" y="35"/>
              </a:cxn>
              <a:cxn ang="0">
                <a:pos x="55" y="83"/>
              </a:cxn>
              <a:cxn ang="0">
                <a:pos x="68" y="63"/>
              </a:cxn>
              <a:cxn ang="0">
                <a:pos x="110" y="35"/>
              </a:cxn>
              <a:cxn ang="0">
                <a:pos x="171" y="63"/>
              </a:cxn>
              <a:cxn ang="0">
                <a:pos x="240" y="49"/>
              </a:cxn>
              <a:cxn ang="0">
                <a:pos x="281" y="76"/>
              </a:cxn>
              <a:cxn ang="0">
                <a:pos x="295" y="56"/>
              </a:cxn>
              <a:cxn ang="0">
                <a:pos x="336" y="35"/>
              </a:cxn>
              <a:cxn ang="0">
                <a:pos x="398" y="63"/>
              </a:cxn>
              <a:cxn ang="0">
                <a:pos x="459" y="42"/>
              </a:cxn>
              <a:cxn ang="0">
                <a:pos x="507" y="83"/>
              </a:cxn>
              <a:cxn ang="0">
                <a:pos x="521" y="63"/>
              </a:cxn>
              <a:cxn ang="0">
                <a:pos x="542" y="56"/>
              </a:cxn>
              <a:cxn ang="0">
                <a:pos x="631" y="83"/>
              </a:cxn>
              <a:cxn ang="0">
                <a:pos x="686" y="42"/>
              </a:cxn>
              <a:cxn ang="0">
                <a:pos x="734" y="90"/>
              </a:cxn>
              <a:cxn ang="0">
                <a:pos x="816" y="76"/>
              </a:cxn>
              <a:cxn ang="0">
                <a:pos x="836" y="117"/>
              </a:cxn>
              <a:cxn ang="0">
                <a:pos x="850" y="97"/>
              </a:cxn>
              <a:cxn ang="0">
                <a:pos x="919" y="42"/>
              </a:cxn>
            </a:cxnLst>
            <a:rect l="txL" t="txT" r="txR" b="txB"/>
            <a:pathLst>
              <a:path w="919" h="117">
                <a:moveTo>
                  <a:pt x="0" y="35"/>
                </a:moveTo>
                <a:cubicBezTo>
                  <a:pt x="16" y="59"/>
                  <a:pt x="27" y="74"/>
                  <a:pt x="55" y="83"/>
                </a:cubicBezTo>
                <a:cubicBezTo>
                  <a:pt x="59" y="76"/>
                  <a:pt x="62" y="68"/>
                  <a:pt x="68" y="63"/>
                </a:cubicBezTo>
                <a:cubicBezTo>
                  <a:pt x="81" y="52"/>
                  <a:pt x="110" y="35"/>
                  <a:pt x="110" y="35"/>
                </a:cubicBezTo>
                <a:cubicBezTo>
                  <a:pt x="132" y="43"/>
                  <a:pt x="149" y="55"/>
                  <a:pt x="171" y="63"/>
                </a:cubicBezTo>
                <a:cubicBezTo>
                  <a:pt x="208" y="51"/>
                  <a:pt x="199" y="39"/>
                  <a:pt x="240" y="49"/>
                </a:cubicBezTo>
                <a:cubicBezTo>
                  <a:pt x="242" y="50"/>
                  <a:pt x="278" y="77"/>
                  <a:pt x="281" y="76"/>
                </a:cubicBezTo>
                <a:cubicBezTo>
                  <a:pt x="289" y="74"/>
                  <a:pt x="289" y="61"/>
                  <a:pt x="295" y="56"/>
                </a:cubicBezTo>
                <a:cubicBezTo>
                  <a:pt x="307" y="46"/>
                  <a:pt x="323" y="44"/>
                  <a:pt x="336" y="35"/>
                </a:cubicBezTo>
                <a:cubicBezTo>
                  <a:pt x="358" y="58"/>
                  <a:pt x="366" y="72"/>
                  <a:pt x="398" y="63"/>
                </a:cubicBezTo>
                <a:cubicBezTo>
                  <a:pt x="420" y="39"/>
                  <a:pt x="428" y="31"/>
                  <a:pt x="459" y="42"/>
                </a:cubicBezTo>
                <a:cubicBezTo>
                  <a:pt x="465" y="48"/>
                  <a:pt x="498" y="83"/>
                  <a:pt x="507" y="83"/>
                </a:cubicBezTo>
                <a:cubicBezTo>
                  <a:pt x="515" y="83"/>
                  <a:pt x="515" y="68"/>
                  <a:pt x="521" y="63"/>
                </a:cubicBezTo>
                <a:cubicBezTo>
                  <a:pt x="527" y="58"/>
                  <a:pt x="535" y="58"/>
                  <a:pt x="542" y="56"/>
                </a:cubicBezTo>
                <a:cubicBezTo>
                  <a:pt x="577" y="0"/>
                  <a:pt x="605" y="46"/>
                  <a:pt x="631" y="83"/>
                </a:cubicBezTo>
                <a:cubicBezTo>
                  <a:pt x="658" y="74"/>
                  <a:pt x="670" y="66"/>
                  <a:pt x="686" y="42"/>
                </a:cubicBezTo>
                <a:cubicBezTo>
                  <a:pt x="714" y="52"/>
                  <a:pt x="725" y="62"/>
                  <a:pt x="734" y="90"/>
                </a:cubicBezTo>
                <a:cubicBezTo>
                  <a:pt x="770" y="52"/>
                  <a:pt x="772" y="49"/>
                  <a:pt x="816" y="76"/>
                </a:cubicBezTo>
                <a:cubicBezTo>
                  <a:pt x="817" y="80"/>
                  <a:pt x="828" y="117"/>
                  <a:pt x="836" y="117"/>
                </a:cubicBezTo>
                <a:cubicBezTo>
                  <a:pt x="844" y="117"/>
                  <a:pt x="844" y="103"/>
                  <a:pt x="850" y="97"/>
                </a:cubicBezTo>
                <a:cubicBezTo>
                  <a:pt x="871" y="77"/>
                  <a:pt x="898" y="63"/>
                  <a:pt x="919" y="42"/>
                </a:cubicBezTo>
              </a:path>
            </a:pathLst>
          </a:custGeom>
          <a:noFill/>
          <a:ln w="38100" cap="flat" cmpd="sng">
            <a:solidFill>
              <a:srgbClr val="0000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fontAlgn="base"/>
            <a:endParaRPr lang="zh-CN" altLang="en-US" b="1" strike="noStrike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Freeform 79"/>
          <p:cNvSpPr/>
          <p:nvPr/>
        </p:nvSpPr>
        <p:spPr>
          <a:xfrm rot="-355891">
            <a:off x="2424748" y="1427163"/>
            <a:ext cx="731838" cy="304800"/>
          </a:xfrm>
          <a:custGeom>
            <a:avLst/>
            <a:gdLst>
              <a:gd name="txL" fmla="*/ 0 w 919"/>
              <a:gd name="txT" fmla="*/ 0 h 117"/>
              <a:gd name="txR" fmla="*/ 919 w 919"/>
              <a:gd name="txB" fmla="*/ 117 h 117"/>
            </a:gdLst>
            <a:ahLst/>
            <a:cxnLst>
              <a:cxn ang="0">
                <a:pos x="0" y="35"/>
              </a:cxn>
              <a:cxn ang="0">
                <a:pos x="55" y="83"/>
              </a:cxn>
              <a:cxn ang="0">
                <a:pos x="68" y="63"/>
              </a:cxn>
              <a:cxn ang="0">
                <a:pos x="110" y="35"/>
              </a:cxn>
              <a:cxn ang="0">
                <a:pos x="171" y="63"/>
              </a:cxn>
              <a:cxn ang="0">
                <a:pos x="240" y="49"/>
              </a:cxn>
              <a:cxn ang="0">
                <a:pos x="281" y="76"/>
              </a:cxn>
              <a:cxn ang="0">
                <a:pos x="295" y="56"/>
              </a:cxn>
              <a:cxn ang="0">
                <a:pos x="336" y="35"/>
              </a:cxn>
              <a:cxn ang="0">
                <a:pos x="398" y="63"/>
              </a:cxn>
              <a:cxn ang="0">
                <a:pos x="459" y="42"/>
              </a:cxn>
              <a:cxn ang="0">
                <a:pos x="507" y="83"/>
              </a:cxn>
              <a:cxn ang="0">
                <a:pos x="521" y="63"/>
              </a:cxn>
              <a:cxn ang="0">
                <a:pos x="542" y="56"/>
              </a:cxn>
              <a:cxn ang="0">
                <a:pos x="631" y="83"/>
              </a:cxn>
              <a:cxn ang="0">
                <a:pos x="686" y="42"/>
              </a:cxn>
              <a:cxn ang="0">
                <a:pos x="734" y="90"/>
              </a:cxn>
              <a:cxn ang="0">
                <a:pos x="816" y="76"/>
              </a:cxn>
              <a:cxn ang="0">
                <a:pos x="836" y="117"/>
              </a:cxn>
              <a:cxn ang="0">
                <a:pos x="850" y="97"/>
              </a:cxn>
              <a:cxn ang="0">
                <a:pos x="919" y="42"/>
              </a:cxn>
            </a:cxnLst>
            <a:rect l="txL" t="txT" r="txR" b="txB"/>
            <a:pathLst>
              <a:path w="919" h="117">
                <a:moveTo>
                  <a:pt x="0" y="35"/>
                </a:moveTo>
                <a:cubicBezTo>
                  <a:pt x="16" y="59"/>
                  <a:pt x="27" y="74"/>
                  <a:pt x="55" y="83"/>
                </a:cubicBezTo>
                <a:cubicBezTo>
                  <a:pt x="59" y="76"/>
                  <a:pt x="62" y="68"/>
                  <a:pt x="68" y="63"/>
                </a:cubicBezTo>
                <a:cubicBezTo>
                  <a:pt x="81" y="52"/>
                  <a:pt x="110" y="35"/>
                  <a:pt x="110" y="35"/>
                </a:cubicBezTo>
                <a:cubicBezTo>
                  <a:pt x="132" y="43"/>
                  <a:pt x="149" y="55"/>
                  <a:pt x="171" y="63"/>
                </a:cubicBezTo>
                <a:cubicBezTo>
                  <a:pt x="208" y="51"/>
                  <a:pt x="199" y="39"/>
                  <a:pt x="240" y="49"/>
                </a:cubicBezTo>
                <a:cubicBezTo>
                  <a:pt x="242" y="50"/>
                  <a:pt x="278" y="77"/>
                  <a:pt x="281" y="76"/>
                </a:cubicBezTo>
                <a:cubicBezTo>
                  <a:pt x="289" y="74"/>
                  <a:pt x="289" y="61"/>
                  <a:pt x="295" y="56"/>
                </a:cubicBezTo>
                <a:cubicBezTo>
                  <a:pt x="307" y="46"/>
                  <a:pt x="323" y="44"/>
                  <a:pt x="336" y="35"/>
                </a:cubicBezTo>
                <a:cubicBezTo>
                  <a:pt x="358" y="58"/>
                  <a:pt x="366" y="72"/>
                  <a:pt x="398" y="63"/>
                </a:cubicBezTo>
                <a:cubicBezTo>
                  <a:pt x="420" y="39"/>
                  <a:pt x="428" y="31"/>
                  <a:pt x="459" y="42"/>
                </a:cubicBezTo>
                <a:cubicBezTo>
                  <a:pt x="465" y="48"/>
                  <a:pt x="498" y="83"/>
                  <a:pt x="507" y="83"/>
                </a:cubicBezTo>
                <a:cubicBezTo>
                  <a:pt x="515" y="83"/>
                  <a:pt x="515" y="68"/>
                  <a:pt x="521" y="63"/>
                </a:cubicBezTo>
                <a:cubicBezTo>
                  <a:pt x="527" y="58"/>
                  <a:pt x="535" y="58"/>
                  <a:pt x="542" y="56"/>
                </a:cubicBezTo>
                <a:cubicBezTo>
                  <a:pt x="577" y="0"/>
                  <a:pt x="605" y="46"/>
                  <a:pt x="631" y="83"/>
                </a:cubicBezTo>
                <a:cubicBezTo>
                  <a:pt x="658" y="74"/>
                  <a:pt x="670" y="66"/>
                  <a:pt x="686" y="42"/>
                </a:cubicBezTo>
                <a:cubicBezTo>
                  <a:pt x="714" y="52"/>
                  <a:pt x="725" y="62"/>
                  <a:pt x="734" y="90"/>
                </a:cubicBezTo>
                <a:cubicBezTo>
                  <a:pt x="770" y="52"/>
                  <a:pt x="772" y="49"/>
                  <a:pt x="816" y="76"/>
                </a:cubicBezTo>
                <a:cubicBezTo>
                  <a:pt x="817" y="80"/>
                  <a:pt x="828" y="117"/>
                  <a:pt x="836" y="117"/>
                </a:cubicBezTo>
                <a:cubicBezTo>
                  <a:pt x="844" y="117"/>
                  <a:pt x="844" y="103"/>
                  <a:pt x="850" y="97"/>
                </a:cubicBezTo>
                <a:cubicBezTo>
                  <a:pt x="871" y="77"/>
                  <a:pt x="898" y="63"/>
                  <a:pt x="919" y="42"/>
                </a:cubicBezTo>
              </a:path>
            </a:pathLst>
          </a:custGeom>
          <a:noFill/>
          <a:ln w="38100" cap="flat" cmpd="sng">
            <a:solidFill>
              <a:srgbClr val="0000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fontAlgn="base"/>
            <a:endParaRPr lang="zh-CN" altLang="en-US" b="1" strike="noStrike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7" name="Freeform 79"/>
          <p:cNvSpPr/>
          <p:nvPr/>
        </p:nvSpPr>
        <p:spPr>
          <a:xfrm rot="-355891">
            <a:off x="5966778" y="1551623"/>
            <a:ext cx="731838" cy="304800"/>
          </a:xfrm>
          <a:custGeom>
            <a:avLst/>
            <a:gdLst>
              <a:gd name="txL" fmla="*/ 0 w 919"/>
              <a:gd name="txT" fmla="*/ 0 h 117"/>
              <a:gd name="txR" fmla="*/ 919 w 919"/>
              <a:gd name="txB" fmla="*/ 117 h 117"/>
            </a:gdLst>
            <a:ahLst/>
            <a:cxnLst>
              <a:cxn ang="0">
                <a:pos x="0" y="35"/>
              </a:cxn>
              <a:cxn ang="0">
                <a:pos x="55" y="83"/>
              </a:cxn>
              <a:cxn ang="0">
                <a:pos x="68" y="63"/>
              </a:cxn>
              <a:cxn ang="0">
                <a:pos x="110" y="35"/>
              </a:cxn>
              <a:cxn ang="0">
                <a:pos x="171" y="63"/>
              </a:cxn>
              <a:cxn ang="0">
                <a:pos x="240" y="49"/>
              </a:cxn>
              <a:cxn ang="0">
                <a:pos x="281" y="76"/>
              </a:cxn>
              <a:cxn ang="0">
                <a:pos x="295" y="56"/>
              </a:cxn>
              <a:cxn ang="0">
                <a:pos x="336" y="35"/>
              </a:cxn>
              <a:cxn ang="0">
                <a:pos x="398" y="63"/>
              </a:cxn>
              <a:cxn ang="0">
                <a:pos x="459" y="42"/>
              </a:cxn>
              <a:cxn ang="0">
                <a:pos x="507" y="83"/>
              </a:cxn>
              <a:cxn ang="0">
                <a:pos x="521" y="63"/>
              </a:cxn>
              <a:cxn ang="0">
                <a:pos x="542" y="56"/>
              </a:cxn>
              <a:cxn ang="0">
                <a:pos x="631" y="83"/>
              </a:cxn>
              <a:cxn ang="0">
                <a:pos x="686" y="42"/>
              </a:cxn>
              <a:cxn ang="0">
                <a:pos x="734" y="90"/>
              </a:cxn>
              <a:cxn ang="0">
                <a:pos x="816" y="76"/>
              </a:cxn>
              <a:cxn ang="0">
                <a:pos x="836" y="117"/>
              </a:cxn>
              <a:cxn ang="0">
                <a:pos x="850" y="97"/>
              </a:cxn>
              <a:cxn ang="0">
                <a:pos x="919" y="42"/>
              </a:cxn>
            </a:cxnLst>
            <a:rect l="txL" t="txT" r="txR" b="txB"/>
            <a:pathLst>
              <a:path w="919" h="117">
                <a:moveTo>
                  <a:pt x="0" y="35"/>
                </a:moveTo>
                <a:cubicBezTo>
                  <a:pt x="16" y="59"/>
                  <a:pt x="27" y="74"/>
                  <a:pt x="55" y="83"/>
                </a:cubicBezTo>
                <a:cubicBezTo>
                  <a:pt x="59" y="76"/>
                  <a:pt x="62" y="68"/>
                  <a:pt x="68" y="63"/>
                </a:cubicBezTo>
                <a:cubicBezTo>
                  <a:pt x="81" y="52"/>
                  <a:pt x="110" y="35"/>
                  <a:pt x="110" y="35"/>
                </a:cubicBezTo>
                <a:cubicBezTo>
                  <a:pt x="132" y="43"/>
                  <a:pt x="149" y="55"/>
                  <a:pt x="171" y="63"/>
                </a:cubicBezTo>
                <a:cubicBezTo>
                  <a:pt x="208" y="51"/>
                  <a:pt x="199" y="39"/>
                  <a:pt x="240" y="49"/>
                </a:cubicBezTo>
                <a:cubicBezTo>
                  <a:pt x="242" y="50"/>
                  <a:pt x="278" y="77"/>
                  <a:pt x="281" y="76"/>
                </a:cubicBezTo>
                <a:cubicBezTo>
                  <a:pt x="289" y="74"/>
                  <a:pt x="289" y="61"/>
                  <a:pt x="295" y="56"/>
                </a:cubicBezTo>
                <a:cubicBezTo>
                  <a:pt x="307" y="46"/>
                  <a:pt x="323" y="44"/>
                  <a:pt x="336" y="35"/>
                </a:cubicBezTo>
                <a:cubicBezTo>
                  <a:pt x="358" y="58"/>
                  <a:pt x="366" y="72"/>
                  <a:pt x="398" y="63"/>
                </a:cubicBezTo>
                <a:cubicBezTo>
                  <a:pt x="420" y="39"/>
                  <a:pt x="428" y="31"/>
                  <a:pt x="459" y="42"/>
                </a:cubicBezTo>
                <a:cubicBezTo>
                  <a:pt x="465" y="48"/>
                  <a:pt x="498" y="83"/>
                  <a:pt x="507" y="83"/>
                </a:cubicBezTo>
                <a:cubicBezTo>
                  <a:pt x="515" y="83"/>
                  <a:pt x="515" y="68"/>
                  <a:pt x="521" y="63"/>
                </a:cubicBezTo>
                <a:cubicBezTo>
                  <a:pt x="527" y="58"/>
                  <a:pt x="535" y="58"/>
                  <a:pt x="542" y="56"/>
                </a:cubicBezTo>
                <a:cubicBezTo>
                  <a:pt x="577" y="0"/>
                  <a:pt x="605" y="46"/>
                  <a:pt x="631" y="83"/>
                </a:cubicBezTo>
                <a:cubicBezTo>
                  <a:pt x="658" y="74"/>
                  <a:pt x="670" y="66"/>
                  <a:pt x="686" y="42"/>
                </a:cubicBezTo>
                <a:cubicBezTo>
                  <a:pt x="714" y="52"/>
                  <a:pt x="725" y="62"/>
                  <a:pt x="734" y="90"/>
                </a:cubicBezTo>
                <a:cubicBezTo>
                  <a:pt x="770" y="52"/>
                  <a:pt x="772" y="49"/>
                  <a:pt x="816" y="76"/>
                </a:cubicBezTo>
                <a:cubicBezTo>
                  <a:pt x="817" y="80"/>
                  <a:pt x="828" y="117"/>
                  <a:pt x="836" y="117"/>
                </a:cubicBezTo>
                <a:cubicBezTo>
                  <a:pt x="844" y="117"/>
                  <a:pt x="844" y="103"/>
                  <a:pt x="850" y="97"/>
                </a:cubicBezTo>
                <a:cubicBezTo>
                  <a:pt x="871" y="77"/>
                  <a:pt x="898" y="63"/>
                  <a:pt x="919" y="42"/>
                </a:cubicBezTo>
              </a:path>
            </a:pathLst>
          </a:custGeom>
          <a:noFill/>
          <a:ln w="38100" cap="flat" cmpd="sng">
            <a:solidFill>
              <a:srgbClr val="0000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fontAlgn="base"/>
            <a:endParaRPr lang="zh-CN" altLang="en-US" b="1" strike="noStrike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1480820" y="2447290"/>
            <a:ext cx="1255395" cy="2921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170555" y="3839845"/>
            <a:ext cx="70612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563110" y="3839845"/>
            <a:ext cx="70612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742940" y="3839845"/>
            <a:ext cx="70612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256540" y="4309745"/>
            <a:ext cx="70612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389880" y="4741545"/>
            <a:ext cx="70612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580390" y="5212715"/>
            <a:ext cx="70612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4268470" y="5212715"/>
            <a:ext cx="70612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001770" y="5761990"/>
            <a:ext cx="70612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8699500" y="501523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2011</a:t>
            </a:r>
            <a:r>
              <a:rPr lang="zh-CN" altLang="en-US" sz="36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版</a:t>
            </a:r>
            <a:endParaRPr lang="zh-CN" altLang="en-US" sz="3600" b="1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  <p:bldLst>
      <p:bldP spid="7247" grpId="1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83895" y="709295"/>
            <a:ext cx="6360160" cy="4605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zh-CN" altLang="en-US" sz="2800" b="1"/>
              <a:t>优化习题设计，注重发展素养。</a:t>
            </a:r>
            <a:endParaRPr lang="zh-CN" altLang="en-US" sz="2800" b="1"/>
          </a:p>
          <a:p>
            <a:pPr algn="l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zh-CN" altLang="en-US" sz="2800" b="1"/>
              <a:t>习题的设计要关注数学的本质，关注通性通法。</a:t>
            </a:r>
            <a:endParaRPr lang="zh-CN" altLang="en-US" sz="2800" b="1"/>
          </a:p>
          <a:p>
            <a:pPr algn="l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zh-CN" altLang="en-US" sz="2800" b="1"/>
              <a:t>设计丰富多样的习题，满足巩固、复习、应用、拓展的学习需要；</a:t>
            </a:r>
            <a:endParaRPr lang="zh-CN" altLang="en-US" sz="2800" b="1"/>
          </a:p>
          <a:p>
            <a:pPr algn="l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zh-CN" altLang="en-US" sz="2800" b="1"/>
              <a:t>满足不同学生的学习需要；</a:t>
            </a:r>
            <a:endParaRPr lang="zh-CN" altLang="en-US" sz="2800" b="1"/>
          </a:p>
          <a:p>
            <a:pPr algn="l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zh-CN" altLang="en-US" sz="2800" b="1"/>
              <a:t>满足不同学习阶段的学习需要；</a:t>
            </a:r>
            <a:endParaRPr lang="zh-CN" altLang="en-US" sz="2800" b="1"/>
          </a:p>
          <a:p>
            <a:pPr algn="l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zh-CN" altLang="en-US" sz="2800" b="1"/>
              <a:t>满足不同完成作业方式的需要，如综合与实践的习题可以包括查阅资料、校外调查、自主探索等。</a:t>
            </a:r>
            <a:endParaRPr lang="zh-CN" altLang="en-US" sz="2800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35" y="216535"/>
            <a:ext cx="5443855" cy="54438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83895" y="5660390"/>
            <a:ext cx="63601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zh-CN" altLang="en-US" sz="2800" b="1">
                <a:solidFill>
                  <a:srgbClr val="00B050"/>
                </a:solidFill>
              </a:rPr>
              <a:t>素材的选取贴近学生的现实，真实可信。</a:t>
            </a:r>
            <a:endParaRPr lang="zh-CN" altLang="en-US" sz="2800" b="1">
              <a:solidFill>
                <a:srgbClr val="00B05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99500" y="501523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2022</a:t>
            </a:r>
            <a:r>
              <a:rPr lang="zh-CN" altLang="en-US" sz="36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版</a:t>
            </a:r>
            <a:endParaRPr lang="zh-CN" altLang="en-US" sz="3600" b="1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彩云" panose="02010800040101010101" charset="-122"/>
                <a:ea typeface="华文彩云" panose="02010800040101010101" charset="-122"/>
              </a:rPr>
              <a:t>量感</a:t>
            </a:r>
            <a:endParaRPr lang="zh-CN" altLang="en-US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彩云" panose="02010800040101010101" charset="-122"/>
              <a:ea typeface="华文彩云" panose="0201080004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3265" y="2371725"/>
            <a:ext cx="5741670" cy="4351655"/>
          </a:xfrm>
        </p:spPr>
        <p:txBody>
          <a:bodyPr/>
          <a:p>
            <a:r>
              <a:rPr lang="zh-CN" altLang="en-US" b="1"/>
              <a:t>知识可以灌输，但</a:t>
            </a:r>
            <a:r>
              <a:rPr lang="zh-CN" altLang="en-US" b="1">
                <a:solidFill>
                  <a:srgbClr val="00B050"/>
                </a:solidFill>
              </a:rPr>
              <a:t>见识</a:t>
            </a:r>
            <a:r>
              <a:rPr lang="zh-CN" altLang="en-US" b="1"/>
              <a:t>灌输不了；</a:t>
            </a:r>
            <a:endParaRPr lang="zh-CN" altLang="en-US" b="1"/>
          </a:p>
          <a:p>
            <a:r>
              <a:rPr lang="zh-CN" altLang="en-US" b="1"/>
              <a:t>规则可以灌输，但</a:t>
            </a:r>
            <a:r>
              <a:rPr lang="zh-CN" altLang="en-US" b="1">
                <a:solidFill>
                  <a:srgbClr val="00B050"/>
                </a:solidFill>
              </a:rPr>
              <a:t>意义</a:t>
            </a:r>
            <a:r>
              <a:rPr lang="zh-CN" altLang="en-US" b="1"/>
              <a:t>灌输不了；</a:t>
            </a:r>
            <a:endParaRPr lang="zh-CN" altLang="en-US" b="1"/>
          </a:p>
          <a:p>
            <a:r>
              <a:rPr lang="zh-CN" altLang="en-US" b="1"/>
              <a:t>测量可以灌输，但</a:t>
            </a:r>
            <a:r>
              <a:rPr lang="zh-CN" altLang="en-US" b="1">
                <a:solidFill>
                  <a:srgbClr val="00B050"/>
                </a:solidFill>
              </a:rPr>
              <a:t>量感</a:t>
            </a:r>
            <a:r>
              <a:rPr lang="zh-CN" altLang="en-US" b="1"/>
              <a:t>灌输不了。</a:t>
            </a:r>
            <a:endParaRPr lang="zh-CN" altLang="en-US" b="1"/>
          </a:p>
          <a:p>
            <a:endParaRPr lang="zh-CN" altLang="en-US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340" y="1130935"/>
            <a:ext cx="5165725" cy="51657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彩云" panose="02010800040101010101" charset="-122"/>
                <a:ea typeface="华文彩云" panose="02010800040101010101" charset="-122"/>
              </a:rPr>
              <a:t>量感</a:t>
            </a:r>
            <a:endParaRPr lang="zh-CN" altLang="en-US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彩云" panose="02010800040101010101" charset="-122"/>
              <a:ea typeface="华文彩云" panose="0201080004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702560"/>
            <a:ext cx="5741670" cy="4351655"/>
          </a:xfrm>
        </p:spPr>
        <p:txBody>
          <a:bodyPr/>
          <a:p>
            <a:r>
              <a:rPr lang="zh-CN" altLang="en-US" b="1">
                <a:sym typeface="+mn-ea"/>
              </a:rPr>
              <a:t>在</a:t>
            </a:r>
            <a:r>
              <a:rPr lang="zh-CN" altLang="en-US" b="1">
                <a:solidFill>
                  <a:srgbClr val="00B050"/>
                </a:solidFill>
                <a:sym typeface="+mn-ea"/>
              </a:rPr>
              <a:t>亲历度量过程中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逐步形成量</a:t>
            </a:r>
            <a:r>
              <a:rPr lang="zh-CN" altLang="en-US" b="1">
                <a:sym typeface="+mn-ea"/>
              </a:rPr>
              <a:t>感。</a:t>
            </a:r>
            <a:endParaRPr lang="zh-CN" altLang="en-US" b="1"/>
          </a:p>
          <a:p>
            <a:r>
              <a:rPr lang="zh-CN" altLang="en-US" b="1">
                <a:sym typeface="+mn-ea"/>
              </a:rPr>
              <a:t>在</a:t>
            </a:r>
            <a:r>
              <a:rPr lang="zh-CN" altLang="en-US" b="1">
                <a:solidFill>
                  <a:srgbClr val="00B050"/>
                </a:solidFill>
                <a:sym typeface="+mn-ea"/>
              </a:rPr>
              <a:t>想象、推理等活动中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发展量感</a:t>
            </a:r>
            <a:r>
              <a:rPr lang="zh-CN" altLang="en-US" b="1">
                <a:sym typeface="+mn-ea"/>
              </a:rPr>
              <a:t>。</a:t>
            </a:r>
            <a:endParaRPr lang="zh-CN" altLang="en-US" b="1"/>
          </a:p>
          <a:p>
            <a:r>
              <a:rPr lang="zh-CN" altLang="en-US" b="1">
                <a:sym typeface="+mn-ea"/>
              </a:rPr>
              <a:t>在</a:t>
            </a:r>
            <a:r>
              <a:rPr lang="zh-CN" altLang="en-US" b="1">
                <a:solidFill>
                  <a:srgbClr val="00B050"/>
                </a:solidFill>
                <a:sym typeface="+mn-ea"/>
              </a:rPr>
              <a:t>估测与对比中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增强量</a:t>
            </a:r>
            <a:r>
              <a:rPr lang="zh-CN" altLang="en-US" b="1">
                <a:sym typeface="+mn-ea"/>
              </a:rPr>
              <a:t>感。</a:t>
            </a:r>
            <a:endParaRPr lang="zh-CN" altLang="en-US" b="1"/>
          </a:p>
          <a:p>
            <a:pPr marL="0" indent="0">
              <a:buNone/>
            </a:pPr>
            <a:endParaRPr lang="zh-CN" altLang="en-US" b="1"/>
          </a:p>
          <a:p>
            <a:endParaRPr lang="zh-CN" altLang="en-US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15" y="1139825"/>
            <a:ext cx="5165725" cy="51657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81685" y="1873250"/>
            <a:ext cx="702437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b="1">
                <a:sym typeface="+mn-ea"/>
              </a:rPr>
              <a:t>发展学生的量感，需要注意什么？</a:t>
            </a:r>
            <a:endParaRPr lang="zh-CN" altLang="en-US" sz="2800" b="1"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91310"/>
            <a:ext cx="5741670" cy="4351655"/>
          </a:xfrm>
        </p:spPr>
        <p:txBody>
          <a:bodyPr/>
          <a:p>
            <a:pPr marL="0" indent="0">
              <a:buNone/>
            </a:pPr>
            <a:endParaRPr lang="zh-CN" altLang="en-US" b="1"/>
          </a:p>
          <a:p>
            <a:endParaRPr lang="zh-CN" altLang="en-US" b="1"/>
          </a:p>
        </p:txBody>
      </p:sp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225" y="1598295"/>
            <a:ext cx="5103495" cy="4344670"/>
          </a:xfrm>
          <a:prstGeom prst="rect">
            <a:avLst/>
          </a:prstGeom>
        </p:spPr>
      </p:pic>
      <p:sp>
        <p:nvSpPr>
          <p:cNvPr id="5" name="内容占位符 2"/>
          <p:cNvSpPr>
            <a:spLocks noGrp="1"/>
          </p:cNvSpPr>
          <p:nvPr/>
        </p:nvSpPr>
        <p:spPr>
          <a:xfrm>
            <a:off x="6002020" y="629285"/>
            <a:ext cx="5524500" cy="62750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2400" b="1">
                <a:sym typeface="+mn-ea"/>
              </a:rPr>
              <a:t>【内容】体积单位</a:t>
            </a:r>
            <a:endParaRPr lang="zh-CN" altLang="en-US" sz="2400" b="1"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2400" b="1">
                <a:sym typeface="+mn-ea"/>
              </a:rPr>
              <a:t>【问题】单位的大小与合适单位的选择不准确。</a:t>
            </a:r>
            <a:endParaRPr lang="zh-CN" altLang="en-US" sz="2400" b="1"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2400" b="1">
                <a:sym typeface="+mn-ea"/>
              </a:rPr>
              <a:t>【原因】体验少，生活经验积累不足。</a:t>
            </a:r>
            <a:endParaRPr lang="zh-CN" altLang="en-US" sz="2400" b="1"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2400" b="1">
                <a:sym typeface="+mn-ea"/>
              </a:rPr>
              <a:t>【作业】</a:t>
            </a:r>
            <a:endParaRPr lang="zh-CN" altLang="en-US" sz="2400" b="1"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en-US" altLang="zh-CN" sz="2400" b="1">
                <a:sym typeface="+mn-ea"/>
              </a:rPr>
              <a:t>1.</a:t>
            </a:r>
            <a:r>
              <a:rPr lang="zh-CN" altLang="en-US" sz="2400" b="1">
                <a:sym typeface="+mn-ea"/>
              </a:rPr>
              <a:t>利用可以利用的材料自制体积单位，</a:t>
            </a:r>
            <a:r>
              <a:rPr lang="en-US" altLang="zh-CN" sz="2400" b="1">
                <a:sym typeface="+mn-ea"/>
              </a:rPr>
              <a:t>1</a:t>
            </a:r>
            <a:r>
              <a:rPr lang="zh-CN" altLang="en-US" sz="2400" b="1">
                <a:sym typeface="+mn-ea"/>
              </a:rPr>
              <a:t>立方厘米，</a:t>
            </a:r>
            <a:r>
              <a:rPr lang="en-US" altLang="zh-CN" sz="2400" b="1">
                <a:sym typeface="+mn-ea"/>
              </a:rPr>
              <a:t>1</a:t>
            </a:r>
            <a:r>
              <a:rPr lang="zh-CN" altLang="en-US" sz="2400" b="1">
                <a:sym typeface="+mn-ea"/>
              </a:rPr>
              <a:t>立方分米，</a:t>
            </a:r>
            <a:r>
              <a:rPr lang="en-US" altLang="zh-CN" sz="2400" b="1">
                <a:sym typeface="+mn-ea"/>
              </a:rPr>
              <a:t>1</a:t>
            </a:r>
            <a:r>
              <a:rPr lang="zh-CN" altLang="en-US" sz="2400" b="1">
                <a:sym typeface="+mn-ea"/>
              </a:rPr>
              <a:t>立方米。</a:t>
            </a:r>
            <a:endParaRPr lang="zh-CN" altLang="en-US" sz="2400" b="1"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en-US" altLang="zh-CN" sz="2400" b="1">
                <a:sym typeface="+mn-ea"/>
              </a:rPr>
              <a:t>2.</a:t>
            </a:r>
            <a:r>
              <a:rPr lang="zh-CN" altLang="en-US" sz="2400" b="1">
                <a:sym typeface="+mn-ea"/>
              </a:rPr>
              <a:t>用自己制作的体积单位测量生活中物体的体积。</a:t>
            </a:r>
            <a:endParaRPr lang="zh-CN" altLang="en-US" sz="2400" b="1"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2400" b="1"/>
              <a:t>【目标】通过动手做，经历单位的形成过程，感悟单位的大小；通过测量，比较，逐步形成对生活中物体体积大小的经验；通过已有经验推测未测量物体的大小。</a:t>
            </a:r>
            <a:endParaRPr lang="zh-CN" altLang="en-US" sz="2400" b="1"/>
          </a:p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2400" b="1">
                <a:solidFill>
                  <a:srgbClr val="00B050"/>
                </a:solidFill>
              </a:rPr>
              <a:t>这样的作业让</a:t>
            </a:r>
            <a:r>
              <a:rPr lang="zh-CN" altLang="en-US" sz="2400" b="1">
                <a:solidFill>
                  <a:srgbClr val="00B050"/>
                </a:solidFill>
                <a:sym typeface="+mn-ea"/>
              </a:rPr>
              <a:t>学生主动参与、主动探索、主动尝试成为可能，让学会测量的过程同时成为长见识、悟道理、发展核心素养的过程。</a:t>
            </a:r>
            <a:endParaRPr lang="zh-CN" altLang="en-US" sz="2400" b="1">
              <a:solidFill>
                <a:srgbClr val="00B050"/>
              </a:solidFill>
              <a:sym typeface="+mn-ea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597535" y="277495"/>
            <a:ext cx="5819775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 smtClean="0">
                <a:latin typeface="+mn-lt"/>
                <a:ea typeface="+mn-lt"/>
                <a:cs typeface="+mn-lt"/>
              </a:rPr>
              <a:t>实践体验式</a:t>
            </a:r>
            <a:endParaRPr lang="zh-CN" altLang="en-US" sz="3200" b="1" dirty="0" smtClean="0">
              <a:latin typeface="+mn-lt"/>
              <a:ea typeface="+mn-lt"/>
              <a:cs typeface="+mn-lt"/>
            </a:endParaRPr>
          </a:p>
          <a:p>
            <a:r>
              <a:rPr lang="zh-CN" altLang="en-US" sz="3200" b="1" dirty="0" smtClean="0">
                <a:latin typeface="+mn-lt"/>
                <a:ea typeface="+mn-lt"/>
                <a:cs typeface="+mn-lt"/>
              </a:rPr>
              <a:t> </a:t>
            </a:r>
            <a:r>
              <a:rPr lang="en-US" altLang="zh-CN" sz="3200" b="1" dirty="0" smtClean="0">
                <a:latin typeface="+mn-lt"/>
                <a:ea typeface="+mn-lt"/>
                <a:cs typeface="+mn-lt"/>
              </a:rPr>
              <a:t>      ——</a:t>
            </a:r>
            <a:r>
              <a:rPr lang="zh-CN" altLang="en-US" sz="3200" b="1" dirty="0" smtClean="0">
                <a:latin typeface="+mn-lt"/>
                <a:ea typeface="+mn-lt"/>
                <a:cs typeface="+mn-lt"/>
              </a:rPr>
              <a:t>操作促进学生理解</a:t>
            </a:r>
            <a:endParaRPr lang="zh-CN" altLang="en-US" sz="3200" b="1" dirty="0">
              <a:latin typeface="+mn-lt"/>
              <a:ea typeface="+mn-lt"/>
              <a:cs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/>
          <p:nvPr/>
        </p:nvSpPr>
        <p:spPr>
          <a:xfrm>
            <a:off x="1160145" y="2277745"/>
            <a:ext cx="7613015" cy="907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 smtClean="0"/>
              <a:t>猜一猜：</a:t>
            </a:r>
            <a:r>
              <a:rPr lang="en-US" altLang="zh-CN" sz="2800" b="1" dirty="0" smtClean="0"/>
              <a:t>300</a:t>
            </a:r>
            <a:r>
              <a:rPr lang="zh-CN" altLang="en-US" sz="2800" b="1" dirty="0" smtClean="0"/>
              <a:t>立方厘米有多大？</a:t>
            </a:r>
            <a:r>
              <a:rPr lang="zh-CN" altLang="en-US" sz="2800" b="1">
                <a:solidFill>
                  <a:srgbClr val="FFC000"/>
                </a:solidFill>
                <a:sym typeface="+mn-ea"/>
              </a:rPr>
              <a:t>（数学眼光）</a:t>
            </a:r>
            <a:endParaRPr lang="zh-CN" altLang="en-US" sz="2800" b="1" dirty="0"/>
          </a:p>
        </p:txBody>
      </p:sp>
      <p:sp>
        <p:nvSpPr>
          <p:cNvPr id="6" name="内容占位符 2"/>
          <p:cNvSpPr txBox="1"/>
          <p:nvPr/>
        </p:nvSpPr>
        <p:spPr>
          <a:xfrm>
            <a:off x="1160145" y="3490595"/>
            <a:ext cx="10026650" cy="95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 smtClean="0"/>
              <a:t>做一做：摆出</a:t>
            </a:r>
            <a:r>
              <a:rPr lang="en-US" altLang="zh-CN" sz="2800" b="1" dirty="0" smtClean="0"/>
              <a:t>300</a:t>
            </a:r>
            <a:r>
              <a:rPr lang="zh-CN" altLang="en-US" sz="2800" b="1" dirty="0" smtClean="0"/>
              <a:t>立方厘米，感受一下有多大。</a:t>
            </a:r>
            <a:r>
              <a:rPr lang="zh-CN" altLang="en-US" sz="2800" b="1">
                <a:solidFill>
                  <a:srgbClr val="FFC000"/>
                </a:solidFill>
              </a:rPr>
              <a:t>（数学思维）</a:t>
            </a:r>
            <a:endParaRPr lang="zh-CN" altLang="en-US" sz="2800" b="1">
              <a:solidFill>
                <a:srgbClr val="FFC000"/>
              </a:solidFill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1160145" y="4589145"/>
            <a:ext cx="11031855" cy="645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700" b="1" dirty="0" smtClean="0"/>
              <a:t>比一比：对比</a:t>
            </a:r>
            <a:r>
              <a:rPr lang="en-US" altLang="zh-CN" sz="2700" b="1" dirty="0" smtClean="0"/>
              <a:t>300</a:t>
            </a:r>
            <a:r>
              <a:rPr lang="zh-CN" altLang="en-US" sz="2700" b="1" dirty="0" smtClean="0"/>
              <a:t>立方厘米和</a:t>
            </a:r>
            <a:r>
              <a:rPr lang="en-US" altLang="zh-CN" sz="2700" b="1" dirty="0" smtClean="0"/>
              <a:t>1</a:t>
            </a:r>
            <a:r>
              <a:rPr lang="zh-CN" altLang="en-US" sz="2700" b="1" dirty="0" smtClean="0"/>
              <a:t>立方分米，说说你的感受。</a:t>
            </a:r>
            <a:r>
              <a:rPr lang="zh-CN" altLang="en-US" sz="2700" b="1">
                <a:solidFill>
                  <a:srgbClr val="FFC000"/>
                </a:solidFill>
              </a:rPr>
              <a:t>（数学语言）</a:t>
            </a:r>
            <a:endParaRPr lang="zh-CN" altLang="en-US" sz="2700" b="1">
              <a:solidFill>
                <a:srgbClr val="FFC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1584960" y="956945"/>
            <a:ext cx="10113010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 smtClean="0">
                <a:latin typeface="+mn-lt"/>
                <a:ea typeface="+mn-lt"/>
                <a:cs typeface="+mn-lt"/>
              </a:rPr>
              <a:t>实践体验式</a:t>
            </a:r>
            <a:r>
              <a:rPr lang="en-US" altLang="zh-CN" sz="3200" b="1" dirty="0" smtClean="0">
                <a:latin typeface="+mn-lt"/>
                <a:ea typeface="+mn-lt"/>
                <a:cs typeface="+mn-lt"/>
              </a:rPr>
              <a:t> ——</a:t>
            </a:r>
            <a:r>
              <a:rPr lang="zh-CN" altLang="en-US" sz="3200" b="1" dirty="0" smtClean="0">
                <a:latin typeface="+mn-lt"/>
                <a:ea typeface="+mn-lt"/>
                <a:cs typeface="+mn-lt"/>
              </a:rPr>
              <a:t>操作促进学生理解</a:t>
            </a:r>
            <a:endParaRPr lang="zh-CN" altLang="en-US" sz="3200" b="1" dirty="0">
              <a:latin typeface="+mn-lt"/>
              <a:ea typeface="+mn-lt"/>
              <a:cs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9310" y="1388745"/>
            <a:ext cx="10585450" cy="4351655"/>
          </a:xfrm>
        </p:spPr>
        <p:txBody>
          <a:bodyPr>
            <a:normAutofit/>
          </a:bodyPr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2022版课标增加了有关图形认识的描述——“能够感知各种几何图形及其组成元素，依据图形的特征进行分类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根据语言描述画出相应的图形，分析图形的性质”，并提出在此基础上“建立形与数的联系，构建数学问题的直观模型；利用图表分析实际情境与数学问题，探索解决问题的思路”。</a:t>
            </a:r>
            <a:endParaRPr lang="zh-CN" altLang="en-US" sz="24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2400" b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标题 3"/>
          <p:cNvSpPr/>
          <p:nvPr>
            <p:ph type="title"/>
          </p:nvPr>
        </p:nvSpPr>
        <p:spPr/>
        <p:txBody>
          <a:bodyPr/>
          <a:p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彩云" panose="02010800040101010101" charset="-122"/>
                <a:ea typeface="华文彩云" panose="02010800040101010101" charset="-122"/>
                <a:sym typeface="+mn-ea"/>
              </a:rPr>
              <a:t>几何直观</a:t>
            </a:r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8"/>
          <a:stretch>
            <a:fillRect/>
          </a:stretch>
        </p:blipFill>
        <p:spPr>
          <a:xfrm>
            <a:off x="4149725" y="3729990"/>
            <a:ext cx="3891915" cy="33000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内容占位符 2"/>
          <p:cNvSpPr>
            <a:spLocks noGrp="1"/>
          </p:cNvSpPr>
          <p:nvPr/>
        </p:nvSpPr>
        <p:spPr>
          <a:xfrm>
            <a:off x="845820" y="2952115"/>
            <a:ext cx="10585450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对上述表现我们可以从两个方面去理解：</a:t>
            </a:r>
            <a:endParaRPr lang="zh-CN" altLang="en-US" sz="24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alt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zh-CN" altLang="en-US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一方面，用图形去描述、分析问题，首先要对图形及其特征有一定的认识;</a:t>
            </a:r>
            <a:endParaRPr lang="zh-CN" altLang="en-US" sz="24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altLang="zh-CN" sz="24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zh-CN" altLang="en-US" sz="24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另一方面，几何直观能够帮助我们更好地把握问题的本质。</a:t>
            </a:r>
            <a:endParaRPr lang="zh-CN" altLang="en-US" sz="2400" b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彩云" panose="02010800040101010101" charset="-122"/>
                <a:ea typeface="华文彩云" panose="02010800040101010101" charset="-122"/>
              </a:rPr>
              <a:t>几何直观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2925" y="1877695"/>
            <a:ext cx="11470005" cy="4351655"/>
          </a:xfrm>
        </p:spPr>
        <p:txBody>
          <a:bodyPr>
            <a:normAutofit/>
          </a:bodyPr>
          <a:p>
            <a:pPr algn="l">
              <a:buClrTx/>
              <a:buSzTx/>
            </a:pPr>
            <a:r>
              <a:rPr lang="zh-CN" altLang="en-US" b="1"/>
              <a:t>发展学生的几何直观，需要注意什么？</a:t>
            </a:r>
            <a:endParaRPr lang="zh-CN" altLang="en-US" b="1"/>
          </a:p>
          <a:p>
            <a:pPr algn="l">
              <a:buClrTx/>
              <a:buSzTx/>
            </a:pPr>
            <a:r>
              <a:rPr lang="zh-CN" altLang="en-US" b="1"/>
              <a:t>（1）提倡“做中学”，在</a:t>
            </a:r>
            <a:r>
              <a:rPr lang="zh-CN" altLang="en-US" b="1">
                <a:solidFill>
                  <a:srgbClr val="00B050"/>
                </a:solidFill>
              </a:rPr>
              <a:t>数学活动中</a:t>
            </a:r>
            <a:r>
              <a:rPr lang="zh-CN" altLang="en-US" b="1"/>
              <a:t>培养学生的几何直观。</a:t>
            </a:r>
            <a:endParaRPr lang="zh-CN" altLang="en-US" b="1"/>
          </a:p>
          <a:p>
            <a:pPr algn="l">
              <a:buClrTx/>
              <a:buSzTx/>
            </a:pPr>
            <a:r>
              <a:rPr lang="zh-CN" altLang="en-US" b="1"/>
              <a:t>（2）关注数形结合，在</a:t>
            </a:r>
            <a:r>
              <a:rPr lang="zh-CN" altLang="en-US" b="1">
                <a:solidFill>
                  <a:srgbClr val="00B050"/>
                </a:solidFill>
              </a:rPr>
              <a:t>联系中</a:t>
            </a:r>
            <a:r>
              <a:rPr lang="zh-CN" altLang="en-US" b="1"/>
              <a:t>让学生体会几何直观的作用。</a:t>
            </a:r>
            <a:endParaRPr lang="zh-CN" altLang="en-US" b="1"/>
          </a:p>
          <a:p>
            <a:pPr algn="l">
              <a:buClrTx/>
              <a:buSzTx/>
            </a:pPr>
            <a:r>
              <a:rPr lang="zh-CN" altLang="en-US" b="1"/>
              <a:t>（3）注重习惯养成，在</a:t>
            </a:r>
            <a:r>
              <a:rPr lang="zh-CN" altLang="en-US" b="1">
                <a:solidFill>
                  <a:srgbClr val="00B050"/>
                </a:solidFill>
              </a:rPr>
              <a:t>解决问题中</a:t>
            </a:r>
            <a:r>
              <a:rPr lang="zh-CN" altLang="en-US" b="1"/>
              <a:t>逐步让学生养成画图、列表的习惯。</a:t>
            </a:r>
            <a:endParaRPr lang="zh-CN" altLang="en-US" b="1"/>
          </a:p>
        </p:txBody>
      </p:sp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8"/>
          <a:stretch>
            <a:fillRect/>
          </a:stretch>
        </p:blipFill>
        <p:spPr>
          <a:xfrm>
            <a:off x="4149725" y="3729990"/>
            <a:ext cx="3891915" cy="33000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965200" y="492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彩云" panose="02010800040101010101" charset="-122"/>
                <a:ea typeface="华文彩云" panose="02010800040101010101" charset="-122"/>
              </a:rPr>
              <a:t>几何直观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490" y="1433195"/>
            <a:ext cx="5229860" cy="28143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" y="4811395"/>
            <a:ext cx="5238750" cy="1123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75" y="1145540"/>
            <a:ext cx="4543425" cy="4857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b="9425"/>
          <a:stretch>
            <a:fillRect/>
          </a:stretch>
        </p:blipFill>
        <p:spPr>
          <a:xfrm>
            <a:off x="6287770" y="2120265"/>
            <a:ext cx="5114925" cy="10007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b="65847"/>
          <a:stretch>
            <a:fillRect/>
          </a:stretch>
        </p:blipFill>
        <p:spPr>
          <a:xfrm>
            <a:off x="6529705" y="3609975"/>
            <a:ext cx="4474845" cy="8286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12" y="502418"/>
            <a:ext cx="6132433" cy="61324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7150"/>
          <a:stretch>
            <a:fillRect/>
          </a:stretch>
        </p:blipFill>
        <p:spPr>
          <a:xfrm>
            <a:off x="460375" y="-99695"/>
            <a:ext cx="4853305" cy="705675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850265" y="0"/>
            <a:ext cx="1677035" cy="56896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应用程序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61000" y="255945"/>
            <a:ext cx="11670000" cy="63461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图标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2" t="37295"/>
          <a:stretch>
            <a:fillRect/>
          </a:stretch>
        </p:blipFill>
        <p:spPr>
          <a:xfrm>
            <a:off x="-89369" y="-57151"/>
            <a:ext cx="1067269" cy="762996"/>
          </a:xfrm>
          <a:prstGeom prst="rect">
            <a:avLst/>
          </a:prstGeom>
        </p:spPr>
      </p:pic>
      <p:pic>
        <p:nvPicPr>
          <p:cNvPr id="6" name="图片 5" descr="图片包含 图形用户界面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3"/>
          <a:stretch>
            <a:fillRect/>
          </a:stretch>
        </p:blipFill>
        <p:spPr>
          <a:xfrm>
            <a:off x="11510272" y="2301387"/>
            <a:ext cx="1102457" cy="2255223"/>
          </a:xfrm>
          <a:prstGeom prst="rect">
            <a:avLst/>
          </a:prstGeom>
        </p:spPr>
      </p:pic>
      <p:pic>
        <p:nvPicPr>
          <p:cNvPr id="12" name="图片 11" descr="图标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11"/>
          <a:stretch>
            <a:fillRect/>
          </a:stretch>
        </p:blipFill>
        <p:spPr>
          <a:xfrm>
            <a:off x="1037181" y="6254574"/>
            <a:ext cx="909244" cy="95762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650095" y="4321175"/>
            <a:ext cx="2280920" cy="2280920"/>
          </a:xfrm>
          <a:prstGeom prst="rect">
            <a:avLst/>
          </a:prstGeom>
        </p:spPr>
      </p:pic>
      <p:pic>
        <p:nvPicPr>
          <p:cNvPr id="2" name="图片 1" descr="38B05CCDF9D6013336217A1E30A8AEC9"/>
          <p:cNvPicPr>
            <a:picLocks noChangeAspect="1"/>
          </p:cNvPicPr>
          <p:nvPr/>
        </p:nvPicPr>
        <p:blipFill>
          <a:blip r:embed="rId5"/>
          <a:srcRect t="4028" b="7500"/>
          <a:stretch>
            <a:fillRect/>
          </a:stretch>
        </p:blipFill>
        <p:spPr>
          <a:xfrm>
            <a:off x="260985" y="255905"/>
            <a:ext cx="5848985" cy="6343015"/>
          </a:xfrm>
          <a:prstGeom prst="rect">
            <a:avLst/>
          </a:prstGeom>
        </p:spPr>
      </p:pic>
      <p:pic>
        <p:nvPicPr>
          <p:cNvPr id="4" name="图片 3" descr="5D179F680EBF420CCA4C9486E830A233"/>
          <p:cNvPicPr>
            <a:picLocks noChangeAspect="1"/>
          </p:cNvPicPr>
          <p:nvPr/>
        </p:nvPicPr>
        <p:blipFill>
          <a:blip r:embed="rId6"/>
          <a:srcRect l="9168" t="19167"/>
          <a:stretch>
            <a:fillRect/>
          </a:stretch>
        </p:blipFill>
        <p:spPr>
          <a:xfrm>
            <a:off x="6109970" y="255905"/>
            <a:ext cx="5821680" cy="6343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应用程序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61000" y="255945"/>
            <a:ext cx="11670000" cy="63461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图标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2" t="37295"/>
          <a:stretch>
            <a:fillRect/>
          </a:stretch>
        </p:blipFill>
        <p:spPr>
          <a:xfrm>
            <a:off x="-89369" y="-57151"/>
            <a:ext cx="1067269" cy="762996"/>
          </a:xfrm>
          <a:prstGeom prst="rect">
            <a:avLst/>
          </a:prstGeom>
        </p:spPr>
      </p:pic>
      <p:pic>
        <p:nvPicPr>
          <p:cNvPr id="6" name="图片 5" descr="图片包含 图形用户界面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3"/>
          <a:stretch>
            <a:fillRect/>
          </a:stretch>
        </p:blipFill>
        <p:spPr>
          <a:xfrm>
            <a:off x="11510272" y="2301387"/>
            <a:ext cx="1102457" cy="2255223"/>
          </a:xfrm>
          <a:prstGeom prst="rect">
            <a:avLst/>
          </a:prstGeom>
        </p:spPr>
      </p:pic>
      <p:pic>
        <p:nvPicPr>
          <p:cNvPr id="12" name="图片 11" descr="图标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11"/>
          <a:stretch>
            <a:fillRect/>
          </a:stretch>
        </p:blipFill>
        <p:spPr>
          <a:xfrm>
            <a:off x="1037181" y="6254574"/>
            <a:ext cx="909244" cy="95762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650095" y="4321175"/>
            <a:ext cx="2280920" cy="2280920"/>
          </a:xfrm>
          <a:prstGeom prst="rect">
            <a:avLst/>
          </a:prstGeom>
        </p:spPr>
      </p:pic>
      <p:pic>
        <p:nvPicPr>
          <p:cNvPr id="2" name="图片 1" descr="1216A2AF1122D373828054592D437D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145" y="255905"/>
            <a:ext cx="5817235" cy="6388100"/>
          </a:xfrm>
          <a:prstGeom prst="rect">
            <a:avLst/>
          </a:prstGeom>
        </p:spPr>
      </p:pic>
      <p:pic>
        <p:nvPicPr>
          <p:cNvPr id="4" name="图片 3" descr="8B8C5E371514B67C38B274129FCF30FE"/>
          <p:cNvPicPr>
            <a:picLocks noChangeAspect="1"/>
          </p:cNvPicPr>
          <p:nvPr/>
        </p:nvPicPr>
        <p:blipFill>
          <a:blip r:embed="rId6"/>
          <a:srcRect t="1667" b="1944"/>
          <a:stretch>
            <a:fillRect/>
          </a:stretch>
        </p:blipFill>
        <p:spPr>
          <a:xfrm>
            <a:off x="260985" y="243840"/>
            <a:ext cx="5852160" cy="6358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应用程序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61000" y="255945"/>
            <a:ext cx="11670000" cy="63461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图标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2" t="37295"/>
          <a:stretch>
            <a:fillRect/>
          </a:stretch>
        </p:blipFill>
        <p:spPr>
          <a:xfrm>
            <a:off x="-89369" y="-57151"/>
            <a:ext cx="1067269" cy="762996"/>
          </a:xfrm>
          <a:prstGeom prst="rect">
            <a:avLst/>
          </a:prstGeom>
        </p:spPr>
      </p:pic>
      <p:pic>
        <p:nvPicPr>
          <p:cNvPr id="6" name="图片 5" descr="图片包含 图形用户界面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3"/>
          <a:stretch>
            <a:fillRect/>
          </a:stretch>
        </p:blipFill>
        <p:spPr>
          <a:xfrm>
            <a:off x="11510272" y="2301387"/>
            <a:ext cx="1102457" cy="2255223"/>
          </a:xfrm>
          <a:prstGeom prst="rect">
            <a:avLst/>
          </a:prstGeom>
        </p:spPr>
      </p:pic>
      <p:pic>
        <p:nvPicPr>
          <p:cNvPr id="12" name="图片 11" descr="图标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11"/>
          <a:stretch>
            <a:fillRect/>
          </a:stretch>
        </p:blipFill>
        <p:spPr>
          <a:xfrm>
            <a:off x="1037181" y="6254574"/>
            <a:ext cx="909244" cy="957621"/>
          </a:xfrm>
          <a:prstGeom prst="rect">
            <a:avLst/>
          </a:prstGeom>
        </p:spPr>
      </p:pic>
      <p:pic>
        <p:nvPicPr>
          <p:cNvPr id="2" name="图片 1" descr="mmexport1663383004357"/>
          <p:cNvPicPr>
            <a:picLocks noChangeAspect="1"/>
          </p:cNvPicPr>
          <p:nvPr/>
        </p:nvPicPr>
        <p:blipFill>
          <a:blip r:embed="rId4"/>
          <a:srcRect t="5417" b="5417"/>
          <a:stretch>
            <a:fillRect/>
          </a:stretch>
        </p:blipFill>
        <p:spPr>
          <a:xfrm>
            <a:off x="288290" y="255270"/>
            <a:ext cx="5685155" cy="63468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650095" y="4321175"/>
            <a:ext cx="2280920" cy="2280920"/>
          </a:xfrm>
          <a:prstGeom prst="rect">
            <a:avLst/>
          </a:prstGeom>
        </p:spPr>
      </p:pic>
      <p:pic>
        <p:nvPicPr>
          <p:cNvPr id="4" name="图片 3" descr="mmexport1663383011274"/>
          <p:cNvPicPr>
            <a:picLocks noChangeAspect="1"/>
          </p:cNvPicPr>
          <p:nvPr/>
        </p:nvPicPr>
        <p:blipFill>
          <a:blip r:embed="rId6"/>
          <a:srcRect l="727" t="21886"/>
          <a:stretch>
            <a:fillRect/>
          </a:stretch>
        </p:blipFill>
        <p:spPr>
          <a:xfrm>
            <a:off x="5973445" y="255905"/>
            <a:ext cx="6027420" cy="6346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彩云" panose="02010800040101010101" charset="-122"/>
                <a:ea typeface="华文彩云" panose="02010800040101010101" charset="-122"/>
              </a:rPr>
              <a:t>几何直观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2925" y="1877695"/>
            <a:ext cx="11470005" cy="4351655"/>
          </a:xfrm>
        </p:spPr>
        <p:txBody>
          <a:bodyPr>
            <a:normAutofit/>
          </a:bodyPr>
          <a:p>
            <a:pPr algn="l">
              <a:buClrTx/>
              <a:buSzTx/>
            </a:pPr>
            <a:r>
              <a:rPr lang="zh-CN" altLang="en-US" b="1"/>
              <a:t>发展学生的几何直观，需要注意什么？</a:t>
            </a:r>
            <a:endParaRPr lang="zh-CN" altLang="en-US" b="1"/>
          </a:p>
          <a:p>
            <a:pPr marL="0" indent="0" algn="l">
              <a:buClrTx/>
              <a:buSzTx/>
              <a:buNone/>
            </a:pPr>
            <a:r>
              <a:rPr lang="zh-CN" altLang="en-US" b="1"/>
              <a:t>（1）提倡“做中学”，在</a:t>
            </a:r>
            <a:r>
              <a:rPr lang="zh-CN" altLang="en-US" b="1">
                <a:solidFill>
                  <a:srgbClr val="00B050"/>
                </a:solidFill>
              </a:rPr>
              <a:t>数学活动中</a:t>
            </a:r>
            <a:r>
              <a:rPr lang="zh-CN" altLang="en-US" b="1"/>
              <a:t>培养学生的几何直观。</a:t>
            </a:r>
            <a:r>
              <a:rPr lang="zh-CN" altLang="en-US" b="1">
                <a:solidFill>
                  <a:srgbClr val="FFC000"/>
                </a:solidFill>
              </a:rPr>
              <a:t>（数学眼光）</a:t>
            </a:r>
            <a:endParaRPr lang="zh-CN" altLang="en-US" b="1"/>
          </a:p>
          <a:p>
            <a:pPr marL="0" indent="0" algn="l">
              <a:buClrTx/>
              <a:buSzTx/>
              <a:buNone/>
            </a:pPr>
            <a:r>
              <a:rPr lang="zh-CN" altLang="en-US" b="1"/>
              <a:t>（2）关注数形结合，在</a:t>
            </a:r>
            <a:r>
              <a:rPr lang="zh-CN" altLang="en-US" b="1">
                <a:solidFill>
                  <a:srgbClr val="00B050"/>
                </a:solidFill>
              </a:rPr>
              <a:t>联系中</a:t>
            </a:r>
            <a:r>
              <a:rPr lang="zh-CN" altLang="en-US" b="1"/>
              <a:t>让学生体会几何直观的作用。</a:t>
            </a:r>
            <a:r>
              <a:rPr lang="zh-CN" altLang="en-US" b="1">
                <a:solidFill>
                  <a:srgbClr val="FFC000"/>
                </a:solidFill>
              </a:rPr>
              <a:t>（数学思维）</a:t>
            </a:r>
            <a:endParaRPr lang="zh-CN" altLang="en-US" b="1"/>
          </a:p>
          <a:p>
            <a:pPr marL="0" indent="0" algn="l">
              <a:buClrTx/>
              <a:buSzTx/>
              <a:buNone/>
            </a:pPr>
            <a:r>
              <a:rPr lang="zh-CN" altLang="en-US" b="1"/>
              <a:t>（3）注重习惯养成，在</a:t>
            </a:r>
            <a:r>
              <a:rPr lang="zh-CN" altLang="en-US" b="1">
                <a:solidFill>
                  <a:srgbClr val="00B050"/>
                </a:solidFill>
              </a:rPr>
              <a:t>解决问题中</a:t>
            </a:r>
            <a:r>
              <a:rPr lang="zh-CN" altLang="en-US" b="1"/>
              <a:t>逐步让学生养成画图、列表的习惯。</a:t>
            </a:r>
            <a:endParaRPr lang="zh-CN" altLang="en-US" b="1"/>
          </a:p>
          <a:p>
            <a:pPr marL="0" indent="0" algn="l">
              <a:buClrTx/>
              <a:buSzTx/>
              <a:buNone/>
            </a:pPr>
            <a:r>
              <a:rPr lang="en-US" altLang="zh-CN" b="1">
                <a:solidFill>
                  <a:srgbClr val="FFC000"/>
                </a:solidFill>
              </a:rPr>
              <a:t>       </a:t>
            </a:r>
            <a:r>
              <a:rPr lang="zh-CN" altLang="en-US" b="1">
                <a:solidFill>
                  <a:srgbClr val="FFC000"/>
                </a:solidFill>
              </a:rPr>
              <a:t>（数学语言）</a:t>
            </a:r>
            <a:endParaRPr lang="zh-CN" altLang="en-US" b="1">
              <a:solidFill>
                <a:srgbClr val="FFC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8"/>
          <a:stretch>
            <a:fillRect/>
          </a:stretch>
        </p:blipFill>
        <p:spPr>
          <a:xfrm>
            <a:off x="4149725" y="3729990"/>
            <a:ext cx="3891915" cy="33000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>
              <a:buClrTx/>
              <a:buSzTx/>
              <a:buFontTx/>
            </a:pPr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彩云" panose="02010800040101010101" charset="-122"/>
                <a:ea typeface="华文彩云" panose="02010800040101010101" charset="-122"/>
              </a:rPr>
              <a:t>空间观念</a:t>
            </a:r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彩云" panose="02010800040101010101" charset="-122"/>
              <a:ea typeface="华文彩云" panose="0201080004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91505" y="1946910"/>
            <a:ext cx="5662295" cy="4377690"/>
          </a:xfrm>
        </p:spPr>
        <p:txBody>
          <a:bodyPr/>
          <a:p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2022版课标增加了“表达”、“感知”等词语，</a:t>
            </a:r>
            <a:endParaRPr lang="zh-CN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反映出空间观念的发展</a:t>
            </a:r>
            <a:r>
              <a:rPr lang="zh-CN" altLang="en-US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离不开学生的操作</a:t>
            </a:r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</a:t>
            </a:r>
            <a:endParaRPr lang="zh-CN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特别是在操作过程中的</a:t>
            </a:r>
            <a:r>
              <a:rPr lang="zh-CN" altLang="en-US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感知、想象与表达。</a:t>
            </a:r>
            <a:endParaRPr lang="zh-CN" altLang="en-US" b="1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482" y="434975"/>
            <a:ext cx="6096012" cy="6577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>
              <a:buClrTx/>
              <a:buSzTx/>
              <a:buFontTx/>
            </a:pPr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彩云" panose="02010800040101010101" charset="-122"/>
                <a:ea typeface="华文彩云" panose="02010800040101010101" charset="-122"/>
              </a:rPr>
              <a:t>空间观念</a:t>
            </a:r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彩云" panose="02010800040101010101" charset="-122"/>
              <a:ea typeface="华文彩云" panose="0201080004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77915" y="1825625"/>
            <a:ext cx="5175885" cy="4351655"/>
          </a:xfrm>
        </p:spPr>
        <p:txBody>
          <a:bodyPr/>
          <a:p>
            <a:pPr algn="l">
              <a:buClrTx/>
              <a:buSzTx/>
            </a:pPr>
            <a:r>
              <a:rPr lang="zh-CN" altLang="en-US" b="1">
                <a:sym typeface="+mn-ea"/>
              </a:rPr>
              <a:t>发展学生的空间观念，需要注意什么？</a:t>
            </a:r>
            <a:endParaRPr lang="zh-CN" altLang="en-US" b="1"/>
          </a:p>
          <a:p>
            <a:pPr algn="l">
              <a:buClrTx/>
              <a:buSzTx/>
            </a:pPr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关注</a:t>
            </a:r>
            <a:r>
              <a:rPr lang="zh-CN" altLang="en-US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立体图形和平面图形</a:t>
            </a:r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之间的转化。</a:t>
            </a:r>
            <a:endParaRPr lang="zh-CN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>
              <a:buClrTx/>
              <a:buSzTx/>
            </a:pPr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让学生在</a:t>
            </a:r>
            <a:r>
              <a:rPr lang="zh-CN" altLang="en-US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推理、想象</a:t>
            </a:r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的过程中发展空间观念。</a:t>
            </a:r>
            <a:endParaRPr lang="zh-CN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algn="l">
              <a:buClrTx/>
              <a:buSzTx/>
            </a:pPr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鼓励学生从</a:t>
            </a:r>
            <a:r>
              <a:rPr lang="zh-CN" altLang="en-US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动态的角度</a:t>
            </a:r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认识图形。</a:t>
            </a:r>
            <a:endParaRPr lang="zh-CN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482" y="434975"/>
            <a:ext cx="6096012" cy="6577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8030" y="1465580"/>
            <a:ext cx="10515600" cy="1325563"/>
          </a:xfrm>
        </p:spPr>
        <p:txBody>
          <a:bodyPr/>
          <a:lstStyle/>
          <a:p>
            <a:r>
              <a:rPr lang="zh-CN" altLang="en-US" sz="4000" b="1" dirty="0" smtClean="0"/>
              <a:t>立体图形的产生</a:t>
            </a:r>
            <a:endParaRPr lang="zh-CN" altLang="en-US" sz="4000" b="1" dirty="0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6859" y="2621347"/>
            <a:ext cx="8596668" cy="3880773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一个平面图形运动得到立体图形</a:t>
            </a:r>
            <a:endParaRPr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72" y="3492042"/>
            <a:ext cx="4000500" cy="1352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15522" r="39353" b="31941"/>
          <a:stretch>
            <a:fillRect/>
          </a:stretch>
        </p:blipFill>
        <p:spPr>
          <a:xfrm>
            <a:off x="7577788" y="2515726"/>
            <a:ext cx="1801505" cy="2781272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1188777" y="5296998"/>
            <a:ext cx="4631140" cy="907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 smtClean="0"/>
              <a:t>V=</a:t>
            </a:r>
            <a:r>
              <a:rPr lang="en-US" altLang="zh-CN" dirty="0" err="1" smtClean="0"/>
              <a:t>Sh</a:t>
            </a:r>
            <a:r>
              <a:rPr lang="zh-CN" altLang="en-US" dirty="0" smtClean="0"/>
              <a:t>的融入和勾连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15" y="4349115"/>
            <a:ext cx="2597785" cy="28035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78485" y="582930"/>
            <a:ext cx="963295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</a:pPr>
            <a:r>
              <a:rPr lang="zh-CN" altLang="en-US" sz="4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鼓励学生从</a:t>
            </a:r>
            <a:r>
              <a:rPr lang="zh-CN" altLang="en-US" sz="4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动态的角度</a:t>
            </a:r>
            <a:r>
              <a:rPr lang="zh-CN" altLang="en-US" sz="4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认识图形</a:t>
            </a:r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。</a:t>
            </a:r>
            <a:endParaRPr lang="zh-CN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t="31510"/>
          <a:stretch>
            <a:fillRect/>
          </a:stretch>
        </p:blipFill>
        <p:spPr>
          <a:xfrm>
            <a:off x="374650" y="1739265"/>
            <a:ext cx="5946775" cy="2208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15" y="4349115"/>
            <a:ext cx="2597785" cy="2803525"/>
          </a:xfrm>
          <a:prstGeom prst="rect">
            <a:avLst/>
          </a:prstGeom>
        </p:spPr>
      </p:pic>
      <p:sp>
        <p:nvSpPr>
          <p:cNvPr id="2" name="内容占位符 2"/>
          <p:cNvSpPr>
            <a:spLocks noGrp="1"/>
          </p:cNvSpPr>
          <p:nvPr/>
        </p:nvSpPr>
        <p:spPr>
          <a:xfrm>
            <a:off x="6168390" y="582930"/>
            <a:ext cx="5218430" cy="627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2400" b="1">
                <a:sym typeface="+mn-ea"/>
              </a:rPr>
              <a:t>【内容】表面积计算</a:t>
            </a:r>
            <a:endParaRPr lang="zh-CN" altLang="en-US" sz="2400" b="1"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2400" b="1">
                <a:sym typeface="+mn-ea"/>
              </a:rPr>
              <a:t>【问题】数数的方法容易形成混乱，计算不准确。</a:t>
            </a:r>
            <a:endParaRPr lang="zh-CN" altLang="en-US" sz="2400" b="1"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2400" b="1">
                <a:sym typeface="+mn-ea"/>
              </a:rPr>
              <a:t>【原因】无策略。</a:t>
            </a:r>
            <a:endParaRPr lang="zh-CN" altLang="en-US" sz="2400" b="1"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2400" b="1">
                <a:sym typeface="+mn-ea"/>
              </a:rPr>
              <a:t>【作业】</a:t>
            </a:r>
            <a:endParaRPr lang="zh-CN" altLang="en-US" sz="2400" b="1"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en-US" altLang="zh-CN" sz="2400" b="1">
                <a:sym typeface="+mn-ea"/>
              </a:rPr>
              <a:t>1.</a:t>
            </a:r>
            <a:r>
              <a:rPr lang="zh-CN" altLang="en-US" sz="2400" b="1">
                <a:sym typeface="+mn-ea"/>
              </a:rPr>
              <a:t>先照图</a:t>
            </a:r>
            <a:r>
              <a:rPr lang="zh-CN" sz="2400" b="1">
                <a:sym typeface="+mn-ea"/>
              </a:rPr>
              <a:t>自己拼一拼，再想一想，算一算。</a:t>
            </a:r>
            <a:endParaRPr lang="zh-CN" altLang="en-US" sz="2400" b="1"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en-US" altLang="zh-CN" sz="2400" b="1">
                <a:sym typeface="+mn-ea"/>
              </a:rPr>
              <a:t>2.</a:t>
            </a:r>
            <a:r>
              <a:rPr lang="zh-CN" altLang="en-US" sz="2400" b="1">
                <a:sym typeface="+mn-ea"/>
              </a:rPr>
              <a:t>说说你的想法。</a:t>
            </a:r>
            <a:endParaRPr lang="zh-CN" altLang="en-US" sz="2400" b="1">
              <a:sym typeface="+mn-ea"/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2400" b="1"/>
              <a:t>【目标】通过动手做，关注平面图形与立体图形的转化过程。</a:t>
            </a:r>
            <a:endParaRPr lang="zh-CN" altLang="en-US" sz="2400" b="1"/>
          </a:p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2400" b="1">
                <a:solidFill>
                  <a:srgbClr val="00B050"/>
                </a:solidFill>
              </a:rPr>
              <a:t>这样的作业让</a:t>
            </a:r>
            <a:r>
              <a:rPr lang="zh-CN" altLang="en-US" sz="2400" b="1">
                <a:solidFill>
                  <a:srgbClr val="00B050"/>
                </a:solidFill>
                <a:sym typeface="+mn-ea"/>
              </a:rPr>
              <a:t>学生边活动边想象，发展空间观念</a:t>
            </a:r>
            <a:r>
              <a:rPr lang="zh-CN" altLang="en-US" sz="2400" b="1">
                <a:solidFill>
                  <a:srgbClr val="00B050"/>
                </a:solidFill>
                <a:sym typeface="+mn-ea"/>
              </a:rPr>
              <a:t>。</a:t>
            </a:r>
            <a:endParaRPr lang="zh-CN" altLang="en-US" sz="2400" b="1">
              <a:solidFill>
                <a:srgbClr val="00B050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46043" r="70646"/>
          <a:stretch>
            <a:fillRect/>
          </a:stretch>
        </p:blipFill>
        <p:spPr>
          <a:xfrm>
            <a:off x="319405" y="4574540"/>
            <a:ext cx="1745615" cy="1739900"/>
          </a:xfrm>
          <a:prstGeom prst="rect">
            <a:avLst/>
          </a:prstGeom>
        </p:spPr>
      </p:pic>
      <p:sp>
        <p:nvSpPr>
          <p:cNvPr id="4" name="内容占位符 2"/>
          <p:cNvSpPr>
            <a:spLocks noGrp="1"/>
          </p:cNvSpPr>
          <p:nvPr/>
        </p:nvSpPr>
        <p:spPr>
          <a:xfrm>
            <a:off x="2137410" y="4574540"/>
            <a:ext cx="3958590" cy="2776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左图表述用棱长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厘米的正方体摆成的物体。这个物体的表面积。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5425" y="426085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关注</a:t>
            </a:r>
            <a:r>
              <a:rPr lang="zh-CN" altLang="en-US" sz="36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立体图形和平面图形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之间的转化。</a:t>
            </a:r>
            <a:endParaRPr lang="zh-CN" altLang="en-US" sz="36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95" y="768985"/>
            <a:ext cx="7082155" cy="70821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75" y="-335915"/>
            <a:ext cx="6605905" cy="66059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5690" y="694055"/>
            <a:ext cx="10515600" cy="1325563"/>
          </a:xfrm>
        </p:spPr>
        <p:txBody>
          <a:bodyPr/>
          <a:p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彩云" panose="02010800040101010101" charset="-122"/>
                <a:ea typeface="华文彩云" panose="02010800040101010101" charset="-122"/>
              </a:rPr>
              <a:t>创新意识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15490" y="1712595"/>
            <a:ext cx="5094605" cy="3822065"/>
          </a:xfrm>
        </p:spPr>
        <p:txBody>
          <a:bodyPr/>
          <a:p>
            <a:pPr marL="0" indent="0">
              <a:buNone/>
            </a:pPr>
            <a:r>
              <a:rPr lang="zh-CN" altLang="en-US" b="1">
                <a:sym typeface="+mn-ea"/>
              </a:rPr>
              <a:t>主要表现在</a:t>
            </a:r>
            <a:endParaRPr lang="zh-CN" altLang="en-US" b="1">
              <a:sym typeface="+mn-ea"/>
            </a:endParaRPr>
          </a:p>
          <a:p>
            <a:pPr marL="0" indent="0">
              <a:buNone/>
            </a:pPr>
            <a:r>
              <a:rPr lang="zh-CN" altLang="en-US" b="1">
                <a:sym typeface="+mn-ea"/>
              </a:rPr>
              <a:t>发现和提出问题，</a:t>
            </a:r>
            <a:endParaRPr lang="zh-CN" altLang="en-US" b="1">
              <a:sym typeface="+mn-ea"/>
            </a:endParaRPr>
          </a:p>
          <a:p>
            <a:pPr marL="0" indent="0">
              <a:buNone/>
            </a:pPr>
            <a:r>
              <a:rPr lang="zh-CN" altLang="en-US" b="1">
                <a:sym typeface="+mn-ea"/>
              </a:rPr>
              <a:t>提出猜想并验证，</a:t>
            </a:r>
            <a:endParaRPr lang="zh-CN" altLang="en-US" b="1"/>
          </a:p>
          <a:p>
            <a:pPr marL="0" indent="0">
              <a:buNone/>
            </a:pPr>
            <a:r>
              <a:rPr lang="zh-CN" altLang="en-US" b="1">
                <a:sym typeface="+mn-ea"/>
              </a:rPr>
              <a:t> 探索解决</a:t>
            </a:r>
            <a:r>
              <a:rPr lang="zh-CN" altLang="en-US" b="1">
                <a:solidFill>
                  <a:srgbClr val="00B050"/>
                </a:solidFill>
                <a:sym typeface="+mn-ea"/>
              </a:rPr>
              <a:t>开放性、</a:t>
            </a:r>
            <a:endParaRPr lang="zh-CN" altLang="en-US" b="1">
              <a:solidFill>
                <a:srgbClr val="00B050"/>
              </a:solidFill>
              <a:sym typeface="+mn-ea"/>
            </a:endParaRPr>
          </a:p>
          <a:p>
            <a:pPr marL="0" indent="0">
              <a:buNone/>
            </a:pPr>
            <a:r>
              <a:rPr lang="zh-CN" altLang="en-US" b="1">
                <a:solidFill>
                  <a:srgbClr val="00B050"/>
                </a:solidFill>
                <a:sym typeface="+mn-ea"/>
              </a:rPr>
              <a:t>非常规的问题</a:t>
            </a:r>
            <a:r>
              <a:rPr lang="zh-CN" altLang="en-US" b="1">
                <a:sym typeface="+mn-ea"/>
              </a:rPr>
              <a:t>等方面。</a:t>
            </a:r>
            <a:endParaRPr lang="zh-CN" altLang="en-US" b="1"/>
          </a:p>
          <a:p>
            <a:pPr marL="0" indent="0">
              <a:buNone/>
            </a:pPr>
            <a:endParaRPr lang="zh-CN" altLang="en-US" b="1"/>
          </a:p>
        </p:txBody>
      </p:sp>
      <p:sp>
        <p:nvSpPr>
          <p:cNvPr id="5" name="内容占位符 2"/>
          <p:cNvSpPr>
            <a:spLocks noGrp="1"/>
          </p:cNvSpPr>
          <p:nvPr/>
        </p:nvSpPr>
        <p:spPr>
          <a:xfrm>
            <a:off x="7110095" y="2950845"/>
            <a:ext cx="3867785" cy="3907155"/>
          </a:xfrm>
          <a:prstGeom prst="rect">
            <a:avLst/>
          </a:prstGeom>
        </p:spPr>
        <p:txBody>
          <a:bodyPr vert="horz" lIns="91440" tIns="45720" rIns="91440" bIns="45720" rtlCol="0">
            <a:normAutofit fontScale="6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430" b="1">
                <a:sym typeface="+mn-ea"/>
              </a:rPr>
              <a:t>发展学生的创新</a:t>
            </a:r>
            <a:r>
              <a:rPr lang="zh-CN" altLang="en-US" sz="3430" b="1">
                <a:sym typeface="+mn-ea"/>
              </a:rPr>
              <a:t>意识，需要注意什么？</a:t>
            </a:r>
            <a:endParaRPr lang="zh-CN" altLang="en-US" sz="3430" b="1">
              <a:sym typeface="+mn-ea"/>
            </a:endParaRPr>
          </a:p>
          <a:p>
            <a:pPr marL="0" indent="0">
              <a:buNone/>
            </a:pPr>
            <a:r>
              <a:rPr lang="zh-CN" altLang="en-US" sz="3430" b="1">
                <a:sym typeface="+mn-ea"/>
              </a:rPr>
              <a:t>鼓励学生尝试</a:t>
            </a:r>
            <a:r>
              <a:rPr lang="zh-CN" altLang="en-US" sz="3430" b="1">
                <a:solidFill>
                  <a:srgbClr val="00B050"/>
                </a:solidFill>
                <a:sym typeface="+mn-ea"/>
              </a:rPr>
              <a:t>发现和提出数学问题。</a:t>
            </a:r>
            <a:endParaRPr lang="zh-CN" altLang="en-US" sz="3430" b="1">
              <a:solidFill>
                <a:srgbClr val="00B050"/>
              </a:solidFill>
              <a:sym typeface="+mn-ea"/>
            </a:endParaRPr>
          </a:p>
          <a:p>
            <a:pPr marL="0" indent="0">
              <a:buNone/>
            </a:pPr>
            <a:r>
              <a:rPr lang="zh-CN" altLang="en-US" sz="3430" b="1">
                <a:sym typeface="+mn-ea"/>
              </a:rPr>
              <a:t>鼓励学生运用归纳、类比等</a:t>
            </a:r>
            <a:r>
              <a:rPr lang="zh-CN" altLang="en-US" sz="3430" b="1">
                <a:solidFill>
                  <a:srgbClr val="00B050"/>
                </a:solidFill>
                <a:sym typeface="+mn-ea"/>
              </a:rPr>
              <a:t>发现并提出猜想。</a:t>
            </a:r>
            <a:endParaRPr lang="zh-CN" altLang="en-US" sz="3430" b="1">
              <a:solidFill>
                <a:srgbClr val="00B050"/>
              </a:solidFill>
              <a:sym typeface="+mn-ea"/>
            </a:endParaRPr>
          </a:p>
          <a:p>
            <a:pPr marL="0" indent="0">
              <a:buNone/>
            </a:pPr>
            <a:r>
              <a:rPr lang="zh-CN" altLang="en-US" sz="3430" b="1">
                <a:sym typeface="+mn-ea"/>
              </a:rPr>
              <a:t>鼓励学生</a:t>
            </a:r>
            <a:r>
              <a:rPr lang="zh-CN" altLang="en-US" sz="3430" b="1">
                <a:solidFill>
                  <a:srgbClr val="00B050"/>
                </a:solidFill>
                <a:sym typeface="+mn-ea"/>
              </a:rPr>
              <a:t>创造性地解决问题</a:t>
            </a:r>
            <a:r>
              <a:rPr lang="zh-CN" altLang="en-US" sz="3430" b="1">
                <a:sym typeface="+mn-ea"/>
              </a:rPr>
              <a:t>。</a:t>
            </a:r>
            <a:endParaRPr lang="zh-CN" altLang="en-US" b="1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 b="1"/>
          </a:p>
          <a:p>
            <a:pPr marL="0" indent="0">
              <a:buNone/>
            </a:pPr>
            <a:r>
              <a:rPr lang="zh-CN" altLang="en-US" b="1">
                <a:sym typeface="+mn-ea"/>
              </a:rPr>
              <a:t>。</a:t>
            </a:r>
            <a:endParaRPr lang="zh-CN" altLang="en-US" b="1"/>
          </a:p>
          <a:p>
            <a:pPr marL="0" indent="0">
              <a:buNone/>
            </a:pPr>
            <a:endParaRPr lang="zh-CN" altLang="en-US" b="1"/>
          </a:p>
        </p:txBody>
      </p:sp>
      <p:sp>
        <p:nvSpPr>
          <p:cNvPr id="7" name="矩形 6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立体图形体积的研究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7334" y="1536845"/>
            <a:ext cx="6007233" cy="1616164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（</a:t>
            </a:r>
            <a:r>
              <a:rPr lang="en-US" altLang="zh-CN" sz="2800" dirty="0" smtClean="0"/>
              <a:t>1</a:t>
            </a:r>
            <a:r>
              <a:rPr lang="zh-CN" altLang="en-US" sz="2800" dirty="0" smtClean="0"/>
              <a:t>）这个三棱柱的体积是多少？</a:t>
            </a:r>
            <a:endParaRPr lang="en-US" altLang="zh-CN" sz="2800" dirty="0" smtClean="0"/>
          </a:p>
          <a:p>
            <a:r>
              <a:rPr lang="zh-CN" altLang="en-US" sz="2800" dirty="0" smtClean="0"/>
              <a:t>（</a:t>
            </a:r>
            <a:r>
              <a:rPr lang="en-US" altLang="zh-CN" sz="2800" dirty="0" smtClean="0"/>
              <a:t>2</a:t>
            </a:r>
            <a:r>
              <a:rPr lang="zh-CN" altLang="en-US" sz="2800" dirty="0" smtClean="0"/>
              <a:t>）一般三棱柱的体积怎么求？</a:t>
            </a:r>
            <a:endParaRPr lang="en-US" altLang="zh-CN" sz="2800" dirty="0" smtClean="0"/>
          </a:p>
          <a:p>
            <a:r>
              <a:rPr lang="zh-CN" altLang="en-US" sz="2800" dirty="0" smtClean="0"/>
              <a:t>（</a:t>
            </a:r>
            <a:r>
              <a:rPr lang="en-US" altLang="zh-CN" sz="2800" dirty="0" smtClean="0"/>
              <a:t>3</a:t>
            </a:r>
            <a:r>
              <a:rPr lang="zh-CN" altLang="en-US" sz="2800" dirty="0" smtClean="0"/>
              <a:t>）以下图形的体积怎么求？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4567" y="1270000"/>
            <a:ext cx="1628571" cy="1761905"/>
          </a:xfrm>
          <a:prstGeom prst="rect">
            <a:avLst/>
          </a:prstGeom>
        </p:spPr>
      </p:pic>
      <p:pic>
        <p:nvPicPr>
          <p:cNvPr id="1026" name="Picture 2" descr="https://gimg2.baidu.com/image_search/src=http%3A%2F%2Fthumb.1010pic.com%2Fpic3%2Fupload%2Fimages%2F201010%2F16%2Ff775cb05.png&amp;refer=http%3A%2F%2Fthumb.1010pic.com&amp;app=2002&amp;size=f9999,10000&amp;q=a80&amp;n=0&amp;g=0n&amp;fmt=auto?sec=1663826165&amp;t=382e0446d03b8f3af7e7eb8b351389d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69" y="3692305"/>
            <a:ext cx="6216172" cy="189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2705"/>
          <a:stretch>
            <a:fillRect/>
          </a:stretch>
        </p:blipFill>
        <p:spPr>
          <a:xfrm>
            <a:off x="9274002" y="1086651"/>
            <a:ext cx="1580952" cy="2066358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8607224" y="1859362"/>
            <a:ext cx="496389" cy="414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941161" y="1591041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7645431" y="1621620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8181580" y="1775707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6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7349715" y="1688386"/>
            <a:ext cx="127993" cy="66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7475042" y="1693628"/>
            <a:ext cx="88473" cy="820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23" r="56532"/>
          <a:stretch>
            <a:fillRect/>
          </a:stretch>
        </p:blipFill>
        <p:spPr>
          <a:xfrm>
            <a:off x="9457690" y="4531360"/>
            <a:ext cx="2673350" cy="3141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12" y="502418"/>
            <a:ext cx="6132433" cy="613243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0260" y="3016250"/>
            <a:ext cx="457771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/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学习与反思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扫描全能王 2022-10-19 12.09_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2736215" y="-2583180"/>
            <a:ext cx="6776085" cy="121348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39BD21188770A4C8A9F5C3B7BBCBDE3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9189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341D4AD615DFFE5825A6385E80FFEBEC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44145"/>
            <a:ext cx="12192000" cy="700214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扫描全能王 2022-10-14 13.26_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2627630" y="-2707005"/>
            <a:ext cx="6938010" cy="1219263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扫描全能王 2022-10-19 12.09_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2700020" y="-2699385"/>
            <a:ext cx="7003415" cy="1240282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扫描全能王 2022-10-19 12.09_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2428875" y="-1838325"/>
            <a:ext cx="6785610" cy="105340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扫描全能王 2022-10-19 12.09_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2491105" y="-2581910"/>
            <a:ext cx="7113270" cy="1209611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10866" y="2565647"/>
            <a:ext cx="7856738" cy="16157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8" y="0"/>
            <a:ext cx="6096012" cy="657759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63715" y="2828925"/>
            <a:ext cx="3557905" cy="1200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4400" dirty="0">
                <a:latin typeface="印品嗨宋- (inpin.cn)" panose="02000500000000000000" pitchFamily="2" charset="-122"/>
                <a:ea typeface="印品嗨宋- (inpin.cn)" panose="02000500000000000000" pitchFamily="2" charset="-122"/>
              </a:rPr>
              <a:t>谢谢观看</a:t>
            </a:r>
            <a:endParaRPr lang="zh-CN" altLang="en-US" sz="4400" dirty="0">
              <a:latin typeface="印品嗨宋- (inpin.cn)" panose="02000500000000000000" pitchFamily="2" charset="-122"/>
              <a:ea typeface="印品嗨宋- (inpin.cn)" panose="02000500000000000000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饼形 41"/>
          <p:cNvSpPr/>
          <p:nvPr/>
        </p:nvSpPr>
        <p:spPr>
          <a:xfrm>
            <a:off x="1568994" y="2825258"/>
            <a:ext cx="1920213" cy="1920213"/>
          </a:xfrm>
          <a:prstGeom prst="pie">
            <a:avLst>
              <a:gd name="adj1" fmla="val 1151374"/>
              <a:gd name="adj2" fmla="val 18068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5" name="饼形 42"/>
          <p:cNvSpPr/>
          <p:nvPr/>
        </p:nvSpPr>
        <p:spPr>
          <a:xfrm>
            <a:off x="974938" y="1865151"/>
            <a:ext cx="3648405" cy="3648405"/>
          </a:xfrm>
          <a:prstGeom prst="pie">
            <a:avLst>
              <a:gd name="adj1" fmla="val 17980850"/>
              <a:gd name="adj2" fmla="val 128350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cxnSp>
        <p:nvCxnSpPr>
          <p:cNvPr id="10" name="肘形连接符 45"/>
          <p:cNvCxnSpPr/>
          <p:nvPr/>
        </p:nvCxnSpPr>
        <p:spPr>
          <a:xfrm flipV="1">
            <a:off x="4623343" y="2205015"/>
            <a:ext cx="1643519" cy="1484339"/>
          </a:xfrm>
          <a:prstGeom prst="bentConnector3">
            <a:avLst>
              <a:gd name="adj1" fmla="val 72667"/>
            </a:avLst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连接符 46"/>
          <p:cNvCxnSpPr/>
          <p:nvPr/>
        </p:nvCxnSpPr>
        <p:spPr>
          <a:xfrm>
            <a:off x="4623343" y="3689353"/>
            <a:ext cx="1643519" cy="1484339"/>
          </a:xfrm>
          <a:prstGeom prst="bentConnector3">
            <a:avLst>
              <a:gd name="adj1" fmla="val 72667"/>
            </a:avLst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6160020" y="5129524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/>
        </p:nvSpPr>
        <p:spPr>
          <a:xfrm>
            <a:off x="4571060" y="3645185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/>
        </p:nvSpPr>
        <p:spPr>
          <a:xfrm>
            <a:off x="6173272" y="2153183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7" name="组合 16"/>
          <p:cNvGrpSpPr/>
          <p:nvPr/>
        </p:nvGrpSpPr>
        <p:grpSpPr>
          <a:xfrm>
            <a:off x="6610531" y="1917471"/>
            <a:ext cx="612000" cy="612000"/>
            <a:chOff x="7710488" y="1144588"/>
            <a:chExt cx="376237" cy="38258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8" name="Freeform 5"/>
            <p:cNvSpPr>
              <a:spLocks noEditPoints="1"/>
            </p:cNvSpPr>
            <p:nvPr/>
          </p:nvSpPr>
          <p:spPr bwMode="auto">
            <a:xfrm>
              <a:off x="7710488" y="1144588"/>
              <a:ext cx="376237" cy="382588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50 w 100"/>
                <a:gd name="T9" fmla="*/ 0 h 99"/>
                <a:gd name="T10" fmla="*/ 50 w 100"/>
                <a:gd name="T11" fmla="*/ 95 h 99"/>
                <a:gd name="T12" fmla="*/ 4 w 100"/>
                <a:gd name="T13" fmla="*/ 49 h 99"/>
                <a:gd name="T14" fmla="*/ 50 w 100"/>
                <a:gd name="T15" fmla="*/ 4 h 99"/>
                <a:gd name="T16" fmla="*/ 96 w 100"/>
                <a:gd name="T17" fmla="*/ 49 h 99"/>
                <a:gd name="T18" fmla="*/ 50 w 100"/>
                <a:gd name="T19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7" y="99"/>
                    <a:pt x="100" y="77"/>
                    <a:pt x="100" y="49"/>
                  </a:cubicBezTo>
                  <a:cubicBezTo>
                    <a:pt x="100" y="22"/>
                    <a:pt x="77" y="0"/>
                    <a:pt x="50" y="0"/>
                  </a:cubicBezTo>
                  <a:close/>
                  <a:moveTo>
                    <a:pt x="50" y="95"/>
                  </a:moveTo>
                  <a:cubicBezTo>
                    <a:pt x="25" y="95"/>
                    <a:pt x="4" y="75"/>
                    <a:pt x="4" y="49"/>
                  </a:cubicBezTo>
                  <a:cubicBezTo>
                    <a:pt x="4" y="24"/>
                    <a:pt x="25" y="4"/>
                    <a:pt x="50" y="4"/>
                  </a:cubicBezTo>
                  <a:cubicBezTo>
                    <a:pt x="75" y="4"/>
                    <a:pt x="96" y="24"/>
                    <a:pt x="96" y="49"/>
                  </a:cubicBezTo>
                  <a:cubicBezTo>
                    <a:pt x="96" y="75"/>
                    <a:pt x="75" y="95"/>
                    <a:pt x="5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>
              <a:spLocks noEditPoints="1"/>
            </p:cNvSpPr>
            <p:nvPr/>
          </p:nvSpPr>
          <p:spPr bwMode="auto">
            <a:xfrm>
              <a:off x="7747794" y="1183483"/>
              <a:ext cx="301625" cy="309563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1 w 80"/>
                <a:gd name="T11" fmla="*/ 58 h 80"/>
                <a:gd name="T12" fmla="*/ 43 w 80"/>
                <a:gd name="T13" fmla="*/ 61 h 80"/>
                <a:gd name="T14" fmla="*/ 43 w 80"/>
                <a:gd name="T15" fmla="*/ 67 h 80"/>
                <a:gd name="T16" fmla="*/ 37 w 80"/>
                <a:gd name="T17" fmla="*/ 67 h 80"/>
                <a:gd name="T18" fmla="*/ 37 w 80"/>
                <a:gd name="T19" fmla="*/ 61 h 80"/>
                <a:gd name="T20" fmla="*/ 29 w 80"/>
                <a:gd name="T21" fmla="*/ 58 h 80"/>
                <a:gd name="T22" fmla="*/ 25 w 80"/>
                <a:gd name="T23" fmla="*/ 50 h 80"/>
                <a:gd name="T24" fmla="*/ 25 w 80"/>
                <a:gd name="T25" fmla="*/ 48 h 80"/>
                <a:gd name="T26" fmla="*/ 31 w 80"/>
                <a:gd name="T27" fmla="*/ 48 h 80"/>
                <a:gd name="T28" fmla="*/ 32 w 80"/>
                <a:gd name="T29" fmla="*/ 49 h 80"/>
                <a:gd name="T30" fmla="*/ 34 w 80"/>
                <a:gd name="T31" fmla="*/ 55 h 80"/>
                <a:gd name="T32" fmla="*/ 40 w 80"/>
                <a:gd name="T33" fmla="*/ 56 h 80"/>
                <a:gd name="T34" fmla="*/ 46 w 80"/>
                <a:gd name="T35" fmla="*/ 55 h 80"/>
                <a:gd name="T36" fmla="*/ 49 w 80"/>
                <a:gd name="T37" fmla="*/ 49 h 80"/>
                <a:gd name="T38" fmla="*/ 47 w 80"/>
                <a:gd name="T39" fmla="*/ 44 h 80"/>
                <a:gd name="T40" fmla="*/ 39 w 80"/>
                <a:gd name="T41" fmla="*/ 41 h 80"/>
                <a:gd name="T42" fmla="*/ 30 w 80"/>
                <a:gd name="T43" fmla="*/ 37 h 80"/>
                <a:gd name="T44" fmla="*/ 27 w 80"/>
                <a:gd name="T45" fmla="*/ 30 h 80"/>
                <a:gd name="T46" fmla="*/ 31 w 80"/>
                <a:gd name="T47" fmla="*/ 21 h 80"/>
                <a:gd name="T48" fmla="*/ 37 w 80"/>
                <a:gd name="T49" fmla="*/ 19 h 80"/>
                <a:gd name="T50" fmla="*/ 37 w 80"/>
                <a:gd name="T51" fmla="*/ 13 h 80"/>
                <a:gd name="T52" fmla="*/ 43 w 80"/>
                <a:gd name="T53" fmla="*/ 13 h 80"/>
                <a:gd name="T54" fmla="*/ 43 w 80"/>
                <a:gd name="T55" fmla="*/ 18 h 80"/>
                <a:gd name="T56" fmla="*/ 50 w 80"/>
                <a:gd name="T57" fmla="*/ 21 h 80"/>
                <a:gd name="T58" fmla="*/ 54 w 80"/>
                <a:gd name="T59" fmla="*/ 30 h 80"/>
                <a:gd name="T60" fmla="*/ 54 w 80"/>
                <a:gd name="T61" fmla="*/ 31 h 80"/>
                <a:gd name="T62" fmla="*/ 48 w 80"/>
                <a:gd name="T63" fmla="*/ 31 h 80"/>
                <a:gd name="T64" fmla="*/ 48 w 80"/>
                <a:gd name="T65" fmla="*/ 30 h 80"/>
                <a:gd name="T66" fmla="*/ 46 w 80"/>
                <a:gd name="T67" fmla="*/ 25 h 80"/>
                <a:gd name="T68" fmla="*/ 41 w 80"/>
                <a:gd name="T69" fmla="*/ 23 h 80"/>
                <a:gd name="T70" fmla="*/ 35 w 80"/>
                <a:gd name="T71" fmla="*/ 25 h 80"/>
                <a:gd name="T72" fmla="*/ 33 w 80"/>
                <a:gd name="T73" fmla="*/ 30 h 80"/>
                <a:gd name="T74" fmla="*/ 35 w 80"/>
                <a:gd name="T75" fmla="*/ 34 h 80"/>
                <a:gd name="T76" fmla="*/ 41 w 80"/>
                <a:gd name="T77" fmla="*/ 36 h 80"/>
                <a:gd name="T78" fmla="*/ 51 w 80"/>
                <a:gd name="T79" fmla="*/ 41 h 80"/>
                <a:gd name="T80" fmla="*/ 55 w 80"/>
                <a:gd name="T81" fmla="*/ 49 h 80"/>
                <a:gd name="T82" fmla="*/ 51 w 80"/>
                <a:gd name="T83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1" y="58"/>
                  </a:moveTo>
                  <a:cubicBezTo>
                    <a:pt x="49" y="60"/>
                    <a:pt x="46" y="61"/>
                    <a:pt x="43" y="61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4" y="61"/>
                    <a:pt x="32" y="60"/>
                    <a:pt x="29" y="58"/>
                  </a:cubicBezTo>
                  <a:cubicBezTo>
                    <a:pt x="27" y="56"/>
                    <a:pt x="25" y="53"/>
                    <a:pt x="25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51"/>
                    <a:pt x="32" y="53"/>
                    <a:pt x="34" y="55"/>
                  </a:cubicBezTo>
                  <a:cubicBezTo>
                    <a:pt x="35" y="56"/>
                    <a:pt x="37" y="56"/>
                    <a:pt x="40" y="56"/>
                  </a:cubicBezTo>
                  <a:cubicBezTo>
                    <a:pt x="43" y="56"/>
                    <a:pt x="45" y="56"/>
                    <a:pt x="46" y="55"/>
                  </a:cubicBezTo>
                  <a:cubicBezTo>
                    <a:pt x="48" y="53"/>
                    <a:pt x="49" y="51"/>
                    <a:pt x="49" y="49"/>
                  </a:cubicBezTo>
                  <a:cubicBezTo>
                    <a:pt x="49" y="47"/>
                    <a:pt x="48" y="46"/>
                    <a:pt x="47" y="44"/>
                  </a:cubicBezTo>
                  <a:cubicBezTo>
                    <a:pt x="45" y="43"/>
                    <a:pt x="42" y="42"/>
                    <a:pt x="39" y="41"/>
                  </a:cubicBezTo>
                  <a:cubicBezTo>
                    <a:pt x="35" y="40"/>
                    <a:pt x="32" y="39"/>
                    <a:pt x="30" y="37"/>
                  </a:cubicBezTo>
                  <a:cubicBezTo>
                    <a:pt x="28" y="35"/>
                    <a:pt x="27" y="33"/>
                    <a:pt x="27" y="30"/>
                  </a:cubicBezTo>
                  <a:cubicBezTo>
                    <a:pt x="27" y="26"/>
                    <a:pt x="28" y="24"/>
                    <a:pt x="31" y="21"/>
                  </a:cubicBezTo>
                  <a:cubicBezTo>
                    <a:pt x="32" y="20"/>
                    <a:pt x="35" y="19"/>
                    <a:pt x="37" y="19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9"/>
                    <a:pt x="48" y="20"/>
                    <a:pt x="50" y="21"/>
                  </a:cubicBezTo>
                  <a:cubicBezTo>
                    <a:pt x="53" y="24"/>
                    <a:pt x="54" y="26"/>
                    <a:pt x="54" y="30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28"/>
                    <a:pt x="47" y="26"/>
                    <a:pt x="46" y="25"/>
                  </a:cubicBezTo>
                  <a:cubicBezTo>
                    <a:pt x="45" y="24"/>
                    <a:pt x="43" y="23"/>
                    <a:pt x="41" y="23"/>
                  </a:cubicBezTo>
                  <a:cubicBezTo>
                    <a:pt x="38" y="23"/>
                    <a:pt x="36" y="24"/>
                    <a:pt x="35" y="25"/>
                  </a:cubicBezTo>
                  <a:cubicBezTo>
                    <a:pt x="34" y="26"/>
                    <a:pt x="33" y="28"/>
                    <a:pt x="33" y="30"/>
                  </a:cubicBezTo>
                  <a:cubicBezTo>
                    <a:pt x="33" y="31"/>
                    <a:pt x="34" y="33"/>
                    <a:pt x="35" y="34"/>
                  </a:cubicBezTo>
                  <a:cubicBezTo>
                    <a:pt x="36" y="35"/>
                    <a:pt x="38" y="36"/>
                    <a:pt x="41" y="36"/>
                  </a:cubicBezTo>
                  <a:cubicBezTo>
                    <a:pt x="46" y="37"/>
                    <a:pt x="49" y="39"/>
                    <a:pt x="51" y="41"/>
                  </a:cubicBezTo>
                  <a:cubicBezTo>
                    <a:pt x="54" y="43"/>
                    <a:pt x="55" y="46"/>
                    <a:pt x="55" y="49"/>
                  </a:cubicBezTo>
                  <a:cubicBezTo>
                    <a:pt x="55" y="53"/>
                    <a:pt x="53" y="56"/>
                    <a:pt x="51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610531" y="4901556"/>
            <a:ext cx="612000" cy="612000"/>
            <a:chOff x="9867900" y="1152526"/>
            <a:chExt cx="377825" cy="38258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4" name="Freeform 10"/>
            <p:cNvSpPr>
              <a:spLocks noEditPoints="1"/>
            </p:cNvSpPr>
            <p:nvPr/>
          </p:nvSpPr>
          <p:spPr bwMode="auto">
            <a:xfrm>
              <a:off x="9867900" y="1152526"/>
              <a:ext cx="377825" cy="382588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50 w 100"/>
                <a:gd name="T9" fmla="*/ 0 h 99"/>
                <a:gd name="T10" fmla="*/ 50 w 100"/>
                <a:gd name="T11" fmla="*/ 95 h 99"/>
                <a:gd name="T12" fmla="*/ 4 w 100"/>
                <a:gd name="T13" fmla="*/ 49 h 99"/>
                <a:gd name="T14" fmla="*/ 50 w 100"/>
                <a:gd name="T15" fmla="*/ 4 h 99"/>
                <a:gd name="T16" fmla="*/ 96 w 100"/>
                <a:gd name="T17" fmla="*/ 49 h 99"/>
                <a:gd name="T18" fmla="*/ 50 w 100"/>
                <a:gd name="T19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7" y="99"/>
                    <a:pt x="100" y="77"/>
                    <a:pt x="100" y="49"/>
                  </a:cubicBezTo>
                  <a:cubicBezTo>
                    <a:pt x="100" y="22"/>
                    <a:pt x="77" y="0"/>
                    <a:pt x="50" y="0"/>
                  </a:cubicBezTo>
                  <a:close/>
                  <a:moveTo>
                    <a:pt x="50" y="95"/>
                  </a:moveTo>
                  <a:cubicBezTo>
                    <a:pt x="25" y="95"/>
                    <a:pt x="4" y="75"/>
                    <a:pt x="4" y="49"/>
                  </a:cubicBezTo>
                  <a:cubicBezTo>
                    <a:pt x="4" y="24"/>
                    <a:pt x="25" y="4"/>
                    <a:pt x="50" y="4"/>
                  </a:cubicBezTo>
                  <a:cubicBezTo>
                    <a:pt x="75" y="4"/>
                    <a:pt x="96" y="24"/>
                    <a:pt x="96" y="49"/>
                  </a:cubicBezTo>
                  <a:cubicBezTo>
                    <a:pt x="96" y="75"/>
                    <a:pt x="75" y="95"/>
                    <a:pt x="5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1"/>
            <p:cNvSpPr>
              <a:spLocks noEditPoints="1"/>
            </p:cNvSpPr>
            <p:nvPr/>
          </p:nvSpPr>
          <p:spPr bwMode="auto">
            <a:xfrm rot="21540000">
              <a:off x="9903460" y="1191721"/>
              <a:ext cx="306705" cy="309563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5 w 80"/>
                <a:gd name="T11" fmla="*/ 40 h 80"/>
                <a:gd name="T12" fmla="*/ 55 w 80"/>
                <a:gd name="T13" fmla="*/ 46 h 80"/>
                <a:gd name="T14" fmla="*/ 43 w 80"/>
                <a:gd name="T15" fmla="*/ 46 h 80"/>
                <a:gd name="T16" fmla="*/ 43 w 80"/>
                <a:gd name="T17" fmla="*/ 49 h 80"/>
                <a:gd name="T18" fmla="*/ 55 w 80"/>
                <a:gd name="T19" fmla="*/ 49 h 80"/>
                <a:gd name="T20" fmla="*/ 55 w 80"/>
                <a:gd name="T21" fmla="*/ 55 h 80"/>
                <a:gd name="T22" fmla="*/ 43 w 80"/>
                <a:gd name="T23" fmla="*/ 55 h 80"/>
                <a:gd name="T24" fmla="*/ 43 w 80"/>
                <a:gd name="T25" fmla="*/ 64 h 80"/>
                <a:gd name="T26" fmla="*/ 37 w 80"/>
                <a:gd name="T27" fmla="*/ 64 h 80"/>
                <a:gd name="T28" fmla="*/ 37 w 80"/>
                <a:gd name="T29" fmla="*/ 55 h 80"/>
                <a:gd name="T30" fmla="*/ 25 w 80"/>
                <a:gd name="T31" fmla="*/ 55 h 80"/>
                <a:gd name="T32" fmla="*/ 25 w 80"/>
                <a:gd name="T33" fmla="*/ 49 h 80"/>
                <a:gd name="T34" fmla="*/ 37 w 80"/>
                <a:gd name="T35" fmla="*/ 49 h 80"/>
                <a:gd name="T36" fmla="*/ 37 w 80"/>
                <a:gd name="T37" fmla="*/ 46 h 80"/>
                <a:gd name="T38" fmla="*/ 25 w 80"/>
                <a:gd name="T39" fmla="*/ 46 h 80"/>
                <a:gd name="T40" fmla="*/ 25 w 80"/>
                <a:gd name="T41" fmla="*/ 40 h 80"/>
                <a:gd name="T42" fmla="*/ 34 w 80"/>
                <a:gd name="T43" fmla="*/ 40 h 80"/>
                <a:gd name="T44" fmla="*/ 23 w 80"/>
                <a:gd name="T45" fmla="*/ 19 h 80"/>
                <a:gd name="T46" fmla="*/ 30 w 80"/>
                <a:gd name="T47" fmla="*/ 19 h 80"/>
                <a:gd name="T48" fmla="*/ 38 w 80"/>
                <a:gd name="T49" fmla="*/ 35 h 80"/>
                <a:gd name="T50" fmla="*/ 40 w 80"/>
                <a:gd name="T51" fmla="*/ 38 h 80"/>
                <a:gd name="T52" fmla="*/ 42 w 80"/>
                <a:gd name="T53" fmla="*/ 34 h 80"/>
                <a:gd name="T54" fmla="*/ 50 w 80"/>
                <a:gd name="T55" fmla="*/ 19 h 80"/>
                <a:gd name="T56" fmla="*/ 57 w 80"/>
                <a:gd name="T57" fmla="*/ 19 h 80"/>
                <a:gd name="T58" fmla="*/ 46 w 80"/>
                <a:gd name="T59" fmla="*/ 40 h 80"/>
                <a:gd name="T60" fmla="*/ 55 w 80"/>
                <a:gd name="T61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5" y="40"/>
                  </a:moveTo>
                  <a:cubicBezTo>
                    <a:pt x="55" y="46"/>
                    <a:pt x="55" y="46"/>
                    <a:pt x="55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9" y="36"/>
                    <a:pt x="39" y="37"/>
                    <a:pt x="40" y="38"/>
                  </a:cubicBezTo>
                  <a:cubicBezTo>
                    <a:pt x="40" y="37"/>
                    <a:pt x="41" y="36"/>
                    <a:pt x="42" y="34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46" y="40"/>
                    <a:pt x="46" y="40"/>
                    <a:pt x="46" y="40"/>
                  </a:cubicBezTo>
                  <a:lnTo>
                    <a:pt x="5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84580" y="671195"/>
            <a:ext cx="457771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/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4—6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学段</a:t>
            </a: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内容标准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2011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内容占位符 32"/>
          <p:cNvSpPr/>
          <p:nvPr>
            <p:ph idx="1"/>
          </p:nvPr>
        </p:nvSpPr>
        <p:spPr>
          <a:xfrm>
            <a:off x="7303770" y="1496695"/>
            <a:ext cx="4090035" cy="1461135"/>
          </a:xfrm>
        </p:spPr>
        <p:txBody>
          <a:bodyPr>
            <a:noAutofit/>
          </a:bodyPr>
          <a:p>
            <a:pPr algn="l"/>
            <a:r>
              <a:rPr lang="zh-CN" altLang="en-US" sz="3100" b="1"/>
              <a:t>8.能识别从不同方向（前面、侧面、上面）看到的物体的形状图（参见例33）</a:t>
            </a:r>
            <a:endParaRPr lang="zh-CN" altLang="en-US" sz="3100" b="1"/>
          </a:p>
          <a:p>
            <a:pPr algn="l"/>
            <a:endParaRPr lang="zh-CN" altLang="en-US" sz="3100" b="1"/>
          </a:p>
          <a:p>
            <a:pPr algn="l"/>
            <a:r>
              <a:rPr lang="zh-CN" altLang="en-US" sz="3100" b="1"/>
              <a:t>9. 通过观察、操作，认识长方体、正方体、圆柱和圆锥，认识长方体、正方体和圆柱的展开图。</a:t>
            </a:r>
            <a:endParaRPr lang="zh-CN" altLang="en-US" sz="3100" b="1"/>
          </a:p>
        </p:txBody>
      </p:sp>
      <p:sp>
        <p:nvSpPr>
          <p:cNvPr id="34" name="标题 2"/>
          <p:cNvSpPr>
            <a:spLocks noGrp="1"/>
          </p:cNvSpPr>
          <p:nvPr/>
        </p:nvSpPr>
        <p:spPr>
          <a:xfrm>
            <a:off x="1649095" y="3136900"/>
            <a:ext cx="2842895" cy="1104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lt"/>
                <a:cs typeface="+mj-lt"/>
              </a:rPr>
              <a:t>图形与几何</a:t>
            </a:r>
            <a:endParaRPr 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+mj-lt"/>
              <a:cs typeface="+mj-lt"/>
            </a:endParaRPr>
          </a:p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lt"/>
                <a:cs typeface="+mj-lt"/>
              </a:rPr>
              <a:t>—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lt"/>
                <a:cs typeface="+mj-lt"/>
              </a:rPr>
              <a:t>图形认识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+mj-lt"/>
              <a:cs typeface="+mj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饼形 41"/>
          <p:cNvSpPr/>
          <p:nvPr/>
        </p:nvSpPr>
        <p:spPr>
          <a:xfrm>
            <a:off x="1568994" y="2825258"/>
            <a:ext cx="1920213" cy="1920213"/>
          </a:xfrm>
          <a:prstGeom prst="pie">
            <a:avLst>
              <a:gd name="adj1" fmla="val 1151374"/>
              <a:gd name="adj2" fmla="val 18068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5" name="饼形 42"/>
          <p:cNvSpPr/>
          <p:nvPr/>
        </p:nvSpPr>
        <p:spPr>
          <a:xfrm>
            <a:off x="974938" y="1865151"/>
            <a:ext cx="3648405" cy="3648405"/>
          </a:xfrm>
          <a:prstGeom prst="pie">
            <a:avLst>
              <a:gd name="adj1" fmla="val 17980850"/>
              <a:gd name="adj2" fmla="val 128350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cxnSp>
        <p:nvCxnSpPr>
          <p:cNvPr id="10" name="肘形连接符 45"/>
          <p:cNvCxnSpPr/>
          <p:nvPr/>
        </p:nvCxnSpPr>
        <p:spPr>
          <a:xfrm flipV="1">
            <a:off x="4623343" y="2205015"/>
            <a:ext cx="1643519" cy="1484339"/>
          </a:xfrm>
          <a:prstGeom prst="bentConnector3">
            <a:avLst>
              <a:gd name="adj1" fmla="val 72667"/>
            </a:avLst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连接符 46"/>
          <p:cNvCxnSpPr/>
          <p:nvPr/>
        </p:nvCxnSpPr>
        <p:spPr>
          <a:xfrm>
            <a:off x="4623343" y="3689353"/>
            <a:ext cx="1643519" cy="1484339"/>
          </a:xfrm>
          <a:prstGeom prst="bentConnector3">
            <a:avLst>
              <a:gd name="adj1" fmla="val 72667"/>
            </a:avLst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4667158" y="3698244"/>
            <a:ext cx="1632585" cy="196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6160020" y="5129524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/>
        </p:nvSpPr>
        <p:spPr>
          <a:xfrm>
            <a:off x="4571060" y="3645185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/>
        </p:nvSpPr>
        <p:spPr>
          <a:xfrm>
            <a:off x="6173272" y="2153183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/>
        </p:nvSpPr>
        <p:spPr>
          <a:xfrm>
            <a:off x="6203835" y="3644670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7" name="组合 16"/>
          <p:cNvGrpSpPr/>
          <p:nvPr/>
        </p:nvGrpSpPr>
        <p:grpSpPr>
          <a:xfrm>
            <a:off x="6610531" y="1917471"/>
            <a:ext cx="612000" cy="612000"/>
            <a:chOff x="7710488" y="1144588"/>
            <a:chExt cx="376237" cy="38258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8" name="Freeform 5"/>
            <p:cNvSpPr>
              <a:spLocks noEditPoints="1"/>
            </p:cNvSpPr>
            <p:nvPr/>
          </p:nvSpPr>
          <p:spPr bwMode="auto">
            <a:xfrm>
              <a:off x="7710488" y="1144588"/>
              <a:ext cx="376237" cy="382588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50 w 100"/>
                <a:gd name="T9" fmla="*/ 0 h 99"/>
                <a:gd name="T10" fmla="*/ 50 w 100"/>
                <a:gd name="T11" fmla="*/ 95 h 99"/>
                <a:gd name="T12" fmla="*/ 4 w 100"/>
                <a:gd name="T13" fmla="*/ 49 h 99"/>
                <a:gd name="T14" fmla="*/ 50 w 100"/>
                <a:gd name="T15" fmla="*/ 4 h 99"/>
                <a:gd name="T16" fmla="*/ 96 w 100"/>
                <a:gd name="T17" fmla="*/ 49 h 99"/>
                <a:gd name="T18" fmla="*/ 50 w 100"/>
                <a:gd name="T19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7" y="99"/>
                    <a:pt x="100" y="77"/>
                    <a:pt x="100" y="49"/>
                  </a:cubicBezTo>
                  <a:cubicBezTo>
                    <a:pt x="100" y="22"/>
                    <a:pt x="77" y="0"/>
                    <a:pt x="50" y="0"/>
                  </a:cubicBezTo>
                  <a:close/>
                  <a:moveTo>
                    <a:pt x="50" y="95"/>
                  </a:moveTo>
                  <a:cubicBezTo>
                    <a:pt x="25" y="95"/>
                    <a:pt x="4" y="75"/>
                    <a:pt x="4" y="49"/>
                  </a:cubicBezTo>
                  <a:cubicBezTo>
                    <a:pt x="4" y="24"/>
                    <a:pt x="25" y="4"/>
                    <a:pt x="50" y="4"/>
                  </a:cubicBezTo>
                  <a:cubicBezTo>
                    <a:pt x="75" y="4"/>
                    <a:pt x="96" y="24"/>
                    <a:pt x="96" y="49"/>
                  </a:cubicBezTo>
                  <a:cubicBezTo>
                    <a:pt x="96" y="75"/>
                    <a:pt x="75" y="95"/>
                    <a:pt x="5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>
              <a:spLocks noEditPoints="1"/>
            </p:cNvSpPr>
            <p:nvPr/>
          </p:nvSpPr>
          <p:spPr bwMode="auto">
            <a:xfrm>
              <a:off x="7747794" y="1183483"/>
              <a:ext cx="301625" cy="309563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1 w 80"/>
                <a:gd name="T11" fmla="*/ 58 h 80"/>
                <a:gd name="T12" fmla="*/ 43 w 80"/>
                <a:gd name="T13" fmla="*/ 61 h 80"/>
                <a:gd name="T14" fmla="*/ 43 w 80"/>
                <a:gd name="T15" fmla="*/ 67 h 80"/>
                <a:gd name="T16" fmla="*/ 37 w 80"/>
                <a:gd name="T17" fmla="*/ 67 h 80"/>
                <a:gd name="T18" fmla="*/ 37 w 80"/>
                <a:gd name="T19" fmla="*/ 61 h 80"/>
                <a:gd name="T20" fmla="*/ 29 w 80"/>
                <a:gd name="T21" fmla="*/ 58 h 80"/>
                <a:gd name="T22" fmla="*/ 25 w 80"/>
                <a:gd name="T23" fmla="*/ 50 h 80"/>
                <a:gd name="T24" fmla="*/ 25 w 80"/>
                <a:gd name="T25" fmla="*/ 48 h 80"/>
                <a:gd name="T26" fmla="*/ 31 w 80"/>
                <a:gd name="T27" fmla="*/ 48 h 80"/>
                <a:gd name="T28" fmla="*/ 32 w 80"/>
                <a:gd name="T29" fmla="*/ 49 h 80"/>
                <a:gd name="T30" fmla="*/ 34 w 80"/>
                <a:gd name="T31" fmla="*/ 55 h 80"/>
                <a:gd name="T32" fmla="*/ 40 w 80"/>
                <a:gd name="T33" fmla="*/ 56 h 80"/>
                <a:gd name="T34" fmla="*/ 46 w 80"/>
                <a:gd name="T35" fmla="*/ 55 h 80"/>
                <a:gd name="T36" fmla="*/ 49 w 80"/>
                <a:gd name="T37" fmla="*/ 49 h 80"/>
                <a:gd name="T38" fmla="*/ 47 w 80"/>
                <a:gd name="T39" fmla="*/ 44 h 80"/>
                <a:gd name="T40" fmla="*/ 39 w 80"/>
                <a:gd name="T41" fmla="*/ 41 h 80"/>
                <a:gd name="T42" fmla="*/ 30 w 80"/>
                <a:gd name="T43" fmla="*/ 37 h 80"/>
                <a:gd name="T44" fmla="*/ 27 w 80"/>
                <a:gd name="T45" fmla="*/ 30 h 80"/>
                <a:gd name="T46" fmla="*/ 31 w 80"/>
                <a:gd name="T47" fmla="*/ 21 h 80"/>
                <a:gd name="T48" fmla="*/ 37 w 80"/>
                <a:gd name="T49" fmla="*/ 19 h 80"/>
                <a:gd name="T50" fmla="*/ 37 w 80"/>
                <a:gd name="T51" fmla="*/ 13 h 80"/>
                <a:gd name="T52" fmla="*/ 43 w 80"/>
                <a:gd name="T53" fmla="*/ 13 h 80"/>
                <a:gd name="T54" fmla="*/ 43 w 80"/>
                <a:gd name="T55" fmla="*/ 18 h 80"/>
                <a:gd name="T56" fmla="*/ 50 w 80"/>
                <a:gd name="T57" fmla="*/ 21 h 80"/>
                <a:gd name="T58" fmla="*/ 54 w 80"/>
                <a:gd name="T59" fmla="*/ 30 h 80"/>
                <a:gd name="T60" fmla="*/ 54 w 80"/>
                <a:gd name="T61" fmla="*/ 31 h 80"/>
                <a:gd name="T62" fmla="*/ 48 w 80"/>
                <a:gd name="T63" fmla="*/ 31 h 80"/>
                <a:gd name="T64" fmla="*/ 48 w 80"/>
                <a:gd name="T65" fmla="*/ 30 h 80"/>
                <a:gd name="T66" fmla="*/ 46 w 80"/>
                <a:gd name="T67" fmla="*/ 25 h 80"/>
                <a:gd name="T68" fmla="*/ 41 w 80"/>
                <a:gd name="T69" fmla="*/ 23 h 80"/>
                <a:gd name="T70" fmla="*/ 35 w 80"/>
                <a:gd name="T71" fmla="*/ 25 h 80"/>
                <a:gd name="T72" fmla="*/ 33 w 80"/>
                <a:gd name="T73" fmla="*/ 30 h 80"/>
                <a:gd name="T74" fmla="*/ 35 w 80"/>
                <a:gd name="T75" fmla="*/ 34 h 80"/>
                <a:gd name="T76" fmla="*/ 41 w 80"/>
                <a:gd name="T77" fmla="*/ 36 h 80"/>
                <a:gd name="T78" fmla="*/ 51 w 80"/>
                <a:gd name="T79" fmla="*/ 41 h 80"/>
                <a:gd name="T80" fmla="*/ 55 w 80"/>
                <a:gd name="T81" fmla="*/ 49 h 80"/>
                <a:gd name="T82" fmla="*/ 51 w 80"/>
                <a:gd name="T83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1" y="58"/>
                  </a:moveTo>
                  <a:cubicBezTo>
                    <a:pt x="49" y="60"/>
                    <a:pt x="46" y="61"/>
                    <a:pt x="43" y="61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4" y="61"/>
                    <a:pt x="32" y="60"/>
                    <a:pt x="29" y="58"/>
                  </a:cubicBezTo>
                  <a:cubicBezTo>
                    <a:pt x="27" y="56"/>
                    <a:pt x="25" y="53"/>
                    <a:pt x="25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51"/>
                    <a:pt x="32" y="53"/>
                    <a:pt x="34" y="55"/>
                  </a:cubicBezTo>
                  <a:cubicBezTo>
                    <a:pt x="35" y="56"/>
                    <a:pt x="37" y="56"/>
                    <a:pt x="40" y="56"/>
                  </a:cubicBezTo>
                  <a:cubicBezTo>
                    <a:pt x="43" y="56"/>
                    <a:pt x="45" y="56"/>
                    <a:pt x="46" y="55"/>
                  </a:cubicBezTo>
                  <a:cubicBezTo>
                    <a:pt x="48" y="53"/>
                    <a:pt x="49" y="51"/>
                    <a:pt x="49" y="49"/>
                  </a:cubicBezTo>
                  <a:cubicBezTo>
                    <a:pt x="49" y="47"/>
                    <a:pt x="48" y="46"/>
                    <a:pt x="47" y="44"/>
                  </a:cubicBezTo>
                  <a:cubicBezTo>
                    <a:pt x="45" y="43"/>
                    <a:pt x="42" y="42"/>
                    <a:pt x="39" y="41"/>
                  </a:cubicBezTo>
                  <a:cubicBezTo>
                    <a:pt x="35" y="40"/>
                    <a:pt x="32" y="39"/>
                    <a:pt x="30" y="37"/>
                  </a:cubicBezTo>
                  <a:cubicBezTo>
                    <a:pt x="28" y="35"/>
                    <a:pt x="27" y="33"/>
                    <a:pt x="27" y="30"/>
                  </a:cubicBezTo>
                  <a:cubicBezTo>
                    <a:pt x="27" y="26"/>
                    <a:pt x="28" y="24"/>
                    <a:pt x="31" y="21"/>
                  </a:cubicBezTo>
                  <a:cubicBezTo>
                    <a:pt x="32" y="20"/>
                    <a:pt x="35" y="19"/>
                    <a:pt x="37" y="19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9"/>
                    <a:pt x="48" y="20"/>
                    <a:pt x="50" y="21"/>
                  </a:cubicBezTo>
                  <a:cubicBezTo>
                    <a:pt x="53" y="24"/>
                    <a:pt x="54" y="26"/>
                    <a:pt x="54" y="30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28"/>
                    <a:pt x="47" y="26"/>
                    <a:pt x="46" y="25"/>
                  </a:cubicBezTo>
                  <a:cubicBezTo>
                    <a:pt x="45" y="24"/>
                    <a:pt x="43" y="23"/>
                    <a:pt x="41" y="23"/>
                  </a:cubicBezTo>
                  <a:cubicBezTo>
                    <a:pt x="38" y="23"/>
                    <a:pt x="36" y="24"/>
                    <a:pt x="35" y="25"/>
                  </a:cubicBezTo>
                  <a:cubicBezTo>
                    <a:pt x="34" y="26"/>
                    <a:pt x="33" y="28"/>
                    <a:pt x="33" y="30"/>
                  </a:cubicBezTo>
                  <a:cubicBezTo>
                    <a:pt x="33" y="31"/>
                    <a:pt x="34" y="33"/>
                    <a:pt x="35" y="34"/>
                  </a:cubicBezTo>
                  <a:cubicBezTo>
                    <a:pt x="36" y="35"/>
                    <a:pt x="38" y="36"/>
                    <a:pt x="41" y="36"/>
                  </a:cubicBezTo>
                  <a:cubicBezTo>
                    <a:pt x="46" y="37"/>
                    <a:pt x="49" y="39"/>
                    <a:pt x="51" y="41"/>
                  </a:cubicBezTo>
                  <a:cubicBezTo>
                    <a:pt x="54" y="43"/>
                    <a:pt x="55" y="46"/>
                    <a:pt x="55" y="49"/>
                  </a:cubicBezTo>
                  <a:cubicBezTo>
                    <a:pt x="55" y="53"/>
                    <a:pt x="53" y="56"/>
                    <a:pt x="51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615473" y="3479364"/>
            <a:ext cx="612000" cy="612000"/>
            <a:chOff x="9167813" y="1152526"/>
            <a:chExt cx="373062" cy="38258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1" name="Freeform 8"/>
            <p:cNvSpPr>
              <a:spLocks noEditPoints="1"/>
            </p:cNvSpPr>
            <p:nvPr/>
          </p:nvSpPr>
          <p:spPr bwMode="auto">
            <a:xfrm>
              <a:off x="9167813" y="1152526"/>
              <a:ext cx="373062" cy="382588"/>
            </a:xfrm>
            <a:custGeom>
              <a:avLst/>
              <a:gdLst>
                <a:gd name="T0" fmla="*/ 49 w 99"/>
                <a:gd name="T1" fmla="*/ 0 h 99"/>
                <a:gd name="T2" fmla="*/ 0 w 99"/>
                <a:gd name="T3" fmla="*/ 49 h 99"/>
                <a:gd name="T4" fmla="*/ 49 w 99"/>
                <a:gd name="T5" fmla="*/ 99 h 99"/>
                <a:gd name="T6" fmla="*/ 99 w 99"/>
                <a:gd name="T7" fmla="*/ 49 h 99"/>
                <a:gd name="T8" fmla="*/ 49 w 99"/>
                <a:gd name="T9" fmla="*/ 0 h 99"/>
                <a:gd name="T10" fmla="*/ 49 w 99"/>
                <a:gd name="T11" fmla="*/ 95 h 99"/>
                <a:gd name="T12" fmla="*/ 4 w 99"/>
                <a:gd name="T13" fmla="*/ 49 h 99"/>
                <a:gd name="T14" fmla="*/ 49 w 99"/>
                <a:gd name="T15" fmla="*/ 4 h 99"/>
                <a:gd name="T16" fmla="*/ 95 w 99"/>
                <a:gd name="T17" fmla="*/ 49 h 99"/>
                <a:gd name="T18" fmla="*/ 49 w 99"/>
                <a:gd name="T19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99">
                  <a:moveTo>
                    <a:pt x="49" y="0"/>
                  </a:moveTo>
                  <a:cubicBezTo>
                    <a:pt x="22" y="0"/>
                    <a:pt x="0" y="22"/>
                    <a:pt x="0" y="49"/>
                  </a:cubicBezTo>
                  <a:cubicBezTo>
                    <a:pt x="0" y="77"/>
                    <a:pt x="22" y="99"/>
                    <a:pt x="49" y="99"/>
                  </a:cubicBezTo>
                  <a:cubicBezTo>
                    <a:pt x="77" y="99"/>
                    <a:pt x="99" y="77"/>
                    <a:pt x="99" y="49"/>
                  </a:cubicBezTo>
                  <a:cubicBezTo>
                    <a:pt x="99" y="22"/>
                    <a:pt x="77" y="0"/>
                    <a:pt x="49" y="0"/>
                  </a:cubicBezTo>
                  <a:close/>
                  <a:moveTo>
                    <a:pt x="49" y="95"/>
                  </a:moveTo>
                  <a:cubicBezTo>
                    <a:pt x="24" y="95"/>
                    <a:pt x="4" y="75"/>
                    <a:pt x="4" y="49"/>
                  </a:cubicBezTo>
                  <a:cubicBezTo>
                    <a:pt x="4" y="24"/>
                    <a:pt x="24" y="4"/>
                    <a:pt x="49" y="4"/>
                  </a:cubicBezTo>
                  <a:cubicBezTo>
                    <a:pt x="74" y="4"/>
                    <a:pt x="95" y="24"/>
                    <a:pt x="95" y="49"/>
                  </a:cubicBezTo>
                  <a:cubicBezTo>
                    <a:pt x="95" y="75"/>
                    <a:pt x="74" y="95"/>
                    <a:pt x="49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9202925" y="1187451"/>
              <a:ext cx="302839" cy="309563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5 w 80"/>
                <a:gd name="T11" fmla="*/ 61 h 80"/>
                <a:gd name="T12" fmla="*/ 25 w 80"/>
                <a:gd name="T13" fmla="*/ 61 h 80"/>
                <a:gd name="T14" fmla="*/ 25 w 80"/>
                <a:gd name="T15" fmla="*/ 57 h 80"/>
                <a:gd name="T16" fmla="*/ 26 w 80"/>
                <a:gd name="T17" fmla="*/ 57 h 80"/>
                <a:gd name="T18" fmla="*/ 33 w 80"/>
                <a:gd name="T19" fmla="*/ 46 h 80"/>
                <a:gd name="T20" fmla="*/ 33 w 80"/>
                <a:gd name="T21" fmla="*/ 41 h 80"/>
                <a:gd name="T22" fmla="*/ 26 w 80"/>
                <a:gd name="T23" fmla="*/ 41 h 80"/>
                <a:gd name="T24" fmla="*/ 26 w 80"/>
                <a:gd name="T25" fmla="*/ 36 h 80"/>
                <a:gd name="T26" fmla="*/ 32 w 80"/>
                <a:gd name="T27" fmla="*/ 36 h 80"/>
                <a:gd name="T28" fmla="*/ 31 w 80"/>
                <a:gd name="T29" fmla="*/ 29 h 80"/>
                <a:gd name="T30" fmla="*/ 45 w 80"/>
                <a:gd name="T31" fmla="*/ 15 h 80"/>
                <a:gd name="T32" fmla="*/ 53 w 80"/>
                <a:gd name="T33" fmla="*/ 17 h 80"/>
                <a:gd name="T34" fmla="*/ 53 w 80"/>
                <a:gd name="T35" fmla="*/ 17 h 80"/>
                <a:gd name="T36" fmla="*/ 53 w 80"/>
                <a:gd name="T37" fmla="*/ 24 h 80"/>
                <a:gd name="T38" fmla="*/ 52 w 80"/>
                <a:gd name="T39" fmla="*/ 24 h 80"/>
                <a:gd name="T40" fmla="*/ 45 w 80"/>
                <a:gd name="T41" fmla="*/ 21 h 80"/>
                <a:gd name="T42" fmla="*/ 38 w 80"/>
                <a:gd name="T43" fmla="*/ 29 h 80"/>
                <a:gd name="T44" fmla="*/ 39 w 80"/>
                <a:gd name="T45" fmla="*/ 36 h 80"/>
                <a:gd name="T46" fmla="*/ 49 w 80"/>
                <a:gd name="T47" fmla="*/ 36 h 80"/>
                <a:gd name="T48" fmla="*/ 49 w 80"/>
                <a:gd name="T49" fmla="*/ 41 h 80"/>
                <a:gd name="T50" fmla="*/ 40 w 80"/>
                <a:gd name="T51" fmla="*/ 41 h 80"/>
                <a:gd name="T52" fmla="*/ 39 w 80"/>
                <a:gd name="T53" fmla="*/ 49 h 80"/>
                <a:gd name="T54" fmla="*/ 35 w 80"/>
                <a:gd name="T55" fmla="*/ 55 h 80"/>
                <a:gd name="T56" fmla="*/ 55 w 80"/>
                <a:gd name="T57" fmla="*/ 55 h 80"/>
                <a:gd name="T58" fmla="*/ 55 w 80"/>
                <a:gd name="T59" fmla="*/ 6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30" y="55"/>
                    <a:pt x="33" y="50"/>
                    <a:pt x="33" y="46"/>
                  </a:cubicBezTo>
                  <a:cubicBezTo>
                    <a:pt x="33" y="44"/>
                    <a:pt x="33" y="43"/>
                    <a:pt x="33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4"/>
                    <a:pt x="31" y="31"/>
                    <a:pt x="31" y="29"/>
                  </a:cubicBezTo>
                  <a:cubicBezTo>
                    <a:pt x="31" y="21"/>
                    <a:pt x="37" y="15"/>
                    <a:pt x="45" y="15"/>
                  </a:cubicBezTo>
                  <a:cubicBezTo>
                    <a:pt x="50" y="15"/>
                    <a:pt x="52" y="16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1" y="23"/>
                    <a:pt x="48" y="21"/>
                    <a:pt x="45" y="21"/>
                  </a:cubicBezTo>
                  <a:cubicBezTo>
                    <a:pt x="40" y="21"/>
                    <a:pt x="38" y="26"/>
                    <a:pt x="38" y="29"/>
                  </a:cubicBezTo>
                  <a:cubicBezTo>
                    <a:pt x="38" y="32"/>
                    <a:pt x="39" y="34"/>
                    <a:pt x="39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0" y="44"/>
                    <a:pt x="40" y="46"/>
                    <a:pt x="39" y="49"/>
                  </a:cubicBezTo>
                  <a:cubicBezTo>
                    <a:pt x="39" y="51"/>
                    <a:pt x="37" y="53"/>
                    <a:pt x="35" y="55"/>
                  </a:cubicBezTo>
                  <a:cubicBezTo>
                    <a:pt x="55" y="55"/>
                    <a:pt x="55" y="55"/>
                    <a:pt x="55" y="55"/>
                  </a:cubicBezTo>
                  <a:lnTo>
                    <a:pt x="55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610531" y="4901556"/>
            <a:ext cx="612000" cy="612000"/>
            <a:chOff x="9867900" y="1152526"/>
            <a:chExt cx="377825" cy="38258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4" name="Freeform 10"/>
            <p:cNvSpPr>
              <a:spLocks noEditPoints="1"/>
            </p:cNvSpPr>
            <p:nvPr/>
          </p:nvSpPr>
          <p:spPr bwMode="auto">
            <a:xfrm>
              <a:off x="9867900" y="1152526"/>
              <a:ext cx="377825" cy="382588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50 w 100"/>
                <a:gd name="T9" fmla="*/ 0 h 99"/>
                <a:gd name="T10" fmla="*/ 50 w 100"/>
                <a:gd name="T11" fmla="*/ 95 h 99"/>
                <a:gd name="T12" fmla="*/ 4 w 100"/>
                <a:gd name="T13" fmla="*/ 49 h 99"/>
                <a:gd name="T14" fmla="*/ 50 w 100"/>
                <a:gd name="T15" fmla="*/ 4 h 99"/>
                <a:gd name="T16" fmla="*/ 96 w 100"/>
                <a:gd name="T17" fmla="*/ 49 h 99"/>
                <a:gd name="T18" fmla="*/ 50 w 100"/>
                <a:gd name="T19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7" y="99"/>
                    <a:pt x="100" y="77"/>
                    <a:pt x="100" y="49"/>
                  </a:cubicBezTo>
                  <a:cubicBezTo>
                    <a:pt x="100" y="22"/>
                    <a:pt x="77" y="0"/>
                    <a:pt x="50" y="0"/>
                  </a:cubicBezTo>
                  <a:close/>
                  <a:moveTo>
                    <a:pt x="50" y="95"/>
                  </a:moveTo>
                  <a:cubicBezTo>
                    <a:pt x="25" y="95"/>
                    <a:pt x="4" y="75"/>
                    <a:pt x="4" y="49"/>
                  </a:cubicBezTo>
                  <a:cubicBezTo>
                    <a:pt x="4" y="24"/>
                    <a:pt x="25" y="4"/>
                    <a:pt x="50" y="4"/>
                  </a:cubicBezTo>
                  <a:cubicBezTo>
                    <a:pt x="75" y="4"/>
                    <a:pt x="96" y="24"/>
                    <a:pt x="96" y="49"/>
                  </a:cubicBezTo>
                  <a:cubicBezTo>
                    <a:pt x="96" y="75"/>
                    <a:pt x="75" y="95"/>
                    <a:pt x="5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1"/>
            <p:cNvSpPr>
              <a:spLocks noEditPoints="1"/>
            </p:cNvSpPr>
            <p:nvPr/>
          </p:nvSpPr>
          <p:spPr bwMode="auto">
            <a:xfrm rot="21540000">
              <a:off x="9903460" y="1191721"/>
              <a:ext cx="306705" cy="309563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5 w 80"/>
                <a:gd name="T11" fmla="*/ 40 h 80"/>
                <a:gd name="T12" fmla="*/ 55 w 80"/>
                <a:gd name="T13" fmla="*/ 46 h 80"/>
                <a:gd name="T14" fmla="*/ 43 w 80"/>
                <a:gd name="T15" fmla="*/ 46 h 80"/>
                <a:gd name="T16" fmla="*/ 43 w 80"/>
                <a:gd name="T17" fmla="*/ 49 h 80"/>
                <a:gd name="T18" fmla="*/ 55 w 80"/>
                <a:gd name="T19" fmla="*/ 49 h 80"/>
                <a:gd name="T20" fmla="*/ 55 w 80"/>
                <a:gd name="T21" fmla="*/ 55 h 80"/>
                <a:gd name="T22" fmla="*/ 43 w 80"/>
                <a:gd name="T23" fmla="*/ 55 h 80"/>
                <a:gd name="T24" fmla="*/ 43 w 80"/>
                <a:gd name="T25" fmla="*/ 64 h 80"/>
                <a:gd name="T26" fmla="*/ 37 w 80"/>
                <a:gd name="T27" fmla="*/ 64 h 80"/>
                <a:gd name="T28" fmla="*/ 37 w 80"/>
                <a:gd name="T29" fmla="*/ 55 h 80"/>
                <a:gd name="T30" fmla="*/ 25 w 80"/>
                <a:gd name="T31" fmla="*/ 55 h 80"/>
                <a:gd name="T32" fmla="*/ 25 w 80"/>
                <a:gd name="T33" fmla="*/ 49 h 80"/>
                <a:gd name="T34" fmla="*/ 37 w 80"/>
                <a:gd name="T35" fmla="*/ 49 h 80"/>
                <a:gd name="T36" fmla="*/ 37 w 80"/>
                <a:gd name="T37" fmla="*/ 46 h 80"/>
                <a:gd name="T38" fmla="*/ 25 w 80"/>
                <a:gd name="T39" fmla="*/ 46 h 80"/>
                <a:gd name="T40" fmla="*/ 25 w 80"/>
                <a:gd name="T41" fmla="*/ 40 h 80"/>
                <a:gd name="T42" fmla="*/ 34 w 80"/>
                <a:gd name="T43" fmla="*/ 40 h 80"/>
                <a:gd name="T44" fmla="*/ 23 w 80"/>
                <a:gd name="T45" fmla="*/ 19 h 80"/>
                <a:gd name="T46" fmla="*/ 30 w 80"/>
                <a:gd name="T47" fmla="*/ 19 h 80"/>
                <a:gd name="T48" fmla="*/ 38 w 80"/>
                <a:gd name="T49" fmla="*/ 35 h 80"/>
                <a:gd name="T50" fmla="*/ 40 w 80"/>
                <a:gd name="T51" fmla="*/ 38 h 80"/>
                <a:gd name="T52" fmla="*/ 42 w 80"/>
                <a:gd name="T53" fmla="*/ 34 h 80"/>
                <a:gd name="T54" fmla="*/ 50 w 80"/>
                <a:gd name="T55" fmla="*/ 19 h 80"/>
                <a:gd name="T56" fmla="*/ 57 w 80"/>
                <a:gd name="T57" fmla="*/ 19 h 80"/>
                <a:gd name="T58" fmla="*/ 46 w 80"/>
                <a:gd name="T59" fmla="*/ 40 h 80"/>
                <a:gd name="T60" fmla="*/ 55 w 80"/>
                <a:gd name="T61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5" y="40"/>
                  </a:moveTo>
                  <a:cubicBezTo>
                    <a:pt x="55" y="46"/>
                    <a:pt x="55" y="46"/>
                    <a:pt x="55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9" y="36"/>
                    <a:pt x="39" y="37"/>
                    <a:pt x="40" y="38"/>
                  </a:cubicBezTo>
                  <a:cubicBezTo>
                    <a:pt x="40" y="37"/>
                    <a:pt x="41" y="36"/>
                    <a:pt x="42" y="34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46" y="40"/>
                    <a:pt x="46" y="40"/>
                    <a:pt x="46" y="40"/>
                  </a:cubicBezTo>
                  <a:lnTo>
                    <a:pt x="5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84580" y="671195"/>
            <a:ext cx="457771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/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4—6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学段</a:t>
            </a: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内容标准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2011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en-US" altLang="zh-CN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7400925" y="978535"/>
            <a:ext cx="4460875" cy="1699260"/>
          </a:xfrm>
        </p:spPr>
        <p:txBody>
          <a:bodyPr>
            <a:noAutofit/>
          </a:bodyPr>
          <a:p>
            <a:pPr algn="l"/>
            <a:r>
              <a:rPr lang="zh-CN" altLang="en-US" b="1"/>
              <a:t>6.通过实例了解体积〔包括容积〕的意义及度量单位（米</a:t>
            </a:r>
            <a:r>
              <a:rPr lang="en-US" altLang="zh-CN" b="1"/>
              <a:t>³</a:t>
            </a:r>
            <a:r>
              <a:rPr lang="zh-CN" altLang="en-US" b="1"/>
              <a:t>、分米</a:t>
            </a:r>
            <a:r>
              <a:rPr lang="en-US" altLang="zh-CN" b="1">
                <a:sym typeface="+mn-ea"/>
              </a:rPr>
              <a:t>³</a:t>
            </a:r>
            <a:r>
              <a:rPr lang="zh-CN" altLang="en-US" b="1"/>
              <a:t>、厘米</a:t>
            </a:r>
            <a:r>
              <a:rPr lang="en-US" altLang="zh-CN" b="1">
                <a:sym typeface="+mn-ea"/>
              </a:rPr>
              <a:t>³</a:t>
            </a:r>
            <a:r>
              <a:rPr lang="zh-CN" altLang="en-US" b="1"/>
              <a:t>、升、毫升），能进行单位之间的换算，感受1米</a:t>
            </a:r>
            <a:r>
              <a:rPr lang="en-US" altLang="zh-CN" b="1">
                <a:sym typeface="+mn-ea"/>
              </a:rPr>
              <a:t>³</a:t>
            </a:r>
            <a:r>
              <a:rPr lang="zh-CN" altLang="en-US" b="1"/>
              <a:t>、1厘米</a:t>
            </a:r>
            <a:r>
              <a:rPr lang="en-US" altLang="zh-CN" b="1">
                <a:sym typeface="+mn-ea"/>
              </a:rPr>
              <a:t>³</a:t>
            </a:r>
            <a:r>
              <a:rPr lang="zh-CN" altLang="en-US" b="1"/>
              <a:t>以及1升、1 毫升的实际意义。</a:t>
            </a:r>
            <a:endParaRPr lang="zh-CN" altLang="en-US" b="1"/>
          </a:p>
          <a:p>
            <a:pPr algn="l"/>
            <a:endParaRPr lang="zh-CN" altLang="en-US" b="1"/>
          </a:p>
          <a:p>
            <a:pPr algn="l"/>
            <a:r>
              <a:rPr lang="zh-CN" altLang="en-US" b="1"/>
              <a:t>7. 结合具体情境，探索并掌握长方体、正方体、圆柱的体积和表面积以及圆锥体积的计算方法，并能解决简单的实际问题。</a:t>
            </a:r>
            <a:endParaRPr lang="zh-CN" altLang="en-US" b="1"/>
          </a:p>
          <a:p>
            <a:pPr algn="l"/>
            <a:endParaRPr lang="zh-CN" altLang="en-US" b="1"/>
          </a:p>
          <a:p>
            <a:pPr algn="l"/>
            <a:r>
              <a:rPr lang="zh-CN" altLang="en-US" b="1"/>
              <a:t>8.体验某些实物（如土豆等）体积的测量方法（参见例35）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2" name="标题 31"/>
          <p:cNvSpPr>
            <a:spLocks noGrp="1"/>
          </p:cNvSpPr>
          <p:nvPr>
            <p:ph type="title"/>
          </p:nvPr>
        </p:nvSpPr>
        <p:spPr>
          <a:xfrm>
            <a:off x="726440" y="3193415"/>
            <a:ext cx="4883785" cy="991870"/>
          </a:xfrm>
        </p:spPr>
        <p:txBody>
          <a:bodyPr>
            <a:normAutofit fontScale="90000"/>
          </a:bodyPr>
          <a:p>
            <a:r>
              <a:rPr 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lt"/>
                <a:cs typeface="+mj-lt"/>
              </a:rPr>
              <a:t>图形与几何</a:t>
            </a:r>
            <a:br>
              <a:rPr 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lt"/>
                <a:cs typeface="+mj-lt"/>
              </a:rPr>
            </a:b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lt"/>
                <a:cs typeface="+mj-lt"/>
              </a:rPr>
              <a:t>—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lt"/>
                <a:cs typeface="+mj-lt"/>
              </a:rPr>
              <a:t>测量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+mj-lt"/>
              <a:cs typeface="+mj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饼形 41"/>
          <p:cNvSpPr/>
          <p:nvPr/>
        </p:nvSpPr>
        <p:spPr>
          <a:xfrm>
            <a:off x="867319" y="2825258"/>
            <a:ext cx="1920213" cy="1920213"/>
          </a:xfrm>
          <a:prstGeom prst="pie">
            <a:avLst>
              <a:gd name="adj1" fmla="val 1151374"/>
              <a:gd name="adj2" fmla="val 18068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5" name="饼形 42"/>
          <p:cNvSpPr/>
          <p:nvPr/>
        </p:nvSpPr>
        <p:spPr>
          <a:xfrm>
            <a:off x="273263" y="1865151"/>
            <a:ext cx="3648405" cy="3648405"/>
          </a:xfrm>
          <a:prstGeom prst="pie">
            <a:avLst>
              <a:gd name="adj1" fmla="val 17980850"/>
              <a:gd name="adj2" fmla="val 128350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cxnSp>
        <p:nvCxnSpPr>
          <p:cNvPr id="10" name="肘形连接符 45"/>
          <p:cNvCxnSpPr/>
          <p:nvPr/>
        </p:nvCxnSpPr>
        <p:spPr>
          <a:xfrm flipV="1">
            <a:off x="3921668" y="2205015"/>
            <a:ext cx="1643519" cy="1484339"/>
          </a:xfrm>
          <a:prstGeom prst="bentConnector3">
            <a:avLst>
              <a:gd name="adj1" fmla="val 72667"/>
            </a:avLst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连接符 46"/>
          <p:cNvCxnSpPr/>
          <p:nvPr/>
        </p:nvCxnSpPr>
        <p:spPr>
          <a:xfrm>
            <a:off x="3921668" y="3689353"/>
            <a:ext cx="1643519" cy="1484339"/>
          </a:xfrm>
          <a:prstGeom prst="bentConnector3">
            <a:avLst>
              <a:gd name="adj1" fmla="val 72667"/>
            </a:avLst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5458345" y="5129524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/>
        </p:nvSpPr>
        <p:spPr>
          <a:xfrm>
            <a:off x="3869385" y="3645185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/>
        </p:nvSpPr>
        <p:spPr>
          <a:xfrm>
            <a:off x="5471597" y="2153183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7" name="组合 16"/>
          <p:cNvGrpSpPr/>
          <p:nvPr/>
        </p:nvGrpSpPr>
        <p:grpSpPr>
          <a:xfrm>
            <a:off x="5908856" y="1917471"/>
            <a:ext cx="612000" cy="612000"/>
            <a:chOff x="7710488" y="1144588"/>
            <a:chExt cx="376237" cy="38258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8" name="Freeform 5"/>
            <p:cNvSpPr>
              <a:spLocks noEditPoints="1"/>
            </p:cNvSpPr>
            <p:nvPr/>
          </p:nvSpPr>
          <p:spPr bwMode="auto">
            <a:xfrm>
              <a:off x="7710488" y="1144588"/>
              <a:ext cx="376237" cy="382588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50 w 100"/>
                <a:gd name="T9" fmla="*/ 0 h 99"/>
                <a:gd name="T10" fmla="*/ 50 w 100"/>
                <a:gd name="T11" fmla="*/ 95 h 99"/>
                <a:gd name="T12" fmla="*/ 4 w 100"/>
                <a:gd name="T13" fmla="*/ 49 h 99"/>
                <a:gd name="T14" fmla="*/ 50 w 100"/>
                <a:gd name="T15" fmla="*/ 4 h 99"/>
                <a:gd name="T16" fmla="*/ 96 w 100"/>
                <a:gd name="T17" fmla="*/ 49 h 99"/>
                <a:gd name="T18" fmla="*/ 50 w 100"/>
                <a:gd name="T19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7" y="99"/>
                    <a:pt x="100" y="77"/>
                    <a:pt x="100" y="49"/>
                  </a:cubicBezTo>
                  <a:cubicBezTo>
                    <a:pt x="100" y="22"/>
                    <a:pt x="77" y="0"/>
                    <a:pt x="50" y="0"/>
                  </a:cubicBezTo>
                  <a:close/>
                  <a:moveTo>
                    <a:pt x="50" y="95"/>
                  </a:moveTo>
                  <a:cubicBezTo>
                    <a:pt x="25" y="95"/>
                    <a:pt x="4" y="75"/>
                    <a:pt x="4" y="49"/>
                  </a:cubicBezTo>
                  <a:cubicBezTo>
                    <a:pt x="4" y="24"/>
                    <a:pt x="25" y="4"/>
                    <a:pt x="50" y="4"/>
                  </a:cubicBezTo>
                  <a:cubicBezTo>
                    <a:pt x="75" y="4"/>
                    <a:pt x="96" y="24"/>
                    <a:pt x="96" y="49"/>
                  </a:cubicBezTo>
                  <a:cubicBezTo>
                    <a:pt x="96" y="75"/>
                    <a:pt x="75" y="95"/>
                    <a:pt x="5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>
              <a:spLocks noEditPoints="1"/>
            </p:cNvSpPr>
            <p:nvPr/>
          </p:nvSpPr>
          <p:spPr bwMode="auto">
            <a:xfrm>
              <a:off x="7747794" y="1183483"/>
              <a:ext cx="301625" cy="309563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1 w 80"/>
                <a:gd name="T11" fmla="*/ 58 h 80"/>
                <a:gd name="T12" fmla="*/ 43 w 80"/>
                <a:gd name="T13" fmla="*/ 61 h 80"/>
                <a:gd name="T14" fmla="*/ 43 w 80"/>
                <a:gd name="T15" fmla="*/ 67 h 80"/>
                <a:gd name="T16" fmla="*/ 37 w 80"/>
                <a:gd name="T17" fmla="*/ 67 h 80"/>
                <a:gd name="T18" fmla="*/ 37 w 80"/>
                <a:gd name="T19" fmla="*/ 61 h 80"/>
                <a:gd name="T20" fmla="*/ 29 w 80"/>
                <a:gd name="T21" fmla="*/ 58 h 80"/>
                <a:gd name="T22" fmla="*/ 25 w 80"/>
                <a:gd name="T23" fmla="*/ 50 h 80"/>
                <a:gd name="T24" fmla="*/ 25 w 80"/>
                <a:gd name="T25" fmla="*/ 48 h 80"/>
                <a:gd name="T26" fmla="*/ 31 w 80"/>
                <a:gd name="T27" fmla="*/ 48 h 80"/>
                <a:gd name="T28" fmla="*/ 32 w 80"/>
                <a:gd name="T29" fmla="*/ 49 h 80"/>
                <a:gd name="T30" fmla="*/ 34 w 80"/>
                <a:gd name="T31" fmla="*/ 55 h 80"/>
                <a:gd name="T32" fmla="*/ 40 w 80"/>
                <a:gd name="T33" fmla="*/ 56 h 80"/>
                <a:gd name="T34" fmla="*/ 46 w 80"/>
                <a:gd name="T35" fmla="*/ 55 h 80"/>
                <a:gd name="T36" fmla="*/ 49 w 80"/>
                <a:gd name="T37" fmla="*/ 49 h 80"/>
                <a:gd name="T38" fmla="*/ 47 w 80"/>
                <a:gd name="T39" fmla="*/ 44 h 80"/>
                <a:gd name="T40" fmla="*/ 39 w 80"/>
                <a:gd name="T41" fmla="*/ 41 h 80"/>
                <a:gd name="T42" fmla="*/ 30 w 80"/>
                <a:gd name="T43" fmla="*/ 37 h 80"/>
                <a:gd name="T44" fmla="*/ 27 w 80"/>
                <a:gd name="T45" fmla="*/ 30 h 80"/>
                <a:gd name="T46" fmla="*/ 31 w 80"/>
                <a:gd name="T47" fmla="*/ 21 h 80"/>
                <a:gd name="T48" fmla="*/ 37 w 80"/>
                <a:gd name="T49" fmla="*/ 19 h 80"/>
                <a:gd name="T50" fmla="*/ 37 w 80"/>
                <a:gd name="T51" fmla="*/ 13 h 80"/>
                <a:gd name="T52" fmla="*/ 43 w 80"/>
                <a:gd name="T53" fmla="*/ 13 h 80"/>
                <a:gd name="T54" fmla="*/ 43 w 80"/>
                <a:gd name="T55" fmla="*/ 18 h 80"/>
                <a:gd name="T56" fmla="*/ 50 w 80"/>
                <a:gd name="T57" fmla="*/ 21 h 80"/>
                <a:gd name="T58" fmla="*/ 54 w 80"/>
                <a:gd name="T59" fmla="*/ 30 h 80"/>
                <a:gd name="T60" fmla="*/ 54 w 80"/>
                <a:gd name="T61" fmla="*/ 31 h 80"/>
                <a:gd name="T62" fmla="*/ 48 w 80"/>
                <a:gd name="T63" fmla="*/ 31 h 80"/>
                <a:gd name="T64" fmla="*/ 48 w 80"/>
                <a:gd name="T65" fmla="*/ 30 h 80"/>
                <a:gd name="T66" fmla="*/ 46 w 80"/>
                <a:gd name="T67" fmla="*/ 25 h 80"/>
                <a:gd name="T68" fmla="*/ 41 w 80"/>
                <a:gd name="T69" fmla="*/ 23 h 80"/>
                <a:gd name="T70" fmla="*/ 35 w 80"/>
                <a:gd name="T71" fmla="*/ 25 h 80"/>
                <a:gd name="T72" fmla="*/ 33 w 80"/>
                <a:gd name="T73" fmla="*/ 30 h 80"/>
                <a:gd name="T74" fmla="*/ 35 w 80"/>
                <a:gd name="T75" fmla="*/ 34 h 80"/>
                <a:gd name="T76" fmla="*/ 41 w 80"/>
                <a:gd name="T77" fmla="*/ 36 h 80"/>
                <a:gd name="T78" fmla="*/ 51 w 80"/>
                <a:gd name="T79" fmla="*/ 41 h 80"/>
                <a:gd name="T80" fmla="*/ 55 w 80"/>
                <a:gd name="T81" fmla="*/ 49 h 80"/>
                <a:gd name="T82" fmla="*/ 51 w 80"/>
                <a:gd name="T83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1" y="58"/>
                  </a:moveTo>
                  <a:cubicBezTo>
                    <a:pt x="49" y="60"/>
                    <a:pt x="46" y="61"/>
                    <a:pt x="43" y="61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4" y="61"/>
                    <a:pt x="32" y="60"/>
                    <a:pt x="29" y="58"/>
                  </a:cubicBezTo>
                  <a:cubicBezTo>
                    <a:pt x="27" y="56"/>
                    <a:pt x="25" y="53"/>
                    <a:pt x="25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51"/>
                    <a:pt x="32" y="53"/>
                    <a:pt x="34" y="55"/>
                  </a:cubicBezTo>
                  <a:cubicBezTo>
                    <a:pt x="35" y="56"/>
                    <a:pt x="37" y="56"/>
                    <a:pt x="40" y="56"/>
                  </a:cubicBezTo>
                  <a:cubicBezTo>
                    <a:pt x="43" y="56"/>
                    <a:pt x="45" y="56"/>
                    <a:pt x="46" y="55"/>
                  </a:cubicBezTo>
                  <a:cubicBezTo>
                    <a:pt x="48" y="53"/>
                    <a:pt x="49" y="51"/>
                    <a:pt x="49" y="49"/>
                  </a:cubicBezTo>
                  <a:cubicBezTo>
                    <a:pt x="49" y="47"/>
                    <a:pt x="48" y="46"/>
                    <a:pt x="47" y="44"/>
                  </a:cubicBezTo>
                  <a:cubicBezTo>
                    <a:pt x="45" y="43"/>
                    <a:pt x="42" y="42"/>
                    <a:pt x="39" y="41"/>
                  </a:cubicBezTo>
                  <a:cubicBezTo>
                    <a:pt x="35" y="40"/>
                    <a:pt x="32" y="39"/>
                    <a:pt x="30" y="37"/>
                  </a:cubicBezTo>
                  <a:cubicBezTo>
                    <a:pt x="28" y="35"/>
                    <a:pt x="27" y="33"/>
                    <a:pt x="27" y="30"/>
                  </a:cubicBezTo>
                  <a:cubicBezTo>
                    <a:pt x="27" y="26"/>
                    <a:pt x="28" y="24"/>
                    <a:pt x="31" y="21"/>
                  </a:cubicBezTo>
                  <a:cubicBezTo>
                    <a:pt x="32" y="20"/>
                    <a:pt x="35" y="19"/>
                    <a:pt x="37" y="19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9"/>
                    <a:pt x="48" y="20"/>
                    <a:pt x="50" y="21"/>
                  </a:cubicBezTo>
                  <a:cubicBezTo>
                    <a:pt x="53" y="24"/>
                    <a:pt x="54" y="26"/>
                    <a:pt x="54" y="30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28"/>
                    <a:pt x="47" y="26"/>
                    <a:pt x="46" y="25"/>
                  </a:cubicBezTo>
                  <a:cubicBezTo>
                    <a:pt x="45" y="24"/>
                    <a:pt x="43" y="23"/>
                    <a:pt x="41" y="23"/>
                  </a:cubicBezTo>
                  <a:cubicBezTo>
                    <a:pt x="38" y="23"/>
                    <a:pt x="36" y="24"/>
                    <a:pt x="35" y="25"/>
                  </a:cubicBezTo>
                  <a:cubicBezTo>
                    <a:pt x="34" y="26"/>
                    <a:pt x="33" y="28"/>
                    <a:pt x="33" y="30"/>
                  </a:cubicBezTo>
                  <a:cubicBezTo>
                    <a:pt x="33" y="31"/>
                    <a:pt x="34" y="33"/>
                    <a:pt x="35" y="34"/>
                  </a:cubicBezTo>
                  <a:cubicBezTo>
                    <a:pt x="36" y="35"/>
                    <a:pt x="38" y="36"/>
                    <a:pt x="41" y="36"/>
                  </a:cubicBezTo>
                  <a:cubicBezTo>
                    <a:pt x="46" y="37"/>
                    <a:pt x="49" y="39"/>
                    <a:pt x="51" y="41"/>
                  </a:cubicBezTo>
                  <a:cubicBezTo>
                    <a:pt x="54" y="43"/>
                    <a:pt x="55" y="46"/>
                    <a:pt x="55" y="49"/>
                  </a:cubicBezTo>
                  <a:cubicBezTo>
                    <a:pt x="55" y="53"/>
                    <a:pt x="53" y="56"/>
                    <a:pt x="51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908856" y="4901556"/>
            <a:ext cx="612000" cy="612000"/>
            <a:chOff x="9867900" y="1152526"/>
            <a:chExt cx="377825" cy="38258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4" name="Freeform 10"/>
            <p:cNvSpPr>
              <a:spLocks noEditPoints="1"/>
            </p:cNvSpPr>
            <p:nvPr/>
          </p:nvSpPr>
          <p:spPr bwMode="auto">
            <a:xfrm>
              <a:off x="9867900" y="1152526"/>
              <a:ext cx="377825" cy="382588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50 w 100"/>
                <a:gd name="T9" fmla="*/ 0 h 99"/>
                <a:gd name="T10" fmla="*/ 50 w 100"/>
                <a:gd name="T11" fmla="*/ 95 h 99"/>
                <a:gd name="T12" fmla="*/ 4 w 100"/>
                <a:gd name="T13" fmla="*/ 49 h 99"/>
                <a:gd name="T14" fmla="*/ 50 w 100"/>
                <a:gd name="T15" fmla="*/ 4 h 99"/>
                <a:gd name="T16" fmla="*/ 96 w 100"/>
                <a:gd name="T17" fmla="*/ 49 h 99"/>
                <a:gd name="T18" fmla="*/ 50 w 100"/>
                <a:gd name="T19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7" y="99"/>
                    <a:pt x="100" y="77"/>
                    <a:pt x="100" y="49"/>
                  </a:cubicBezTo>
                  <a:cubicBezTo>
                    <a:pt x="100" y="22"/>
                    <a:pt x="77" y="0"/>
                    <a:pt x="50" y="0"/>
                  </a:cubicBezTo>
                  <a:close/>
                  <a:moveTo>
                    <a:pt x="50" y="95"/>
                  </a:moveTo>
                  <a:cubicBezTo>
                    <a:pt x="25" y="95"/>
                    <a:pt x="4" y="75"/>
                    <a:pt x="4" y="49"/>
                  </a:cubicBezTo>
                  <a:cubicBezTo>
                    <a:pt x="4" y="24"/>
                    <a:pt x="25" y="4"/>
                    <a:pt x="50" y="4"/>
                  </a:cubicBezTo>
                  <a:cubicBezTo>
                    <a:pt x="75" y="4"/>
                    <a:pt x="96" y="24"/>
                    <a:pt x="96" y="49"/>
                  </a:cubicBezTo>
                  <a:cubicBezTo>
                    <a:pt x="96" y="75"/>
                    <a:pt x="75" y="95"/>
                    <a:pt x="5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1"/>
            <p:cNvSpPr>
              <a:spLocks noEditPoints="1"/>
            </p:cNvSpPr>
            <p:nvPr/>
          </p:nvSpPr>
          <p:spPr bwMode="auto">
            <a:xfrm rot="21540000">
              <a:off x="9903460" y="1191721"/>
              <a:ext cx="306705" cy="309563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5 w 80"/>
                <a:gd name="T11" fmla="*/ 40 h 80"/>
                <a:gd name="T12" fmla="*/ 55 w 80"/>
                <a:gd name="T13" fmla="*/ 46 h 80"/>
                <a:gd name="T14" fmla="*/ 43 w 80"/>
                <a:gd name="T15" fmla="*/ 46 h 80"/>
                <a:gd name="T16" fmla="*/ 43 w 80"/>
                <a:gd name="T17" fmla="*/ 49 h 80"/>
                <a:gd name="T18" fmla="*/ 55 w 80"/>
                <a:gd name="T19" fmla="*/ 49 h 80"/>
                <a:gd name="T20" fmla="*/ 55 w 80"/>
                <a:gd name="T21" fmla="*/ 55 h 80"/>
                <a:gd name="T22" fmla="*/ 43 w 80"/>
                <a:gd name="T23" fmla="*/ 55 h 80"/>
                <a:gd name="T24" fmla="*/ 43 w 80"/>
                <a:gd name="T25" fmla="*/ 64 h 80"/>
                <a:gd name="T26" fmla="*/ 37 w 80"/>
                <a:gd name="T27" fmla="*/ 64 h 80"/>
                <a:gd name="T28" fmla="*/ 37 w 80"/>
                <a:gd name="T29" fmla="*/ 55 h 80"/>
                <a:gd name="T30" fmla="*/ 25 w 80"/>
                <a:gd name="T31" fmla="*/ 55 h 80"/>
                <a:gd name="T32" fmla="*/ 25 w 80"/>
                <a:gd name="T33" fmla="*/ 49 h 80"/>
                <a:gd name="T34" fmla="*/ 37 w 80"/>
                <a:gd name="T35" fmla="*/ 49 h 80"/>
                <a:gd name="T36" fmla="*/ 37 w 80"/>
                <a:gd name="T37" fmla="*/ 46 h 80"/>
                <a:gd name="T38" fmla="*/ 25 w 80"/>
                <a:gd name="T39" fmla="*/ 46 h 80"/>
                <a:gd name="T40" fmla="*/ 25 w 80"/>
                <a:gd name="T41" fmla="*/ 40 h 80"/>
                <a:gd name="T42" fmla="*/ 34 w 80"/>
                <a:gd name="T43" fmla="*/ 40 h 80"/>
                <a:gd name="T44" fmla="*/ 23 w 80"/>
                <a:gd name="T45" fmla="*/ 19 h 80"/>
                <a:gd name="T46" fmla="*/ 30 w 80"/>
                <a:gd name="T47" fmla="*/ 19 h 80"/>
                <a:gd name="T48" fmla="*/ 38 w 80"/>
                <a:gd name="T49" fmla="*/ 35 h 80"/>
                <a:gd name="T50" fmla="*/ 40 w 80"/>
                <a:gd name="T51" fmla="*/ 38 h 80"/>
                <a:gd name="T52" fmla="*/ 42 w 80"/>
                <a:gd name="T53" fmla="*/ 34 h 80"/>
                <a:gd name="T54" fmla="*/ 50 w 80"/>
                <a:gd name="T55" fmla="*/ 19 h 80"/>
                <a:gd name="T56" fmla="*/ 57 w 80"/>
                <a:gd name="T57" fmla="*/ 19 h 80"/>
                <a:gd name="T58" fmla="*/ 46 w 80"/>
                <a:gd name="T59" fmla="*/ 40 h 80"/>
                <a:gd name="T60" fmla="*/ 55 w 80"/>
                <a:gd name="T61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5" y="40"/>
                  </a:moveTo>
                  <a:cubicBezTo>
                    <a:pt x="55" y="46"/>
                    <a:pt x="55" y="46"/>
                    <a:pt x="55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9" y="36"/>
                    <a:pt x="39" y="37"/>
                    <a:pt x="40" y="38"/>
                  </a:cubicBezTo>
                  <a:cubicBezTo>
                    <a:pt x="40" y="37"/>
                    <a:pt x="41" y="36"/>
                    <a:pt x="42" y="34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46" y="40"/>
                    <a:pt x="46" y="40"/>
                    <a:pt x="46" y="40"/>
                  </a:cubicBezTo>
                  <a:lnTo>
                    <a:pt x="5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84580" y="671195"/>
            <a:ext cx="457771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/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4—6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学段</a:t>
            </a: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内容要求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内容占位符 32"/>
          <p:cNvSpPr/>
          <p:nvPr>
            <p:ph idx="1"/>
          </p:nvPr>
        </p:nvSpPr>
        <p:spPr>
          <a:xfrm>
            <a:off x="6539230" y="1634490"/>
            <a:ext cx="5210175" cy="1826260"/>
          </a:xfrm>
        </p:spPr>
        <p:txBody>
          <a:bodyPr>
            <a:noAutofit/>
          </a:bodyPr>
          <a:p>
            <a:pPr algn="l"/>
            <a:r>
              <a:rPr lang="en-US" altLang="zh-CN" b="1"/>
              <a:t>4</a:t>
            </a:r>
            <a:r>
              <a:rPr lang="zh-CN" altLang="en-US" b="1"/>
              <a:t>.通过实例了解体积（或容积）的意义，知道体积（或容积）的度量单位，能进行单位之间的换算；体验不规则物体体积的测量方法。</a:t>
            </a:r>
            <a:r>
              <a:rPr lang="zh-CN" altLang="en-US" b="1">
                <a:solidFill>
                  <a:srgbClr val="7030A0"/>
                </a:solidFill>
              </a:rPr>
              <a:t>（</a:t>
            </a:r>
            <a:r>
              <a:rPr lang="en-US" altLang="zh-CN" b="1">
                <a:solidFill>
                  <a:srgbClr val="7030A0"/>
                </a:solidFill>
              </a:rPr>
              <a:t>11</a:t>
            </a:r>
            <a:r>
              <a:rPr lang="zh-CN" altLang="en-US" b="1">
                <a:solidFill>
                  <a:srgbClr val="7030A0"/>
                </a:solidFill>
              </a:rPr>
              <a:t>版标准，测量中</a:t>
            </a:r>
            <a:r>
              <a:rPr lang="en-US" altLang="zh-CN" b="1">
                <a:solidFill>
                  <a:srgbClr val="7030A0"/>
                </a:solidFill>
              </a:rPr>
              <a:t>6,8</a:t>
            </a:r>
            <a:r>
              <a:rPr lang="zh-CN" altLang="en-US" b="1">
                <a:solidFill>
                  <a:srgbClr val="7030A0"/>
                </a:solidFill>
              </a:rPr>
              <a:t>的综合表述）</a:t>
            </a:r>
            <a:endParaRPr lang="zh-CN" altLang="en-US" b="1">
              <a:solidFill>
                <a:srgbClr val="7030A0"/>
              </a:solidFill>
            </a:endParaRPr>
          </a:p>
          <a:p>
            <a:pPr algn="l"/>
            <a:endParaRPr lang="en-US" altLang="zh-CN" b="1"/>
          </a:p>
          <a:p>
            <a:pPr algn="l"/>
            <a:r>
              <a:rPr lang="en-US" altLang="zh-CN" b="1"/>
              <a:t>5. </a:t>
            </a:r>
            <a:r>
              <a:rPr lang="zh-CN" altLang="en-US" b="1">
                <a:sym typeface="+mn-ea"/>
              </a:rPr>
              <a:t>认识长方体、正方体、圆柱，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了解</a:t>
            </a:r>
            <a:r>
              <a:rPr lang="zh-CN" altLang="en-US" b="1">
                <a:sym typeface="+mn-ea"/>
              </a:rPr>
              <a:t>这些图形的展开图。探索并掌握这些图形的体积和表面积的计算公式，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认识</a:t>
            </a:r>
            <a:r>
              <a:rPr lang="zh-CN" altLang="en-US" b="1">
                <a:sym typeface="+mn-ea"/>
              </a:rPr>
              <a:t>圆锥并探索其体积的计算公式，能用这些公式解决简单的实际问题。</a:t>
            </a:r>
            <a:r>
              <a:rPr lang="en-US" altLang="zh-CN" b="1">
                <a:solidFill>
                  <a:srgbClr val="7030A0"/>
                </a:solidFill>
                <a:sym typeface="+mn-ea"/>
              </a:rPr>
              <a:t>11</a:t>
            </a:r>
            <a:r>
              <a:rPr lang="zh-CN" altLang="en-US" b="1">
                <a:solidFill>
                  <a:srgbClr val="7030A0"/>
                </a:solidFill>
                <a:sym typeface="+mn-ea"/>
              </a:rPr>
              <a:t>版标准，图形认识中</a:t>
            </a:r>
            <a:r>
              <a:rPr lang="en-US" altLang="zh-CN" b="1">
                <a:solidFill>
                  <a:srgbClr val="7030A0"/>
                </a:solidFill>
                <a:sym typeface="+mn-ea"/>
              </a:rPr>
              <a:t>9</a:t>
            </a:r>
            <a:r>
              <a:rPr lang="zh-CN" altLang="en-US" b="1">
                <a:solidFill>
                  <a:srgbClr val="7030A0"/>
                </a:solidFill>
                <a:sym typeface="+mn-ea"/>
              </a:rPr>
              <a:t>的表述，但对不同图形有了认识</a:t>
            </a:r>
            <a:r>
              <a:rPr lang="zh-CN" altLang="en-US" b="1">
                <a:solidFill>
                  <a:srgbClr val="7030A0"/>
                </a:solidFill>
                <a:sym typeface="+mn-ea"/>
              </a:rPr>
              <a:t>层次的区分）</a:t>
            </a:r>
            <a:endParaRPr lang="zh-CN" altLang="en-US" b="1"/>
          </a:p>
          <a:p>
            <a:pPr algn="l"/>
            <a:endParaRPr lang="zh-CN" altLang="en-US" sz="2800" b="1"/>
          </a:p>
        </p:txBody>
      </p:sp>
      <p:sp>
        <p:nvSpPr>
          <p:cNvPr id="34" name="标题 2"/>
          <p:cNvSpPr>
            <a:spLocks noGrp="1"/>
          </p:cNvSpPr>
          <p:nvPr/>
        </p:nvSpPr>
        <p:spPr>
          <a:xfrm>
            <a:off x="353060" y="3136900"/>
            <a:ext cx="3611880" cy="1104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图形与几何</a:t>
            </a:r>
            <a:endParaRPr 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—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图形认识与测量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饼形 41"/>
          <p:cNvSpPr/>
          <p:nvPr/>
        </p:nvSpPr>
        <p:spPr>
          <a:xfrm>
            <a:off x="867319" y="2825258"/>
            <a:ext cx="1920213" cy="1920213"/>
          </a:xfrm>
          <a:prstGeom prst="pie">
            <a:avLst>
              <a:gd name="adj1" fmla="val 1151374"/>
              <a:gd name="adj2" fmla="val 18068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5" name="饼形 42"/>
          <p:cNvSpPr/>
          <p:nvPr/>
        </p:nvSpPr>
        <p:spPr>
          <a:xfrm>
            <a:off x="273263" y="1865151"/>
            <a:ext cx="3648405" cy="3648405"/>
          </a:xfrm>
          <a:prstGeom prst="pie">
            <a:avLst>
              <a:gd name="adj1" fmla="val 17980850"/>
              <a:gd name="adj2" fmla="val 128350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cxnSp>
        <p:nvCxnSpPr>
          <p:cNvPr id="10" name="肘形连接符 45"/>
          <p:cNvCxnSpPr/>
          <p:nvPr/>
        </p:nvCxnSpPr>
        <p:spPr>
          <a:xfrm flipV="1">
            <a:off x="3921668" y="2205015"/>
            <a:ext cx="1643519" cy="1484339"/>
          </a:xfrm>
          <a:prstGeom prst="bentConnector3">
            <a:avLst>
              <a:gd name="adj1" fmla="val 72667"/>
            </a:avLst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连接符 46"/>
          <p:cNvCxnSpPr/>
          <p:nvPr/>
        </p:nvCxnSpPr>
        <p:spPr>
          <a:xfrm>
            <a:off x="3921668" y="3689353"/>
            <a:ext cx="1643519" cy="1484339"/>
          </a:xfrm>
          <a:prstGeom prst="bentConnector3">
            <a:avLst>
              <a:gd name="adj1" fmla="val 72667"/>
            </a:avLst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5458345" y="5129524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/>
        </p:nvSpPr>
        <p:spPr>
          <a:xfrm>
            <a:off x="3869385" y="3645185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/>
        </p:nvSpPr>
        <p:spPr>
          <a:xfrm>
            <a:off x="5471597" y="2153183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7" name="组合 16"/>
          <p:cNvGrpSpPr/>
          <p:nvPr/>
        </p:nvGrpSpPr>
        <p:grpSpPr>
          <a:xfrm>
            <a:off x="5908856" y="1917471"/>
            <a:ext cx="612000" cy="612000"/>
            <a:chOff x="7710488" y="1144588"/>
            <a:chExt cx="376237" cy="38258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8" name="Freeform 5"/>
            <p:cNvSpPr>
              <a:spLocks noEditPoints="1"/>
            </p:cNvSpPr>
            <p:nvPr/>
          </p:nvSpPr>
          <p:spPr bwMode="auto">
            <a:xfrm>
              <a:off x="7710488" y="1144588"/>
              <a:ext cx="376237" cy="382588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50 w 100"/>
                <a:gd name="T9" fmla="*/ 0 h 99"/>
                <a:gd name="T10" fmla="*/ 50 w 100"/>
                <a:gd name="T11" fmla="*/ 95 h 99"/>
                <a:gd name="T12" fmla="*/ 4 w 100"/>
                <a:gd name="T13" fmla="*/ 49 h 99"/>
                <a:gd name="T14" fmla="*/ 50 w 100"/>
                <a:gd name="T15" fmla="*/ 4 h 99"/>
                <a:gd name="T16" fmla="*/ 96 w 100"/>
                <a:gd name="T17" fmla="*/ 49 h 99"/>
                <a:gd name="T18" fmla="*/ 50 w 100"/>
                <a:gd name="T19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7" y="99"/>
                    <a:pt x="100" y="77"/>
                    <a:pt x="100" y="49"/>
                  </a:cubicBezTo>
                  <a:cubicBezTo>
                    <a:pt x="100" y="22"/>
                    <a:pt x="77" y="0"/>
                    <a:pt x="50" y="0"/>
                  </a:cubicBezTo>
                  <a:close/>
                  <a:moveTo>
                    <a:pt x="50" y="95"/>
                  </a:moveTo>
                  <a:cubicBezTo>
                    <a:pt x="25" y="95"/>
                    <a:pt x="4" y="75"/>
                    <a:pt x="4" y="49"/>
                  </a:cubicBezTo>
                  <a:cubicBezTo>
                    <a:pt x="4" y="24"/>
                    <a:pt x="25" y="4"/>
                    <a:pt x="50" y="4"/>
                  </a:cubicBezTo>
                  <a:cubicBezTo>
                    <a:pt x="75" y="4"/>
                    <a:pt x="96" y="24"/>
                    <a:pt x="96" y="49"/>
                  </a:cubicBezTo>
                  <a:cubicBezTo>
                    <a:pt x="96" y="75"/>
                    <a:pt x="75" y="95"/>
                    <a:pt x="5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>
              <a:spLocks noEditPoints="1"/>
            </p:cNvSpPr>
            <p:nvPr/>
          </p:nvSpPr>
          <p:spPr bwMode="auto">
            <a:xfrm>
              <a:off x="7747794" y="1183483"/>
              <a:ext cx="301625" cy="309563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1 w 80"/>
                <a:gd name="T11" fmla="*/ 58 h 80"/>
                <a:gd name="T12" fmla="*/ 43 w 80"/>
                <a:gd name="T13" fmla="*/ 61 h 80"/>
                <a:gd name="T14" fmla="*/ 43 w 80"/>
                <a:gd name="T15" fmla="*/ 67 h 80"/>
                <a:gd name="T16" fmla="*/ 37 w 80"/>
                <a:gd name="T17" fmla="*/ 67 h 80"/>
                <a:gd name="T18" fmla="*/ 37 w 80"/>
                <a:gd name="T19" fmla="*/ 61 h 80"/>
                <a:gd name="T20" fmla="*/ 29 w 80"/>
                <a:gd name="T21" fmla="*/ 58 h 80"/>
                <a:gd name="T22" fmla="*/ 25 w 80"/>
                <a:gd name="T23" fmla="*/ 50 h 80"/>
                <a:gd name="T24" fmla="*/ 25 w 80"/>
                <a:gd name="T25" fmla="*/ 48 h 80"/>
                <a:gd name="T26" fmla="*/ 31 w 80"/>
                <a:gd name="T27" fmla="*/ 48 h 80"/>
                <a:gd name="T28" fmla="*/ 32 w 80"/>
                <a:gd name="T29" fmla="*/ 49 h 80"/>
                <a:gd name="T30" fmla="*/ 34 w 80"/>
                <a:gd name="T31" fmla="*/ 55 h 80"/>
                <a:gd name="T32" fmla="*/ 40 w 80"/>
                <a:gd name="T33" fmla="*/ 56 h 80"/>
                <a:gd name="T34" fmla="*/ 46 w 80"/>
                <a:gd name="T35" fmla="*/ 55 h 80"/>
                <a:gd name="T36" fmla="*/ 49 w 80"/>
                <a:gd name="T37" fmla="*/ 49 h 80"/>
                <a:gd name="T38" fmla="*/ 47 w 80"/>
                <a:gd name="T39" fmla="*/ 44 h 80"/>
                <a:gd name="T40" fmla="*/ 39 w 80"/>
                <a:gd name="T41" fmla="*/ 41 h 80"/>
                <a:gd name="T42" fmla="*/ 30 w 80"/>
                <a:gd name="T43" fmla="*/ 37 h 80"/>
                <a:gd name="T44" fmla="*/ 27 w 80"/>
                <a:gd name="T45" fmla="*/ 30 h 80"/>
                <a:gd name="T46" fmla="*/ 31 w 80"/>
                <a:gd name="T47" fmla="*/ 21 h 80"/>
                <a:gd name="T48" fmla="*/ 37 w 80"/>
                <a:gd name="T49" fmla="*/ 19 h 80"/>
                <a:gd name="T50" fmla="*/ 37 w 80"/>
                <a:gd name="T51" fmla="*/ 13 h 80"/>
                <a:gd name="T52" fmla="*/ 43 w 80"/>
                <a:gd name="T53" fmla="*/ 13 h 80"/>
                <a:gd name="T54" fmla="*/ 43 w 80"/>
                <a:gd name="T55" fmla="*/ 18 h 80"/>
                <a:gd name="T56" fmla="*/ 50 w 80"/>
                <a:gd name="T57" fmla="*/ 21 h 80"/>
                <a:gd name="T58" fmla="*/ 54 w 80"/>
                <a:gd name="T59" fmla="*/ 30 h 80"/>
                <a:gd name="T60" fmla="*/ 54 w 80"/>
                <a:gd name="T61" fmla="*/ 31 h 80"/>
                <a:gd name="T62" fmla="*/ 48 w 80"/>
                <a:gd name="T63" fmla="*/ 31 h 80"/>
                <a:gd name="T64" fmla="*/ 48 w 80"/>
                <a:gd name="T65" fmla="*/ 30 h 80"/>
                <a:gd name="T66" fmla="*/ 46 w 80"/>
                <a:gd name="T67" fmla="*/ 25 h 80"/>
                <a:gd name="T68" fmla="*/ 41 w 80"/>
                <a:gd name="T69" fmla="*/ 23 h 80"/>
                <a:gd name="T70" fmla="*/ 35 w 80"/>
                <a:gd name="T71" fmla="*/ 25 h 80"/>
                <a:gd name="T72" fmla="*/ 33 w 80"/>
                <a:gd name="T73" fmla="*/ 30 h 80"/>
                <a:gd name="T74" fmla="*/ 35 w 80"/>
                <a:gd name="T75" fmla="*/ 34 h 80"/>
                <a:gd name="T76" fmla="*/ 41 w 80"/>
                <a:gd name="T77" fmla="*/ 36 h 80"/>
                <a:gd name="T78" fmla="*/ 51 w 80"/>
                <a:gd name="T79" fmla="*/ 41 h 80"/>
                <a:gd name="T80" fmla="*/ 55 w 80"/>
                <a:gd name="T81" fmla="*/ 49 h 80"/>
                <a:gd name="T82" fmla="*/ 51 w 80"/>
                <a:gd name="T83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1" y="58"/>
                  </a:moveTo>
                  <a:cubicBezTo>
                    <a:pt x="49" y="60"/>
                    <a:pt x="46" y="61"/>
                    <a:pt x="43" y="61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4" y="61"/>
                    <a:pt x="32" y="60"/>
                    <a:pt x="29" y="58"/>
                  </a:cubicBezTo>
                  <a:cubicBezTo>
                    <a:pt x="27" y="56"/>
                    <a:pt x="25" y="53"/>
                    <a:pt x="25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51"/>
                    <a:pt x="32" y="53"/>
                    <a:pt x="34" y="55"/>
                  </a:cubicBezTo>
                  <a:cubicBezTo>
                    <a:pt x="35" y="56"/>
                    <a:pt x="37" y="56"/>
                    <a:pt x="40" y="56"/>
                  </a:cubicBezTo>
                  <a:cubicBezTo>
                    <a:pt x="43" y="56"/>
                    <a:pt x="45" y="56"/>
                    <a:pt x="46" y="55"/>
                  </a:cubicBezTo>
                  <a:cubicBezTo>
                    <a:pt x="48" y="53"/>
                    <a:pt x="49" y="51"/>
                    <a:pt x="49" y="49"/>
                  </a:cubicBezTo>
                  <a:cubicBezTo>
                    <a:pt x="49" y="47"/>
                    <a:pt x="48" y="46"/>
                    <a:pt x="47" y="44"/>
                  </a:cubicBezTo>
                  <a:cubicBezTo>
                    <a:pt x="45" y="43"/>
                    <a:pt x="42" y="42"/>
                    <a:pt x="39" y="41"/>
                  </a:cubicBezTo>
                  <a:cubicBezTo>
                    <a:pt x="35" y="40"/>
                    <a:pt x="32" y="39"/>
                    <a:pt x="30" y="37"/>
                  </a:cubicBezTo>
                  <a:cubicBezTo>
                    <a:pt x="28" y="35"/>
                    <a:pt x="27" y="33"/>
                    <a:pt x="27" y="30"/>
                  </a:cubicBezTo>
                  <a:cubicBezTo>
                    <a:pt x="27" y="26"/>
                    <a:pt x="28" y="24"/>
                    <a:pt x="31" y="21"/>
                  </a:cubicBezTo>
                  <a:cubicBezTo>
                    <a:pt x="32" y="20"/>
                    <a:pt x="35" y="19"/>
                    <a:pt x="37" y="19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9"/>
                    <a:pt x="48" y="20"/>
                    <a:pt x="50" y="21"/>
                  </a:cubicBezTo>
                  <a:cubicBezTo>
                    <a:pt x="53" y="24"/>
                    <a:pt x="54" y="26"/>
                    <a:pt x="54" y="30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28"/>
                    <a:pt x="47" y="26"/>
                    <a:pt x="46" y="25"/>
                  </a:cubicBezTo>
                  <a:cubicBezTo>
                    <a:pt x="45" y="24"/>
                    <a:pt x="43" y="23"/>
                    <a:pt x="41" y="23"/>
                  </a:cubicBezTo>
                  <a:cubicBezTo>
                    <a:pt x="38" y="23"/>
                    <a:pt x="36" y="24"/>
                    <a:pt x="35" y="25"/>
                  </a:cubicBezTo>
                  <a:cubicBezTo>
                    <a:pt x="34" y="26"/>
                    <a:pt x="33" y="28"/>
                    <a:pt x="33" y="30"/>
                  </a:cubicBezTo>
                  <a:cubicBezTo>
                    <a:pt x="33" y="31"/>
                    <a:pt x="34" y="33"/>
                    <a:pt x="35" y="34"/>
                  </a:cubicBezTo>
                  <a:cubicBezTo>
                    <a:pt x="36" y="35"/>
                    <a:pt x="38" y="36"/>
                    <a:pt x="41" y="36"/>
                  </a:cubicBezTo>
                  <a:cubicBezTo>
                    <a:pt x="46" y="37"/>
                    <a:pt x="49" y="39"/>
                    <a:pt x="51" y="41"/>
                  </a:cubicBezTo>
                  <a:cubicBezTo>
                    <a:pt x="54" y="43"/>
                    <a:pt x="55" y="46"/>
                    <a:pt x="55" y="49"/>
                  </a:cubicBezTo>
                  <a:cubicBezTo>
                    <a:pt x="55" y="53"/>
                    <a:pt x="53" y="56"/>
                    <a:pt x="51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908856" y="4901556"/>
            <a:ext cx="612000" cy="612000"/>
            <a:chOff x="9867900" y="1152526"/>
            <a:chExt cx="377825" cy="38258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4" name="Freeform 10"/>
            <p:cNvSpPr>
              <a:spLocks noEditPoints="1"/>
            </p:cNvSpPr>
            <p:nvPr/>
          </p:nvSpPr>
          <p:spPr bwMode="auto">
            <a:xfrm>
              <a:off x="9867900" y="1152526"/>
              <a:ext cx="377825" cy="382588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50 w 100"/>
                <a:gd name="T9" fmla="*/ 0 h 99"/>
                <a:gd name="T10" fmla="*/ 50 w 100"/>
                <a:gd name="T11" fmla="*/ 95 h 99"/>
                <a:gd name="T12" fmla="*/ 4 w 100"/>
                <a:gd name="T13" fmla="*/ 49 h 99"/>
                <a:gd name="T14" fmla="*/ 50 w 100"/>
                <a:gd name="T15" fmla="*/ 4 h 99"/>
                <a:gd name="T16" fmla="*/ 96 w 100"/>
                <a:gd name="T17" fmla="*/ 49 h 99"/>
                <a:gd name="T18" fmla="*/ 50 w 100"/>
                <a:gd name="T19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7" y="99"/>
                    <a:pt x="100" y="77"/>
                    <a:pt x="100" y="49"/>
                  </a:cubicBezTo>
                  <a:cubicBezTo>
                    <a:pt x="100" y="22"/>
                    <a:pt x="77" y="0"/>
                    <a:pt x="50" y="0"/>
                  </a:cubicBezTo>
                  <a:close/>
                  <a:moveTo>
                    <a:pt x="50" y="95"/>
                  </a:moveTo>
                  <a:cubicBezTo>
                    <a:pt x="25" y="95"/>
                    <a:pt x="4" y="75"/>
                    <a:pt x="4" y="49"/>
                  </a:cubicBezTo>
                  <a:cubicBezTo>
                    <a:pt x="4" y="24"/>
                    <a:pt x="25" y="4"/>
                    <a:pt x="50" y="4"/>
                  </a:cubicBezTo>
                  <a:cubicBezTo>
                    <a:pt x="75" y="4"/>
                    <a:pt x="96" y="24"/>
                    <a:pt x="96" y="49"/>
                  </a:cubicBezTo>
                  <a:cubicBezTo>
                    <a:pt x="96" y="75"/>
                    <a:pt x="75" y="95"/>
                    <a:pt x="5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1"/>
            <p:cNvSpPr>
              <a:spLocks noEditPoints="1"/>
            </p:cNvSpPr>
            <p:nvPr/>
          </p:nvSpPr>
          <p:spPr bwMode="auto">
            <a:xfrm rot="21540000">
              <a:off x="9903460" y="1191721"/>
              <a:ext cx="306705" cy="309563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5 w 80"/>
                <a:gd name="T11" fmla="*/ 40 h 80"/>
                <a:gd name="T12" fmla="*/ 55 w 80"/>
                <a:gd name="T13" fmla="*/ 46 h 80"/>
                <a:gd name="T14" fmla="*/ 43 w 80"/>
                <a:gd name="T15" fmla="*/ 46 h 80"/>
                <a:gd name="T16" fmla="*/ 43 w 80"/>
                <a:gd name="T17" fmla="*/ 49 h 80"/>
                <a:gd name="T18" fmla="*/ 55 w 80"/>
                <a:gd name="T19" fmla="*/ 49 h 80"/>
                <a:gd name="T20" fmla="*/ 55 w 80"/>
                <a:gd name="T21" fmla="*/ 55 h 80"/>
                <a:gd name="T22" fmla="*/ 43 w 80"/>
                <a:gd name="T23" fmla="*/ 55 h 80"/>
                <a:gd name="T24" fmla="*/ 43 w 80"/>
                <a:gd name="T25" fmla="*/ 64 h 80"/>
                <a:gd name="T26" fmla="*/ 37 w 80"/>
                <a:gd name="T27" fmla="*/ 64 h 80"/>
                <a:gd name="T28" fmla="*/ 37 w 80"/>
                <a:gd name="T29" fmla="*/ 55 h 80"/>
                <a:gd name="T30" fmla="*/ 25 w 80"/>
                <a:gd name="T31" fmla="*/ 55 h 80"/>
                <a:gd name="T32" fmla="*/ 25 w 80"/>
                <a:gd name="T33" fmla="*/ 49 h 80"/>
                <a:gd name="T34" fmla="*/ 37 w 80"/>
                <a:gd name="T35" fmla="*/ 49 h 80"/>
                <a:gd name="T36" fmla="*/ 37 w 80"/>
                <a:gd name="T37" fmla="*/ 46 h 80"/>
                <a:gd name="T38" fmla="*/ 25 w 80"/>
                <a:gd name="T39" fmla="*/ 46 h 80"/>
                <a:gd name="T40" fmla="*/ 25 w 80"/>
                <a:gd name="T41" fmla="*/ 40 h 80"/>
                <a:gd name="T42" fmla="*/ 34 w 80"/>
                <a:gd name="T43" fmla="*/ 40 h 80"/>
                <a:gd name="T44" fmla="*/ 23 w 80"/>
                <a:gd name="T45" fmla="*/ 19 h 80"/>
                <a:gd name="T46" fmla="*/ 30 w 80"/>
                <a:gd name="T47" fmla="*/ 19 h 80"/>
                <a:gd name="T48" fmla="*/ 38 w 80"/>
                <a:gd name="T49" fmla="*/ 35 h 80"/>
                <a:gd name="T50" fmla="*/ 40 w 80"/>
                <a:gd name="T51" fmla="*/ 38 h 80"/>
                <a:gd name="T52" fmla="*/ 42 w 80"/>
                <a:gd name="T53" fmla="*/ 34 h 80"/>
                <a:gd name="T54" fmla="*/ 50 w 80"/>
                <a:gd name="T55" fmla="*/ 19 h 80"/>
                <a:gd name="T56" fmla="*/ 57 w 80"/>
                <a:gd name="T57" fmla="*/ 19 h 80"/>
                <a:gd name="T58" fmla="*/ 46 w 80"/>
                <a:gd name="T59" fmla="*/ 40 h 80"/>
                <a:gd name="T60" fmla="*/ 55 w 80"/>
                <a:gd name="T61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5" y="40"/>
                  </a:moveTo>
                  <a:cubicBezTo>
                    <a:pt x="55" y="46"/>
                    <a:pt x="55" y="46"/>
                    <a:pt x="55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9" y="36"/>
                    <a:pt x="39" y="37"/>
                    <a:pt x="40" y="38"/>
                  </a:cubicBezTo>
                  <a:cubicBezTo>
                    <a:pt x="40" y="37"/>
                    <a:pt x="41" y="36"/>
                    <a:pt x="42" y="34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46" y="40"/>
                    <a:pt x="46" y="40"/>
                    <a:pt x="46" y="40"/>
                  </a:cubicBezTo>
                  <a:lnTo>
                    <a:pt x="5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84580" y="671195"/>
            <a:ext cx="457771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/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4—6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学段</a:t>
            </a: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内容要求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内容占位符 32"/>
          <p:cNvSpPr/>
          <p:nvPr>
            <p:ph idx="1"/>
          </p:nvPr>
        </p:nvSpPr>
        <p:spPr>
          <a:xfrm>
            <a:off x="6539230" y="1379855"/>
            <a:ext cx="5210175" cy="1826260"/>
          </a:xfrm>
        </p:spPr>
        <p:txBody>
          <a:bodyPr>
            <a:noAutofit/>
          </a:bodyPr>
          <a:p>
            <a:pPr algn="l"/>
            <a:endParaRPr lang="zh-CN" altLang="en-US" b="1"/>
          </a:p>
          <a:p>
            <a:pPr algn="l"/>
            <a:r>
              <a:rPr lang="en-US" altLang="zh-CN" b="1"/>
              <a:t>6.</a:t>
            </a:r>
            <a:r>
              <a:rPr lang="zh-CN" altLang="en-US" b="1"/>
              <a:t>对于</a:t>
            </a:r>
            <a:r>
              <a:rPr lang="zh-CN" altLang="en-US" b="1">
                <a:solidFill>
                  <a:srgbClr val="FF0000"/>
                </a:solidFill>
              </a:rPr>
              <a:t>简单物体</a:t>
            </a:r>
            <a:r>
              <a:rPr lang="zh-CN" altLang="en-US" b="1"/>
              <a:t>，能辨认不同方向（前面、侧面、上面）形状图（参见例3</a:t>
            </a:r>
            <a:r>
              <a:rPr lang="en-US" altLang="zh-CN" b="1"/>
              <a:t>4</a:t>
            </a:r>
            <a:r>
              <a:rPr lang="zh-CN" altLang="en-US" b="1"/>
              <a:t>）（</a:t>
            </a:r>
            <a:r>
              <a:rPr lang="en-US" altLang="zh-CN" sz="2800" b="1">
                <a:solidFill>
                  <a:srgbClr val="7030A0"/>
                </a:solidFill>
                <a:sym typeface="+mn-ea"/>
              </a:rPr>
              <a:t>11</a:t>
            </a:r>
            <a:r>
              <a:rPr lang="zh-CN" altLang="en-US" sz="2800" b="1">
                <a:solidFill>
                  <a:srgbClr val="7030A0"/>
                </a:solidFill>
                <a:sym typeface="+mn-ea"/>
              </a:rPr>
              <a:t>版标准，图形认识中</a:t>
            </a:r>
            <a:r>
              <a:rPr lang="en-US" altLang="zh-CN" sz="2800" b="1">
                <a:solidFill>
                  <a:srgbClr val="7030A0"/>
                </a:solidFill>
                <a:sym typeface="+mn-ea"/>
              </a:rPr>
              <a:t>8</a:t>
            </a:r>
            <a:r>
              <a:rPr lang="zh-CN" altLang="en-US" sz="2800" b="1">
                <a:solidFill>
                  <a:srgbClr val="7030A0"/>
                </a:solidFill>
                <a:sym typeface="+mn-ea"/>
              </a:rPr>
              <a:t>，强调了简单物体）</a:t>
            </a:r>
            <a:endParaRPr lang="zh-CN" altLang="en-US" sz="2800" b="1">
              <a:solidFill>
                <a:srgbClr val="7030A0"/>
              </a:solidFill>
            </a:endParaRPr>
          </a:p>
          <a:p>
            <a:pPr algn="l"/>
            <a:endParaRPr lang="zh-CN" altLang="en-US" sz="2800" b="1"/>
          </a:p>
          <a:p>
            <a:pPr algn="l"/>
            <a:endParaRPr lang="zh-CN" altLang="en-US" sz="2400" b="1">
              <a:sym typeface="+mn-ea"/>
            </a:endParaRPr>
          </a:p>
          <a:p>
            <a:pPr algn="l"/>
            <a:endParaRPr lang="zh-CN" altLang="en-US" sz="2400" b="1">
              <a:sym typeface="+mn-ea"/>
            </a:endParaRPr>
          </a:p>
          <a:p>
            <a:pPr algn="l"/>
            <a:r>
              <a:rPr lang="zh-CN" altLang="en-US" sz="2400" b="1">
                <a:solidFill>
                  <a:srgbClr val="FF0000"/>
                </a:solidFill>
                <a:sym typeface="+mn-ea"/>
              </a:rPr>
              <a:t>7.在图形认识与测量的过程中，进一步形成量感、空间观念和几何直观。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altLang="en-US" b="1">
                <a:sym typeface="+mn-ea"/>
              </a:rPr>
              <a:t>（</a:t>
            </a:r>
            <a:r>
              <a:rPr lang="zh-CN" b="1">
                <a:solidFill>
                  <a:srgbClr val="7030A0"/>
                </a:solidFill>
                <a:sym typeface="+mn-ea"/>
              </a:rPr>
              <a:t>新增</a:t>
            </a:r>
            <a:r>
              <a:rPr lang="zh-CN" altLang="en-US" b="1">
                <a:solidFill>
                  <a:srgbClr val="7030A0"/>
                </a:solidFill>
                <a:sym typeface="+mn-ea"/>
              </a:rPr>
              <a:t>）</a:t>
            </a:r>
            <a:endParaRPr lang="zh-CN" altLang="en-US" sz="2400" b="1"/>
          </a:p>
          <a:p>
            <a:pPr algn="l"/>
            <a:endParaRPr lang="zh-CN" altLang="en-US" sz="2800" b="1"/>
          </a:p>
        </p:txBody>
      </p:sp>
      <p:sp>
        <p:nvSpPr>
          <p:cNvPr id="34" name="标题 2"/>
          <p:cNvSpPr>
            <a:spLocks noGrp="1"/>
          </p:cNvSpPr>
          <p:nvPr/>
        </p:nvSpPr>
        <p:spPr>
          <a:xfrm>
            <a:off x="353060" y="3136900"/>
            <a:ext cx="3611880" cy="1104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图形与几何</a:t>
            </a:r>
            <a:endParaRPr 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—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图形认识与测量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饼形 41"/>
          <p:cNvSpPr/>
          <p:nvPr/>
        </p:nvSpPr>
        <p:spPr>
          <a:xfrm>
            <a:off x="867319" y="2825258"/>
            <a:ext cx="1920213" cy="1920213"/>
          </a:xfrm>
          <a:prstGeom prst="pie">
            <a:avLst>
              <a:gd name="adj1" fmla="val 1151374"/>
              <a:gd name="adj2" fmla="val 18068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5" name="饼形 42"/>
          <p:cNvSpPr/>
          <p:nvPr/>
        </p:nvSpPr>
        <p:spPr>
          <a:xfrm>
            <a:off x="273263" y="1865151"/>
            <a:ext cx="3648405" cy="3648405"/>
          </a:xfrm>
          <a:prstGeom prst="pie">
            <a:avLst>
              <a:gd name="adj1" fmla="val 17980850"/>
              <a:gd name="adj2" fmla="val 128350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cxnSp>
        <p:nvCxnSpPr>
          <p:cNvPr id="10" name="肘形连接符 45"/>
          <p:cNvCxnSpPr/>
          <p:nvPr/>
        </p:nvCxnSpPr>
        <p:spPr>
          <a:xfrm flipV="1">
            <a:off x="3921668" y="2205015"/>
            <a:ext cx="1643519" cy="1484339"/>
          </a:xfrm>
          <a:prstGeom prst="bentConnector3">
            <a:avLst>
              <a:gd name="adj1" fmla="val 72667"/>
            </a:avLst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连接符 46"/>
          <p:cNvCxnSpPr/>
          <p:nvPr/>
        </p:nvCxnSpPr>
        <p:spPr>
          <a:xfrm>
            <a:off x="3921668" y="3689353"/>
            <a:ext cx="1643519" cy="1484339"/>
          </a:xfrm>
          <a:prstGeom prst="bentConnector3">
            <a:avLst>
              <a:gd name="adj1" fmla="val 72667"/>
            </a:avLst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5458345" y="5129524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/>
        </p:nvSpPr>
        <p:spPr>
          <a:xfrm>
            <a:off x="3869385" y="3645185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/>
        </p:nvSpPr>
        <p:spPr>
          <a:xfrm>
            <a:off x="5471597" y="2153183"/>
            <a:ext cx="96000" cy="9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7" name="组合 16"/>
          <p:cNvGrpSpPr/>
          <p:nvPr/>
        </p:nvGrpSpPr>
        <p:grpSpPr>
          <a:xfrm>
            <a:off x="5908856" y="1917471"/>
            <a:ext cx="612000" cy="612000"/>
            <a:chOff x="7710488" y="1144588"/>
            <a:chExt cx="376237" cy="38258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8" name="Freeform 5"/>
            <p:cNvSpPr>
              <a:spLocks noEditPoints="1"/>
            </p:cNvSpPr>
            <p:nvPr/>
          </p:nvSpPr>
          <p:spPr bwMode="auto">
            <a:xfrm>
              <a:off x="7710488" y="1144588"/>
              <a:ext cx="376237" cy="382588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50 w 100"/>
                <a:gd name="T9" fmla="*/ 0 h 99"/>
                <a:gd name="T10" fmla="*/ 50 w 100"/>
                <a:gd name="T11" fmla="*/ 95 h 99"/>
                <a:gd name="T12" fmla="*/ 4 w 100"/>
                <a:gd name="T13" fmla="*/ 49 h 99"/>
                <a:gd name="T14" fmla="*/ 50 w 100"/>
                <a:gd name="T15" fmla="*/ 4 h 99"/>
                <a:gd name="T16" fmla="*/ 96 w 100"/>
                <a:gd name="T17" fmla="*/ 49 h 99"/>
                <a:gd name="T18" fmla="*/ 50 w 100"/>
                <a:gd name="T19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7" y="99"/>
                    <a:pt x="100" y="77"/>
                    <a:pt x="100" y="49"/>
                  </a:cubicBezTo>
                  <a:cubicBezTo>
                    <a:pt x="100" y="22"/>
                    <a:pt x="77" y="0"/>
                    <a:pt x="50" y="0"/>
                  </a:cubicBezTo>
                  <a:close/>
                  <a:moveTo>
                    <a:pt x="50" y="95"/>
                  </a:moveTo>
                  <a:cubicBezTo>
                    <a:pt x="25" y="95"/>
                    <a:pt x="4" y="75"/>
                    <a:pt x="4" y="49"/>
                  </a:cubicBezTo>
                  <a:cubicBezTo>
                    <a:pt x="4" y="24"/>
                    <a:pt x="25" y="4"/>
                    <a:pt x="50" y="4"/>
                  </a:cubicBezTo>
                  <a:cubicBezTo>
                    <a:pt x="75" y="4"/>
                    <a:pt x="96" y="24"/>
                    <a:pt x="96" y="49"/>
                  </a:cubicBezTo>
                  <a:cubicBezTo>
                    <a:pt x="96" y="75"/>
                    <a:pt x="75" y="95"/>
                    <a:pt x="5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>
              <a:spLocks noEditPoints="1"/>
            </p:cNvSpPr>
            <p:nvPr/>
          </p:nvSpPr>
          <p:spPr bwMode="auto">
            <a:xfrm>
              <a:off x="7747794" y="1183483"/>
              <a:ext cx="301625" cy="309563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1 w 80"/>
                <a:gd name="T11" fmla="*/ 58 h 80"/>
                <a:gd name="T12" fmla="*/ 43 w 80"/>
                <a:gd name="T13" fmla="*/ 61 h 80"/>
                <a:gd name="T14" fmla="*/ 43 w 80"/>
                <a:gd name="T15" fmla="*/ 67 h 80"/>
                <a:gd name="T16" fmla="*/ 37 w 80"/>
                <a:gd name="T17" fmla="*/ 67 h 80"/>
                <a:gd name="T18" fmla="*/ 37 w 80"/>
                <a:gd name="T19" fmla="*/ 61 h 80"/>
                <a:gd name="T20" fmla="*/ 29 w 80"/>
                <a:gd name="T21" fmla="*/ 58 h 80"/>
                <a:gd name="T22" fmla="*/ 25 w 80"/>
                <a:gd name="T23" fmla="*/ 50 h 80"/>
                <a:gd name="T24" fmla="*/ 25 w 80"/>
                <a:gd name="T25" fmla="*/ 48 h 80"/>
                <a:gd name="T26" fmla="*/ 31 w 80"/>
                <a:gd name="T27" fmla="*/ 48 h 80"/>
                <a:gd name="T28" fmla="*/ 32 w 80"/>
                <a:gd name="T29" fmla="*/ 49 h 80"/>
                <a:gd name="T30" fmla="*/ 34 w 80"/>
                <a:gd name="T31" fmla="*/ 55 h 80"/>
                <a:gd name="T32" fmla="*/ 40 w 80"/>
                <a:gd name="T33" fmla="*/ 56 h 80"/>
                <a:gd name="T34" fmla="*/ 46 w 80"/>
                <a:gd name="T35" fmla="*/ 55 h 80"/>
                <a:gd name="T36" fmla="*/ 49 w 80"/>
                <a:gd name="T37" fmla="*/ 49 h 80"/>
                <a:gd name="T38" fmla="*/ 47 w 80"/>
                <a:gd name="T39" fmla="*/ 44 h 80"/>
                <a:gd name="T40" fmla="*/ 39 w 80"/>
                <a:gd name="T41" fmla="*/ 41 h 80"/>
                <a:gd name="T42" fmla="*/ 30 w 80"/>
                <a:gd name="T43" fmla="*/ 37 h 80"/>
                <a:gd name="T44" fmla="*/ 27 w 80"/>
                <a:gd name="T45" fmla="*/ 30 h 80"/>
                <a:gd name="T46" fmla="*/ 31 w 80"/>
                <a:gd name="T47" fmla="*/ 21 h 80"/>
                <a:gd name="T48" fmla="*/ 37 w 80"/>
                <a:gd name="T49" fmla="*/ 19 h 80"/>
                <a:gd name="T50" fmla="*/ 37 w 80"/>
                <a:gd name="T51" fmla="*/ 13 h 80"/>
                <a:gd name="T52" fmla="*/ 43 w 80"/>
                <a:gd name="T53" fmla="*/ 13 h 80"/>
                <a:gd name="T54" fmla="*/ 43 w 80"/>
                <a:gd name="T55" fmla="*/ 18 h 80"/>
                <a:gd name="T56" fmla="*/ 50 w 80"/>
                <a:gd name="T57" fmla="*/ 21 h 80"/>
                <a:gd name="T58" fmla="*/ 54 w 80"/>
                <a:gd name="T59" fmla="*/ 30 h 80"/>
                <a:gd name="T60" fmla="*/ 54 w 80"/>
                <a:gd name="T61" fmla="*/ 31 h 80"/>
                <a:gd name="T62" fmla="*/ 48 w 80"/>
                <a:gd name="T63" fmla="*/ 31 h 80"/>
                <a:gd name="T64" fmla="*/ 48 w 80"/>
                <a:gd name="T65" fmla="*/ 30 h 80"/>
                <a:gd name="T66" fmla="*/ 46 w 80"/>
                <a:gd name="T67" fmla="*/ 25 h 80"/>
                <a:gd name="T68" fmla="*/ 41 w 80"/>
                <a:gd name="T69" fmla="*/ 23 h 80"/>
                <a:gd name="T70" fmla="*/ 35 w 80"/>
                <a:gd name="T71" fmla="*/ 25 h 80"/>
                <a:gd name="T72" fmla="*/ 33 w 80"/>
                <a:gd name="T73" fmla="*/ 30 h 80"/>
                <a:gd name="T74" fmla="*/ 35 w 80"/>
                <a:gd name="T75" fmla="*/ 34 h 80"/>
                <a:gd name="T76" fmla="*/ 41 w 80"/>
                <a:gd name="T77" fmla="*/ 36 h 80"/>
                <a:gd name="T78" fmla="*/ 51 w 80"/>
                <a:gd name="T79" fmla="*/ 41 h 80"/>
                <a:gd name="T80" fmla="*/ 55 w 80"/>
                <a:gd name="T81" fmla="*/ 49 h 80"/>
                <a:gd name="T82" fmla="*/ 51 w 80"/>
                <a:gd name="T83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1" y="58"/>
                  </a:moveTo>
                  <a:cubicBezTo>
                    <a:pt x="49" y="60"/>
                    <a:pt x="46" y="61"/>
                    <a:pt x="43" y="61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4" y="61"/>
                    <a:pt x="32" y="60"/>
                    <a:pt x="29" y="58"/>
                  </a:cubicBezTo>
                  <a:cubicBezTo>
                    <a:pt x="27" y="56"/>
                    <a:pt x="25" y="53"/>
                    <a:pt x="25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51"/>
                    <a:pt x="32" y="53"/>
                    <a:pt x="34" y="55"/>
                  </a:cubicBezTo>
                  <a:cubicBezTo>
                    <a:pt x="35" y="56"/>
                    <a:pt x="37" y="56"/>
                    <a:pt x="40" y="56"/>
                  </a:cubicBezTo>
                  <a:cubicBezTo>
                    <a:pt x="43" y="56"/>
                    <a:pt x="45" y="56"/>
                    <a:pt x="46" y="55"/>
                  </a:cubicBezTo>
                  <a:cubicBezTo>
                    <a:pt x="48" y="53"/>
                    <a:pt x="49" y="51"/>
                    <a:pt x="49" y="49"/>
                  </a:cubicBezTo>
                  <a:cubicBezTo>
                    <a:pt x="49" y="47"/>
                    <a:pt x="48" y="46"/>
                    <a:pt x="47" y="44"/>
                  </a:cubicBezTo>
                  <a:cubicBezTo>
                    <a:pt x="45" y="43"/>
                    <a:pt x="42" y="42"/>
                    <a:pt x="39" y="41"/>
                  </a:cubicBezTo>
                  <a:cubicBezTo>
                    <a:pt x="35" y="40"/>
                    <a:pt x="32" y="39"/>
                    <a:pt x="30" y="37"/>
                  </a:cubicBezTo>
                  <a:cubicBezTo>
                    <a:pt x="28" y="35"/>
                    <a:pt x="27" y="33"/>
                    <a:pt x="27" y="30"/>
                  </a:cubicBezTo>
                  <a:cubicBezTo>
                    <a:pt x="27" y="26"/>
                    <a:pt x="28" y="24"/>
                    <a:pt x="31" y="21"/>
                  </a:cubicBezTo>
                  <a:cubicBezTo>
                    <a:pt x="32" y="20"/>
                    <a:pt x="35" y="19"/>
                    <a:pt x="37" y="19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9"/>
                    <a:pt x="48" y="20"/>
                    <a:pt x="50" y="21"/>
                  </a:cubicBezTo>
                  <a:cubicBezTo>
                    <a:pt x="53" y="24"/>
                    <a:pt x="54" y="26"/>
                    <a:pt x="54" y="30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28"/>
                    <a:pt x="47" y="26"/>
                    <a:pt x="46" y="25"/>
                  </a:cubicBezTo>
                  <a:cubicBezTo>
                    <a:pt x="45" y="24"/>
                    <a:pt x="43" y="23"/>
                    <a:pt x="41" y="23"/>
                  </a:cubicBezTo>
                  <a:cubicBezTo>
                    <a:pt x="38" y="23"/>
                    <a:pt x="36" y="24"/>
                    <a:pt x="35" y="25"/>
                  </a:cubicBezTo>
                  <a:cubicBezTo>
                    <a:pt x="34" y="26"/>
                    <a:pt x="33" y="28"/>
                    <a:pt x="33" y="30"/>
                  </a:cubicBezTo>
                  <a:cubicBezTo>
                    <a:pt x="33" y="31"/>
                    <a:pt x="34" y="33"/>
                    <a:pt x="35" y="34"/>
                  </a:cubicBezTo>
                  <a:cubicBezTo>
                    <a:pt x="36" y="35"/>
                    <a:pt x="38" y="36"/>
                    <a:pt x="41" y="36"/>
                  </a:cubicBezTo>
                  <a:cubicBezTo>
                    <a:pt x="46" y="37"/>
                    <a:pt x="49" y="39"/>
                    <a:pt x="51" y="41"/>
                  </a:cubicBezTo>
                  <a:cubicBezTo>
                    <a:pt x="54" y="43"/>
                    <a:pt x="55" y="46"/>
                    <a:pt x="55" y="49"/>
                  </a:cubicBezTo>
                  <a:cubicBezTo>
                    <a:pt x="55" y="53"/>
                    <a:pt x="53" y="56"/>
                    <a:pt x="51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908856" y="4901556"/>
            <a:ext cx="612000" cy="612000"/>
            <a:chOff x="9867900" y="1152526"/>
            <a:chExt cx="377825" cy="38258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4" name="Freeform 10"/>
            <p:cNvSpPr>
              <a:spLocks noEditPoints="1"/>
            </p:cNvSpPr>
            <p:nvPr/>
          </p:nvSpPr>
          <p:spPr bwMode="auto">
            <a:xfrm>
              <a:off x="9867900" y="1152526"/>
              <a:ext cx="377825" cy="382588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50 w 100"/>
                <a:gd name="T9" fmla="*/ 0 h 99"/>
                <a:gd name="T10" fmla="*/ 50 w 100"/>
                <a:gd name="T11" fmla="*/ 95 h 99"/>
                <a:gd name="T12" fmla="*/ 4 w 100"/>
                <a:gd name="T13" fmla="*/ 49 h 99"/>
                <a:gd name="T14" fmla="*/ 50 w 100"/>
                <a:gd name="T15" fmla="*/ 4 h 99"/>
                <a:gd name="T16" fmla="*/ 96 w 100"/>
                <a:gd name="T17" fmla="*/ 49 h 99"/>
                <a:gd name="T18" fmla="*/ 50 w 100"/>
                <a:gd name="T19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7" y="99"/>
                    <a:pt x="100" y="77"/>
                    <a:pt x="100" y="49"/>
                  </a:cubicBezTo>
                  <a:cubicBezTo>
                    <a:pt x="100" y="22"/>
                    <a:pt x="77" y="0"/>
                    <a:pt x="50" y="0"/>
                  </a:cubicBezTo>
                  <a:close/>
                  <a:moveTo>
                    <a:pt x="50" y="95"/>
                  </a:moveTo>
                  <a:cubicBezTo>
                    <a:pt x="25" y="95"/>
                    <a:pt x="4" y="75"/>
                    <a:pt x="4" y="49"/>
                  </a:cubicBezTo>
                  <a:cubicBezTo>
                    <a:pt x="4" y="24"/>
                    <a:pt x="25" y="4"/>
                    <a:pt x="50" y="4"/>
                  </a:cubicBezTo>
                  <a:cubicBezTo>
                    <a:pt x="75" y="4"/>
                    <a:pt x="96" y="24"/>
                    <a:pt x="96" y="49"/>
                  </a:cubicBezTo>
                  <a:cubicBezTo>
                    <a:pt x="96" y="75"/>
                    <a:pt x="75" y="95"/>
                    <a:pt x="5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1"/>
            <p:cNvSpPr>
              <a:spLocks noEditPoints="1"/>
            </p:cNvSpPr>
            <p:nvPr/>
          </p:nvSpPr>
          <p:spPr bwMode="auto">
            <a:xfrm rot="21540000">
              <a:off x="9903460" y="1191721"/>
              <a:ext cx="306705" cy="309563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5 w 80"/>
                <a:gd name="T11" fmla="*/ 40 h 80"/>
                <a:gd name="T12" fmla="*/ 55 w 80"/>
                <a:gd name="T13" fmla="*/ 46 h 80"/>
                <a:gd name="T14" fmla="*/ 43 w 80"/>
                <a:gd name="T15" fmla="*/ 46 h 80"/>
                <a:gd name="T16" fmla="*/ 43 w 80"/>
                <a:gd name="T17" fmla="*/ 49 h 80"/>
                <a:gd name="T18" fmla="*/ 55 w 80"/>
                <a:gd name="T19" fmla="*/ 49 h 80"/>
                <a:gd name="T20" fmla="*/ 55 w 80"/>
                <a:gd name="T21" fmla="*/ 55 h 80"/>
                <a:gd name="T22" fmla="*/ 43 w 80"/>
                <a:gd name="T23" fmla="*/ 55 h 80"/>
                <a:gd name="T24" fmla="*/ 43 w 80"/>
                <a:gd name="T25" fmla="*/ 64 h 80"/>
                <a:gd name="T26" fmla="*/ 37 w 80"/>
                <a:gd name="T27" fmla="*/ 64 h 80"/>
                <a:gd name="T28" fmla="*/ 37 w 80"/>
                <a:gd name="T29" fmla="*/ 55 h 80"/>
                <a:gd name="T30" fmla="*/ 25 w 80"/>
                <a:gd name="T31" fmla="*/ 55 h 80"/>
                <a:gd name="T32" fmla="*/ 25 w 80"/>
                <a:gd name="T33" fmla="*/ 49 h 80"/>
                <a:gd name="T34" fmla="*/ 37 w 80"/>
                <a:gd name="T35" fmla="*/ 49 h 80"/>
                <a:gd name="T36" fmla="*/ 37 w 80"/>
                <a:gd name="T37" fmla="*/ 46 h 80"/>
                <a:gd name="T38" fmla="*/ 25 w 80"/>
                <a:gd name="T39" fmla="*/ 46 h 80"/>
                <a:gd name="T40" fmla="*/ 25 w 80"/>
                <a:gd name="T41" fmla="*/ 40 h 80"/>
                <a:gd name="T42" fmla="*/ 34 w 80"/>
                <a:gd name="T43" fmla="*/ 40 h 80"/>
                <a:gd name="T44" fmla="*/ 23 w 80"/>
                <a:gd name="T45" fmla="*/ 19 h 80"/>
                <a:gd name="T46" fmla="*/ 30 w 80"/>
                <a:gd name="T47" fmla="*/ 19 h 80"/>
                <a:gd name="T48" fmla="*/ 38 w 80"/>
                <a:gd name="T49" fmla="*/ 35 h 80"/>
                <a:gd name="T50" fmla="*/ 40 w 80"/>
                <a:gd name="T51" fmla="*/ 38 h 80"/>
                <a:gd name="T52" fmla="*/ 42 w 80"/>
                <a:gd name="T53" fmla="*/ 34 h 80"/>
                <a:gd name="T54" fmla="*/ 50 w 80"/>
                <a:gd name="T55" fmla="*/ 19 h 80"/>
                <a:gd name="T56" fmla="*/ 57 w 80"/>
                <a:gd name="T57" fmla="*/ 19 h 80"/>
                <a:gd name="T58" fmla="*/ 46 w 80"/>
                <a:gd name="T59" fmla="*/ 40 h 80"/>
                <a:gd name="T60" fmla="*/ 55 w 80"/>
                <a:gd name="T61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5" y="40"/>
                  </a:moveTo>
                  <a:cubicBezTo>
                    <a:pt x="55" y="46"/>
                    <a:pt x="55" y="46"/>
                    <a:pt x="55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9" y="36"/>
                    <a:pt x="39" y="37"/>
                    <a:pt x="40" y="38"/>
                  </a:cubicBezTo>
                  <a:cubicBezTo>
                    <a:pt x="40" y="37"/>
                    <a:pt x="41" y="36"/>
                    <a:pt x="42" y="34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46" y="40"/>
                    <a:pt x="46" y="40"/>
                    <a:pt x="46" y="40"/>
                  </a:cubicBezTo>
                  <a:lnTo>
                    <a:pt x="5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84580" y="671195"/>
            <a:ext cx="4577715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/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4—6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学段</a:t>
            </a: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学业要求（新增）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标题 2"/>
          <p:cNvSpPr>
            <a:spLocks noGrp="1"/>
          </p:cNvSpPr>
          <p:nvPr/>
        </p:nvSpPr>
        <p:spPr>
          <a:xfrm>
            <a:off x="353060" y="3136900"/>
            <a:ext cx="3611880" cy="1104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图形与几何</a:t>
            </a:r>
            <a:endParaRPr 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—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图形认识与测量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99250" y="1160780"/>
            <a:ext cx="496252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sz="2000" b="1">
                <a:solidFill>
                  <a:srgbClr val="00B050"/>
                </a:solidFill>
              </a:rPr>
              <a:t>认识</a:t>
            </a:r>
            <a:r>
              <a:rPr sz="2000" b="1"/>
              <a:t>长方体、正方体和圆柱，能说出这些图形的特征，</a:t>
            </a:r>
            <a:r>
              <a:rPr sz="2000" b="1">
                <a:solidFill>
                  <a:srgbClr val="00B050"/>
                </a:solidFill>
              </a:rPr>
              <a:t>能辨认</a:t>
            </a:r>
            <a:r>
              <a:rPr sz="2000" b="1"/>
              <a:t>这些图形的展开图，</a:t>
            </a:r>
            <a:r>
              <a:rPr sz="2000" b="1">
                <a:solidFill>
                  <a:srgbClr val="00B050"/>
                </a:solidFill>
              </a:rPr>
              <a:t>会计算</a:t>
            </a:r>
            <a:r>
              <a:rPr sz="2000" b="1"/>
              <a:t>这些图形的体积和表面积</a:t>
            </a:r>
            <a:r>
              <a:rPr sz="2000" b="1">
                <a:solidFill>
                  <a:srgbClr val="00B050"/>
                </a:solidFill>
              </a:rPr>
              <a:t>认识</a:t>
            </a:r>
            <a:r>
              <a:rPr sz="2000" b="1"/>
              <a:t>圆锥，能说出圆锥的特征，</a:t>
            </a:r>
            <a:r>
              <a:rPr sz="2000" b="1">
                <a:solidFill>
                  <a:srgbClr val="00B050"/>
                </a:solidFill>
              </a:rPr>
              <a:t>会计算</a:t>
            </a:r>
            <a:r>
              <a:rPr sz="2000" b="1"/>
              <a:t>圆锥的体积能用相应公式解决简单的实际问题，形成空间观念和初步的应用意识。</a:t>
            </a:r>
            <a:endParaRPr sz="2000" b="1"/>
          </a:p>
          <a:p>
            <a:pPr algn="l"/>
            <a:endParaRPr sz="2000" b="1"/>
          </a:p>
          <a:p>
            <a:pPr algn="l"/>
            <a:r>
              <a:rPr sz="2000" b="1">
                <a:solidFill>
                  <a:srgbClr val="00B050"/>
                </a:solidFill>
              </a:rPr>
              <a:t>能说出</a:t>
            </a:r>
            <a:r>
              <a:rPr sz="2000" b="1"/>
              <a:t>体积单位米³、分米³、厘米3，以及容积单位升、毫升，</a:t>
            </a:r>
            <a:r>
              <a:rPr sz="2000" b="1">
                <a:solidFill>
                  <a:srgbClr val="00B050"/>
                </a:solidFill>
              </a:rPr>
              <a:t>能</a:t>
            </a:r>
            <a:r>
              <a:rPr sz="2000" b="1"/>
              <a:t>进行单位换算，</a:t>
            </a:r>
            <a:r>
              <a:rPr sz="2000" b="1">
                <a:solidFill>
                  <a:srgbClr val="00B050"/>
                </a:solidFill>
              </a:rPr>
              <a:t>能选择</a:t>
            </a:r>
            <a:r>
              <a:rPr sz="2000" b="1"/>
              <a:t>合适单位描述实际问题。</a:t>
            </a:r>
            <a:endParaRPr sz="2000" b="1"/>
          </a:p>
          <a:p>
            <a:pPr algn="l"/>
            <a:endParaRPr sz="2000" b="1"/>
          </a:p>
          <a:p>
            <a:pPr algn="l"/>
            <a:r>
              <a:rPr sz="2000" b="1"/>
              <a:t>对于简单物体，</a:t>
            </a:r>
            <a:r>
              <a:rPr sz="2000" b="1">
                <a:solidFill>
                  <a:srgbClr val="00B050"/>
                </a:solidFill>
              </a:rPr>
              <a:t>能</a:t>
            </a:r>
            <a:r>
              <a:rPr sz="2000" b="1"/>
              <a:t>辨认不同方向（前面、侧面、上面）的形状图（例34），</a:t>
            </a:r>
            <a:r>
              <a:rPr sz="2000" b="1">
                <a:solidFill>
                  <a:srgbClr val="00B050"/>
                </a:solidFill>
              </a:rPr>
              <a:t>能</a:t>
            </a:r>
            <a:r>
              <a:rPr sz="2000" b="1"/>
              <a:t>把观察的方向与相应形状图对应起来，形成空间观念。</a:t>
            </a:r>
            <a:endParaRPr sz="2400" b="1"/>
          </a:p>
          <a:p>
            <a:pPr algn="l"/>
            <a:endParaRPr sz="2400" b="1"/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4130583" y="3673479"/>
            <a:ext cx="1632585" cy="196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5925228" y="3384749"/>
            <a:ext cx="612000" cy="612000"/>
            <a:chOff x="9167813" y="1152526"/>
            <a:chExt cx="373062" cy="38258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1" name="Freeform 8"/>
            <p:cNvSpPr>
              <a:spLocks noEditPoints="1"/>
            </p:cNvSpPr>
            <p:nvPr/>
          </p:nvSpPr>
          <p:spPr bwMode="auto">
            <a:xfrm>
              <a:off x="9167813" y="1152526"/>
              <a:ext cx="373062" cy="382588"/>
            </a:xfrm>
            <a:custGeom>
              <a:avLst/>
              <a:gdLst>
                <a:gd name="T0" fmla="*/ 49 w 99"/>
                <a:gd name="T1" fmla="*/ 0 h 99"/>
                <a:gd name="T2" fmla="*/ 0 w 99"/>
                <a:gd name="T3" fmla="*/ 49 h 99"/>
                <a:gd name="T4" fmla="*/ 49 w 99"/>
                <a:gd name="T5" fmla="*/ 99 h 99"/>
                <a:gd name="T6" fmla="*/ 99 w 99"/>
                <a:gd name="T7" fmla="*/ 49 h 99"/>
                <a:gd name="T8" fmla="*/ 49 w 99"/>
                <a:gd name="T9" fmla="*/ 0 h 99"/>
                <a:gd name="T10" fmla="*/ 49 w 99"/>
                <a:gd name="T11" fmla="*/ 95 h 99"/>
                <a:gd name="T12" fmla="*/ 4 w 99"/>
                <a:gd name="T13" fmla="*/ 49 h 99"/>
                <a:gd name="T14" fmla="*/ 49 w 99"/>
                <a:gd name="T15" fmla="*/ 4 h 99"/>
                <a:gd name="T16" fmla="*/ 95 w 99"/>
                <a:gd name="T17" fmla="*/ 49 h 99"/>
                <a:gd name="T18" fmla="*/ 49 w 99"/>
                <a:gd name="T19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99">
                  <a:moveTo>
                    <a:pt x="49" y="0"/>
                  </a:moveTo>
                  <a:cubicBezTo>
                    <a:pt x="22" y="0"/>
                    <a:pt x="0" y="22"/>
                    <a:pt x="0" y="49"/>
                  </a:cubicBezTo>
                  <a:cubicBezTo>
                    <a:pt x="0" y="77"/>
                    <a:pt x="22" y="99"/>
                    <a:pt x="49" y="99"/>
                  </a:cubicBezTo>
                  <a:cubicBezTo>
                    <a:pt x="77" y="99"/>
                    <a:pt x="99" y="77"/>
                    <a:pt x="99" y="49"/>
                  </a:cubicBezTo>
                  <a:cubicBezTo>
                    <a:pt x="99" y="22"/>
                    <a:pt x="77" y="0"/>
                    <a:pt x="49" y="0"/>
                  </a:cubicBezTo>
                  <a:close/>
                  <a:moveTo>
                    <a:pt x="49" y="95"/>
                  </a:moveTo>
                  <a:cubicBezTo>
                    <a:pt x="24" y="95"/>
                    <a:pt x="4" y="75"/>
                    <a:pt x="4" y="49"/>
                  </a:cubicBezTo>
                  <a:cubicBezTo>
                    <a:pt x="4" y="24"/>
                    <a:pt x="24" y="4"/>
                    <a:pt x="49" y="4"/>
                  </a:cubicBezTo>
                  <a:cubicBezTo>
                    <a:pt x="74" y="4"/>
                    <a:pt x="95" y="24"/>
                    <a:pt x="95" y="49"/>
                  </a:cubicBezTo>
                  <a:cubicBezTo>
                    <a:pt x="95" y="75"/>
                    <a:pt x="74" y="95"/>
                    <a:pt x="49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9202925" y="1187451"/>
              <a:ext cx="302839" cy="309563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5 w 80"/>
                <a:gd name="T11" fmla="*/ 61 h 80"/>
                <a:gd name="T12" fmla="*/ 25 w 80"/>
                <a:gd name="T13" fmla="*/ 61 h 80"/>
                <a:gd name="T14" fmla="*/ 25 w 80"/>
                <a:gd name="T15" fmla="*/ 57 h 80"/>
                <a:gd name="T16" fmla="*/ 26 w 80"/>
                <a:gd name="T17" fmla="*/ 57 h 80"/>
                <a:gd name="T18" fmla="*/ 33 w 80"/>
                <a:gd name="T19" fmla="*/ 46 h 80"/>
                <a:gd name="T20" fmla="*/ 33 w 80"/>
                <a:gd name="T21" fmla="*/ 41 h 80"/>
                <a:gd name="T22" fmla="*/ 26 w 80"/>
                <a:gd name="T23" fmla="*/ 41 h 80"/>
                <a:gd name="T24" fmla="*/ 26 w 80"/>
                <a:gd name="T25" fmla="*/ 36 h 80"/>
                <a:gd name="T26" fmla="*/ 32 w 80"/>
                <a:gd name="T27" fmla="*/ 36 h 80"/>
                <a:gd name="T28" fmla="*/ 31 w 80"/>
                <a:gd name="T29" fmla="*/ 29 h 80"/>
                <a:gd name="T30" fmla="*/ 45 w 80"/>
                <a:gd name="T31" fmla="*/ 15 h 80"/>
                <a:gd name="T32" fmla="*/ 53 w 80"/>
                <a:gd name="T33" fmla="*/ 17 h 80"/>
                <a:gd name="T34" fmla="*/ 53 w 80"/>
                <a:gd name="T35" fmla="*/ 17 h 80"/>
                <a:gd name="T36" fmla="*/ 53 w 80"/>
                <a:gd name="T37" fmla="*/ 24 h 80"/>
                <a:gd name="T38" fmla="*/ 52 w 80"/>
                <a:gd name="T39" fmla="*/ 24 h 80"/>
                <a:gd name="T40" fmla="*/ 45 w 80"/>
                <a:gd name="T41" fmla="*/ 21 h 80"/>
                <a:gd name="T42" fmla="*/ 38 w 80"/>
                <a:gd name="T43" fmla="*/ 29 h 80"/>
                <a:gd name="T44" fmla="*/ 39 w 80"/>
                <a:gd name="T45" fmla="*/ 36 h 80"/>
                <a:gd name="T46" fmla="*/ 49 w 80"/>
                <a:gd name="T47" fmla="*/ 36 h 80"/>
                <a:gd name="T48" fmla="*/ 49 w 80"/>
                <a:gd name="T49" fmla="*/ 41 h 80"/>
                <a:gd name="T50" fmla="*/ 40 w 80"/>
                <a:gd name="T51" fmla="*/ 41 h 80"/>
                <a:gd name="T52" fmla="*/ 39 w 80"/>
                <a:gd name="T53" fmla="*/ 49 h 80"/>
                <a:gd name="T54" fmla="*/ 35 w 80"/>
                <a:gd name="T55" fmla="*/ 55 h 80"/>
                <a:gd name="T56" fmla="*/ 55 w 80"/>
                <a:gd name="T57" fmla="*/ 55 h 80"/>
                <a:gd name="T58" fmla="*/ 55 w 80"/>
                <a:gd name="T59" fmla="*/ 6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30" y="55"/>
                    <a:pt x="33" y="50"/>
                    <a:pt x="33" y="46"/>
                  </a:cubicBezTo>
                  <a:cubicBezTo>
                    <a:pt x="33" y="44"/>
                    <a:pt x="33" y="43"/>
                    <a:pt x="33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4"/>
                    <a:pt x="31" y="31"/>
                    <a:pt x="31" y="29"/>
                  </a:cubicBezTo>
                  <a:cubicBezTo>
                    <a:pt x="31" y="21"/>
                    <a:pt x="37" y="15"/>
                    <a:pt x="45" y="15"/>
                  </a:cubicBezTo>
                  <a:cubicBezTo>
                    <a:pt x="50" y="15"/>
                    <a:pt x="52" y="16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1" y="23"/>
                    <a:pt x="48" y="21"/>
                    <a:pt x="45" y="21"/>
                  </a:cubicBezTo>
                  <a:cubicBezTo>
                    <a:pt x="40" y="21"/>
                    <a:pt x="38" y="26"/>
                    <a:pt x="38" y="29"/>
                  </a:cubicBezTo>
                  <a:cubicBezTo>
                    <a:pt x="38" y="32"/>
                    <a:pt x="39" y="34"/>
                    <a:pt x="39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0" y="44"/>
                    <a:pt x="40" y="46"/>
                    <a:pt x="39" y="49"/>
                  </a:cubicBezTo>
                  <a:cubicBezTo>
                    <a:pt x="39" y="51"/>
                    <a:pt x="37" y="53"/>
                    <a:pt x="35" y="55"/>
                  </a:cubicBezTo>
                  <a:cubicBezTo>
                    <a:pt x="55" y="55"/>
                    <a:pt x="55" y="55"/>
                    <a:pt x="55" y="55"/>
                  </a:cubicBezTo>
                  <a:lnTo>
                    <a:pt x="55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80387"/>
            <a:ext cx="6096001" cy="502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-156210"/>
            <a:ext cx="7839075" cy="78390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55950" y="2083435"/>
            <a:ext cx="3917950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7.在图形认识与测量的过程中，进一步形成量感、空间观念和几何直观。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63890" y="2284730"/>
            <a:ext cx="298577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400" dirty="0">
                <a:latin typeface="华文彩云" panose="02010800040101010101" charset="-122"/>
                <a:ea typeface="华文彩云" panose="02010800040101010101" charset="-122"/>
              </a:rPr>
              <a:t>重点关注</a:t>
            </a:r>
            <a:endParaRPr lang="zh-CN" altLang="en-US" sz="4400" dirty="0">
              <a:latin typeface="华文彩云" panose="02010800040101010101" charset="-122"/>
              <a:ea typeface="华文彩云" panose="02010800040101010101" charset="-122"/>
            </a:endParaRPr>
          </a:p>
          <a:p>
            <a:pPr algn="dist"/>
            <a:r>
              <a:rPr lang="zh-CN" altLang="en-US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彩云" panose="02010800040101010101" charset="-122"/>
                <a:ea typeface="华文彩云" panose="02010800040101010101" charset="-122"/>
              </a:rPr>
              <a:t>核心素养</a:t>
            </a:r>
            <a:endParaRPr lang="zh-CN" altLang="en-US" sz="4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彩云" panose="02010800040101010101" charset="-122"/>
              <a:ea typeface="华文彩云" panose="02010800040101010101" charset="-122"/>
            </a:endParaRPr>
          </a:p>
          <a:p>
            <a:pPr algn="dist"/>
            <a:r>
              <a:rPr lang="zh-CN" altLang="en-US" sz="4400" dirty="0">
                <a:latin typeface="华文彩云" panose="02010800040101010101" charset="-122"/>
                <a:ea typeface="华文彩云" panose="02010800040101010101" charset="-122"/>
              </a:rPr>
              <a:t>的养成</a:t>
            </a:r>
            <a:endParaRPr lang="zh-CN" altLang="en-US" sz="4400" dirty="0">
              <a:latin typeface="华文彩云" panose="02010800040101010101" charset="-122"/>
              <a:ea typeface="华文彩云" panose="02010800040101010101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358.420472440945,&quot;width&quot;:9600.018897637796}"/>
</p:tagLst>
</file>

<file path=ppt/tags/tag2.xml><?xml version="1.0" encoding="utf-8"?>
<p:tagLst xmlns:p="http://schemas.openxmlformats.org/presentationml/2006/main">
  <p:tag name="KSO_WM_UNIT_PLACING_PICTURE_USER_VIEWPORT" val="{&quot;height&quot;:9995,&quot;width&quot;:11070}"/>
</p:tagLst>
</file>

<file path=ppt/tags/tag3.xml><?xml version="1.0" encoding="utf-8"?>
<p:tagLst xmlns:p="http://schemas.openxmlformats.org/presentationml/2006/main">
  <p:tag name="KSO_WM_UNIT_PLACING_PICTURE_USER_VIEWPORT" val="{&quot;height&quot;:6853,&quot;width&quot;:9390}"/>
</p:tagLst>
</file>

<file path=ppt/tags/tag4.xml><?xml version="1.0" encoding="utf-8"?>
<p:tagLst xmlns:p="http://schemas.openxmlformats.org/presentationml/2006/main">
  <p:tag name="COMMONDATA" val="eyJjb3VudCI6NDIsImhkaWQiOiJkNjQ3Y2Q0MzU3NjYxOGRmMzA5NGI2YzY2YzkyNDcwMiIsInVzZXJDb3VudCI6NDJ9"/>
  <p:tag name="KSO_WPP_MARK_KEY" val="c9712579-7f42-488f-af60-421591bd849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2603</Words>
  <Application>WPS 演示</Application>
  <PresentationFormat>宽屏</PresentationFormat>
  <Paragraphs>232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8" baseType="lpstr">
      <vt:lpstr>Arial</vt:lpstr>
      <vt:lpstr>宋体</vt:lpstr>
      <vt:lpstr>Wingdings</vt:lpstr>
      <vt:lpstr>华文彩云</vt:lpstr>
      <vt:lpstr>微软雅黑</vt:lpstr>
      <vt:lpstr>华文行楷</vt:lpstr>
      <vt:lpstr>Bahnschrift Light Condensed</vt:lpstr>
      <vt:lpstr>Arial</vt:lpstr>
      <vt:lpstr>Open Sans Light</vt:lpstr>
      <vt:lpstr>Times New Roman</vt:lpstr>
      <vt:lpstr>Open Sans</vt:lpstr>
      <vt:lpstr>Segoe Print</vt:lpstr>
      <vt:lpstr>Source Sans Pro</vt:lpstr>
      <vt:lpstr>等线</vt:lpstr>
      <vt:lpstr>Arial Unicode MS</vt:lpstr>
      <vt:lpstr>等线 Light</vt:lpstr>
      <vt:lpstr>Calibri</vt:lpstr>
      <vt:lpstr>华文新魏</vt:lpstr>
      <vt:lpstr>Wingdings 3</vt:lpstr>
      <vt:lpstr>印品嗨宋- (inpin.cn)</vt:lpstr>
      <vt:lpstr>Office 主题​​</vt:lpstr>
      <vt:lpstr>PowerPoint 演示文稿</vt:lpstr>
      <vt:lpstr>PowerPoint 演示文稿</vt:lpstr>
      <vt:lpstr>PowerPoint 演示文稿</vt:lpstr>
      <vt:lpstr>PowerPoint 演示文稿</vt:lpstr>
      <vt:lpstr>图形与几何 —测量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量感</vt:lpstr>
      <vt:lpstr>量感</vt:lpstr>
      <vt:lpstr>PowerPoint 演示文稿</vt:lpstr>
      <vt:lpstr>PowerPoint 演示文稿</vt:lpstr>
      <vt:lpstr>几何直观</vt:lpstr>
      <vt:lpstr>几何直观</vt:lpstr>
      <vt:lpstr>PowerPoint 演示文稿</vt:lpstr>
      <vt:lpstr>PowerPoint 演示文稿</vt:lpstr>
      <vt:lpstr>PowerPoint 演示文稿</vt:lpstr>
      <vt:lpstr>PowerPoint 演示文稿</vt:lpstr>
      <vt:lpstr>几何直观</vt:lpstr>
      <vt:lpstr>空间观念</vt:lpstr>
      <vt:lpstr>空间观念</vt:lpstr>
      <vt:lpstr>立体图形的产生</vt:lpstr>
      <vt:lpstr>PowerPoint 演示文稿</vt:lpstr>
      <vt:lpstr>创新意识</vt:lpstr>
      <vt:lpstr>立体图形体积的研究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ming an</dc:creator>
  <cp:lastModifiedBy>清风1399812198</cp:lastModifiedBy>
  <cp:revision>44</cp:revision>
  <dcterms:created xsi:type="dcterms:W3CDTF">2019-05-02T14:18:00Z</dcterms:created>
  <dcterms:modified xsi:type="dcterms:W3CDTF">2022-10-19T04:39:07Z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KSOTemplateUUID">
    <vt:lpwstr>v1.0_mb_E3h+MqZUyDaV3BB6bsUtMw==</vt:lpwstr>
  </property>
  <property fmtid="{D5CDD505-2E9C-101B-9397-08002B2CF9AE}" pid="4" name="ICV">
    <vt:lpwstr>D2F53ABA684D4737AD168BF0446662EE</vt:lpwstr>
  </property>
</Properties>
</file>