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9" r:id="rId3"/>
    <p:sldId id="267" r:id="rId4"/>
    <p:sldId id="332" r:id="rId6"/>
    <p:sldId id="272" r:id="rId7"/>
    <p:sldId id="324" r:id="rId8"/>
    <p:sldId id="325" r:id="rId9"/>
    <p:sldId id="355" r:id="rId10"/>
    <p:sldId id="359" r:id="rId11"/>
    <p:sldId id="356" r:id="rId12"/>
    <p:sldId id="357" r:id="rId13"/>
    <p:sldId id="261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D82"/>
    <a:srgbClr val="767171"/>
    <a:srgbClr val="BED181"/>
    <a:srgbClr val="0CB692"/>
    <a:srgbClr val="375A5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07" autoAdjust="0"/>
  </p:normalViewPr>
  <p:slideViewPr>
    <p:cSldViewPr snapToGrid="0">
      <p:cViewPr>
        <p:scale>
          <a:sx n="100" d="100"/>
          <a:sy n="100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_组合 14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87838"/>
            <a:chOff x="6431420" y="-718796"/>
            <a:chExt cx="12192000" cy="688783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420" y="-703877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431420" y="-718796"/>
              <a:ext cx="12192000" cy="688783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F0DA-ED0A-4717-8BC2-0AC3825A0A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264D-7D23-4327-B93F-935CC6D943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10800000">
            <a:off x="3570515" y="1970314"/>
            <a:ext cx="5007428" cy="4316748"/>
          </a:xfrm>
          <a:prstGeom prst="triangle">
            <a:avLst/>
          </a:prstGeom>
          <a:noFill/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2576577" y="2838169"/>
            <a:ext cx="427880" cy="368862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2777453" y="3667859"/>
            <a:ext cx="2759746" cy="2379091"/>
          </a:xfrm>
          <a:prstGeom prst="triangle">
            <a:avLst/>
          </a:prstGeom>
          <a:noFill/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5860435" y="5526413"/>
            <a:ext cx="427880" cy="368862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3425920" y="4188494"/>
            <a:ext cx="1462810" cy="1337820"/>
          </a:xfrm>
          <a:prstGeom prst="triangle">
            <a:avLst/>
          </a:prstGeom>
          <a:solidFill>
            <a:srgbClr val="516D8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9044306">
            <a:off x="8087511" y="4921621"/>
            <a:ext cx="427880" cy="368862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9044306">
            <a:off x="9867637" y="5403568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9044306">
            <a:off x="6989550" y="5982059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4836188">
            <a:off x="11111827" y="3245105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4836188">
            <a:off x="10741475" y="4755671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4836188">
            <a:off x="11276628" y="3860819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2438400" y="1509485"/>
            <a:ext cx="5007428" cy="4316748"/>
          </a:xfrm>
          <a:prstGeom prst="triangle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 67"/>
          <p:cNvSpPr/>
          <p:nvPr/>
        </p:nvSpPr>
        <p:spPr>
          <a:xfrm rot="10800000">
            <a:off x="9337419" y="0"/>
            <a:ext cx="2441304" cy="2104573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 66"/>
          <p:cNvSpPr/>
          <p:nvPr/>
        </p:nvSpPr>
        <p:spPr>
          <a:xfrm rot="10800000">
            <a:off x="10178754" y="71202"/>
            <a:ext cx="2013353" cy="2165347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0800000">
            <a:off x="10558071" y="272314"/>
            <a:ext cx="1416663" cy="1221261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0800000">
            <a:off x="9974863" y="1533914"/>
            <a:ext cx="661965" cy="570659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0800000">
            <a:off x="11632369" y="1953679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0800000">
            <a:off x="10924670" y="258285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879601" y="2071208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0800000">
            <a:off x="11155169" y="2203505"/>
            <a:ext cx="401359" cy="345999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0800000">
            <a:off x="9612174" y="1054522"/>
            <a:ext cx="230499" cy="198706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PA_矩形 17"/>
          <p:cNvSpPr/>
          <p:nvPr>
            <p:custDataLst>
              <p:tags r:id="rId1"/>
            </p:custDataLst>
          </p:nvPr>
        </p:nvSpPr>
        <p:spPr>
          <a:xfrm>
            <a:off x="1134745" y="1988820"/>
            <a:ext cx="9744710" cy="26473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PA_文本框 6"/>
          <p:cNvSpPr txBox="1"/>
          <p:nvPr>
            <p:custDataLst>
              <p:tags r:id="rId2"/>
            </p:custDataLst>
          </p:nvPr>
        </p:nvSpPr>
        <p:spPr>
          <a:xfrm>
            <a:off x="26035" y="1794510"/>
            <a:ext cx="11480165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</a:rPr>
              <a:t>“</a:t>
            </a:r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</a:rPr>
              <a:t>图形与几何</a:t>
            </a:r>
            <a:r>
              <a:rPr lang="en-US" altLang="zh-CN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</a:rPr>
              <a:t>”</a:t>
            </a:r>
            <a:r>
              <a:rPr lang="zh-CN" altLang="en-US" sz="6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</a:rPr>
              <a:t>单元作业设计</a:t>
            </a:r>
            <a:r>
              <a:rPr lang="en-US" altLang="zh-CN" sz="1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</a:rPr>
              <a:t> </a:t>
            </a:r>
            <a:r>
              <a:rPr lang="en-US" altLang="zh-CN" sz="120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造字工房力黑（非商用）常规体" pitchFamily="2" charset="-122"/>
                <a:ea typeface="造字工房力黑（非商用）常规体" pitchFamily="2" charset="-122"/>
              </a:rPr>
              <a:t> </a:t>
            </a:r>
            <a:endParaRPr lang="en-US" altLang="zh-CN" sz="120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造字工房力黑（非商用）常规体" pitchFamily="2" charset="-122"/>
              <a:ea typeface="造字工房力黑（非商用）常规体" pitchFamily="2" charset="-122"/>
            </a:endParaRPr>
          </a:p>
        </p:txBody>
      </p:sp>
      <p:sp>
        <p:nvSpPr>
          <p:cNvPr id="33" name="PA_文本框 21"/>
          <p:cNvSpPr txBox="1"/>
          <p:nvPr>
            <p:custDataLst>
              <p:tags r:id="rId3"/>
            </p:custDataLst>
          </p:nvPr>
        </p:nvSpPr>
        <p:spPr>
          <a:xfrm>
            <a:off x="4888865" y="3757295"/>
            <a:ext cx="635381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  <a:sym typeface="+mn-ea"/>
              </a:rPr>
              <a:t>——一年级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造字工房力黑（非商用）常规体" pitchFamily="2" charset="-122"/>
                <a:ea typeface="造字工房力黑（非商用）常规体" pitchFamily="2" charset="-122"/>
                <a:sym typeface="+mn-ea"/>
              </a:rPr>
              <a:t>数学备课组</a:t>
            </a:r>
            <a:endParaRPr lang="zh-CN" altLang="en-US" sz="4000" spc="3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造字工房力黑（非商用）常规体" pitchFamily="2" charset="-122"/>
              <a:ea typeface="造字工房力黑（非商用）常规体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8295" y="275590"/>
            <a:ext cx="358140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defTabSz="963930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堆一堆，比稳比高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pic>
        <p:nvPicPr>
          <p:cNvPr id="2" name="图片 1" descr="1665989413628.jpg"/>
          <p:cNvPicPr>
            <a:picLocks noChangeAspect="1"/>
          </p:cNvPicPr>
          <p:nvPr/>
        </p:nvPicPr>
        <p:blipFill>
          <a:blip r:embed="rId1"/>
          <a:srcRect b="16184"/>
          <a:stretch>
            <a:fillRect/>
          </a:stretch>
        </p:blipFill>
        <p:spPr>
          <a:xfrm>
            <a:off x="1561465" y="963295"/>
            <a:ext cx="5716905" cy="3127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25320" y="4191635"/>
            <a:ext cx="8814435" cy="2194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defTabSz="96393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1.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选择什么样的图形，搭的稳？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  <a:p>
            <a:pPr defTabSz="96393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2.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比一比谁搭的高？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  <a:p>
            <a:pPr defTabSz="96393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3.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怎样搭才能搭的又稳又高？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 rot="10800000">
            <a:off x="4117883" y="2375545"/>
            <a:ext cx="4333875" cy="3872554"/>
          </a:xfrm>
          <a:prstGeom prst="triangle">
            <a:avLst/>
          </a:prstGeom>
          <a:noFill/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10800000">
            <a:off x="3796141" y="4074140"/>
            <a:ext cx="2388530" cy="2134282"/>
          </a:xfrm>
          <a:prstGeom prst="triangle">
            <a:avLst/>
          </a:prstGeom>
          <a:noFill/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7260123" y="4466002"/>
            <a:ext cx="370326" cy="33090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10800000">
            <a:off x="4444608" y="4487629"/>
            <a:ext cx="1266046" cy="1200158"/>
          </a:xfrm>
          <a:prstGeom prst="triangle">
            <a:avLst/>
          </a:prstGeom>
          <a:solidFill>
            <a:srgbClr val="516D8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9044306">
            <a:off x="8734338" y="5181589"/>
            <a:ext cx="370326" cy="33090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9044306">
            <a:off x="9804984" y="4622721"/>
            <a:ext cx="147135" cy="13147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9044306">
            <a:off x="9477480" y="4816199"/>
            <a:ext cx="170002" cy="146553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4836188">
            <a:off x="10873258" y="3418277"/>
            <a:ext cx="184245" cy="176035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4836188">
            <a:off x="9590855" y="3674266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4836188">
            <a:off x="10203478" y="3886219"/>
            <a:ext cx="236683" cy="204036"/>
          </a:xfrm>
          <a:prstGeom prst="triangle">
            <a:avLst/>
          </a:prstGeom>
          <a:solidFill>
            <a:srgbClr val="0CB692"/>
          </a:solidFill>
          <a:ln>
            <a:solidFill>
              <a:srgbClr val="0CB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3457088" y="2115152"/>
            <a:ext cx="4333875" cy="3872554"/>
          </a:xfrm>
          <a:prstGeom prst="triangle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任意多边形 67"/>
          <p:cNvSpPr/>
          <p:nvPr/>
        </p:nvSpPr>
        <p:spPr>
          <a:xfrm rot="10800000">
            <a:off x="9672453" y="0"/>
            <a:ext cx="2106269" cy="1638300"/>
          </a:xfrm>
          <a:custGeom>
            <a:avLst/>
            <a:gdLst>
              <a:gd name="connsiteX0" fmla="*/ 2441304 w 2441304"/>
              <a:gd name="connsiteY0" fmla="*/ 2104573 h 2104573"/>
              <a:gd name="connsiteX1" fmla="*/ 0 w 2441304"/>
              <a:gd name="connsiteY1" fmla="*/ 2104573 h 2104573"/>
              <a:gd name="connsiteX2" fmla="*/ 1220652 w 2441304"/>
              <a:gd name="connsiteY2" fmla="*/ 0 h 21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1304" h="2104573">
                <a:moveTo>
                  <a:pt x="2441304" y="2104573"/>
                </a:moveTo>
                <a:lnTo>
                  <a:pt x="0" y="2104573"/>
                </a:lnTo>
                <a:lnTo>
                  <a:pt x="1220652" y="0"/>
                </a:lnTo>
                <a:close/>
              </a:path>
            </a:pathLst>
          </a:cu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任意多边形 66"/>
          <p:cNvSpPr/>
          <p:nvPr/>
        </p:nvSpPr>
        <p:spPr>
          <a:xfrm rot="10800000">
            <a:off x="10455058" y="71201"/>
            <a:ext cx="1737048" cy="1685609"/>
          </a:xfrm>
          <a:custGeom>
            <a:avLst/>
            <a:gdLst>
              <a:gd name="connsiteX0" fmla="*/ 2013353 w 2013353"/>
              <a:gd name="connsiteY0" fmla="*/ 2165347 h 2165347"/>
              <a:gd name="connsiteX1" fmla="*/ 0 w 2013353"/>
              <a:gd name="connsiteY1" fmla="*/ 2165347 h 2165347"/>
              <a:gd name="connsiteX2" fmla="*/ 0 w 2013353"/>
              <a:gd name="connsiteY2" fmla="*/ 1305951 h 2165347"/>
              <a:gd name="connsiteX3" fmla="*/ 757452 w 2013353"/>
              <a:gd name="connsiteY3" fmla="*/ 0 h 216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3353" h="2165347">
                <a:moveTo>
                  <a:pt x="2013353" y="2165347"/>
                </a:moveTo>
                <a:lnTo>
                  <a:pt x="0" y="2165347"/>
                </a:lnTo>
                <a:lnTo>
                  <a:pt x="0" y="1305951"/>
                </a:lnTo>
                <a:lnTo>
                  <a:pt x="757452" y="0"/>
                </a:lnTo>
                <a:close/>
              </a:path>
            </a:pathLst>
          </a:cu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0800000">
            <a:off x="10752487" y="272314"/>
            <a:ext cx="1222246" cy="950688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 rot="10800000">
            <a:off x="10065707" y="1533914"/>
            <a:ext cx="571120" cy="444228"/>
          </a:xfrm>
          <a:prstGeom prst="triangle">
            <a:avLst/>
          </a:prstGeom>
          <a:solidFill>
            <a:srgbClr val="EED6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0800000">
            <a:off x="11664001" y="1953679"/>
            <a:ext cx="198866" cy="154682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0800000">
            <a:off x="10956302" y="2582852"/>
            <a:ext cx="198866" cy="154682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911233" y="2071208"/>
            <a:ext cx="198866" cy="154682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0800000">
            <a:off x="11210249" y="2203505"/>
            <a:ext cx="346278" cy="269342"/>
          </a:xfrm>
          <a:prstGeom prst="triangle">
            <a:avLst/>
          </a:prstGeom>
          <a:solidFill>
            <a:srgbClr val="516D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10800000">
            <a:off x="9643806" y="1054522"/>
            <a:ext cx="198866" cy="154682"/>
          </a:xfrm>
          <a:prstGeom prst="triangle">
            <a:avLst/>
          </a:prstGeom>
          <a:solidFill>
            <a:srgbClr val="0CB6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75734" y="2752931"/>
            <a:ext cx="1752002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谢谢大家！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等腰三角形 11"/>
          <p:cNvSpPr/>
          <p:nvPr>
            <p:custDataLst>
              <p:tags r:id="rId1"/>
            </p:custDataLst>
          </p:nvPr>
        </p:nvSpPr>
        <p:spPr>
          <a:xfrm>
            <a:off x="9247940" y="116113"/>
            <a:ext cx="1672071" cy="1231287"/>
          </a:xfrm>
          <a:prstGeom prst="triangle">
            <a:avLst/>
          </a:prstGeom>
          <a:noFill/>
          <a:ln w="50800">
            <a:solidFill>
              <a:srgbClr val="01C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等腰三角形 12"/>
          <p:cNvSpPr/>
          <p:nvPr>
            <p:custDataLst>
              <p:tags r:id="rId2"/>
            </p:custDataLst>
          </p:nvPr>
        </p:nvSpPr>
        <p:spPr>
          <a:xfrm rot="1949788">
            <a:off x="11437494" y="4313322"/>
            <a:ext cx="1066800" cy="323850"/>
          </a:xfrm>
          <a:prstGeom prst="triangle">
            <a:avLst/>
          </a:prstGeom>
          <a:solidFill>
            <a:srgbClr val="5C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等腰三角形 15"/>
          <p:cNvSpPr/>
          <p:nvPr>
            <p:custDataLst>
              <p:tags r:id="rId3"/>
            </p:custDataLst>
          </p:nvPr>
        </p:nvSpPr>
        <p:spPr>
          <a:xfrm rot="1949788">
            <a:off x="1578816" y="5330991"/>
            <a:ext cx="1066800" cy="323850"/>
          </a:xfrm>
          <a:prstGeom prst="triangle">
            <a:avLst/>
          </a:prstGeom>
          <a:solidFill>
            <a:srgbClr val="5CB5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等腰三角形 16"/>
          <p:cNvSpPr/>
          <p:nvPr>
            <p:custDataLst>
              <p:tags r:id="rId4"/>
            </p:custDataLst>
          </p:nvPr>
        </p:nvSpPr>
        <p:spPr>
          <a:xfrm rot="1949788">
            <a:off x="2819724" y="559093"/>
            <a:ext cx="1066800" cy="1193938"/>
          </a:xfrm>
          <a:prstGeom prst="triangle">
            <a:avLst/>
          </a:prstGeom>
          <a:solidFill>
            <a:srgbClr val="01C29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等腰三角形 18"/>
          <p:cNvSpPr/>
          <p:nvPr>
            <p:custDataLst>
              <p:tags r:id="rId5"/>
            </p:custDataLst>
          </p:nvPr>
        </p:nvSpPr>
        <p:spPr>
          <a:xfrm rot="10800000">
            <a:off x="158547" y="119363"/>
            <a:ext cx="1623782" cy="1230444"/>
          </a:xfrm>
          <a:prstGeom prst="triangle">
            <a:avLst/>
          </a:prstGeom>
          <a:solidFill>
            <a:srgbClr val="01C29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等腰三角形 5"/>
          <p:cNvSpPr/>
          <p:nvPr>
            <p:custDataLst>
              <p:tags r:id="rId6"/>
            </p:custDataLst>
          </p:nvPr>
        </p:nvSpPr>
        <p:spPr>
          <a:xfrm rot="10800000">
            <a:off x="158547" y="-21104"/>
            <a:ext cx="1623782" cy="1230444"/>
          </a:xfrm>
          <a:prstGeom prst="triangle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等腰三角形 1"/>
          <p:cNvSpPr/>
          <p:nvPr>
            <p:custDataLst>
              <p:tags r:id="rId7"/>
            </p:custDataLst>
          </p:nvPr>
        </p:nvSpPr>
        <p:spPr>
          <a:xfrm rot="19369738">
            <a:off x="8946076" y="4365419"/>
            <a:ext cx="874021" cy="586954"/>
          </a:xfrm>
          <a:prstGeom prst="triangle">
            <a:avLst>
              <a:gd name="adj" fmla="val 52347"/>
            </a:avLst>
          </a:prstGeom>
          <a:solidFill>
            <a:srgbClr val="01C29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10"/>
          <p:cNvCxnSpPr/>
          <p:nvPr>
            <p:custDataLst>
              <p:tags r:id="rId8"/>
            </p:custDataLst>
          </p:nvPr>
        </p:nvCxnSpPr>
        <p:spPr>
          <a:xfrm>
            <a:off x="6916994" y="-93674"/>
            <a:ext cx="5275006" cy="5717054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20"/>
          <p:cNvCxnSpPr/>
          <p:nvPr>
            <p:custDataLst>
              <p:tags r:id="rId9"/>
            </p:custDataLst>
          </p:nvPr>
        </p:nvCxnSpPr>
        <p:spPr>
          <a:xfrm>
            <a:off x="7035976" y="2809305"/>
            <a:ext cx="6096000" cy="6857999"/>
          </a:xfrm>
          <a:prstGeom prst="line">
            <a:avLst/>
          </a:prstGeom>
          <a:ln w="63500">
            <a:solidFill>
              <a:srgbClr val="EC457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65"/>
          <p:cNvSpPr>
            <a:spLocks noChangeArrowheads="1"/>
          </p:cNvSpPr>
          <p:nvPr/>
        </p:nvSpPr>
        <p:spPr bwMode="auto">
          <a:xfrm rot="10800000" flipV="1">
            <a:off x="4703654" y="4255277"/>
            <a:ext cx="4790066" cy="217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  <a:alpha val="83000"/>
                </a:sysClr>
              </a:gs>
              <a:gs pos="76000">
                <a:srgbClr val="EEECE1">
                  <a:alpha val="0"/>
                </a:srgbClr>
              </a:gs>
            </a:gsLst>
            <a:lin ang="2700000" scaled="1"/>
            <a:tileRect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Oval 65"/>
          <p:cNvSpPr>
            <a:spLocks noChangeArrowheads="1"/>
          </p:cNvSpPr>
          <p:nvPr/>
        </p:nvSpPr>
        <p:spPr bwMode="auto">
          <a:xfrm rot="10800000" flipV="1">
            <a:off x="4726495" y="6258436"/>
            <a:ext cx="4790066" cy="217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  <a:alpha val="83000"/>
                </a:sysClr>
              </a:gs>
              <a:gs pos="76000">
                <a:srgbClr val="EEECE1">
                  <a:alpha val="0"/>
                </a:srgbClr>
              </a:gs>
            </a:gsLst>
            <a:lin ang="2700000" scaled="1"/>
            <a:tileRect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Oval 65"/>
          <p:cNvSpPr>
            <a:spLocks noChangeArrowheads="1"/>
          </p:cNvSpPr>
          <p:nvPr/>
        </p:nvSpPr>
        <p:spPr bwMode="auto">
          <a:xfrm rot="10800000" flipV="1">
            <a:off x="4600150" y="4006400"/>
            <a:ext cx="4790066" cy="217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  <a:alpha val="83000"/>
                </a:sysClr>
              </a:gs>
              <a:gs pos="76000">
                <a:srgbClr val="EEECE1">
                  <a:alpha val="0"/>
                </a:srgbClr>
              </a:gs>
            </a:gsLst>
            <a:lin ang="2700000" scaled="1"/>
            <a:tileRect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662555" y="950595"/>
            <a:ext cx="7334250" cy="1604010"/>
            <a:chOff x="4995" y="339"/>
            <a:chExt cx="11550" cy="252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" y="339"/>
              <a:ext cx="11460" cy="2527"/>
            </a:xfrm>
            <a:prstGeom prst="rect">
              <a:avLst/>
            </a:prstGeom>
          </p:spPr>
        </p:pic>
        <p:sp>
          <p:nvSpPr>
            <p:cNvPr id="20" name="TextBox 25"/>
            <p:cNvSpPr txBox="1"/>
            <p:nvPr/>
          </p:nvSpPr>
          <p:spPr>
            <a:xfrm>
              <a:off x="8021" y="1451"/>
              <a:ext cx="8525" cy="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图形的认识与测量</a:t>
              </a:r>
              <a:endPara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55" y="3708400"/>
            <a:ext cx="7277100" cy="1604645"/>
          </a:xfrm>
          <a:prstGeom prst="rect">
            <a:avLst/>
          </a:prstGeom>
        </p:spPr>
      </p:pic>
      <p:sp>
        <p:nvSpPr>
          <p:cNvPr id="18" name="TextBox 25"/>
          <p:cNvSpPr txBox="1"/>
          <p:nvPr/>
        </p:nvSpPr>
        <p:spPr>
          <a:xfrm>
            <a:off x="4414520" y="4378325"/>
            <a:ext cx="5413375" cy="8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图形的位置与运动</a:t>
            </a:r>
            <a:endParaRPr lang="zh-CN" alt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等腰三角形 11"/>
          <p:cNvSpPr/>
          <p:nvPr>
            <p:custDataLst>
              <p:tags r:id="rId1"/>
            </p:custDataLst>
          </p:nvPr>
        </p:nvSpPr>
        <p:spPr>
          <a:xfrm>
            <a:off x="9247940" y="116113"/>
            <a:ext cx="1672071" cy="1231287"/>
          </a:xfrm>
          <a:prstGeom prst="triangle">
            <a:avLst/>
          </a:prstGeom>
          <a:noFill/>
          <a:ln w="50800">
            <a:solidFill>
              <a:srgbClr val="01C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等腰三角形 12"/>
          <p:cNvSpPr/>
          <p:nvPr>
            <p:custDataLst>
              <p:tags r:id="rId2"/>
            </p:custDataLst>
          </p:nvPr>
        </p:nvSpPr>
        <p:spPr>
          <a:xfrm rot="1949788">
            <a:off x="11437494" y="4313322"/>
            <a:ext cx="1066800" cy="323850"/>
          </a:xfrm>
          <a:prstGeom prst="triangle">
            <a:avLst/>
          </a:prstGeom>
          <a:solidFill>
            <a:srgbClr val="5CB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等腰三角形 15"/>
          <p:cNvSpPr/>
          <p:nvPr>
            <p:custDataLst>
              <p:tags r:id="rId3"/>
            </p:custDataLst>
          </p:nvPr>
        </p:nvSpPr>
        <p:spPr>
          <a:xfrm rot="1949788">
            <a:off x="1578816" y="5330991"/>
            <a:ext cx="1066800" cy="323850"/>
          </a:xfrm>
          <a:prstGeom prst="triangle">
            <a:avLst/>
          </a:prstGeom>
          <a:solidFill>
            <a:srgbClr val="5CB5A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A_等腰三角形 16"/>
          <p:cNvSpPr/>
          <p:nvPr>
            <p:custDataLst>
              <p:tags r:id="rId4"/>
            </p:custDataLst>
          </p:nvPr>
        </p:nvSpPr>
        <p:spPr>
          <a:xfrm rot="1949788">
            <a:off x="2819724" y="559093"/>
            <a:ext cx="1066800" cy="1193938"/>
          </a:xfrm>
          <a:prstGeom prst="triangle">
            <a:avLst/>
          </a:prstGeom>
          <a:solidFill>
            <a:srgbClr val="01C29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等腰三角形 18"/>
          <p:cNvSpPr/>
          <p:nvPr>
            <p:custDataLst>
              <p:tags r:id="rId5"/>
            </p:custDataLst>
          </p:nvPr>
        </p:nvSpPr>
        <p:spPr>
          <a:xfrm rot="10800000">
            <a:off x="158547" y="119363"/>
            <a:ext cx="1623782" cy="1230444"/>
          </a:xfrm>
          <a:prstGeom prst="triangle">
            <a:avLst/>
          </a:prstGeom>
          <a:solidFill>
            <a:srgbClr val="01C293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PA_等腰三角形 5"/>
          <p:cNvSpPr/>
          <p:nvPr>
            <p:custDataLst>
              <p:tags r:id="rId6"/>
            </p:custDataLst>
          </p:nvPr>
        </p:nvSpPr>
        <p:spPr>
          <a:xfrm rot="10800000">
            <a:off x="158547" y="-21104"/>
            <a:ext cx="1623782" cy="1230444"/>
          </a:xfrm>
          <a:prstGeom prst="triangle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等腰三角形 1"/>
          <p:cNvSpPr/>
          <p:nvPr>
            <p:custDataLst>
              <p:tags r:id="rId7"/>
            </p:custDataLst>
          </p:nvPr>
        </p:nvSpPr>
        <p:spPr>
          <a:xfrm rot="19369738">
            <a:off x="8946076" y="4365419"/>
            <a:ext cx="874021" cy="586954"/>
          </a:xfrm>
          <a:prstGeom prst="triangle">
            <a:avLst>
              <a:gd name="adj" fmla="val 52347"/>
            </a:avLst>
          </a:prstGeom>
          <a:solidFill>
            <a:srgbClr val="01C29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PA_直接连接符 10"/>
          <p:cNvCxnSpPr/>
          <p:nvPr>
            <p:custDataLst>
              <p:tags r:id="rId8"/>
            </p:custDataLst>
          </p:nvPr>
        </p:nvCxnSpPr>
        <p:spPr>
          <a:xfrm>
            <a:off x="6916994" y="-93674"/>
            <a:ext cx="5275006" cy="5717054"/>
          </a:xfrm>
          <a:prstGeom prst="line">
            <a:avLst/>
          </a:prstGeom>
          <a:ln w="6350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A_直接连接符 20"/>
          <p:cNvCxnSpPr/>
          <p:nvPr>
            <p:custDataLst>
              <p:tags r:id="rId9"/>
            </p:custDataLst>
          </p:nvPr>
        </p:nvCxnSpPr>
        <p:spPr>
          <a:xfrm>
            <a:off x="7035976" y="2809305"/>
            <a:ext cx="6096000" cy="6857999"/>
          </a:xfrm>
          <a:prstGeom prst="line">
            <a:avLst/>
          </a:prstGeom>
          <a:ln w="63500">
            <a:solidFill>
              <a:srgbClr val="EC457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65"/>
          <p:cNvSpPr>
            <a:spLocks noChangeArrowheads="1"/>
          </p:cNvSpPr>
          <p:nvPr/>
        </p:nvSpPr>
        <p:spPr bwMode="auto">
          <a:xfrm rot="10800000" flipV="1">
            <a:off x="4703654" y="4255277"/>
            <a:ext cx="4790066" cy="217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  <a:alpha val="83000"/>
                </a:sysClr>
              </a:gs>
              <a:gs pos="76000">
                <a:srgbClr val="EEECE1">
                  <a:alpha val="0"/>
                </a:srgbClr>
              </a:gs>
            </a:gsLst>
            <a:lin ang="2700000" scaled="1"/>
            <a:tileRect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Oval 65"/>
          <p:cNvSpPr>
            <a:spLocks noChangeArrowheads="1"/>
          </p:cNvSpPr>
          <p:nvPr/>
        </p:nvSpPr>
        <p:spPr bwMode="auto">
          <a:xfrm rot="10800000" flipV="1">
            <a:off x="4726495" y="6258436"/>
            <a:ext cx="4790066" cy="217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  <a:alpha val="83000"/>
                </a:sysClr>
              </a:gs>
              <a:gs pos="76000">
                <a:srgbClr val="EEECE1">
                  <a:alpha val="0"/>
                </a:srgbClr>
              </a:gs>
            </a:gsLst>
            <a:lin ang="2700000" scaled="1"/>
            <a:tileRect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Oval 65"/>
          <p:cNvSpPr>
            <a:spLocks noChangeArrowheads="1"/>
          </p:cNvSpPr>
          <p:nvPr/>
        </p:nvSpPr>
        <p:spPr bwMode="auto">
          <a:xfrm rot="10800000" flipV="1">
            <a:off x="4600150" y="4006400"/>
            <a:ext cx="4790066" cy="2170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  <a:alpha val="83000"/>
                </a:sysClr>
              </a:gs>
              <a:gs pos="76000">
                <a:srgbClr val="EEECE1">
                  <a:alpha val="0"/>
                </a:srgbClr>
              </a:gs>
            </a:gsLst>
            <a:lin ang="2700000" scaled="1"/>
            <a:tileRect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TextBox 23"/>
          <p:cNvSpPr txBox="1"/>
          <p:nvPr/>
        </p:nvSpPr>
        <p:spPr>
          <a:xfrm flipH="1">
            <a:off x="2212975" y="3101975"/>
            <a:ext cx="1033145" cy="63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en-US" altLang="zh-CN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12620" y="2479040"/>
            <a:ext cx="7334250" cy="1604010"/>
            <a:chOff x="4995" y="339"/>
            <a:chExt cx="11550" cy="252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" y="339"/>
              <a:ext cx="11460" cy="2527"/>
            </a:xfrm>
            <a:prstGeom prst="rect">
              <a:avLst/>
            </a:prstGeom>
          </p:spPr>
        </p:pic>
        <p:sp>
          <p:nvSpPr>
            <p:cNvPr id="16" name="TextBox 25"/>
            <p:cNvSpPr txBox="1"/>
            <p:nvPr/>
          </p:nvSpPr>
          <p:spPr>
            <a:xfrm>
              <a:off x="8021" y="1451"/>
              <a:ext cx="8525" cy="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>
                <a:defRPr/>
              </a:pPr>
              <a:r>
                <a:rPr lang="zh-CN" altLang="en-US" sz="4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图形的认识与测量</a:t>
              </a:r>
              <a:endParaRPr lang="zh-CN" alt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2115" y="275590"/>
            <a:ext cx="185547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63930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内容要求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30" name="PA_矩形 17"/>
          <p:cNvSpPr/>
          <p:nvPr>
            <p:custDataLst>
              <p:tags r:id="rId1"/>
            </p:custDataLst>
          </p:nvPr>
        </p:nvSpPr>
        <p:spPr>
          <a:xfrm>
            <a:off x="196850" y="1100455"/>
            <a:ext cx="11798300" cy="53740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5615" y="1378585"/>
            <a:ext cx="11297920" cy="44805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宋体" charset="0"/>
                <a:ea typeface="宋体" charset="0"/>
              </a:rPr>
              <a:t>1.</a:t>
            </a:r>
            <a:r>
              <a:rPr lang="zh-CN" altLang="en-US" sz="3600">
                <a:latin typeface="宋体" charset="0"/>
                <a:ea typeface="宋体" charset="0"/>
              </a:rPr>
              <a:t>能通过实物和模型辨认简单的立体图形和平面图形，能对图形分类，会用简单图形拼图。</a:t>
            </a:r>
            <a:endParaRPr lang="zh-CN" altLang="en-US" sz="3600">
              <a:latin typeface="宋体" charset="0"/>
              <a:ea typeface="宋体" charset="0"/>
            </a:endParaRPr>
          </a:p>
          <a:p>
            <a:r>
              <a:rPr lang="en-US" altLang="zh-CN" sz="3600">
                <a:latin typeface="宋体" charset="0"/>
                <a:ea typeface="宋体" charset="0"/>
              </a:rPr>
              <a:t>2.</a:t>
            </a:r>
            <a:r>
              <a:rPr lang="zh-CN" altLang="en-US" sz="3600">
                <a:latin typeface="宋体" charset="0"/>
                <a:ea typeface="宋体" charset="0"/>
              </a:rPr>
              <a:t>能辨认长方体、正方体、圆柱、球等立体图形，能直观描述这些立体图形的特征。</a:t>
            </a:r>
            <a:endParaRPr lang="zh-CN" altLang="en-US" sz="3600">
              <a:latin typeface="宋体" charset="0"/>
              <a:ea typeface="宋体" charset="0"/>
            </a:endParaRPr>
          </a:p>
          <a:p>
            <a:r>
              <a:rPr lang="en-US" altLang="zh-CN" sz="3600">
                <a:latin typeface="宋体" charset="0"/>
                <a:ea typeface="宋体" charset="0"/>
              </a:rPr>
              <a:t>3.</a:t>
            </a:r>
            <a:r>
              <a:rPr lang="zh-CN" altLang="en-US" sz="3600">
                <a:latin typeface="宋体" charset="0"/>
                <a:ea typeface="宋体" charset="0"/>
              </a:rPr>
              <a:t>在认识物体的活动中，体会比较、分类等认识事物的方法，培养初步的观察、操作能力和空间观念。</a:t>
            </a:r>
            <a:endParaRPr lang="zh-CN" altLang="en-US" sz="3600">
              <a:latin typeface="宋体" charset="0"/>
              <a:ea typeface="宋体" charset="0"/>
            </a:endParaRPr>
          </a:p>
          <a:p>
            <a:r>
              <a:rPr lang="en-US" altLang="zh-CN" sz="3600">
                <a:latin typeface="宋体" charset="0"/>
                <a:ea typeface="宋体" charset="0"/>
              </a:rPr>
              <a:t>4.</a:t>
            </a:r>
            <a:r>
              <a:rPr lang="zh-CN" altLang="en-US" sz="3600">
                <a:latin typeface="宋体" charset="0"/>
                <a:ea typeface="宋体" charset="0"/>
              </a:rPr>
              <a:t>初步学会从</a:t>
            </a:r>
            <a:r>
              <a:rPr lang="en-US" altLang="zh-CN" sz="3600">
                <a:latin typeface="宋体" charset="0"/>
                <a:ea typeface="宋体" charset="0"/>
              </a:rPr>
              <a:t>“</a:t>
            </a:r>
            <a:r>
              <a:rPr lang="zh-CN" altLang="en-US" sz="3600">
                <a:latin typeface="宋体" charset="0"/>
                <a:ea typeface="宋体" charset="0"/>
              </a:rPr>
              <a:t>形</a:t>
            </a:r>
            <a:r>
              <a:rPr lang="en-US" altLang="zh-CN" sz="3600">
                <a:latin typeface="宋体" charset="0"/>
                <a:ea typeface="宋体" charset="0"/>
              </a:rPr>
              <a:t>”</a:t>
            </a:r>
            <a:r>
              <a:rPr lang="zh-CN" altLang="en-US" sz="3600">
                <a:latin typeface="宋体" charset="0"/>
                <a:ea typeface="宋体" charset="0"/>
              </a:rPr>
              <a:t>的角度观察生活现象，体会数学与现实生活的联系，提高学习数学的兴趣。</a:t>
            </a:r>
            <a:endParaRPr lang="zh-CN" altLang="en-US" sz="3600">
              <a:latin typeface="宋体" charset="0"/>
              <a:ea typeface="宋体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1330" y="43180"/>
            <a:ext cx="6107430" cy="68116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58460" y="5317490"/>
            <a:ext cx="3126105" cy="735965"/>
          </a:xfrm>
          <a:prstGeom prst="rect">
            <a:avLst/>
          </a:prstGeom>
          <a:noFill/>
          <a:ln w="476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12115" y="275590"/>
            <a:ext cx="189801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63930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认识图形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8720" y="277495"/>
            <a:ext cx="4713605" cy="414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1660" y="5097145"/>
            <a:ext cx="10795000" cy="670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defTabSz="963930"/>
            <a:r>
              <a:rPr lang="zh-CN" altLang="en-US" sz="4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学前经验→直观感知→动手操作→空间观念</a:t>
            </a:r>
            <a:endParaRPr lang="zh-CN" altLang="en-US" sz="4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115" y="275590"/>
            <a:ext cx="302958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63930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猜一猜、搭一搭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10" y="1029970"/>
            <a:ext cx="4535805" cy="2407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195" y="942340"/>
            <a:ext cx="2339975" cy="2496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215" y="1207770"/>
            <a:ext cx="4225290" cy="20853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73505" y="3965575"/>
            <a:ext cx="3736975" cy="2194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defTabSz="96393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1.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运用特征。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  <a:p>
            <a:pPr defTabSz="96393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2.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应用意识。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  <a:p>
            <a:pPr defTabSz="963930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3.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空间观念。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115" y="275590"/>
            <a:ext cx="302958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63930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数一数、搭一搭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450" y="938530"/>
            <a:ext cx="1137412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defTabSz="963930"/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charset="0"/>
                <a:ea typeface="宋体" charset="0"/>
                <a:cs typeface="+mn-ea"/>
                <a:sym typeface="Agency FB" pitchFamily="34" charset="0"/>
              </a:rPr>
              <a:t>用几个同样多的小正方体能搭成一个大正方体？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charset="0"/>
              <a:ea typeface="宋体" charset="0"/>
              <a:cs typeface="+mn-ea"/>
              <a:sym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" y="228285"/>
            <a:ext cx="225016" cy="586648"/>
          </a:xfrm>
          <a:prstGeom prst="rect">
            <a:avLst/>
          </a:prstGeom>
          <a:solidFill>
            <a:srgbClr val="0CB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2115" y="275590"/>
            <a:ext cx="2279650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defTabSz="963930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itchFamily="34" charset="0"/>
                <a:ea typeface="幼圆" pitchFamily="49" charset="-122"/>
                <a:cs typeface="+mn-ea"/>
                <a:sym typeface="Agency FB" pitchFamily="34" charset="0"/>
              </a:rPr>
              <a:t>模样变变变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ency FB" pitchFamily="34" charset="0"/>
              <a:ea typeface="幼圆" pitchFamily="49" charset="-122"/>
              <a:cs typeface="+mn-ea"/>
              <a:sym typeface="Agency FB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240" y="864235"/>
            <a:ext cx="4419600" cy="2767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408940"/>
            <a:ext cx="4013835" cy="3262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075" y="3870325"/>
            <a:ext cx="3000375" cy="28403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90" y="3945890"/>
            <a:ext cx="3181985" cy="285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演示</Application>
  <PresentationFormat>宽屏</PresentationFormat>
  <Paragraphs>43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个人用户</dc:creator>
  <cp:lastModifiedBy>Lenovo</cp:lastModifiedBy>
  <cp:revision>28</cp:revision>
  <dcterms:created xsi:type="dcterms:W3CDTF">2020-03-04T08:27:00Z</dcterms:created>
  <dcterms:modified xsi:type="dcterms:W3CDTF">2022-10-17T08:51:32Z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6E19124AFDE84DC99D77047EDAFE4212</vt:lpwstr>
  </property>
  <property fmtid="{D5CDD505-2E9C-101B-9397-08002B2CF9AE}" pid="3" name="KSOProductBuildVer">
    <vt:lpwstr>2052-10.8.0.5562</vt:lpwstr>
  </property>
  <property fmtid="{D5CDD505-2E9C-101B-9397-08002B2CF9AE}" pid="4" name="KSOTemplateUUID">
    <vt:lpwstr>v1.0_mb_iVVBXZyceGof2ZpqjrKM7w==</vt:lpwstr>
  </property>
</Properties>
</file>