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3" r:id="rId1"/>
  </p:sldMasterIdLst>
  <p:sldIdLst>
    <p:sldId id="256" r:id="rId2"/>
    <p:sldId id="259" r:id="rId3"/>
    <p:sldId id="260" r:id="rId4"/>
    <p:sldId id="257" r:id="rId5"/>
    <p:sldId id="258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82" r:id="rId16"/>
    <p:sldId id="270" r:id="rId17"/>
    <p:sldId id="273" r:id="rId18"/>
    <p:sldId id="271" r:id="rId19"/>
    <p:sldId id="272" r:id="rId20"/>
    <p:sldId id="274" r:id="rId21"/>
    <p:sldId id="277" r:id="rId22"/>
    <p:sldId id="275" r:id="rId23"/>
    <p:sldId id="279" r:id="rId24"/>
    <p:sldId id="276" r:id="rId25"/>
    <p:sldId id="280" r:id="rId26"/>
    <p:sldId id="281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85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7" d="100"/>
          <a:sy n="77" d="100"/>
        </p:scale>
        <p:origin x="723" y="5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3095E-EBAE-4D7D-9773-E7D8CCD1952E}" type="datetimeFigureOut">
              <a:rPr lang="zh-CN" altLang="en-US" smtClean="0"/>
              <a:t>2021/6/4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6C705-5CAA-4A13-BF71-74A39054FC6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03524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标题和描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38684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带描述的引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317368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25916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引言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080637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真或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85087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6/4/2021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84379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9510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3095E-EBAE-4D7D-9773-E7D8CCD1952E}" type="datetimeFigureOut">
              <a:rPr lang="zh-CN" altLang="en-US" smtClean="0"/>
              <a:t>2021/6/4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6C705-5CAA-4A13-BF71-74A39054FC6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3573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9977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6/4/2021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75371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6/4/2021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38580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6/4/2021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04181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6/4/2021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43484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6/4/2021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66063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93960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alphaModFix amt="3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6/4/2021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6955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12.jpe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3.jpe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6.m4a"/><Relationship Id="rId1" Type="http://schemas.openxmlformats.org/officeDocument/2006/relationships/audio" Target="NULL" TargetMode="External"/><Relationship Id="rId5" Type="http://schemas.openxmlformats.org/officeDocument/2006/relationships/image" Target="../media/image5.jpe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A5FD91-55B2-49D8-A9B6-0685D3DDE2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9347" y="705419"/>
            <a:ext cx="9673306" cy="2733106"/>
          </a:xfrm>
        </p:spPr>
        <p:txBody>
          <a:bodyPr anchor="ctr">
            <a:normAutofit/>
          </a:bodyPr>
          <a:lstStyle/>
          <a:p>
            <a:pPr algn="ctr"/>
            <a:r>
              <a:rPr lang="zh-CN" altLang="en-US" sz="72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口语交际：</a:t>
            </a:r>
            <a:br>
              <a:rPr lang="en-US" altLang="zh-CN" sz="72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</a:br>
            <a:r>
              <a:rPr lang="zh-CN" altLang="en-US" sz="72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推荐一部动画片</a:t>
            </a:r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id="{434DB5CC-546E-4402-8164-6525E2EB8DB3}"/>
              </a:ext>
            </a:extLst>
          </p:cNvPr>
          <p:cNvSpPr/>
          <p:nvPr/>
        </p:nvSpPr>
        <p:spPr>
          <a:xfrm>
            <a:off x="2619375" y="2362200"/>
            <a:ext cx="7038975" cy="14859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C3FF041A-A008-4CB3-B94D-A58EB7E9DC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14"/>
          <a:stretch/>
        </p:blipFill>
        <p:spPr>
          <a:xfrm>
            <a:off x="2232844" y="3319668"/>
            <a:ext cx="8077727" cy="295494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778304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古倩敏 - 别看我只是一只羊">
            <a:hlinkClick r:id="" action="ppaction://media"/>
            <a:extLst>
              <a:ext uri="{FF2B5EF4-FFF2-40B4-BE49-F238E27FC236}">
                <a16:creationId xmlns:a16="http://schemas.microsoft.com/office/drawing/2014/main" id="{2FB352E5-5476-40BC-9242-BA8958E30D70}"/>
              </a:ext>
            </a:extLst>
          </p:cNvPr>
          <p:cNvPicPr>
            <a:picLocks noGrp="1" noChangeAspect="1"/>
          </p:cNvPicPr>
          <p:nvPr>
            <p:ph idx="1"/>
            <a:audioFile r:link="rId1"/>
            <p:extLst>
              <p:ext uri="{DAA4B4D4-6D71-4841-9C94-3DE7FCFB9230}">
                <p14:media xmlns:p14="http://schemas.microsoft.com/office/powerpoint/2010/main" r:embed="rId2">
                  <p14:trim st="187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8702" y="3429000"/>
            <a:ext cx="923924" cy="923926"/>
          </a:xfrm>
        </p:spPr>
      </p:pic>
      <p:pic>
        <p:nvPicPr>
          <p:cNvPr id="9218" name="Picture 2">
            <a:extLst>
              <a:ext uri="{FF2B5EF4-FFF2-40B4-BE49-F238E27FC236}">
                <a16:creationId xmlns:a16="http://schemas.microsoft.com/office/drawing/2014/main" id="{003D902D-ABA8-4D85-9B22-9C5CE0463B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8975" y="1733550"/>
            <a:ext cx="8284851" cy="4946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标题 1">
            <a:extLst>
              <a:ext uri="{FF2B5EF4-FFF2-40B4-BE49-F238E27FC236}">
                <a16:creationId xmlns:a16="http://schemas.microsoft.com/office/drawing/2014/main" id="{DDE004E4-2653-40BE-B489-85354009264A}"/>
              </a:ext>
            </a:extLst>
          </p:cNvPr>
          <p:cNvSpPr txBox="1">
            <a:spLocks/>
          </p:cNvSpPr>
          <p:nvPr/>
        </p:nvSpPr>
        <p:spPr>
          <a:xfrm>
            <a:off x="3138132" y="498524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CN" altLang="en-US" sz="7200" dirty="0">
                <a:solidFill>
                  <a:srgbClr val="0070C0"/>
                </a:solidFill>
              </a:rPr>
              <a:t>听歌曲说片名</a:t>
            </a:r>
          </a:p>
        </p:txBody>
      </p:sp>
    </p:spTree>
    <p:extLst>
      <p:ext uri="{BB962C8B-B14F-4D97-AF65-F5344CB8AC3E}">
        <p14:creationId xmlns:p14="http://schemas.microsoft.com/office/powerpoint/2010/main" val="3957961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8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inty The Pirate and Kids - SpongeBob SquarePants Theme">
            <a:hlinkClick r:id="" action="ppaction://media"/>
            <a:extLst>
              <a:ext uri="{FF2B5EF4-FFF2-40B4-BE49-F238E27FC236}">
                <a16:creationId xmlns:a16="http://schemas.microsoft.com/office/drawing/2014/main" id="{72003B4D-E42E-410C-A22F-5E7658523992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7588" y="3316286"/>
            <a:ext cx="1036638" cy="1036640"/>
          </a:xfrm>
        </p:spPr>
      </p:pic>
      <p:pic>
        <p:nvPicPr>
          <p:cNvPr id="10242" name="Picture 2">
            <a:extLst>
              <a:ext uri="{FF2B5EF4-FFF2-40B4-BE49-F238E27FC236}">
                <a16:creationId xmlns:a16="http://schemas.microsoft.com/office/drawing/2014/main" id="{97A9F471-A85E-4E3B-8AB7-12875D615F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9425" y="1767297"/>
            <a:ext cx="8420100" cy="4946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标题 1">
            <a:extLst>
              <a:ext uri="{FF2B5EF4-FFF2-40B4-BE49-F238E27FC236}">
                <a16:creationId xmlns:a16="http://schemas.microsoft.com/office/drawing/2014/main" id="{89608671-9673-4334-9C2F-AAC6A5F43FF7}"/>
              </a:ext>
            </a:extLst>
          </p:cNvPr>
          <p:cNvSpPr txBox="1">
            <a:spLocks/>
          </p:cNvSpPr>
          <p:nvPr/>
        </p:nvSpPr>
        <p:spPr>
          <a:xfrm>
            <a:off x="3138132" y="498524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CN" altLang="en-US" sz="7200" dirty="0">
                <a:solidFill>
                  <a:srgbClr val="0070C0"/>
                </a:solidFill>
              </a:rPr>
              <a:t>听歌曲说片名</a:t>
            </a:r>
          </a:p>
        </p:txBody>
      </p:sp>
    </p:spTree>
    <p:extLst>
      <p:ext uri="{BB962C8B-B14F-4D97-AF65-F5344CB8AC3E}">
        <p14:creationId xmlns:p14="http://schemas.microsoft.com/office/powerpoint/2010/main" val="1132787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0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哆啦A梦">
            <a:hlinkClick r:id="" action="ppaction://media"/>
            <a:extLst>
              <a:ext uri="{FF2B5EF4-FFF2-40B4-BE49-F238E27FC236}">
                <a16:creationId xmlns:a16="http://schemas.microsoft.com/office/drawing/2014/main" id="{5CC15359-04ED-4125-81AA-711BB96F6F50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end="1694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29297" y="1724074"/>
            <a:ext cx="9105378" cy="5033619"/>
          </a:xfrm>
        </p:spPr>
      </p:pic>
      <p:sp>
        <p:nvSpPr>
          <p:cNvPr id="6" name="标题 1">
            <a:extLst>
              <a:ext uri="{FF2B5EF4-FFF2-40B4-BE49-F238E27FC236}">
                <a16:creationId xmlns:a16="http://schemas.microsoft.com/office/drawing/2014/main" id="{AEE4E0CF-3B35-4733-8860-C0F53AF15953}"/>
              </a:ext>
            </a:extLst>
          </p:cNvPr>
          <p:cNvSpPr txBox="1">
            <a:spLocks/>
          </p:cNvSpPr>
          <p:nvPr/>
        </p:nvSpPr>
        <p:spPr>
          <a:xfrm>
            <a:off x="3138132" y="498524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CN" altLang="en-US" sz="7200" dirty="0">
                <a:solidFill>
                  <a:schemeClr val="tx1"/>
                </a:solidFill>
              </a:rPr>
              <a:t>看视频说片名</a:t>
            </a:r>
          </a:p>
        </p:txBody>
      </p:sp>
    </p:spTree>
    <p:extLst>
      <p:ext uri="{BB962C8B-B14F-4D97-AF65-F5344CB8AC3E}">
        <p14:creationId xmlns:p14="http://schemas.microsoft.com/office/powerpoint/2010/main" val="2660019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9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哪吒">
            <a:hlinkClick r:id="" action="ppaction://media"/>
            <a:extLst>
              <a:ext uri="{FF2B5EF4-FFF2-40B4-BE49-F238E27FC236}">
                <a16:creationId xmlns:a16="http://schemas.microsoft.com/office/drawing/2014/main" id="{25E7C154-E10D-4C7D-8633-4A97518EE360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end="68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637640"/>
            <a:ext cx="12192000" cy="5220359"/>
          </a:xfrm>
        </p:spPr>
      </p:pic>
      <p:sp>
        <p:nvSpPr>
          <p:cNvPr id="6" name="标题 1">
            <a:extLst>
              <a:ext uri="{FF2B5EF4-FFF2-40B4-BE49-F238E27FC236}">
                <a16:creationId xmlns:a16="http://schemas.microsoft.com/office/drawing/2014/main" id="{7CA52DFE-2067-42B7-843B-FB27672202D7}"/>
              </a:ext>
            </a:extLst>
          </p:cNvPr>
          <p:cNvSpPr txBox="1">
            <a:spLocks/>
          </p:cNvSpPr>
          <p:nvPr/>
        </p:nvSpPr>
        <p:spPr>
          <a:xfrm>
            <a:off x="3138132" y="488999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CN" altLang="en-US" sz="7200" dirty="0">
                <a:solidFill>
                  <a:schemeClr val="tx1"/>
                </a:solidFill>
              </a:rPr>
              <a:t>看视频说片名</a:t>
            </a:r>
          </a:p>
        </p:txBody>
      </p:sp>
    </p:spTree>
    <p:extLst>
      <p:ext uri="{BB962C8B-B14F-4D97-AF65-F5344CB8AC3E}">
        <p14:creationId xmlns:p14="http://schemas.microsoft.com/office/powerpoint/2010/main" val="221962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21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小朋友们">
            <a:hlinkClick r:id="" action="ppaction://media"/>
            <a:extLst>
              <a:ext uri="{FF2B5EF4-FFF2-40B4-BE49-F238E27FC236}">
                <a16:creationId xmlns:a16="http://schemas.microsoft.com/office/drawing/2014/main" id="{1B8F605D-7C70-4F60-9725-0ABAC6499A5F}"/>
              </a:ext>
            </a:extLst>
          </p:cNvPr>
          <p:cNvPicPr>
            <a:picLocks noGrp="1" noChangeAspect="1"/>
          </p:cNvPicPr>
          <p:nvPr>
            <p:ph idx="1"/>
            <a:audioFile r:link="rId1"/>
            <p:extLst>
              <p:ext uri="{DAA4B4D4-6D71-4841-9C94-3DE7FCFB9230}">
                <p14:media xmlns:p14="http://schemas.microsoft.com/office/powerpoint/2010/main" r:embed="rId2">
                  <p14:trim end="21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64208" y="2980882"/>
            <a:ext cx="896234" cy="896236"/>
          </a:xfr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333ABA5B-AE7D-4806-AA54-161DED2F45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3E9FED9F-B59C-4E16-A476-880E7A68D0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771" y="1428558"/>
            <a:ext cx="3546282" cy="4279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标题 1">
            <a:extLst>
              <a:ext uri="{FF2B5EF4-FFF2-40B4-BE49-F238E27FC236}">
                <a16:creationId xmlns:a16="http://schemas.microsoft.com/office/drawing/2014/main" id="{870D4838-B881-494F-AA02-3D86B9FE9933}"/>
              </a:ext>
            </a:extLst>
          </p:cNvPr>
          <p:cNvSpPr txBox="1">
            <a:spLocks/>
          </p:cNvSpPr>
          <p:nvPr/>
        </p:nvSpPr>
        <p:spPr>
          <a:xfrm>
            <a:off x="5307497" y="2354984"/>
            <a:ext cx="3925956" cy="1213164"/>
          </a:xfrm>
          <a:prstGeom prst="rect">
            <a:avLst/>
          </a:prstGeom>
          <a:ln w="57150">
            <a:solidFill>
              <a:srgbClr val="ED8577"/>
            </a:solidFill>
          </a:ln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CN" altLang="en-US" sz="7200" dirty="0"/>
              <a:t>妙想花园</a:t>
            </a:r>
          </a:p>
        </p:txBody>
      </p:sp>
    </p:spTree>
    <p:extLst>
      <p:ext uri="{BB962C8B-B14F-4D97-AF65-F5344CB8AC3E}">
        <p14:creationId xmlns:p14="http://schemas.microsoft.com/office/powerpoint/2010/main" val="2395073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0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D607D71-615E-4ABE-96C1-EB92D178B0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680" y="1601915"/>
            <a:ext cx="10523382" cy="1940387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zh-CN" altLang="en-US" sz="4800" dirty="0"/>
              <a:t>我最想推荐的动画片是：</a:t>
            </a:r>
            <a:r>
              <a:rPr lang="zh-CN" altLang="en-US" sz="4800" u="sng" dirty="0"/>
              <a:t>                      </a:t>
            </a:r>
            <a:r>
              <a:rPr lang="zh-CN" altLang="en-US" sz="4800" dirty="0"/>
              <a:t>。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9C05677-2B12-4A5D-BDD5-0CA4F2B16E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14"/>
          <a:stretch/>
        </p:blipFill>
        <p:spPr>
          <a:xfrm>
            <a:off x="2190486" y="3645265"/>
            <a:ext cx="8077727" cy="295494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6313473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D607D71-615E-4ABE-96C1-EB92D178B0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680" y="1601915"/>
            <a:ext cx="10523382" cy="1940387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zh-CN" altLang="en-US" sz="4800" dirty="0"/>
              <a:t>       我最想推荐的动画片是</a:t>
            </a:r>
            <a:r>
              <a:rPr lang="zh-CN" altLang="en-US" sz="4800" u="sng" dirty="0"/>
              <a:t>                    </a:t>
            </a:r>
            <a:r>
              <a:rPr lang="zh-CN" altLang="en-US" sz="4800" dirty="0"/>
              <a:t>，因为</a:t>
            </a:r>
            <a:r>
              <a:rPr lang="zh-CN" altLang="en-US" sz="4800" u="sng" dirty="0"/>
              <a:t>                                                           </a:t>
            </a:r>
            <a:r>
              <a:rPr lang="zh-CN" altLang="en-US" sz="4800" dirty="0"/>
              <a:t>。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9C05677-2B12-4A5D-BDD5-0CA4F2B16E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14"/>
          <a:stretch/>
        </p:blipFill>
        <p:spPr>
          <a:xfrm>
            <a:off x="2057136" y="3750040"/>
            <a:ext cx="8077727" cy="295494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3999011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D607D71-615E-4ABE-96C1-EB92D178B0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5631" y="983999"/>
            <a:ext cx="9426169" cy="3880773"/>
          </a:xfrm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zh-CN" altLang="en-US" sz="4800" dirty="0"/>
              <a:t>        我最想推荐的动画片是</a:t>
            </a:r>
            <a:r>
              <a:rPr lang="zh-CN" altLang="en-US" sz="4800" u="sng" dirty="0"/>
              <a:t>                  </a:t>
            </a:r>
            <a:r>
              <a:rPr lang="zh-CN" altLang="en-US" sz="4800" dirty="0"/>
              <a:t>，</a:t>
            </a:r>
            <a:endParaRPr lang="en-US" altLang="zh-CN" sz="4800" dirty="0"/>
          </a:p>
          <a:p>
            <a:pPr marL="0" indent="0">
              <a:lnSpc>
                <a:spcPct val="150000"/>
              </a:lnSpc>
              <a:buNone/>
            </a:pPr>
            <a:r>
              <a:rPr lang="zh-CN" altLang="en-US" sz="4800" dirty="0"/>
              <a:t>因为</a:t>
            </a:r>
            <a:r>
              <a:rPr lang="zh-CN" altLang="en-US" sz="4800" u="sng" dirty="0"/>
              <a:t>                                                          </a:t>
            </a:r>
            <a:r>
              <a:rPr lang="zh-CN" altLang="en-US" sz="4800" dirty="0"/>
              <a:t>。</a:t>
            </a:r>
            <a:endParaRPr lang="en-US" altLang="zh-CN" sz="4800" dirty="0"/>
          </a:p>
          <a:p>
            <a:pPr marL="0" indent="0">
              <a:lnSpc>
                <a:spcPct val="150000"/>
              </a:lnSpc>
              <a:buNone/>
            </a:pPr>
            <a:r>
              <a:rPr lang="zh-CN" altLang="en-US" sz="4800" dirty="0"/>
              <a:t>        我喜欢里面的</a:t>
            </a:r>
            <a:r>
              <a:rPr lang="zh-CN" altLang="en-US" sz="4800" u="sng" dirty="0"/>
              <a:t>                   </a:t>
            </a:r>
            <a:r>
              <a:rPr lang="zh-CN" altLang="en-US" sz="4800" dirty="0"/>
              <a:t>，</a:t>
            </a:r>
            <a:endParaRPr lang="en-US" altLang="zh-CN" sz="4800" dirty="0"/>
          </a:p>
          <a:p>
            <a:pPr marL="0" indent="0">
              <a:lnSpc>
                <a:spcPct val="150000"/>
              </a:lnSpc>
              <a:buNone/>
            </a:pPr>
            <a:r>
              <a:rPr lang="zh-CN" altLang="en-US" sz="4800" dirty="0"/>
              <a:t>因为他</a:t>
            </a:r>
            <a:r>
              <a:rPr lang="zh-CN" altLang="en-US" sz="4800" u="sng" dirty="0"/>
              <a:t>                                                      </a:t>
            </a:r>
            <a:r>
              <a:rPr lang="zh-CN" altLang="en-US" sz="4800" dirty="0"/>
              <a:t>。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19417F14-6265-43B6-87CF-8D04D5CE66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570675" y="4864772"/>
            <a:ext cx="3050650" cy="1883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09237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360A80-C685-4F38-8F24-8C5B216EA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36317E0-5153-46D1-905E-6785422A39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CE837433-65AD-4D84-AF5E-2B50525578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664" y="1"/>
            <a:ext cx="10508672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5651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CBE7AB-F54A-46BE-AD07-D5EFEFF509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769BA84-8643-44AB-8D95-F4BA689709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53135369-3A6B-480F-8B5B-FCF205970D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140" y="1428558"/>
            <a:ext cx="3546282" cy="4279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标题 1">
            <a:extLst>
              <a:ext uri="{FF2B5EF4-FFF2-40B4-BE49-F238E27FC236}">
                <a16:creationId xmlns:a16="http://schemas.microsoft.com/office/drawing/2014/main" id="{0762212D-AD34-47D8-B815-52298BD2E5ED}"/>
              </a:ext>
            </a:extLst>
          </p:cNvPr>
          <p:cNvSpPr txBox="1">
            <a:spLocks/>
          </p:cNvSpPr>
          <p:nvPr/>
        </p:nvSpPr>
        <p:spPr>
          <a:xfrm>
            <a:off x="5307497" y="2354984"/>
            <a:ext cx="4891580" cy="1213164"/>
          </a:xfrm>
          <a:prstGeom prst="rect">
            <a:avLst/>
          </a:prstGeom>
          <a:ln w="57150">
            <a:solidFill>
              <a:srgbClr val="FF0000"/>
            </a:solidFill>
          </a:ln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CN" altLang="en-US" sz="7200" dirty="0"/>
              <a:t>蔷薇放映厅</a:t>
            </a:r>
          </a:p>
        </p:txBody>
      </p:sp>
    </p:spTree>
    <p:extLst>
      <p:ext uri="{BB962C8B-B14F-4D97-AF65-F5344CB8AC3E}">
        <p14:creationId xmlns:p14="http://schemas.microsoft.com/office/powerpoint/2010/main" val="634069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CEF4B67-868E-4A36-AD03-8749D0296B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D6F844F-D5C4-42D9-B408-482293AEC8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0C46FFB5-9DBF-49E1-8F5C-C6C99B1EF1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6220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1341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62B8B2-CCE5-4A9E-A1EE-7B704A81B4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小猪佩奇放风筝">
            <a:hlinkClick r:id="" action="ppaction://media"/>
            <a:extLst>
              <a:ext uri="{FF2B5EF4-FFF2-40B4-BE49-F238E27FC236}">
                <a16:creationId xmlns:a16="http://schemas.microsoft.com/office/drawing/2014/main" id="{88C4F0C4-1B1B-4AAA-A305-E74875EE80F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9051"/>
          </a:xfrm>
        </p:spPr>
      </p:pic>
    </p:spTree>
    <p:extLst>
      <p:ext uri="{BB962C8B-B14F-4D97-AF65-F5344CB8AC3E}">
        <p14:creationId xmlns:p14="http://schemas.microsoft.com/office/powerpoint/2010/main" val="750143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06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0879170-C70E-4911-B36A-2751558640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9145" y="889332"/>
            <a:ext cx="8596668" cy="1320800"/>
          </a:xfrm>
        </p:spPr>
        <p:txBody>
          <a:bodyPr>
            <a:normAutofit/>
          </a:bodyPr>
          <a:lstStyle/>
          <a:p>
            <a:r>
              <a:rPr lang="zh-CN" altLang="en-US" sz="4800" dirty="0">
                <a:solidFill>
                  <a:srgbClr val="FF0000"/>
                </a:solidFill>
              </a:rPr>
              <a:t>这个片段出自哪个动画片？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C9427611-0453-4969-BBA8-5707D67962CA}"/>
              </a:ext>
            </a:extLst>
          </p:cNvPr>
          <p:cNvSpPr txBox="1"/>
          <p:nvPr/>
        </p:nvSpPr>
        <p:spPr>
          <a:xfrm>
            <a:off x="1699145" y="1948522"/>
            <a:ext cx="73983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zh-CN" sz="3200" dirty="0">
                <a:latin typeface="+mj-lt"/>
                <a:ea typeface="+mj-ea"/>
                <a:cs typeface="+mj-cs"/>
              </a:rPr>
              <a:t>——《</a:t>
            </a:r>
            <a:r>
              <a:rPr lang="zh-CN" altLang="en-US" sz="3200" dirty="0">
                <a:latin typeface="+mj-lt"/>
                <a:ea typeface="+mj-ea"/>
                <a:cs typeface="+mj-cs"/>
              </a:rPr>
              <a:t>小猪佩奇</a:t>
            </a:r>
            <a:r>
              <a:rPr lang="en-US" altLang="zh-CN" sz="3200" dirty="0">
                <a:latin typeface="+mj-lt"/>
                <a:ea typeface="+mj-ea"/>
                <a:cs typeface="+mj-cs"/>
              </a:rPr>
              <a:t>》</a:t>
            </a:r>
            <a:endParaRPr lang="zh-CN" altLang="en-US" sz="3200" dirty="0">
              <a:latin typeface="+mj-lt"/>
              <a:ea typeface="+mj-ea"/>
              <a:cs typeface="+mj-cs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540DEFB8-C230-4990-A0B6-BE89E7B3BBD8}"/>
              </a:ext>
            </a:extLst>
          </p:cNvPr>
          <p:cNvSpPr txBox="1"/>
          <p:nvPr/>
        </p:nvSpPr>
        <p:spPr>
          <a:xfrm>
            <a:off x="1699145" y="2853823"/>
            <a:ext cx="96427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zh-CN" altLang="en-US" sz="48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这个片段主要讲了一件什么事？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6D05CC85-4BC7-4D87-BF9B-070FEDD6CAA6}"/>
              </a:ext>
            </a:extLst>
          </p:cNvPr>
          <p:cNvSpPr txBox="1"/>
          <p:nvPr/>
        </p:nvSpPr>
        <p:spPr>
          <a:xfrm>
            <a:off x="1699145" y="3777026"/>
            <a:ext cx="92008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zh-CN" sz="3200" dirty="0">
                <a:latin typeface="+mj-lt"/>
                <a:ea typeface="+mj-ea"/>
                <a:cs typeface="+mj-cs"/>
              </a:rPr>
              <a:t>——</a:t>
            </a:r>
            <a:r>
              <a:rPr lang="zh-CN" altLang="zh-CN" sz="3200" dirty="0">
                <a:latin typeface="+mj-lt"/>
                <a:ea typeface="+mj-ea"/>
                <a:cs typeface="+mj-cs"/>
              </a:rPr>
              <a:t>佩琪一家四口去</a:t>
            </a:r>
            <a:r>
              <a:rPr lang="zh-CN" altLang="zh-CN" sz="3200">
                <a:latin typeface="+mj-lt"/>
                <a:ea typeface="+mj-ea"/>
                <a:cs typeface="+mj-cs"/>
              </a:rPr>
              <a:t>放风筝</a:t>
            </a:r>
            <a:r>
              <a:rPr lang="zh-CN" altLang="en-US" sz="3200">
                <a:latin typeface="+mj-lt"/>
                <a:ea typeface="+mj-ea"/>
                <a:cs typeface="+mj-cs"/>
              </a:rPr>
              <a:t>。</a:t>
            </a:r>
            <a:r>
              <a:rPr lang="zh-CN" altLang="zh-CN" sz="3200">
                <a:latin typeface="+mj-lt"/>
                <a:ea typeface="+mj-ea"/>
                <a:cs typeface="+mj-cs"/>
              </a:rPr>
              <a:t>风筝</a:t>
            </a:r>
            <a:r>
              <a:rPr lang="zh-CN" altLang="zh-CN" sz="3200" dirty="0">
                <a:latin typeface="+mj-lt"/>
                <a:ea typeface="+mj-ea"/>
                <a:cs typeface="+mj-cs"/>
              </a:rPr>
              <a:t>被猪爸爸放到了</a:t>
            </a:r>
            <a:r>
              <a:rPr lang="zh-CN" altLang="zh-CN" sz="3200">
                <a:latin typeface="+mj-lt"/>
                <a:ea typeface="+mj-ea"/>
                <a:cs typeface="+mj-cs"/>
              </a:rPr>
              <a:t>树上</a:t>
            </a:r>
            <a:r>
              <a:rPr lang="zh-CN" altLang="en-US" sz="3200">
                <a:latin typeface="+mj-lt"/>
                <a:ea typeface="+mj-ea"/>
                <a:cs typeface="+mj-cs"/>
              </a:rPr>
              <a:t>，他</a:t>
            </a:r>
            <a:r>
              <a:rPr lang="zh-CN" altLang="zh-CN" sz="3200">
                <a:latin typeface="+mj-lt"/>
                <a:ea typeface="+mj-ea"/>
                <a:cs typeface="+mj-cs"/>
              </a:rPr>
              <a:t>爬上</a:t>
            </a:r>
            <a:r>
              <a:rPr lang="zh-CN" altLang="zh-CN" sz="3200" dirty="0">
                <a:latin typeface="+mj-lt"/>
                <a:ea typeface="+mj-ea"/>
                <a:cs typeface="+mj-cs"/>
              </a:rPr>
              <a:t>树去取风筝，却掉在了泥坑里。佩琪和乔治干脆玩起了跳泥坑。</a:t>
            </a:r>
            <a:endParaRPr lang="zh-CN" altLang="en-US" sz="3200" dirty="0"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233000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D39BF0B-070A-4A6B-88A8-59EBF366D5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黄奕博介绍~1">
            <a:hlinkClick r:id="" action="ppaction://media"/>
            <a:extLst>
              <a:ext uri="{FF2B5EF4-FFF2-40B4-BE49-F238E27FC236}">
                <a16:creationId xmlns:a16="http://schemas.microsoft.com/office/drawing/2014/main" id="{FE89297C-FA41-4BE4-A763-21BFB6937B6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9052"/>
          </a:xfrm>
        </p:spPr>
      </p:pic>
    </p:spTree>
    <p:extLst>
      <p:ext uri="{BB962C8B-B14F-4D97-AF65-F5344CB8AC3E}">
        <p14:creationId xmlns:p14="http://schemas.microsoft.com/office/powerpoint/2010/main" val="3285310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52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CBE7AB-F54A-46BE-AD07-D5EFEFF509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769BA84-8643-44AB-8D95-F4BA689709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53135369-3A6B-480F-8B5B-FCF205970D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907" y="1428558"/>
            <a:ext cx="3546282" cy="4279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标题 1">
            <a:extLst>
              <a:ext uri="{FF2B5EF4-FFF2-40B4-BE49-F238E27FC236}">
                <a16:creationId xmlns:a16="http://schemas.microsoft.com/office/drawing/2014/main" id="{0762212D-AD34-47D8-B815-52298BD2E5ED}"/>
              </a:ext>
            </a:extLst>
          </p:cNvPr>
          <p:cNvSpPr txBox="1">
            <a:spLocks/>
          </p:cNvSpPr>
          <p:nvPr/>
        </p:nvSpPr>
        <p:spPr>
          <a:xfrm>
            <a:off x="5307497" y="2354984"/>
            <a:ext cx="3857285" cy="1213164"/>
          </a:xfrm>
          <a:prstGeom prst="rect">
            <a:avLst/>
          </a:prstGeom>
          <a:ln w="57150">
            <a:solidFill>
              <a:srgbClr val="C00000"/>
            </a:solidFill>
          </a:ln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CN" altLang="en-US" sz="7200" dirty="0"/>
              <a:t>自由舞台</a:t>
            </a:r>
            <a:endParaRPr lang="en-US" altLang="zh-CN" sz="7200" dirty="0"/>
          </a:p>
          <a:p>
            <a:endParaRPr lang="zh-CN" altLang="en-US" sz="7200" dirty="0"/>
          </a:p>
        </p:txBody>
      </p:sp>
    </p:spTree>
    <p:extLst>
      <p:ext uri="{BB962C8B-B14F-4D97-AF65-F5344CB8AC3E}">
        <p14:creationId xmlns:p14="http://schemas.microsoft.com/office/powerpoint/2010/main" val="2196198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16A8D19-E005-466A-8200-CDB52805C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6645" y="682393"/>
            <a:ext cx="5578710" cy="1320800"/>
          </a:xfrm>
        </p:spPr>
        <p:txBody>
          <a:bodyPr>
            <a:normAutofit/>
          </a:bodyPr>
          <a:lstStyle/>
          <a:p>
            <a:r>
              <a:rPr lang="zh-CN" altLang="en-US" sz="6000" b="1" dirty="0">
                <a:solidFill>
                  <a:srgbClr val="00B0F0"/>
                </a:solidFill>
              </a:rPr>
              <a:t>我来推荐你来听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D998801-CA37-4E72-80AA-6D973A9847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770" y="1606184"/>
            <a:ext cx="13352210" cy="4569423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altLang="zh-CN" sz="3600" dirty="0"/>
              <a:t>        1.</a:t>
            </a:r>
            <a:r>
              <a:rPr lang="zh-CN" altLang="en-US" sz="3600" dirty="0"/>
              <a:t>四人小组轮流推荐。</a:t>
            </a:r>
            <a:endParaRPr lang="en-US" altLang="zh-CN" sz="3600" dirty="0"/>
          </a:p>
          <a:p>
            <a:pPr marL="0" indent="0">
              <a:lnSpc>
                <a:spcPct val="150000"/>
              </a:lnSpc>
              <a:buNone/>
            </a:pPr>
            <a:r>
              <a:rPr lang="en-US" altLang="zh-CN" sz="3600" dirty="0"/>
              <a:t>        2.</a:t>
            </a:r>
            <a:r>
              <a:rPr lang="zh-CN" altLang="en-US" sz="3600" dirty="0"/>
              <a:t>说话时声音响亮、注意说话的速度，让别人听清楚。</a:t>
            </a:r>
            <a:endParaRPr lang="en-US" altLang="zh-CN" sz="3600" dirty="0"/>
          </a:p>
          <a:p>
            <a:pPr marL="0" indent="0">
              <a:lnSpc>
                <a:spcPct val="150000"/>
              </a:lnSpc>
              <a:buNone/>
            </a:pPr>
            <a:r>
              <a:rPr lang="en-US" altLang="zh-CN" sz="3600" dirty="0"/>
              <a:t>        3.</a:t>
            </a:r>
            <a:r>
              <a:rPr lang="zh-CN" altLang="en-US" sz="3600" dirty="0"/>
              <a:t>听的同学认真听，了解别人讲的内容。</a:t>
            </a:r>
            <a:endParaRPr lang="en-US" altLang="zh-CN" sz="36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E5E5C84-818A-4126-AF7D-870DADFA2C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4406" b="96935" l="1154" r="93462">
                        <a14:foregroundMark x1="21330" y1="85057" x2="25385" y2="91571"/>
                        <a14:foregroundMark x1="21092" y1="84674" x2="21330" y2="85057"/>
                        <a14:foregroundMark x1="20139" y1="83142" x2="21092" y2="84674"/>
                        <a14:foregroundMark x1="13462" y1="72414" x2="20139" y2="83142"/>
                        <a14:foregroundMark x1="25385" y1="91571" x2="25385" y2="91571"/>
                        <a14:foregroundMark x1="40714" y1="73180" x2="35000" y2="88506"/>
                        <a14:foregroundMark x1="45000" y1="61686" x2="40714" y2="73180"/>
                        <a14:foregroundMark x1="35000" y1="88506" x2="34615" y2="90421"/>
                        <a14:foregroundMark x1="65223" y1="73180" x2="57692" y2="91571"/>
                        <a14:foregroundMark x1="65537" y1="72414" x2="65223" y2="73180"/>
                        <a14:foregroundMark x1="65850" y1="71648" x2="65537" y2="72414"/>
                        <a14:foregroundMark x1="66007" y1="71264" x2="65850" y2="71648"/>
                        <a14:foregroundMark x1="69615" y1="62452" x2="66007" y2="71264"/>
                        <a14:foregroundMark x1="80769" y1="93487" x2="27692" y2="95785"/>
                        <a14:foregroundMark x1="89231" y1="68199" x2="80769" y2="88889"/>
                        <a14:foregroundMark x1="88846" y1="91571" x2="88462" y2="83142"/>
                        <a14:foregroundMark x1="88846" y1="92720" x2="73846" y2="94636"/>
                        <a14:foregroundMark x1="83846" y1="97701" x2="21154" y2="98467"/>
                        <a14:foregroundMark x1="21923" y1="97318" x2="18077" y2="95019"/>
                        <a14:foregroundMark x1="15480" y1="84674" x2="14615" y2="83142"/>
                        <a14:foregroundMark x1="15696" y1="85057" x2="15480" y2="84674"/>
                        <a14:foregroundMark x1="16562" y1="86590" x2="15696" y2="85057"/>
                        <a14:foregroundMark x1="18077" y1="89272" x2="16562" y2="86590"/>
                        <a14:foregroundMark x1="12692" y1="78161" x2="6538" y2="81992"/>
                        <a14:foregroundMark x1="9231" y1="74330" x2="1923" y2="75096"/>
                        <a14:foregroundMark x1="8846" y1="72031" x2="5769" y2="74713"/>
                        <a14:foregroundMark x1="6923" y1="70115" x2="4615" y2="75862"/>
                        <a14:foregroundMark x1="4231" y1="70115" x2="4231" y2="70115"/>
                        <a14:foregroundMark x1="8462" y1="85824" x2="8462" y2="85824"/>
                        <a14:foregroundMark x1="18846" y1="67050" x2="18846" y2="67050"/>
                        <a14:foregroundMark x1="17308" y1="69732" x2="17308" y2="69732"/>
                        <a14:foregroundMark x1="18846" y1="70881" x2="18846" y2="70881"/>
                        <a14:foregroundMark x1="20769" y1="72031" x2="10769" y2="67433"/>
                        <a14:foregroundMark x1="10769" y1="67433" x2="10000" y2="70498"/>
                        <a14:foregroundMark x1="23077" y1="68966" x2="24231" y2="71648"/>
                        <a14:foregroundMark x1="30385" y1="63218" x2="28077" y2="68966"/>
                        <a14:foregroundMark x1="31923" y1="68966" x2="33462" y2="72797"/>
                        <a14:foregroundMark x1="41923" y1="73180" x2="41923" y2="77778"/>
                        <a14:foregroundMark x1="41923" y1="72797" x2="41923" y2="73180"/>
                        <a14:foregroundMark x1="45173" y1="73180" x2="42692" y2="77395"/>
                        <a14:foregroundMark x1="49231" y1="66284" x2="45173" y2="73180"/>
                        <a14:foregroundMark x1="47692" y1="63985" x2="36923" y2="58621"/>
                        <a14:foregroundMark x1="36923" y1="58621" x2="34615" y2="58621"/>
                        <a14:foregroundMark x1="42692" y1="55939" x2="33846" y2="59770"/>
                        <a14:foregroundMark x1="33846" y1="59770" x2="32308" y2="63602"/>
                        <a14:foregroundMark x1="36538" y1="55172" x2="30769" y2="61686"/>
                        <a14:foregroundMark x1="43462" y1="55556" x2="48077" y2="59770"/>
                        <a14:foregroundMark x1="61538" y1="56322" x2="54615" y2="61303"/>
                        <a14:foregroundMark x1="56154" y1="55939" x2="55769" y2="59004"/>
                        <a14:foregroundMark x1="55385" y1="57854" x2="53846" y2="58238"/>
                        <a14:foregroundMark x1="65000" y1="56705" x2="70385" y2="62069"/>
                        <a14:foregroundMark x1="69231" y1="56322" x2="73462" y2="63218"/>
                        <a14:foregroundMark x1="73077" y1="61303" x2="73462" y2="71264"/>
                        <a14:foregroundMark x1="73077" y1="71648" x2="72308" y2="72414"/>
                        <a14:foregroundMark x1="73462" y1="71264" x2="73077" y2="71648"/>
                        <a14:foregroundMark x1="84231" y1="63218" x2="83077" y2="65900"/>
                        <a14:foregroundMark x1="81923" y1="64751" x2="78846" y2="67433"/>
                        <a14:foregroundMark x1="81923" y1="63602" x2="82692" y2="63218"/>
                        <a14:foregroundMark x1="88846" y1="63985" x2="90385" y2="77011"/>
                        <a14:foregroundMark x1="90385" y1="77011" x2="89231" y2="78161"/>
                        <a14:foregroundMark x1="91154" y1="66667" x2="93462" y2="74330"/>
                        <a14:foregroundMark x1="93462" y1="70881" x2="91154" y2="77395"/>
                        <a14:foregroundMark x1="7308" y1="86207" x2="7308" y2="86207"/>
                        <a14:foregroundMark x1="6154" y1="86207" x2="6154" y2="86207"/>
                        <a14:foregroundMark x1="42308" y1="85824" x2="57308" y2="90421"/>
                        <a14:foregroundMark x1="61154" y1="76245" x2="61154" y2="76245"/>
                        <a14:backgroundMark x1="10769" y1="86590" x2="10769" y2="86590"/>
                        <a14:backgroundMark x1="12692" y1="84674" x2="12692" y2="84674"/>
                        <a14:backgroundMark x1="20769" y1="85057" x2="20769" y2="85057"/>
                        <a14:backgroundMark x1="12308" y1="83142" x2="12308" y2="83142"/>
                        <a14:backgroundMark x1="45769" y1="73180" x2="45769" y2="73180"/>
                        <a14:backgroundMark x1="73462" y1="71648" x2="73462" y2="71648"/>
                        <a14:backgroundMark x1="73077" y1="71264" x2="73077" y2="71264"/>
                        <a14:backgroundMark x1="73077" y1="73180" x2="73077" y2="73180"/>
                        <a14:backgroundMark x1="72692" y1="72414" x2="72692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4199"/>
          <a:stretch/>
        </p:blipFill>
        <p:spPr bwMode="auto">
          <a:xfrm>
            <a:off x="5911255" y="4854808"/>
            <a:ext cx="4375743" cy="2011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726D23AB-8767-480F-9535-FBB8E04049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73" b="96283" l="462" r="99538">
                        <a14:foregroundMark x1="8462" y1="16543" x2="8462" y2="16543"/>
                        <a14:foregroundMark x1="14769" y1="9108" x2="5385" y2="15799"/>
                        <a14:foregroundMark x1="5385" y1="15799" x2="1385" y2="26952"/>
                        <a14:foregroundMark x1="1385" y1="26952" x2="5385" y2="39591"/>
                        <a14:foregroundMark x1="5385" y1="39591" x2="5385" y2="40335"/>
                        <a14:foregroundMark x1="23538" y1="3717" x2="56923" y2="16357"/>
                        <a14:foregroundMark x1="90462" y1="13011" x2="93846" y2="40520"/>
                        <a14:foregroundMark x1="99077" y1="32714" x2="99077" y2="32714"/>
                        <a14:foregroundMark x1="52615" y1="95539" x2="52615" y2="95539"/>
                        <a14:foregroundMark x1="50462" y1="97026" x2="50462" y2="97026"/>
                        <a14:foregroundMark x1="48308" y1="95539" x2="48308" y2="95539"/>
                        <a14:foregroundMark x1="43385" y1="94238" x2="43385" y2="94238"/>
                        <a14:foregroundMark x1="35846" y1="88104" x2="35846" y2="88104"/>
                        <a14:foregroundMark x1="23231" y1="74164" x2="23231" y2="74164"/>
                        <a14:foregroundMark x1="14154" y1="67658" x2="14154" y2="67658"/>
                        <a14:foregroundMark x1="923" y1="36989" x2="923" y2="36989"/>
                        <a14:foregroundMark x1="2154" y1="28067" x2="2308" y2="39033"/>
                        <a14:foregroundMark x1="2308" y1="39033" x2="2923" y2="41264"/>
                        <a14:foregroundMark x1="769" y1="30855" x2="769" y2="30855"/>
                        <a14:foregroundMark x1="1077" y1="33829" x2="1077" y2="33829"/>
                        <a14:foregroundMark x1="2923" y1="43680" x2="2923" y2="43680"/>
                        <a14:foregroundMark x1="3846" y1="49628" x2="3846" y2="49628"/>
                        <a14:foregroundMark x1="2154" y1="40892" x2="2154" y2="40892"/>
                        <a14:foregroundMark x1="4923" y1="49442" x2="4923" y2="49442"/>
                        <a14:foregroundMark x1="6462" y1="53532" x2="6462" y2="53532"/>
                        <a14:foregroundMark x1="5692" y1="52788" x2="5692" y2="52788"/>
                        <a14:foregroundMark x1="85692" y1="4461" x2="85692" y2="4461"/>
                        <a14:foregroundMark x1="97077" y1="18030" x2="97077" y2="18030"/>
                        <a14:foregroundMark x1="99077" y1="24907" x2="99077" y2="24907"/>
                        <a14:foregroundMark x1="99692" y1="28253" x2="99692" y2="28996"/>
                        <a14:foregroundMark x1="99846" y1="31970" x2="99846" y2="31970"/>
                        <a14:foregroundMark x1="99846" y1="34201" x2="99846" y2="34201"/>
                        <a14:foregroundMark x1="98000" y1="38848" x2="98000" y2="38848"/>
                        <a14:foregroundMark x1="97846" y1="43494" x2="97385" y2="44796"/>
                        <a14:foregroundMark x1="96615" y1="49257" x2="96154" y2="50000"/>
                        <a14:foregroundMark x1="95385" y1="52230" x2="95385" y2="52230"/>
                        <a14:foregroundMark x1="93538" y1="54833" x2="93538" y2="54833"/>
                        <a14:foregroundMark x1="92308" y1="56320" x2="92308" y2="56320"/>
                        <a14:foregroundMark x1="91538" y1="58550" x2="91231" y2="59665"/>
                        <a14:foregroundMark x1="89846" y1="62454" x2="89846" y2="62454"/>
                        <a14:foregroundMark x1="89231" y1="63941" x2="89231" y2="63941"/>
                        <a14:foregroundMark x1="77385" y1="2416" x2="77385" y2="2416"/>
                        <a14:foregroundMark x1="72923" y1="1673" x2="72923" y2="16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62" y="5023557"/>
            <a:ext cx="2001984" cy="1657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33387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16A8D19-E005-466A-8200-CDB52805C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6715" y="708575"/>
            <a:ext cx="5520912" cy="1320800"/>
          </a:xfrm>
        </p:spPr>
        <p:txBody>
          <a:bodyPr>
            <a:normAutofit/>
          </a:bodyPr>
          <a:lstStyle/>
          <a:p>
            <a:r>
              <a:rPr lang="zh-CN" altLang="en-US" sz="6000" b="1" dirty="0">
                <a:solidFill>
                  <a:srgbClr val="FF0000"/>
                </a:solidFill>
              </a:rPr>
              <a:t>听我推荐你来评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D998801-CA37-4E72-80AA-6D973A9847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782" y="2029375"/>
            <a:ext cx="10934436" cy="3880773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zh-CN" altLang="en-US" sz="4000" dirty="0"/>
              <a:t>        小组推荐上台。同学说完，如果你觉得他讲得特别精彩，请亮出你的心动卡，并说说理由。</a:t>
            </a:r>
            <a:endParaRPr lang="en-US" altLang="zh-CN" sz="4000" dirty="0"/>
          </a:p>
        </p:txBody>
      </p:sp>
      <p:pic>
        <p:nvPicPr>
          <p:cNvPr id="18434" name="Picture 2">
            <a:extLst>
              <a:ext uri="{FF2B5EF4-FFF2-40B4-BE49-F238E27FC236}">
                <a16:creationId xmlns:a16="http://schemas.microsoft.com/office/drawing/2014/main" id="{D6943ABD-FC51-4CB0-ADC6-8726667C9D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140" y="3874325"/>
            <a:ext cx="3810000" cy="290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标题 1">
            <a:extLst>
              <a:ext uri="{FF2B5EF4-FFF2-40B4-BE49-F238E27FC236}">
                <a16:creationId xmlns:a16="http://schemas.microsoft.com/office/drawing/2014/main" id="{1370B307-086C-41A2-B94D-5395A2ED8135}"/>
              </a:ext>
            </a:extLst>
          </p:cNvPr>
          <p:cNvSpPr txBox="1">
            <a:spLocks/>
          </p:cNvSpPr>
          <p:nvPr/>
        </p:nvSpPr>
        <p:spPr>
          <a:xfrm>
            <a:off x="202098" y="708575"/>
            <a:ext cx="2931627" cy="958300"/>
          </a:xfrm>
          <a:prstGeom prst="rect">
            <a:avLst/>
          </a:prstGeom>
          <a:solidFill>
            <a:schemeClr val="bg1"/>
          </a:solidFill>
          <a:ln w="57150">
            <a:solidFill>
              <a:srgbClr val="C00000"/>
            </a:solidFill>
          </a:ln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CN" altLang="en-US" sz="5400" dirty="0"/>
              <a:t>自由舞台</a:t>
            </a:r>
            <a:endParaRPr lang="en-US" altLang="zh-CN" sz="5400" dirty="0"/>
          </a:p>
        </p:txBody>
      </p:sp>
    </p:spTree>
    <p:extLst>
      <p:ext uri="{BB962C8B-B14F-4D97-AF65-F5344CB8AC3E}">
        <p14:creationId xmlns:p14="http://schemas.microsoft.com/office/powerpoint/2010/main" val="40254088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同学们">
            <a:hlinkClick r:id="" action="ppaction://media"/>
            <a:extLst>
              <a:ext uri="{FF2B5EF4-FFF2-40B4-BE49-F238E27FC236}">
                <a16:creationId xmlns:a16="http://schemas.microsoft.com/office/drawing/2014/main" id="{4DFF812C-641E-4038-A7D8-9A574D6B511E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93432" y="2718718"/>
            <a:ext cx="1616743" cy="1616746"/>
          </a:xfrm>
        </p:spPr>
      </p:pic>
      <p:pic>
        <p:nvPicPr>
          <p:cNvPr id="16386" name="Picture 2">
            <a:extLst>
              <a:ext uri="{FF2B5EF4-FFF2-40B4-BE49-F238E27FC236}">
                <a16:creationId xmlns:a16="http://schemas.microsoft.com/office/drawing/2014/main" id="{4821B86D-36C9-4B14-B633-7A42375BDF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0532" y="0"/>
            <a:ext cx="1230253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96285F78-0010-4688-A01C-D38DB42FFA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DAB21005-77C6-44DA-9445-F9F2CDC2F1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5699" y="648421"/>
            <a:ext cx="3546282" cy="427918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2751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9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452F45-AFE3-447D-BF7B-9BDED48CB3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45CBBB3-D7FD-49AA-A16A-F72F218CDC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ACD4F799-03C1-4A6F-9E07-B15F1E3662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9FAE1289-08A7-4346-8942-E9B0108CB1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5606" y="1961385"/>
            <a:ext cx="3546282" cy="427918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9330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D9AAD5-3874-4E68-9909-C8FDEFE94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7497" y="2354984"/>
            <a:ext cx="3925956" cy="1213164"/>
          </a:xfrm>
          <a:ln w="57150">
            <a:solidFill>
              <a:srgbClr val="FFC000"/>
            </a:solidFill>
          </a:ln>
        </p:spPr>
        <p:txBody>
          <a:bodyPr>
            <a:noAutofit/>
          </a:bodyPr>
          <a:lstStyle/>
          <a:p>
            <a:r>
              <a:rPr lang="zh-CN" altLang="en-US" sz="7200" dirty="0"/>
              <a:t>动画大街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1716D02-E965-4AD8-B56E-5BAA2EBEC9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406" y="1289410"/>
            <a:ext cx="3546282" cy="4279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23196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D5F9D9B-B6DD-46C0-8111-364E564F9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2252" y="541700"/>
            <a:ext cx="8596668" cy="1320800"/>
          </a:xfrm>
        </p:spPr>
        <p:txBody>
          <a:bodyPr>
            <a:normAutofit/>
          </a:bodyPr>
          <a:lstStyle/>
          <a:p>
            <a:r>
              <a:rPr lang="zh-CN" altLang="en-US" sz="7200" b="1" dirty="0">
                <a:solidFill>
                  <a:srgbClr val="7030A0"/>
                </a:solidFill>
              </a:rPr>
              <a:t>看图片说片名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D411CF51-AD21-4BD2-B882-B0CE7B7B7D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" y="1862500"/>
            <a:ext cx="10256786" cy="4862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5005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739021D9-9833-4B85-92C9-349B8E4FF8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026" y="1881550"/>
            <a:ext cx="10177104" cy="4824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标题 1">
            <a:extLst>
              <a:ext uri="{FF2B5EF4-FFF2-40B4-BE49-F238E27FC236}">
                <a16:creationId xmlns:a16="http://schemas.microsoft.com/office/drawing/2014/main" id="{13D71E18-AD72-47DC-8DF1-0BA2DE3093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0827" y="560750"/>
            <a:ext cx="8596668" cy="1320800"/>
          </a:xfrm>
        </p:spPr>
        <p:txBody>
          <a:bodyPr>
            <a:normAutofit/>
          </a:bodyPr>
          <a:lstStyle/>
          <a:p>
            <a:r>
              <a:rPr lang="zh-CN" altLang="en-US" sz="7200" b="1" dirty="0">
                <a:solidFill>
                  <a:srgbClr val="7030A0"/>
                </a:solidFill>
              </a:rPr>
              <a:t>看图片说片名</a:t>
            </a:r>
          </a:p>
        </p:txBody>
      </p:sp>
    </p:spTree>
    <p:extLst>
      <p:ext uri="{BB962C8B-B14F-4D97-AF65-F5344CB8AC3E}">
        <p14:creationId xmlns:p14="http://schemas.microsoft.com/office/powerpoint/2010/main" val="5129410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71BF3F39-E4C0-44B3-B718-8CE6D867E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350" y="1881550"/>
            <a:ext cx="10163758" cy="4835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标题 1">
            <a:extLst>
              <a:ext uri="{FF2B5EF4-FFF2-40B4-BE49-F238E27FC236}">
                <a16:creationId xmlns:a16="http://schemas.microsoft.com/office/drawing/2014/main" id="{66CE31B1-0A0F-4B32-B91E-6EAB4A0C2116}"/>
              </a:ext>
            </a:extLst>
          </p:cNvPr>
          <p:cNvSpPr txBox="1">
            <a:spLocks/>
          </p:cNvSpPr>
          <p:nvPr/>
        </p:nvSpPr>
        <p:spPr>
          <a:xfrm>
            <a:off x="2990827" y="56075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CN" altLang="en-US" sz="7200" b="1" dirty="0">
                <a:solidFill>
                  <a:srgbClr val="7030A0"/>
                </a:solidFill>
              </a:rPr>
              <a:t>看图片说片名</a:t>
            </a:r>
          </a:p>
        </p:txBody>
      </p:sp>
    </p:spTree>
    <p:extLst>
      <p:ext uri="{BB962C8B-B14F-4D97-AF65-F5344CB8AC3E}">
        <p14:creationId xmlns:p14="http://schemas.microsoft.com/office/powerpoint/2010/main" val="4937271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84F9EBA5-D02C-4056-86C8-1B9063EB57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175" y="1881550"/>
            <a:ext cx="10100693" cy="4858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标题 1">
            <a:extLst>
              <a:ext uri="{FF2B5EF4-FFF2-40B4-BE49-F238E27FC236}">
                <a16:creationId xmlns:a16="http://schemas.microsoft.com/office/drawing/2014/main" id="{EFC9D452-F71D-4CA3-BEAB-7E6B1F0D6B7B}"/>
              </a:ext>
            </a:extLst>
          </p:cNvPr>
          <p:cNvSpPr txBox="1">
            <a:spLocks/>
          </p:cNvSpPr>
          <p:nvPr/>
        </p:nvSpPr>
        <p:spPr>
          <a:xfrm>
            <a:off x="2990827" y="56075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CN" altLang="en-US" sz="7200" b="1" dirty="0">
                <a:solidFill>
                  <a:srgbClr val="7030A0"/>
                </a:solidFill>
              </a:rPr>
              <a:t>看图片说片名</a:t>
            </a:r>
          </a:p>
        </p:txBody>
      </p:sp>
    </p:spTree>
    <p:extLst>
      <p:ext uri="{BB962C8B-B14F-4D97-AF65-F5344CB8AC3E}">
        <p14:creationId xmlns:p14="http://schemas.microsoft.com/office/powerpoint/2010/main" val="1556304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群星 - 大头儿子小头爸爸">
            <a:hlinkClick r:id="" action="ppaction://media"/>
            <a:extLst>
              <a:ext uri="{FF2B5EF4-FFF2-40B4-BE49-F238E27FC236}">
                <a16:creationId xmlns:a16="http://schemas.microsoft.com/office/drawing/2014/main" id="{9753FBBF-317C-47A5-B6C5-92395E2E1D5E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0519" y="3429000"/>
            <a:ext cx="922337" cy="922339"/>
          </a:xfrm>
        </p:spPr>
      </p:pic>
      <p:sp>
        <p:nvSpPr>
          <p:cNvPr id="4" name="标题 1">
            <a:extLst>
              <a:ext uri="{FF2B5EF4-FFF2-40B4-BE49-F238E27FC236}">
                <a16:creationId xmlns:a16="http://schemas.microsoft.com/office/drawing/2014/main" id="{6D105427-B84C-45B9-920A-C0FFFF0CC50A}"/>
              </a:ext>
            </a:extLst>
          </p:cNvPr>
          <p:cNvSpPr txBox="1">
            <a:spLocks/>
          </p:cNvSpPr>
          <p:nvPr/>
        </p:nvSpPr>
        <p:spPr>
          <a:xfrm>
            <a:off x="3138132" y="498524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CN" altLang="en-US" sz="7200" dirty="0">
                <a:solidFill>
                  <a:srgbClr val="0070C0"/>
                </a:solidFill>
              </a:rPr>
              <a:t>听歌曲说片名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8E33949C-7486-4FBA-90D6-C958F8B827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583"/>
          <a:stretch/>
        </p:blipFill>
        <p:spPr bwMode="auto">
          <a:xfrm>
            <a:off x="3448050" y="1600250"/>
            <a:ext cx="7799063" cy="509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6153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42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平面">
  <a:themeElements>
    <a:clrScheme name="平面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自定义 1">
      <a:majorFont>
        <a:latin typeface="Garamond"/>
        <a:ea typeface="华文楷体"/>
        <a:cs typeface=""/>
      </a:majorFont>
      <a:minorFont>
        <a:latin typeface="Garamond"/>
        <a:ea typeface="华文楷体"/>
        <a:cs typeface=""/>
      </a:minorFont>
    </a:fontScheme>
    <a:fmtScheme name="平面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407</TotalTime>
  <Words>243</Words>
  <Application>Microsoft Office PowerPoint</Application>
  <PresentationFormat>宽屏</PresentationFormat>
  <Paragraphs>31</Paragraphs>
  <Slides>26</Slides>
  <Notes>0</Notes>
  <HiddenSlides>0</HiddenSlides>
  <MMClips>9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31" baseType="lpstr">
      <vt:lpstr>楷体</vt:lpstr>
      <vt:lpstr>Arial</vt:lpstr>
      <vt:lpstr>Garamond</vt:lpstr>
      <vt:lpstr>Wingdings 3</vt:lpstr>
      <vt:lpstr>平面</vt:lpstr>
      <vt:lpstr>口语交际： 推荐一部动画片</vt:lpstr>
      <vt:lpstr>PowerPoint 演示文稿</vt:lpstr>
      <vt:lpstr>PowerPoint 演示文稿</vt:lpstr>
      <vt:lpstr>动画大街</vt:lpstr>
      <vt:lpstr>看图片说片名</vt:lpstr>
      <vt:lpstr>看图片说片名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这个片段出自哪个动画片？</vt:lpstr>
      <vt:lpstr>PowerPoint 演示文稿</vt:lpstr>
      <vt:lpstr>PowerPoint 演示文稿</vt:lpstr>
      <vt:lpstr>我来推荐你来听</vt:lpstr>
      <vt:lpstr>听我推荐你来评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Gcdmvg Axwaxd</dc:creator>
  <cp:lastModifiedBy>Gcdmvg Axwaxd</cp:lastModifiedBy>
  <cp:revision>191</cp:revision>
  <dcterms:created xsi:type="dcterms:W3CDTF">2021-05-18T13:47:48Z</dcterms:created>
  <dcterms:modified xsi:type="dcterms:W3CDTF">2021-06-04T04:08:40Z</dcterms:modified>
</cp:coreProperties>
</file>