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0" r:id="rId4"/>
    <p:sldId id="298" r:id="rId5"/>
    <p:sldId id="299" r:id="rId6"/>
    <p:sldId id="261" r:id="rId7"/>
    <p:sldId id="300" r:id="rId8"/>
    <p:sldId id="305" r:id="rId9"/>
    <p:sldId id="313" r:id="rId10"/>
    <p:sldId id="315" r:id="rId11"/>
    <p:sldId id="319" r:id="rId12"/>
    <p:sldId id="332" r:id="rId13"/>
    <p:sldId id="297" r:id="rId14"/>
  </p:sldIdLst>
  <p:sldSz cx="12192000" cy="6858000"/>
  <p:notesSz cx="6858000" cy="9144000"/>
  <p:embeddedFontLst>
    <p:embeddedFont>
      <p:font typeface="036-上首金牛体" panose="02010609000101010101" pitchFamily="49" charset="-122"/>
      <p:regular r:id="rId18"/>
    </p:embeddedFont>
    <p:embeddedFont>
      <p:font typeface="华文琥珀" panose="02010800040101010101" pitchFamily="2" charset="-122"/>
      <p:regular r:id="rId19"/>
    </p:embeddedFont>
    <p:embeddedFont>
      <p:font typeface="幼圆" panose="02010509060101010101" pitchFamily="49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楷体" panose="02010609060101010101" pitchFamily="49" charset="-122"/>
      <p:regular r:id="rId25"/>
    </p:embeddedFont>
    <p:embeddedFont>
      <p:font typeface="华文行楷" panose="02010800040101010101" pitchFamily="2" charset="-122"/>
      <p:regular r:id="rId26"/>
    </p:embeddedFont>
    <p:embeddedFont>
      <p:font typeface="华文楷体" panose="02010600040101010101" pitchFamily="2" charset="-122"/>
      <p:regular r:id="rId27"/>
    </p:embeddedFont>
    <p:embeddedFont>
      <p:font typeface="等线" panose="02010600030101010101" charset="-122"/>
      <p:regular r:id="rId28"/>
    </p:embeddedFont>
    <p:embeddedFont>
      <p:font typeface="等线 Light" panose="0201060003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940"/>
    <a:srgbClr val="FFC234"/>
    <a:srgbClr val="F3F3F1"/>
    <a:srgbClr val="78C762"/>
    <a:srgbClr val="FFFFFF"/>
    <a:srgbClr val="E46D10"/>
    <a:srgbClr val="E6E6E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71" y="58"/>
      </p:cViewPr>
      <p:guideLst>
        <p:guide pos="415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2.xml"/><Relationship Id="rId3" Type="http://schemas.openxmlformats.org/officeDocument/2006/relationships/slide" Target="slides/slide1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面-上"/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/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132" y="2437"/>
            <a:ext cx="12192000" cy="16233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718123"/>
            <a:ext cx="1698172" cy="713447"/>
          </a:xfrm>
          <a:custGeom>
            <a:avLst/>
            <a:gdLst>
              <a:gd name="connsiteX0" fmla="*/ 0 w 1698172"/>
              <a:gd name="connsiteY0" fmla="*/ 0 h 713447"/>
              <a:gd name="connsiteX1" fmla="*/ 1698172 w 1698172"/>
              <a:gd name="connsiteY1" fmla="*/ 0 h 713447"/>
              <a:gd name="connsiteX2" fmla="*/ 1698172 w 1698172"/>
              <a:gd name="connsiteY2" fmla="*/ 713447 h 713447"/>
              <a:gd name="connsiteX3" fmla="*/ 0 w 1698172"/>
              <a:gd name="connsiteY3" fmla="*/ 713447 h 71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172" h="713447">
                <a:moveTo>
                  <a:pt x="0" y="0"/>
                </a:moveTo>
                <a:lnTo>
                  <a:pt x="1698172" y="0"/>
                </a:lnTo>
                <a:lnTo>
                  <a:pt x="1698172" y="713447"/>
                </a:lnTo>
                <a:lnTo>
                  <a:pt x="0" y="713447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9314" y="4044406"/>
            <a:ext cx="1712686" cy="6764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1034" y="1042559"/>
            <a:ext cx="1136834" cy="108608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033486" y="4616632"/>
            <a:ext cx="6125028" cy="2165316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975429" y="627744"/>
            <a:ext cx="6241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快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乐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学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习  快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乐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成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长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7824" y="1366574"/>
            <a:ext cx="1523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036-上首金牛体" panose="02010609000101010101" pitchFamily="49" charset="-122"/>
                <a:ea typeface="036-上首金牛体" panose="02010609000101010101" pitchFamily="49" charset="-122"/>
              </a:rPr>
              <a:t>习</a:t>
            </a:r>
            <a:endParaRPr lang="zh-CN" altLang="en-US" sz="96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036-上首金牛体" panose="02010609000101010101" pitchFamily="49" charset="-122"/>
              <a:ea typeface="036-上首金牛体" panose="0201060900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93602" y="1489685"/>
            <a:ext cx="1300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036-上首金牛体" panose="02010609000101010101" pitchFamily="49" charset="-122"/>
                <a:ea typeface="036-上首金牛体" panose="02010609000101010101" pitchFamily="49" charset="-122"/>
              </a:rPr>
              <a:t>惯</a:t>
            </a:r>
            <a:endParaRPr lang="zh-CN" altLang="en-US" sz="80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036-上首金牛体" panose="02010609000101010101" pitchFamily="49" charset="-122"/>
              <a:ea typeface="036-上首金牛体" panose="0201060900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24142" y="1366574"/>
            <a:ext cx="1523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036-上首金牛体" panose="02010609000101010101" pitchFamily="49" charset="-122"/>
                <a:ea typeface="036-上首金牛体" panose="02010609000101010101" pitchFamily="49" charset="-122"/>
              </a:rPr>
              <a:t>入</a:t>
            </a:r>
            <a:endParaRPr lang="zh-CN" altLang="en-US" sz="96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036-上首金牛体" panose="02010609000101010101" pitchFamily="49" charset="-122"/>
              <a:ea typeface="036-上首金牛体" panose="0201060900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71815" y="1493033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微</a:t>
            </a:r>
            <a:endParaRPr lang="zh-CN" altLang="en-US" sz="80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58597" y="1482949"/>
            <a:ext cx="1226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赋</a:t>
            </a:r>
            <a:endParaRPr lang="zh-CN" altLang="en-US" sz="80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414358" y="1393634"/>
            <a:ext cx="1523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036-上首金牛体" panose="02010609000101010101" pitchFamily="49" charset="-122"/>
                <a:ea typeface="036-上首金牛体" panose="02010609000101010101" pitchFamily="49" charset="-122"/>
              </a:rPr>
              <a:t>能</a:t>
            </a:r>
            <a:endParaRPr lang="zh-CN" altLang="en-US" sz="96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036-上首金牛体" panose="02010609000101010101" pitchFamily="49" charset="-122"/>
              <a:ea typeface="036-上首金牛体" panose="0201060900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340371" y="1526868"/>
            <a:ext cx="1300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036-上首金牛体" panose="02010609000101010101" pitchFamily="49" charset="-122"/>
                <a:ea typeface="036-上首金牛体" panose="02010609000101010101" pitchFamily="49" charset="-122"/>
              </a:rPr>
              <a:t>为</a:t>
            </a:r>
            <a:endParaRPr lang="zh-CN" altLang="en-US" sz="80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036-上首金牛体" panose="02010609000101010101" pitchFamily="49" charset="-122"/>
              <a:ea typeface="036-上首金牛体" panose="02010609000101010101" pitchFamily="49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726453" y="3225661"/>
            <a:ext cx="6739094" cy="503637"/>
            <a:chOff x="2373217" y="3429000"/>
            <a:chExt cx="7445567" cy="503637"/>
          </a:xfrm>
        </p:grpSpPr>
        <p:sp>
          <p:nvSpPr>
            <p:cNvPr id="44" name="矩形: 圆角 43"/>
            <p:cNvSpPr/>
            <p:nvPr/>
          </p:nvSpPr>
          <p:spPr>
            <a:xfrm>
              <a:off x="2373217" y="3429000"/>
              <a:ext cx="7445567" cy="4751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672961" y="3472262"/>
              <a:ext cx="6846076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       ——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浅谈一年级数学学习习惯的养成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769935" y="415893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汇报人：陈婧诚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242644" y="4171248"/>
            <a:ext cx="206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时间：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2022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11610" y="1343811"/>
            <a:ext cx="1523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036-上首金牛体" panose="02010609000101010101" pitchFamily="49" charset="-122"/>
                <a:ea typeface="036-上首金牛体" panose="02010609000101010101" pitchFamily="49" charset="-122"/>
              </a:rPr>
              <a:t>成</a:t>
            </a:r>
            <a:endParaRPr lang="zh-CN" altLang="en-US" sz="96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036-上首金牛体" panose="02010609000101010101" pitchFamily="49" charset="-122"/>
              <a:ea typeface="036-上首金牛体" panose="0201060900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400822" y="1510868"/>
            <a:ext cx="1300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036-上首金牛体" panose="02010609000101010101" pitchFamily="49" charset="-122"/>
                <a:ea typeface="036-上首金牛体" panose="02010609000101010101" pitchFamily="49" charset="-122"/>
              </a:rPr>
              <a:t>长</a:t>
            </a:r>
            <a:endParaRPr lang="zh-CN" altLang="en-US" sz="80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036-上首金牛体" panose="02010609000101010101" pitchFamily="49" charset="-122"/>
              <a:ea typeface="036-上首金牛体" panose="0201060900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590349" y="1585600"/>
            <a:ext cx="1300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036-上首金牛体" panose="02010609000101010101" pitchFamily="49" charset="-122"/>
                <a:ea typeface="036-上首金牛体" panose="02010609000101010101" pitchFamily="49" charset="-122"/>
              </a:rPr>
              <a:t>，</a:t>
            </a:r>
            <a:endParaRPr lang="zh-CN" altLang="en-US" sz="80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036-上首金牛体" panose="02010609000101010101" pitchFamily="49" charset="-122"/>
              <a:ea typeface="036-上首金牛体" panose="0201060900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69184" y="1394098"/>
            <a:ext cx="2016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036-上首金牛体" panose="02010609000101010101" pitchFamily="49" charset="-122"/>
                <a:ea typeface="036-上首金牛体" panose="02010609000101010101" pitchFamily="49" charset="-122"/>
              </a:rPr>
              <a:t>“ ”</a:t>
            </a:r>
            <a:endParaRPr lang="zh-CN" altLang="en-US" sz="80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036-上首金牛体" panose="02010609000101010101" pitchFamily="49" charset="-122"/>
              <a:ea typeface="036-上首金牛体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7" grpId="0"/>
      <p:bldP spid="48" grpId="0"/>
      <p:bldP spid="40" grpId="0"/>
      <p:bldP spid="41" grpId="0"/>
      <p:bldP spid="42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2766" y="668339"/>
            <a:ext cx="3344637" cy="571498"/>
            <a:chOff x="937078" y="768351"/>
            <a:chExt cx="3344637" cy="571498"/>
          </a:xfrm>
        </p:grpSpPr>
        <p:grpSp>
          <p:nvGrpSpPr>
            <p:cNvPr id="20" name="组合 19"/>
            <p:cNvGrpSpPr/>
            <p:nvPr/>
          </p:nvGrpSpPr>
          <p:grpSpPr>
            <a:xfrm>
              <a:off x="937078" y="768351"/>
              <a:ext cx="3344637" cy="571498"/>
              <a:chOff x="937078" y="768351"/>
              <a:chExt cx="3344637" cy="57149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37078" y="768351"/>
                <a:ext cx="3344637" cy="571498"/>
                <a:chOff x="1822449" y="2261509"/>
                <a:chExt cx="3344637" cy="571498"/>
              </a:xfrm>
            </p:grpSpPr>
            <p:sp>
              <p:nvSpPr>
                <p:cNvPr id="25" name="矩形: 圆角 24"/>
                <p:cNvSpPr/>
                <p:nvPr/>
              </p:nvSpPr>
              <p:spPr>
                <a:xfrm flipH="1">
                  <a:off x="2104572" y="2261509"/>
                  <a:ext cx="3062514" cy="571498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F2F2F2"/>
                    </a:gs>
                    <a:gs pos="100000">
                      <a:srgbClr val="F2F2F2">
                        <a:alpha val="0"/>
                      </a:srgbClr>
                    </a:gs>
                  </a:gsLst>
                  <a:lin ang="108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822449" y="2312307"/>
                  <a:ext cx="469902" cy="469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DD26B"/>
                    </a:gs>
                    <a:gs pos="70000">
                      <a:srgbClr val="78C762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</p:grpSp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1024003" y="887157"/>
                <a:ext cx="311312" cy="274893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79117" y="792489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怎样“接”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123699" y="472172"/>
            <a:ext cx="4058134" cy="8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036-上首金牛体" panose="02010609000101010101" pitchFamily="49" charset="-122"/>
                <a:ea typeface="036-上首金牛体" panose="02010609000101010101" pitchFamily="49" charset="-122"/>
                <a:cs typeface="阿里巴巴普惠体 B" panose="00020600040101010101" pitchFamily="18" charset="-122"/>
              </a:rPr>
              <a:t>（五）学会合作</a:t>
            </a:r>
            <a:endParaRPr lang="zh-CN" altLang="en-US" sz="3600" b="1" dirty="0">
              <a:latin typeface="036-上首金牛体" panose="02010609000101010101" pitchFamily="49" charset="-122"/>
              <a:ea typeface="036-上首金牛体" panose="0201060900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13921" y="3930232"/>
            <a:ext cx="24297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一项综合能力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240413" y="2034530"/>
            <a:ext cx="1751762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阿里巴巴普惠体 B" panose="00020600040101010101" pitchFamily="18" charset="-122"/>
              </a:rPr>
              <a:t>会分工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4265454" y="2034531"/>
            <a:ext cx="1751762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阿里巴巴普惠体 B" panose="00020600040101010101" pitchFamily="18" charset="-122"/>
              </a:rPr>
              <a:t>会表达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349356" y="2034530"/>
            <a:ext cx="1751762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阿里巴巴普惠体 B" panose="00020600040101010101" pitchFamily="18" charset="-122"/>
              </a:rPr>
              <a:t>会倾听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8375189" y="2034530"/>
            <a:ext cx="1751762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阿里巴巴普惠体 B" panose="00020600040101010101" pitchFamily="18" charset="-122"/>
              </a:rPr>
              <a:t>会评价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阿里巴巴普惠体 B" panose="00020600040101010101" pitchFamily="18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3338186" y="2734416"/>
            <a:ext cx="2260948" cy="12152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7058416" y="2734416"/>
            <a:ext cx="2041743" cy="1148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5367403" y="2691778"/>
            <a:ext cx="645090" cy="1191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6645057" y="2698107"/>
            <a:ext cx="517745" cy="11849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2766" y="668339"/>
            <a:ext cx="3344637" cy="571498"/>
            <a:chOff x="937078" y="768351"/>
            <a:chExt cx="3344637" cy="571498"/>
          </a:xfrm>
        </p:grpSpPr>
        <p:grpSp>
          <p:nvGrpSpPr>
            <p:cNvPr id="20" name="组合 19"/>
            <p:cNvGrpSpPr/>
            <p:nvPr/>
          </p:nvGrpSpPr>
          <p:grpSpPr>
            <a:xfrm>
              <a:off x="937078" y="768351"/>
              <a:ext cx="3344637" cy="571498"/>
              <a:chOff x="937078" y="768351"/>
              <a:chExt cx="3344637" cy="57149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37078" y="768351"/>
                <a:ext cx="3344637" cy="571498"/>
                <a:chOff x="1822449" y="2261509"/>
                <a:chExt cx="3344637" cy="571498"/>
              </a:xfrm>
            </p:grpSpPr>
            <p:sp>
              <p:nvSpPr>
                <p:cNvPr id="25" name="矩形: 圆角 24"/>
                <p:cNvSpPr/>
                <p:nvPr/>
              </p:nvSpPr>
              <p:spPr>
                <a:xfrm flipH="1">
                  <a:off x="2104572" y="2261509"/>
                  <a:ext cx="3062514" cy="571498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F2F2F2"/>
                    </a:gs>
                    <a:gs pos="100000">
                      <a:srgbClr val="F2F2F2">
                        <a:alpha val="0"/>
                      </a:srgbClr>
                    </a:gs>
                  </a:gsLst>
                  <a:lin ang="108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822449" y="2312307"/>
                  <a:ext cx="469902" cy="469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DD26B"/>
                    </a:gs>
                    <a:gs pos="70000">
                      <a:srgbClr val="78C762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</p:grpSp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1024003" y="887157"/>
                <a:ext cx="311312" cy="274893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79117" y="792489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怎样“接”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123699" y="472172"/>
            <a:ext cx="4058134" cy="83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036-上首金牛体" panose="02010609000101010101" pitchFamily="49" charset="-122"/>
                <a:ea typeface="036-上首金牛体" panose="02010609000101010101" pitchFamily="49" charset="-122"/>
                <a:cs typeface="阿里巴巴普惠体 B" panose="00020600040101010101" pitchFamily="18" charset="-122"/>
              </a:rPr>
              <a:t>（六）学会操作</a:t>
            </a:r>
            <a:endParaRPr lang="zh-CN" altLang="en-US" sz="3600" b="1" dirty="0">
              <a:latin typeface="036-上首金牛体" panose="02010609000101010101" pitchFamily="49" charset="-122"/>
              <a:ea typeface="036-上首金牛体" panose="0201060900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53986" y="1610266"/>
            <a:ext cx="8279360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学生的操作状态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93246" y="2545303"/>
            <a:ext cx="4490102" cy="252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动手能力较弱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不听指令，被操作材料吸引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同桌争抢操作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4797" y="2887505"/>
            <a:ext cx="367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阿里巴巴普惠体 B" panose="00020600040101010101" pitchFamily="18" charset="-122"/>
              </a:rPr>
              <a:t>不会用直尺、不会捆小棒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阿里巴巴普惠体 B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565" y="2562257"/>
            <a:ext cx="2578100" cy="257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5554" y="-3596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1116173" y="1873944"/>
            <a:ext cx="7011743" cy="292100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64700" y="2195990"/>
            <a:ext cx="5851203" cy="268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重视课堂上的每一个“第一次”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真心沟通学生的“每一次”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用心设计课堂中的“每一环”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263" y="1873943"/>
            <a:ext cx="2921006" cy="2921006"/>
          </a:xfrm>
          <a:prstGeom prst="rect">
            <a:avLst/>
          </a:prstGeom>
        </p:spPr>
      </p:pic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2336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700388" y="1695546"/>
            <a:ext cx="4454147" cy="850841"/>
            <a:chOff x="1567543" y="2133601"/>
            <a:chExt cx="4093331" cy="850841"/>
          </a:xfrm>
        </p:grpSpPr>
        <p:grpSp>
          <p:nvGrpSpPr>
            <p:cNvPr id="14" name="组合 13"/>
            <p:cNvGrpSpPr/>
            <p:nvPr/>
          </p:nvGrpSpPr>
          <p:grpSpPr>
            <a:xfrm>
              <a:off x="1567543" y="2133601"/>
              <a:ext cx="4093331" cy="850841"/>
              <a:chOff x="1567543" y="2133601"/>
              <a:chExt cx="4093331" cy="850841"/>
            </a:xfrm>
          </p:grpSpPr>
          <p:sp>
            <p:nvSpPr>
              <p:cNvPr id="12" name="矩形: 圆角 11"/>
              <p:cNvSpPr/>
              <p:nvPr/>
            </p:nvSpPr>
            <p:spPr>
              <a:xfrm flipH="1">
                <a:off x="2119163" y="2157129"/>
                <a:ext cx="3541711" cy="827313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2F2F2"/>
                  </a:gs>
                  <a:gs pos="100000">
                    <a:srgbClr val="F2F2F2">
                      <a:alpha val="0"/>
                    </a:srgbClr>
                  </a:gs>
                </a:gsLst>
                <a:lin ang="108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思源黑体" panose="020B0500000000000000" pitchFamily="34" charset="-122"/>
                  </a:rPr>
                  <a:t>为什么“接”？</a:t>
                </a:r>
                <a:endParaRPr lang="zh-CN" altLang="en-US" dirty="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567543" y="2133601"/>
                <a:ext cx="827313" cy="827313"/>
              </a:xfrm>
              <a:prstGeom prst="ellipse">
                <a:avLst/>
              </a:prstGeom>
              <a:gradFill flip="none" rotWithShape="1">
                <a:gsLst>
                  <a:gs pos="0">
                    <a:srgbClr val="8DD26B"/>
                  </a:gs>
                  <a:gs pos="70000">
                    <a:srgbClr val="78C762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01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2402588" y="2285647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700389" y="3001832"/>
            <a:ext cx="3599543" cy="827313"/>
            <a:chOff x="1567543" y="2133601"/>
            <a:chExt cx="3599543" cy="827313"/>
          </a:xfrm>
        </p:grpSpPr>
        <p:grpSp>
          <p:nvGrpSpPr>
            <p:cNvPr id="65" name="组合 64"/>
            <p:cNvGrpSpPr/>
            <p:nvPr/>
          </p:nvGrpSpPr>
          <p:grpSpPr>
            <a:xfrm>
              <a:off x="1567543" y="2133601"/>
              <a:ext cx="3599543" cy="827313"/>
              <a:chOff x="1567543" y="2133601"/>
              <a:chExt cx="3599543" cy="827313"/>
            </a:xfrm>
          </p:grpSpPr>
          <p:sp>
            <p:nvSpPr>
              <p:cNvPr id="67" name="矩形: 圆角 66"/>
              <p:cNvSpPr/>
              <p:nvPr/>
            </p:nvSpPr>
            <p:spPr>
              <a:xfrm flipH="1">
                <a:off x="2104572" y="2133601"/>
                <a:ext cx="3062514" cy="827313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2F2F2"/>
                  </a:gs>
                  <a:gs pos="100000">
                    <a:srgbClr val="F2F2F2">
                      <a:alpha val="0"/>
                    </a:srgbClr>
                  </a:gs>
                </a:gsLst>
                <a:lin ang="108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1567543" y="2133601"/>
                <a:ext cx="827313" cy="827313"/>
              </a:xfrm>
              <a:prstGeom prst="ellipse">
                <a:avLst/>
              </a:prstGeom>
              <a:gradFill flip="none" rotWithShape="1">
                <a:gsLst>
                  <a:gs pos="0">
                    <a:srgbClr val="8DD26B"/>
                  </a:gs>
                  <a:gs pos="70000">
                    <a:srgbClr val="78C762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02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2402588" y="2285647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“接”什么？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700389" y="4322632"/>
            <a:ext cx="3599543" cy="827313"/>
            <a:chOff x="1567543" y="2133601"/>
            <a:chExt cx="3599543" cy="827313"/>
          </a:xfrm>
        </p:grpSpPr>
        <p:grpSp>
          <p:nvGrpSpPr>
            <p:cNvPr id="70" name="组合 69"/>
            <p:cNvGrpSpPr/>
            <p:nvPr/>
          </p:nvGrpSpPr>
          <p:grpSpPr>
            <a:xfrm>
              <a:off x="1567543" y="2133601"/>
              <a:ext cx="3599543" cy="827313"/>
              <a:chOff x="1567543" y="2133601"/>
              <a:chExt cx="3599543" cy="827313"/>
            </a:xfrm>
          </p:grpSpPr>
          <p:sp>
            <p:nvSpPr>
              <p:cNvPr id="72" name="矩形: 圆角 71"/>
              <p:cNvSpPr/>
              <p:nvPr/>
            </p:nvSpPr>
            <p:spPr>
              <a:xfrm flipH="1">
                <a:off x="2104572" y="2133601"/>
                <a:ext cx="3062514" cy="827313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2F2F2"/>
                  </a:gs>
                  <a:gs pos="100000">
                    <a:srgbClr val="F2F2F2">
                      <a:alpha val="0"/>
                    </a:srgbClr>
                  </a:gs>
                </a:gsLst>
                <a:lin ang="108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567543" y="2133601"/>
                <a:ext cx="827313" cy="827313"/>
              </a:xfrm>
              <a:prstGeom prst="ellipse">
                <a:avLst/>
              </a:prstGeom>
              <a:gradFill flip="none" rotWithShape="1">
                <a:gsLst>
                  <a:gs pos="0">
                    <a:srgbClr val="8DD26B"/>
                  </a:gs>
                  <a:gs pos="70000">
                    <a:srgbClr val="78C762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03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2402588" y="2285647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  怎样“接”？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4788398" y="58122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32000">
                      <a:srgbClr val="FFC234"/>
                    </a:gs>
                    <a:gs pos="100000">
                      <a:srgbClr val="FB7940"/>
                    </a:gs>
                  </a:gsLst>
                  <a:lin ang="5400000" scaled="1"/>
                </a:gradFill>
                <a:effectLst>
                  <a:outerShdw dist="38100" dir="2700000" algn="tl">
                    <a:schemeClr val="bg1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幼小衔接</a:t>
            </a:r>
            <a:endParaRPr lang="zh-CN" altLang="en-US" sz="4000" dirty="0">
              <a:gradFill>
                <a:gsLst>
                  <a:gs pos="32000">
                    <a:srgbClr val="FFC234"/>
                  </a:gs>
                  <a:gs pos="100000">
                    <a:srgbClr val="FB7940"/>
                  </a:gs>
                </a:gsLst>
                <a:lin ang="5400000" scaled="1"/>
              </a:gradFill>
              <a:effectLst>
                <a:outerShdw dist="38100" dir="2700000" algn="tl">
                  <a:schemeClr val="bg1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0" y="2743842"/>
            <a:ext cx="3009900" cy="300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04150" y="1263975"/>
            <a:ext cx="5381265" cy="458628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22766" y="668339"/>
            <a:ext cx="3344637" cy="571498"/>
            <a:chOff x="937078" y="768351"/>
            <a:chExt cx="3344637" cy="571498"/>
          </a:xfrm>
        </p:grpSpPr>
        <p:grpSp>
          <p:nvGrpSpPr>
            <p:cNvPr id="21" name="组合 20"/>
            <p:cNvGrpSpPr/>
            <p:nvPr/>
          </p:nvGrpSpPr>
          <p:grpSpPr>
            <a:xfrm>
              <a:off x="937078" y="768351"/>
              <a:ext cx="3344637" cy="571498"/>
              <a:chOff x="937078" y="768351"/>
              <a:chExt cx="3344637" cy="57149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37078" y="768351"/>
                <a:ext cx="3344637" cy="571498"/>
                <a:chOff x="1822449" y="2261509"/>
                <a:chExt cx="3344637" cy="571498"/>
              </a:xfrm>
            </p:grpSpPr>
            <p:sp>
              <p:nvSpPr>
                <p:cNvPr id="26" name="矩形: 圆角 25"/>
                <p:cNvSpPr/>
                <p:nvPr/>
              </p:nvSpPr>
              <p:spPr>
                <a:xfrm flipH="1">
                  <a:off x="2104572" y="2261509"/>
                  <a:ext cx="3062514" cy="571498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F2F2F2"/>
                    </a:gs>
                    <a:gs pos="100000">
                      <a:srgbClr val="F2F2F2">
                        <a:alpha val="0"/>
                      </a:srgbClr>
                    </a:gs>
                  </a:gsLst>
                  <a:lin ang="108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822449" y="2312307"/>
                  <a:ext cx="469902" cy="469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DD26B"/>
                    </a:gs>
                    <a:gs pos="70000">
                      <a:srgbClr val="78C762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</p:grpSp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1024003" y="887157"/>
                <a:ext cx="311312" cy="274893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79117" y="792489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琥珀" panose="02010800040101010101" pitchFamily="2" charset="-122"/>
                  <a:ea typeface="思源黑体" panose="020B0500000000000000" pitchFamily="34" charset="-122"/>
                </a:rPr>
                <a:t>为什么“接”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琥珀" panose="02010800040101010101" pitchFamily="2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8" name="矩形: 圆角 27"/>
          <p:cNvSpPr/>
          <p:nvPr/>
        </p:nvSpPr>
        <p:spPr>
          <a:xfrm>
            <a:off x="1419367" y="2249935"/>
            <a:ext cx="1884783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阿里巴巴普惠体 B" panose="00020600040101010101" pitchFamily="18" charset="-122"/>
              </a:rPr>
              <a:t>游 戏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1364776" y="3067581"/>
            <a:ext cx="1939374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阿里巴巴普惠体 B" panose="00020600040101010101" pitchFamily="18" charset="-122"/>
              </a:rPr>
              <a:t>生活习惯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8806861" y="2249935"/>
            <a:ext cx="1763337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阿里巴巴普惠体 B" panose="00020600040101010101" pitchFamily="18" charset="-122"/>
              </a:rPr>
              <a:t>课 堂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8806861" y="3074405"/>
            <a:ext cx="1811099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阿里巴巴普惠体 B" panose="00020600040101010101" pitchFamily="18" charset="-122"/>
              </a:rPr>
              <a:t>学习习惯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8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一年级比起知识的学习更重要的是习惯养成。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22766" y="668339"/>
            <a:ext cx="3344637" cy="571498"/>
            <a:chOff x="937078" y="768351"/>
            <a:chExt cx="3344637" cy="571498"/>
          </a:xfrm>
        </p:grpSpPr>
        <p:grpSp>
          <p:nvGrpSpPr>
            <p:cNvPr id="18" name="组合 17"/>
            <p:cNvGrpSpPr/>
            <p:nvPr/>
          </p:nvGrpSpPr>
          <p:grpSpPr>
            <a:xfrm>
              <a:off x="937078" y="768351"/>
              <a:ext cx="3344637" cy="571498"/>
              <a:chOff x="937078" y="768351"/>
              <a:chExt cx="3344637" cy="5714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937078" y="768351"/>
                <a:ext cx="3344637" cy="571498"/>
                <a:chOff x="1822449" y="2261509"/>
                <a:chExt cx="3344637" cy="571498"/>
              </a:xfrm>
            </p:grpSpPr>
            <p:sp>
              <p:nvSpPr>
                <p:cNvPr id="12" name="矩形: 圆角 11"/>
                <p:cNvSpPr/>
                <p:nvPr/>
              </p:nvSpPr>
              <p:spPr>
                <a:xfrm flipH="1">
                  <a:off x="2104572" y="2261509"/>
                  <a:ext cx="3062514" cy="571498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F2F2F2"/>
                    </a:gs>
                    <a:gs pos="100000">
                      <a:srgbClr val="F2F2F2">
                        <a:alpha val="0"/>
                      </a:srgbClr>
                    </a:gs>
                  </a:gsLst>
                  <a:lin ang="108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822449" y="2312307"/>
                  <a:ext cx="469902" cy="469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DD26B"/>
                    </a:gs>
                    <a:gs pos="70000">
                      <a:srgbClr val="78C762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1024003" y="887157"/>
                <a:ext cx="311312" cy="274893"/>
              </a:xfrm>
              <a:prstGeom prst="rect">
                <a:avLst/>
              </a:prstGeom>
            </p:spPr>
          </p:pic>
        </p:grpSp>
        <p:sp>
          <p:nvSpPr>
            <p:cNvPr id="52" name="矩形 51"/>
            <p:cNvSpPr/>
            <p:nvPr/>
          </p:nvSpPr>
          <p:spPr>
            <a:xfrm>
              <a:off x="1479117" y="792489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“接”什么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120" name="矩形: 圆角 119"/>
          <p:cNvSpPr/>
          <p:nvPr/>
        </p:nvSpPr>
        <p:spPr>
          <a:xfrm>
            <a:off x="1630341" y="2082333"/>
            <a:ext cx="5548380" cy="5906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阿里巴巴普惠体 B" panose="00020600040101010101" pitchFamily="18" charset="-122"/>
              </a:rPr>
              <a:t>家长误区：“接”的是知识本领。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121" name="矩形: 圆角 120"/>
          <p:cNvSpPr/>
          <p:nvPr/>
        </p:nvSpPr>
        <p:spPr>
          <a:xfrm>
            <a:off x="1673737" y="3331224"/>
            <a:ext cx="7542606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阿里巴巴普惠体 B" panose="00020600040101010101" pitchFamily="18" charset="-122"/>
              </a:rPr>
              <a:t>一年级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阿里巴巴普惠体 B" panose="00020600040101010101" pitchFamily="18" charset="-122"/>
              </a:rPr>
              <a:t>:  </a:t>
            </a: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阿里巴巴普惠体 B" panose="00020600040101010101" pitchFamily="18" charset="-122"/>
              </a:rPr>
              <a:t>比起知识的学习更重要的是习惯养成。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阿里巴巴普惠体 B" panose="00020600040101010101" pitchFamily="18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60005" y="3534770"/>
            <a:ext cx="2243350" cy="24967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2766" y="668339"/>
            <a:ext cx="3344637" cy="571498"/>
            <a:chOff x="937078" y="768351"/>
            <a:chExt cx="3344637" cy="571498"/>
          </a:xfrm>
        </p:grpSpPr>
        <p:grpSp>
          <p:nvGrpSpPr>
            <p:cNvPr id="20" name="组合 19"/>
            <p:cNvGrpSpPr/>
            <p:nvPr/>
          </p:nvGrpSpPr>
          <p:grpSpPr>
            <a:xfrm>
              <a:off x="937078" y="768351"/>
              <a:ext cx="3344637" cy="571498"/>
              <a:chOff x="937078" y="768351"/>
              <a:chExt cx="3344637" cy="57149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37078" y="768351"/>
                <a:ext cx="3344637" cy="571498"/>
                <a:chOff x="1822449" y="2261509"/>
                <a:chExt cx="3344637" cy="571498"/>
              </a:xfrm>
            </p:grpSpPr>
            <p:sp>
              <p:nvSpPr>
                <p:cNvPr id="25" name="矩形: 圆角 24"/>
                <p:cNvSpPr/>
                <p:nvPr/>
              </p:nvSpPr>
              <p:spPr>
                <a:xfrm flipH="1">
                  <a:off x="2104572" y="2261509"/>
                  <a:ext cx="3062514" cy="571498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F2F2F2"/>
                    </a:gs>
                    <a:gs pos="100000">
                      <a:srgbClr val="F2F2F2">
                        <a:alpha val="0"/>
                      </a:srgbClr>
                    </a:gs>
                  </a:gsLst>
                  <a:lin ang="108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822449" y="2312307"/>
                  <a:ext cx="469902" cy="469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DD26B"/>
                    </a:gs>
                    <a:gs pos="70000">
                      <a:srgbClr val="78C762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</p:grpSp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1024003" y="887157"/>
                <a:ext cx="311312" cy="274893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79117" y="792489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“接”什么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aphicFrame>
        <p:nvGraphicFramePr>
          <p:cNvPr id="12" name="表格 13"/>
          <p:cNvGraphicFramePr>
            <a:graphicFrameLocks noGrp="1"/>
          </p:cNvGraphicFramePr>
          <p:nvPr/>
        </p:nvGraphicFramePr>
        <p:xfrm>
          <a:off x="824912" y="1715135"/>
          <a:ext cx="10426155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841"/>
                <a:gridCol w="1734854"/>
                <a:gridCol w="1979113"/>
                <a:gridCol w="1559490"/>
                <a:gridCol w="2486416"/>
                <a:gridCol w="1415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倾听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表达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阅读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记录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合作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操作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看着听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耐心听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不打断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defRPr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有回应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表达连贯、能说响亮话、完整话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修正、完善别人的发言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清晰、有条理、完整地表达思考过程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endParaRPr lang="zh-CN" altLang="en-US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熟读数学常用字。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能读懂文字、符号、图例、表格的信息。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关键要求读一读，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圈点勾画关键字词。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能积极主动阅读数学相关故事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。</a:t>
                      </a:r>
                      <a:endParaRPr lang="zh-CN" altLang="en-US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数字书写规范。</a:t>
                      </a:r>
                      <a:endParaRPr lang="en-US" altLang="zh-CN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会用算式记录思考过程。</a:t>
                      </a:r>
                      <a:endParaRPr lang="en-US" altLang="zh-CN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不同地想法能用不同地方式记录。</a:t>
                      </a:r>
                      <a:endParaRPr lang="zh-CN" altLang="en-US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能在老师的要求下进行同桌活动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能在老师指导下开展四人小组活动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能在小组内进行合理分工，在合作中完成学习任务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活动时做到会表达、会倾听、会评价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endParaRPr lang="zh-CN" altLang="en-US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能根据指令进行操作。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能够熟练操作学具。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能在操作中学会观察、合作、表达。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  <a:p>
                      <a:endParaRPr lang="zh-CN" altLang="en-US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000">
        <p15:prstTrans prst="drape"/>
      </p:transition>
    </mc:Choice>
    <mc:Fallback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它是一种主动行为，是一种技能，是一种态度，是一种尊重人的表现，倾听更是一种良好的学习品质。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2766" y="668339"/>
            <a:ext cx="5869103" cy="571498"/>
            <a:chOff x="937078" y="768351"/>
            <a:chExt cx="5869103" cy="571498"/>
          </a:xfrm>
        </p:grpSpPr>
        <p:grpSp>
          <p:nvGrpSpPr>
            <p:cNvPr id="20" name="组合 19"/>
            <p:cNvGrpSpPr/>
            <p:nvPr/>
          </p:nvGrpSpPr>
          <p:grpSpPr>
            <a:xfrm>
              <a:off x="937078" y="768351"/>
              <a:ext cx="3344637" cy="571498"/>
              <a:chOff x="937078" y="768351"/>
              <a:chExt cx="3344637" cy="57149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37078" y="768351"/>
                <a:ext cx="3344637" cy="571498"/>
                <a:chOff x="1822449" y="2261509"/>
                <a:chExt cx="3344637" cy="571498"/>
              </a:xfrm>
            </p:grpSpPr>
            <p:sp>
              <p:nvSpPr>
                <p:cNvPr id="25" name="矩形: 圆角 24"/>
                <p:cNvSpPr/>
                <p:nvPr/>
              </p:nvSpPr>
              <p:spPr>
                <a:xfrm flipH="1">
                  <a:off x="2104572" y="2261509"/>
                  <a:ext cx="3062514" cy="571498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F2F2F2"/>
                    </a:gs>
                    <a:gs pos="100000">
                      <a:srgbClr val="F2F2F2">
                        <a:alpha val="0"/>
                      </a:srgbClr>
                    </a:gs>
                  </a:gsLst>
                  <a:lin ang="108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822449" y="2312307"/>
                  <a:ext cx="469902" cy="469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DD26B"/>
                    </a:gs>
                    <a:gs pos="70000">
                      <a:srgbClr val="78C762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</p:grpSp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1024003" y="887157"/>
                <a:ext cx="311312" cy="274893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79117" y="792489"/>
              <a:ext cx="53270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怎样“接”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51261" y="2105559"/>
            <a:ext cx="3344637" cy="3269894"/>
            <a:chOff x="722766" y="1838753"/>
            <a:chExt cx="2975778" cy="29757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766" y="1838753"/>
              <a:ext cx="2975778" cy="29757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553706" y="2116884"/>
              <a:ext cx="1258098" cy="420140"/>
            </a:xfrm>
            <a:prstGeom prst="rect">
              <a:avLst/>
            </a:prstGeom>
            <a:solidFill>
              <a:srgbClr val="F3F3F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教育就是</a:t>
              </a:r>
              <a:endPara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53706" y="4073460"/>
              <a:ext cx="1324885" cy="420140"/>
            </a:xfrm>
            <a:prstGeom prst="rect">
              <a:avLst/>
            </a:prstGeom>
            <a:solidFill>
              <a:srgbClr val="F3F3F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学会倾听</a:t>
              </a:r>
              <a:endPara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8" name="矩形: 圆角 27"/>
          <p:cNvSpPr/>
          <p:nvPr/>
        </p:nvSpPr>
        <p:spPr>
          <a:xfrm>
            <a:off x="1895161" y="2611765"/>
            <a:ext cx="2041851" cy="590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阿里巴巴普惠体 B" panose="00020600040101010101" pitchFamily="18" charset="-122"/>
              </a:rPr>
              <a:t>倾听≠听见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1898890" y="4138122"/>
            <a:ext cx="2041851" cy="590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阿里巴巴普惠体 B" panose="00020600040101010101" pitchFamily="18" charset="-122"/>
              </a:rPr>
              <a:t>倾听≠听话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4916705" y="2004694"/>
            <a:ext cx="2190275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主动行为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4916705" y="2768699"/>
            <a:ext cx="2190275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技能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4916705" y="3532705"/>
            <a:ext cx="2190275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态度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4916705" y="4296710"/>
            <a:ext cx="2190275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尊重人的表现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4916705" y="5060715"/>
            <a:ext cx="2190275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良好的学习品质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56978" y="533331"/>
            <a:ext cx="3967621" cy="8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036-上首金牛体" panose="02010609000101010101" pitchFamily="49" charset="-122"/>
                <a:ea typeface="036-上首金牛体" panose="02010609000101010101" pitchFamily="49" charset="-122"/>
                <a:cs typeface="阿里巴巴普惠体 B" panose="00020600040101010101" pitchFamily="18" charset="-122"/>
              </a:rPr>
              <a:t>（一）学会倾听</a:t>
            </a:r>
            <a:endParaRPr lang="zh-CN" altLang="en-US" sz="3600" b="1" dirty="0">
              <a:latin typeface="036-上首金牛体" panose="02010609000101010101" pitchFamily="49" charset="-122"/>
              <a:ea typeface="036-上首金牛体" panose="02010609000101010101" pitchFamily="49" charset="-122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它是一种主动行为，是一种技能，是一种态度，是一种尊重人的表现，倾听更是一种良好的学习品质。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2766" y="668339"/>
            <a:ext cx="5869103" cy="571498"/>
            <a:chOff x="937078" y="768351"/>
            <a:chExt cx="5869103" cy="571498"/>
          </a:xfrm>
        </p:grpSpPr>
        <p:grpSp>
          <p:nvGrpSpPr>
            <p:cNvPr id="20" name="组合 19"/>
            <p:cNvGrpSpPr/>
            <p:nvPr/>
          </p:nvGrpSpPr>
          <p:grpSpPr>
            <a:xfrm>
              <a:off x="937078" y="768351"/>
              <a:ext cx="3344637" cy="571498"/>
              <a:chOff x="937078" y="768351"/>
              <a:chExt cx="3344637" cy="57149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37078" y="768351"/>
                <a:ext cx="3344637" cy="571498"/>
                <a:chOff x="1822449" y="2261509"/>
                <a:chExt cx="3344637" cy="571498"/>
              </a:xfrm>
            </p:grpSpPr>
            <p:sp>
              <p:nvSpPr>
                <p:cNvPr id="25" name="矩形: 圆角 24"/>
                <p:cNvSpPr/>
                <p:nvPr/>
              </p:nvSpPr>
              <p:spPr>
                <a:xfrm flipH="1">
                  <a:off x="2104572" y="2261509"/>
                  <a:ext cx="3062514" cy="571498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F2F2F2"/>
                    </a:gs>
                    <a:gs pos="100000">
                      <a:srgbClr val="F2F2F2">
                        <a:alpha val="0"/>
                      </a:srgbClr>
                    </a:gs>
                  </a:gsLst>
                  <a:lin ang="108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822449" y="2312307"/>
                  <a:ext cx="469902" cy="469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DD26B"/>
                    </a:gs>
                    <a:gs pos="70000">
                      <a:srgbClr val="78C762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</p:grpSp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1024003" y="887157"/>
                <a:ext cx="311312" cy="274893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79117" y="792489"/>
              <a:ext cx="53270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怎样“接”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587045" y="533331"/>
            <a:ext cx="3967621" cy="8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036-上首金牛体" panose="02010609000101010101" pitchFamily="49" charset="-122"/>
                <a:ea typeface="036-上首金牛体" panose="02010609000101010101" pitchFamily="49" charset="-122"/>
                <a:cs typeface="阿里巴巴普惠体 B" panose="00020600040101010101" pitchFamily="18" charset="-122"/>
              </a:rPr>
              <a:t>（二）学会表达</a:t>
            </a:r>
            <a:endParaRPr lang="zh-CN" altLang="en-US" sz="3600" b="1" dirty="0">
              <a:latin typeface="036-上首金牛体" panose="02010609000101010101" pitchFamily="49" charset="-122"/>
              <a:ea typeface="036-上首金牛体" panose="02010609000101010101" pitchFamily="49" charset="-122"/>
              <a:cs typeface="阿里巴巴普惠体 B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866" y="1938722"/>
            <a:ext cx="3118981" cy="3118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1443198" y="2373681"/>
            <a:ext cx="6673668" cy="166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回答问题先思考，说话声音要响亮；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同伴智慧要分享，说话完整有条理。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000">
        <p15:prstTrans prst="drape"/>
      </p:transition>
    </mc:Choice>
    <mc:Fallback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2766" y="668339"/>
            <a:ext cx="3344637" cy="571498"/>
            <a:chOff x="937078" y="768351"/>
            <a:chExt cx="3344637" cy="571498"/>
          </a:xfrm>
        </p:grpSpPr>
        <p:grpSp>
          <p:nvGrpSpPr>
            <p:cNvPr id="20" name="组合 19"/>
            <p:cNvGrpSpPr/>
            <p:nvPr/>
          </p:nvGrpSpPr>
          <p:grpSpPr>
            <a:xfrm>
              <a:off x="937078" y="768351"/>
              <a:ext cx="3344637" cy="571498"/>
              <a:chOff x="937078" y="768351"/>
              <a:chExt cx="3344637" cy="57149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37078" y="768351"/>
                <a:ext cx="3344637" cy="571498"/>
                <a:chOff x="1822449" y="2261509"/>
                <a:chExt cx="3344637" cy="571498"/>
              </a:xfrm>
            </p:grpSpPr>
            <p:sp>
              <p:nvSpPr>
                <p:cNvPr id="25" name="矩形: 圆角 24"/>
                <p:cNvSpPr/>
                <p:nvPr/>
              </p:nvSpPr>
              <p:spPr>
                <a:xfrm flipH="1">
                  <a:off x="2104572" y="2261509"/>
                  <a:ext cx="3062514" cy="571498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F2F2F2"/>
                    </a:gs>
                    <a:gs pos="100000">
                      <a:srgbClr val="F2F2F2">
                        <a:alpha val="0"/>
                      </a:srgbClr>
                    </a:gs>
                  </a:gsLst>
                  <a:lin ang="108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822449" y="2312307"/>
                  <a:ext cx="469902" cy="469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DD26B"/>
                    </a:gs>
                    <a:gs pos="70000">
                      <a:srgbClr val="78C762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</p:grpSp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1024003" y="887157"/>
                <a:ext cx="311312" cy="274893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79117" y="792489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怎样“接”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123699" y="472172"/>
            <a:ext cx="4058134" cy="8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036-上首金牛体" panose="02010609000101010101" pitchFamily="49" charset="-122"/>
                <a:ea typeface="036-上首金牛体" panose="02010609000101010101" pitchFamily="49" charset="-122"/>
                <a:cs typeface="阿里巴巴普惠体 B" panose="00020600040101010101" pitchFamily="18" charset="-122"/>
              </a:rPr>
              <a:t>（三）学会阅读</a:t>
            </a:r>
            <a:endParaRPr lang="zh-CN" altLang="en-US" sz="3600" b="1" dirty="0">
              <a:latin typeface="036-上首金牛体" panose="02010609000101010101" pitchFamily="49" charset="-122"/>
              <a:ea typeface="036-上首金牛体" panose="02010609000101010101" pitchFamily="49" charset="-122"/>
              <a:cs typeface="阿里巴巴普惠体 B" panose="00020600040101010101" pitchFamily="18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68" y="1215697"/>
            <a:ext cx="4359496" cy="523139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770" y="1754048"/>
            <a:ext cx="6399624" cy="145777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786238" y="3072482"/>
            <a:ext cx="3389810" cy="3400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矩形: 圆角 43"/>
          <p:cNvSpPr/>
          <p:nvPr/>
        </p:nvSpPr>
        <p:spPr>
          <a:xfrm>
            <a:off x="342900" y="304800"/>
            <a:ext cx="11506200" cy="6248400"/>
          </a:xfrm>
          <a:prstGeom prst="roundRect">
            <a:avLst>
              <a:gd name="adj" fmla="val 9195"/>
            </a:avLst>
          </a:prstGeom>
          <a:solidFill>
            <a:schemeClr val="bg1"/>
          </a:solidFill>
          <a:ln>
            <a:solidFill>
              <a:srgbClr val="78C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139"/>
            <a:ext cx="12192000" cy="101686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2766" y="668339"/>
            <a:ext cx="3344637" cy="571498"/>
            <a:chOff x="937078" y="768351"/>
            <a:chExt cx="3344637" cy="571498"/>
          </a:xfrm>
        </p:grpSpPr>
        <p:grpSp>
          <p:nvGrpSpPr>
            <p:cNvPr id="20" name="组合 19"/>
            <p:cNvGrpSpPr/>
            <p:nvPr/>
          </p:nvGrpSpPr>
          <p:grpSpPr>
            <a:xfrm>
              <a:off x="937078" y="768351"/>
              <a:ext cx="3344637" cy="571498"/>
              <a:chOff x="937078" y="768351"/>
              <a:chExt cx="3344637" cy="57149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37078" y="768351"/>
                <a:ext cx="3344637" cy="571498"/>
                <a:chOff x="1822449" y="2261509"/>
                <a:chExt cx="3344637" cy="571498"/>
              </a:xfrm>
            </p:grpSpPr>
            <p:sp>
              <p:nvSpPr>
                <p:cNvPr id="25" name="矩形: 圆角 24"/>
                <p:cNvSpPr/>
                <p:nvPr/>
              </p:nvSpPr>
              <p:spPr>
                <a:xfrm flipH="1">
                  <a:off x="2104572" y="2261509"/>
                  <a:ext cx="3062514" cy="571498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F2F2F2"/>
                    </a:gs>
                    <a:gs pos="100000">
                      <a:srgbClr val="F2F2F2">
                        <a:alpha val="0"/>
                      </a:srgbClr>
                    </a:gs>
                  </a:gsLst>
                  <a:lin ang="108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822449" y="2312307"/>
                  <a:ext cx="469902" cy="469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DD26B"/>
                    </a:gs>
                    <a:gs pos="70000">
                      <a:srgbClr val="78C762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endParaRPr>
                </a:p>
              </p:txBody>
            </p:sp>
          </p:grpSp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1024003" y="887157"/>
                <a:ext cx="311312" cy="274893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79117" y="792489"/>
              <a:ext cx="2751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怎样“接”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123699" y="472172"/>
            <a:ext cx="4058134" cy="84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036-上首金牛体" panose="02010609000101010101" pitchFamily="49" charset="-122"/>
                <a:ea typeface="036-上首金牛体" panose="02010609000101010101" pitchFamily="49" charset="-122"/>
                <a:cs typeface="阿里巴巴普惠体 B" panose="00020600040101010101" pitchFamily="18" charset="-122"/>
              </a:rPr>
              <a:t>（四）学会记录</a:t>
            </a:r>
            <a:endParaRPr lang="zh-CN" altLang="en-US" sz="3600" b="1" dirty="0">
              <a:latin typeface="036-上首金牛体" panose="02010609000101010101" pitchFamily="49" charset="-122"/>
              <a:ea typeface="036-上首金牛体" panose="0201060900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53986" y="1610266"/>
            <a:ext cx="8279360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如何培养记录的习惯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4016474" y="2833160"/>
            <a:ext cx="3079895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阿里巴巴普惠体 B" panose="00020600040101010101" pitchFamily="18" charset="-122"/>
              </a:rPr>
              <a:t>记录怎样的问题？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4016474" y="3641881"/>
            <a:ext cx="3079895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阿里巴巴普惠体 B" panose="00020600040101010101" pitchFamily="18" charset="-122"/>
              </a:rPr>
              <a:t>怎样记录？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4016473" y="4538231"/>
            <a:ext cx="3079895" cy="590693"/>
          </a:xfrm>
          <a:prstGeom prst="roundRect">
            <a:avLst/>
          </a:prstGeom>
          <a:solidFill>
            <a:srgbClr val="FF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阿里巴巴普惠体 B" panose="00020600040101010101" pitchFamily="18" charset="-122"/>
              </a:rPr>
              <a:t>为什么要记录？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92262" y="2830582"/>
            <a:ext cx="149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000">
        <p15:prstTrans prst="drape"/>
      </p:transition>
    </mc:Choice>
    <mc:Fallback>
      <p:transition spd="slow" advTm="5000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2556.4771653543307,&quot;width&quot;:19200}"/>
</p:tagLst>
</file>

<file path=ppt/tags/tag2.xml><?xml version="1.0" encoding="utf-8"?>
<p:tagLst xmlns:p="http://schemas.openxmlformats.org/presentationml/2006/main">
  <p:tag name="KSO_WPP_MARK_KEY" val="cb920834-89f9-46b4-b955-b05717b0bc87"/>
  <p:tag name="COMMONDATA" val="eyJoZGlkIjoiODViY2JkMjU3NGYzZTEwMzZmMGFkZWViYmNkYWU3ND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234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tx1">
                <a:lumMod val="85000"/>
                <a:lumOff val="15000"/>
              </a:schemeClr>
            </a:solidFill>
            <a:latin typeface="阿里巴巴普惠体 B" panose="00020600040101010101" pitchFamily="18" charset="-122"/>
            <a:ea typeface="阿里巴巴普惠体 B" panose="00020600040101010101" pitchFamily="18" charset="-122"/>
            <a:cs typeface="阿里巴巴普惠体 B" panose="00020600040101010101" pitchFamily="18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WPS 演示</Application>
  <PresentationFormat>宽屏</PresentationFormat>
  <Paragraphs>188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阿里巴巴普惠体 B</vt:lpstr>
      <vt:lpstr>思源黑体 CN Medium</vt:lpstr>
      <vt:lpstr>黑体</vt:lpstr>
      <vt:lpstr>036-上首金牛体</vt:lpstr>
      <vt:lpstr>华文琥珀</vt:lpstr>
      <vt:lpstr>思源黑体</vt:lpstr>
      <vt:lpstr>幼圆</vt:lpstr>
      <vt:lpstr>Calibri</vt:lpstr>
      <vt:lpstr>Times New Roman</vt:lpstr>
      <vt:lpstr>楷体</vt:lpstr>
      <vt:lpstr>华文行楷</vt:lpstr>
      <vt:lpstr>华文楷体</vt:lpstr>
      <vt:lpstr>等线</vt:lpstr>
      <vt:lpstr>微软雅黑</vt:lpstr>
      <vt:lpstr>等线 Light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</dc:creator>
  <cp:lastModifiedBy>Snow</cp:lastModifiedBy>
  <cp:revision>38</cp:revision>
  <dcterms:created xsi:type="dcterms:W3CDTF">2018-04-18T06:17:00Z</dcterms:created>
  <dcterms:modified xsi:type="dcterms:W3CDTF">2022-10-16T05:48:52Z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41F4C452EC1A4864922B8D8C9B1B2043</vt:lpwstr>
  </property>
  <property fmtid="{D5CDD505-2E9C-101B-9397-08002B2CF9AE}" pid="3" name="KSOProductBuildVer">
    <vt:lpwstr>2052-11.1.0.12598</vt:lpwstr>
  </property>
</Properties>
</file>