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70" r:id="rId4"/>
    <p:sldId id="450" r:id="rId5"/>
    <p:sldId id="371" r:id="rId6"/>
    <p:sldId id="449" r:id="rId7"/>
    <p:sldId id="380" r:id="rId8"/>
    <p:sldId id="391" r:id="rId9"/>
    <p:sldId id="382" r:id="rId10"/>
    <p:sldId id="383" r:id="rId11"/>
    <p:sldId id="384" r:id="rId12"/>
    <p:sldId id="385" r:id="rId13"/>
    <p:sldId id="386" r:id="rId14"/>
    <p:sldId id="387" r:id="rId15"/>
    <p:sldId id="447" r:id="rId16"/>
    <p:sldId id="448" r:id="rId17"/>
    <p:sldId id="302" r:id="rId18"/>
    <p:sldId id="310" r:id="rId19"/>
    <p:sldId id="311" r:id="rId20"/>
    <p:sldId id="393" r:id="rId21"/>
    <p:sldId id="394" r:id="rId22"/>
    <p:sldId id="395" r:id="rId23"/>
    <p:sldId id="360" r:id="rId24"/>
    <p:sldId id="400" r:id="rId25"/>
    <p:sldId id="401" r:id="rId26"/>
    <p:sldId id="398" r:id="rId27"/>
    <p:sldId id="399" r:id="rId28"/>
    <p:sldId id="451" r:id="rId29"/>
    <p:sldId id="452" r:id="rId30"/>
    <p:sldId id="453" r:id="rId31"/>
    <p:sldId id="454" r:id="rId32"/>
    <p:sldId id="455" r:id="rId33"/>
    <p:sldId id="456" r:id="rId34"/>
    <p:sldId id="457" r:id="rId35"/>
    <p:sldId id="458" r:id="rId36"/>
    <p:sldId id="459" r:id="rId37"/>
    <p:sldId id="316" r:id="rId38"/>
    <p:sldId id="411" r:id="rId39"/>
    <p:sldId id="412" r:id="rId40"/>
    <p:sldId id="413" r:id="rId41"/>
    <p:sldId id="410" r:id="rId42"/>
    <p:sldId id="320" r:id="rId43"/>
    <p:sldId id="402" r:id="rId44"/>
    <p:sldId id="318" r:id="rId45"/>
    <p:sldId id="403" r:id="rId46"/>
    <p:sldId id="321" r:id="rId47"/>
    <p:sldId id="407" r:id="rId48"/>
    <p:sldId id="323" r:id="rId49"/>
    <p:sldId id="408" r:id="rId50"/>
    <p:sldId id="325" r:id="rId51"/>
    <p:sldId id="322" r:id="rId52"/>
    <p:sldId id="409" r:id="rId53"/>
    <p:sldId id="326" r:id="rId54"/>
    <p:sldId id="258" r:id="rId55"/>
    <p:sldId id="336" r:id="rId56"/>
    <p:sldId id="348" r:id="rId57"/>
    <p:sldId id="437" r:id="rId58"/>
    <p:sldId id="349" r:id="rId59"/>
    <p:sldId id="350" r:id="rId60"/>
    <p:sldId id="351" r:id="rId61"/>
    <p:sldId id="352" r:id="rId62"/>
    <p:sldId id="353" r:id="rId6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67" autoAdjust="0"/>
  </p:normalViewPr>
  <p:slideViewPr>
    <p:cSldViewPr>
      <p:cViewPr varScale="1">
        <p:scale>
          <a:sx n="84" d="100"/>
          <a:sy n="84" d="100"/>
        </p:scale>
        <p:origin x="-152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54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6" Type="http://schemas.openxmlformats.org/officeDocument/2006/relationships/tableStyles" Target="tableStyles.xml"/><Relationship Id="rId65" Type="http://schemas.openxmlformats.org/officeDocument/2006/relationships/viewProps" Target="viewProps.xml"/><Relationship Id="rId64" Type="http://schemas.openxmlformats.org/officeDocument/2006/relationships/presProps" Target="presProps.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79512" y="1886967"/>
            <a:ext cx="8784976" cy="1470025"/>
          </a:xfrm>
        </p:spPr>
        <p:txBody>
          <a:bodyPr>
            <a:normAutofit fontScale="90000"/>
          </a:bodyPr>
          <a:lstStyle/>
          <a:p>
            <a:r>
              <a:rPr lang="zh-CN" altLang="en-US" sz="5300" b="1" dirty="0" smtClean="0">
                <a:latin typeface="Times New Roman" panose="02020603050405020304" pitchFamily="18" charset="0"/>
                <a:ea typeface="黑体" panose="02010609060101010101" pitchFamily="49" charset="-122"/>
                <a:cs typeface="Times New Roman" panose="02020603050405020304" pitchFamily="18" charset="0"/>
              </a:rPr>
              <a:t>核心素养统领下的</a:t>
            </a:r>
            <a:br>
              <a:rPr lang="en-US" altLang="zh-CN" sz="53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5300" b="1" dirty="0" smtClean="0">
                <a:latin typeface="Times New Roman" panose="02020603050405020304" pitchFamily="18" charset="0"/>
                <a:ea typeface="黑体" panose="02010609060101010101" pitchFamily="49" charset="-122"/>
                <a:cs typeface="Times New Roman" panose="02020603050405020304" pitchFamily="18" charset="0"/>
              </a:rPr>
              <a:t>数学教学变革</a:t>
            </a:r>
            <a:r>
              <a:rPr lang="en-US" altLang="zh-CN" sz="5300" b="1" dirty="0" smtClean="0">
                <a:latin typeface="Times New Roman" panose="02020603050405020304" pitchFamily="18" charset="0"/>
                <a:ea typeface="黑体" panose="02010609060101010101" pitchFamily="49" charset="-122"/>
                <a:cs typeface="Times New Roman" panose="02020603050405020304" pitchFamily="18" charset="0"/>
              </a:rPr>
              <a:t> </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371600" y="3933056"/>
            <a:ext cx="6400800" cy="1752600"/>
          </a:xfrm>
        </p:spPr>
        <p:txBody>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人民教育出版社  章建跃</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zhangjy@pep.com.cn</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p:txBody>
          <a:bodyPr/>
          <a:lstStyle/>
          <a:p>
            <a:r>
              <a:rPr lang="zh-CN" altLang="zh-CN" sz="3800" b="1" smtClean="0">
                <a:latin typeface="Times New Roman" panose="02020603050405020304" pitchFamily="18" charset="0"/>
                <a:ea typeface="黑体" panose="02010609060101010101" pitchFamily="49" charset="-122"/>
                <a:cs typeface="Times New Roman" panose="02020603050405020304" pitchFamily="18" charset="0"/>
              </a:rPr>
              <a:t>从数学思维、思想或核心素养角度看</a:t>
            </a:r>
            <a:endParaRPr lang="zh-CN" altLang="en-US" sz="3800" b="1"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rmAutofit fontScale="85000" lnSpcReduction="10000"/>
          </a:bodyPr>
          <a:lstStyle/>
          <a:p>
            <a:pPr>
              <a:defRPr/>
            </a:pP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“事实——概念”</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主要是“抽象”</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对</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典型而丰富的具体事例进行观察、比较、分析</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归纳共性</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抽象出共同本质特征，并推广到同类事物中去而得出概念</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“概念——性质”</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主要是“推理”，包括通过归纳推理发现性质，通过（逻辑）演绎推理证明性质</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“性质——结构”</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主要也是“推理”，是建立相关知识之间的联系而形成结构功能良好、迁移能力强大的数学认知结构的过程</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概念、性质、结构——应用”主要是“建模”，是</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数学</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知识</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解决数学内外的问题。</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强调获得“事实”的教育价值</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r>
              <a:rPr lang="zh-CN" altLang="zh-CN" b="1" dirty="0">
                <a:latin typeface="黑体" panose="02010609060101010101" pitchFamily="49" charset="-122"/>
                <a:ea typeface="黑体" panose="02010609060101010101" pitchFamily="49" charset="-122"/>
              </a:rPr>
              <a:t>“数学事实”是数学学习的“原材料”，也是数学育人的首要</a:t>
            </a:r>
            <a:r>
              <a:rPr lang="zh-CN" altLang="zh-CN" b="1" dirty="0" smtClean="0">
                <a:latin typeface="黑体" panose="02010609060101010101" pitchFamily="49" charset="-122"/>
                <a:ea typeface="黑体" panose="02010609060101010101" pitchFamily="49" charset="-122"/>
              </a:rPr>
              <a:t>素材</a:t>
            </a:r>
            <a:r>
              <a:rPr lang="zh-CN" altLang="en-US"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zh-CN" b="1" dirty="0">
                <a:latin typeface="黑体" panose="02010609060101010101" pitchFamily="49" charset="-122"/>
                <a:ea typeface="黑体" panose="02010609060101010101" pitchFamily="49" charset="-122"/>
              </a:rPr>
              <a:t>真正的学习必须经历“感知</a:t>
            </a:r>
            <a:r>
              <a:rPr lang="en-US" altLang="zh-CN" b="1" dirty="0">
                <a:latin typeface="黑体" panose="02010609060101010101" pitchFamily="49" charset="-122"/>
                <a:ea typeface="黑体" panose="02010609060101010101" pitchFamily="49" charset="-122"/>
              </a:rPr>
              <a:t>—</a:t>
            </a:r>
            <a:r>
              <a:rPr lang="zh-CN" altLang="zh-CN" b="1" dirty="0">
                <a:latin typeface="黑体" panose="02010609060101010101" pitchFamily="49" charset="-122"/>
                <a:ea typeface="黑体" panose="02010609060101010101" pitchFamily="49" charset="-122"/>
              </a:rPr>
              <a:t>感悟</a:t>
            </a:r>
            <a:r>
              <a:rPr lang="en-US" altLang="zh-CN" b="1" dirty="0">
                <a:latin typeface="黑体" panose="02010609060101010101" pitchFamily="49" charset="-122"/>
                <a:ea typeface="黑体" panose="02010609060101010101" pitchFamily="49" charset="-122"/>
              </a:rPr>
              <a:t>—</a:t>
            </a:r>
            <a:r>
              <a:rPr lang="zh-CN" altLang="zh-CN" b="1" dirty="0">
                <a:latin typeface="黑体" panose="02010609060101010101" pitchFamily="49" charset="-122"/>
                <a:ea typeface="黑体" panose="02010609060101010101" pitchFamily="49" charset="-122"/>
              </a:rPr>
              <a:t>知识”的</a:t>
            </a:r>
            <a:r>
              <a:rPr lang="zh-CN" altLang="zh-CN" b="1" dirty="0" smtClean="0">
                <a:latin typeface="黑体" panose="02010609060101010101" pitchFamily="49" charset="-122"/>
                <a:ea typeface="黑体" panose="02010609060101010101" pitchFamily="49" charset="-122"/>
              </a:rPr>
              <a:t>过程</a:t>
            </a:r>
            <a:r>
              <a:rPr lang="zh-CN" altLang="en-US"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zh-CN" b="1" dirty="0" smtClean="0">
                <a:latin typeface="黑体" panose="02010609060101010101" pitchFamily="49" charset="-122"/>
                <a:ea typeface="黑体" panose="02010609060101010101" pitchFamily="49" charset="-122"/>
              </a:rPr>
              <a:t>以</a:t>
            </a:r>
            <a:r>
              <a:rPr lang="zh-CN" altLang="zh-CN" b="1" dirty="0">
                <a:latin typeface="黑体" panose="02010609060101010101" pitchFamily="49" charset="-122"/>
                <a:ea typeface="黑体" panose="02010609060101010101" pitchFamily="49" charset="-122"/>
              </a:rPr>
              <a:t>“事实”为支撑的概念理解才是</a:t>
            </a:r>
            <a:r>
              <a:rPr lang="zh-CN" altLang="zh-CN" b="1" dirty="0" smtClean="0">
                <a:latin typeface="黑体" panose="02010609060101010101" pitchFamily="49" charset="-122"/>
                <a:ea typeface="黑体" panose="02010609060101010101" pitchFamily="49" charset="-122"/>
              </a:rPr>
              <a:t>真理</a:t>
            </a:r>
            <a:r>
              <a:rPr lang="zh-CN" altLang="zh-CN" b="1" dirty="0">
                <a:latin typeface="黑体" panose="02010609060101010101" pitchFamily="49" charset="-122"/>
                <a:ea typeface="黑体" panose="02010609060101010101" pitchFamily="49" charset="-122"/>
              </a:rPr>
              <a:t>解，才能形成对概念本质的深刻体悟</a:t>
            </a:r>
            <a:r>
              <a:rPr lang="zh-CN" altLang="zh-CN" b="1" dirty="0" smtClean="0">
                <a:latin typeface="黑体" panose="02010609060101010101" pitchFamily="49" charset="-122"/>
                <a:ea typeface="黑体" panose="02010609060101010101" pitchFamily="49" charset="-122"/>
              </a:rPr>
              <a:t>，教学应从</a:t>
            </a:r>
            <a:r>
              <a:rPr lang="zh-CN" altLang="zh-CN" b="1" dirty="0">
                <a:latin typeface="黑体" panose="02010609060101010101" pitchFamily="49" charset="-122"/>
                <a:ea typeface="黑体" panose="02010609060101010101" pitchFamily="49" charset="-122"/>
              </a:rPr>
              <a:t>让学生获得数学事实</a:t>
            </a:r>
            <a:r>
              <a:rPr lang="zh-CN" altLang="zh-CN" b="1" dirty="0" smtClean="0">
                <a:latin typeface="黑体" panose="02010609060101010101" pitchFamily="49" charset="-122"/>
                <a:ea typeface="黑体" panose="02010609060101010101" pitchFamily="49" charset="-122"/>
              </a:rPr>
              <a:t>开始</a:t>
            </a:r>
            <a:r>
              <a:rPr lang="zh-CN" altLang="en-US"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b="1" dirty="0">
                <a:latin typeface="黑体" panose="02010609060101010101" pitchFamily="49" charset="-122"/>
                <a:ea typeface="黑体" panose="02010609060101010101" pitchFamily="49" charset="-122"/>
              </a:rPr>
              <a:t>增加概括概念、发现性质所需的素材，提供丰富的、真实的应用问题</a:t>
            </a:r>
            <a:r>
              <a:rPr lang="zh-CN" altLang="zh-CN"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调动所有感官参与学习，</a:t>
            </a:r>
            <a:r>
              <a:rPr lang="zh-CN" altLang="zh-CN" b="1" dirty="0" smtClean="0">
                <a:latin typeface="黑体" panose="02010609060101010101" pitchFamily="49" charset="-122"/>
                <a:ea typeface="黑体" panose="02010609060101010101" pitchFamily="49" charset="-122"/>
              </a:rPr>
              <a:t>安排</a:t>
            </a:r>
            <a:r>
              <a:rPr lang="zh-CN" altLang="zh-CN" b="1" dirty="0">
                <a:latin typeface="黑体" panose="02010609060101010101" pitchFamily="49" charset="-122"/>
                <a:ea typeface="黑体" panose="02010609060101010101" pitchFamily="49" charset="-122"/>
              </a:rPr>
              <a:t>动眼观察、动手操作、动脑思考的实践活动，使学生通过自主活动获取理解概念所需的“事实”</a:t>
            </a:r>
            <a:r>
              <a:rPr lang="zh-CN" altLang="en-US"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增加“悟”的时间，长时间的“悟”，然后是有所体验、有所心得、有所发现。</a:t>
            </a:r>
            <a:endParaRPr lang="zh-CN" altLang="en-US" b="1" dirty="0">
              <a:latin typeface="黑体" panose="02010609060101010101" pitchFamily="49" charset="-122"/>
              <a:ea typeface="黑体" panose="02010609060101010101" pitchFamily="49" charset="-122"/>
            </a:endParaRPr>
          </a:p>
          <a:p>
            <a:endParaRPr lang="zh-CN" altLang="en-US" b="1" dirty="0">
              <a:latin typeface="黑体" panose="02010609060101010101" pitchFamily="49" charset="-122"/>
              <a:ea typeface="黑体" panose="02010609060101010101"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endParaRPr lang="zh-CN" altLang="en-US" b="1"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412775"/>
            <a:ext cx="8229600" cy="4713387"/>
          </a:xfrm>
        </p:spPr>
        <p:txBody>
          <a:bodyPr>
            <a:normAutofit/>
          </a:bodyPr>
          <a:lstStyle/>
          <a:p>
            <a:pPr>
              <a:defRPr/>
            </a:pPr>
            <a:r>
              <a:rPr lang="zh-CN" altLang="zh-CN" b="1" dirty="0">
                <a:latin typeface="Times New Roman" panose="02020603050405020304" pitchFamily="18" charset="0"/>
                <a:ea typeface="黑体" panose="02010609060101010101" pitchFamily="49" charset="-122"/>
                <a:cs typeface="Times New Roman" panose="02020603050405020304" pitchFamily="18" charset="0"/>
              </a:rPr>
              <a:t>在整个</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教</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学</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过程</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中，都要发挥“一般观念”的作用，加强“如何思考”、“如何发现”的启发和引导，特别是在概念的抽象要做</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什么</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“几何性质”“代数性质”“函数性质”指什么等问题</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上要及时引导，以使学生明确思考方向</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小结</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无论数学课改如何发展，其核心问题都不会改变，即：数学、学生，教学总是在反映这两者的规律上不断前行，没有最好只有更好。当前还要关注教学手段问题</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p>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旧典时式</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经典，用符合时代发展的形式表现出来。</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形式为内容服务，改革是为了让学生享受更好的数学教育，让学生把数学学得更好。</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idx="4294967295"/>
          </p:nvPr>
        </p:nvSpPr>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7.</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教师的专业发展水平和育人能力</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是落实核心素养的关键</a:t>
            </a:r>
            <a:endPar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339" name="内容占位符 2"/>
          <p:cNvSpPr>
            <a:spLocks noGrp="1"/>
          </p:cNvSpPr>
          <p:nvPr>
            <p:ph idx="4294967295"/>
          </p:nvPr>
        </p:nvSpPr>
        <p:spPr/>
        <p:txBody>
          <a:bodyPr>
            <a:normAutofit/>
          </a:bodyPr>
          <a:lstStyle/>
          <a:p>
            <a:pPr marL="0" indent="0" algn="ctr">
              <a:buFont typeface="Arial" panose="020B0604020202020204" pitchFamily="34" charset="0"/>
              <a:buNone/>
              <a:defRPr/>
            </a:pPr>
            <a:r>
              <a:rPr lang="zh-CN" altLang="en-US" sz="4000"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理解数学</a:t>
            </a:r>
            <a:endParaRPr lang="en-US" altLang="zh-CN" sz="4000"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a:p>
            <a:pPr marL="0" indent="0" algn="ctr">
              <a:buFont typeface="Arial" panose="020B0604020202020204" pitchFamily="34" charset="0"/>
              <a:buNone/>
              <a:defRPr/>
            </a:pPr>
            <a:r>
              <a:rPr lang="zh-CN" altLang="en-US" sz="4000"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理解学生</a:t>
            </a:r>
            <a:endParaRPr lang="en-US" altLang="zh-CN" sz="4000"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a:p>
            <a:pPr marL="0" indent="0" algn="ctr">
              <a:buFont typeface="Arial" panose="020B0604020202020204" pitchFamily="34" charset="0"/>
              <a:buNone/>
              <a:defRPr/>
            </a:pPr>
            <a:r>
              <a:rPr lang="zh-CN" altLang="en-US" sz="4000"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理解教学</a:t>
            </a:r>
            <a:endParaRPr lang="en-US" altLang="zh-CN" sz="4000"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a:p>
            <a:pPr algn="just">
              <a:defRPr/>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当前的主要问题是教师在“理解数学”上不用功，数学水平不高导致数学课教不好数学，甚至数学课不教数学，使数学越来越难学</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，使学生越学越糊涂</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a:spLocks noGrp="1"/>
          </p:cNvSpPr>
          <p:nvPr>
            <p:ph type="title"/>
          </p:nvPr>
        </p:nvSpPr>
        <p:spPr/>
        <p:txBody>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三</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、系统观指导下的数学教学</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8915" name="内容占位符 2"/>
          <p:cNvSpPr>
            <a:spLocks noGrp="1"/>
          </p:cNvSpPr>
          <p:nvPr>
            <p:ph idx="1"/>
          </p:nvPr>
        </p:nvSpPr>
        <p:spPr/>
        <p:txBody>
          <a:bodyPr>
            <a:normAutofit fontScale="92500" lnSpcReduction="10000"/>
          </a:bodyPr>
          <a:lstStyle/>
          <a:p>
            <a:pPr marL="0" indent="0">
              <a:buNone/>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系统观的内涵：</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整体性</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把</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研究对象看成一个整体</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整体出发，在组成系统的各要素相互关系中探究研究对象的本质和</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规律。</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层次性</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系统是由</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要素组成的整体；每个系统又是它的上位系统的组成要素，由此构成具有层级关系的整体，这就是层次性</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。先</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把握基本要素，再</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看要素</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组成的子系统，然后再看子系统组成的上位系统</a:t>
            </a:r>
            <a:r>
              <a:rPr lang="zh-CN" altLang="zh-CN" b="1" dirty="0" smtClean="0">
                <a:latin typeface="+mn-ea"/>
                <a:cs typeface="Times New Roman" panose="02020603050405020304" pitchFamily="18" charset="0"/>
              </a:rPr>
              <a:t>……</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这样</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才能具有思想性、</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观念性</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联系</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性</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系统</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和系统之间</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、各</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要素之间、系统和要素之间是相互联系、相互作用的。</a:t>
            </a:r>
            <a:endParaRPr lang="zh-CN" altLang="zh-CN" b="1"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任何事物都由若干部分、要素构成，</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各</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部分、要素相互依存、相互联系。只有这样，事物才能成为有机整体。</a:t>
            </a:r>
            <a:endParaRPr lang="zh-CN" altLang="zh-CN" b="1"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任何事物都与周围的其他事物相互联系着</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包括横向联系和纵向联系</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目的性</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rmAutofit lnSpcReduction="1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数学</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育人</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目标</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一个从宏观到微观的层级</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系统。</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教学设计</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应该把</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教学过程</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看成</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具有一定发展规律和趋势的系统，在宏观目标指导下分析具体目标和内容，要注意把宏观目标落实在具体课堂中，使每一堂课都为达到宏观目标服务</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问题</a:t>
            </a:r>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：数学育人目标的层级系统是怎样的？</a:t>
            </a:r>
            <a:r>
              <a:rPr lang="en-US" altLang="zh-CN"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不要搞核心素养贴标签</a:t>
            </a:r>
            <a:endParaRPr lang="zh-CN" altLang="zh-CN"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b="1" dirty="0">
                <a:latin typeface="黑体" panose="02010609060101010101" pitchFamily="49" charset="-122"/>
                <a:ea typeface="黑体" panose="02010609060101010101" pitchFamily="49" charset="-122"/>
              </a:rPr>
              <a:t>当前数学教学中存在的主要问题仍然是：碎片化教学，做题目成为一切，充其量只是培养了做题目的机器。</a:t>
            </a:r>
            <a:endParaRPr lang="en-US" altLang="zh-CN" b="1" dirty="0">
              <a:latin typeface="黑体" panose="02010609060101010101" pitchFamily="49" charset="-122"/>
              <a:ea typeface="黑体" panose="02010609060101010101" pitchFamily="49" charset="-122"/>
            </a:endParaRPr>
          </a:p>
          <a:p>
            <a:r>
              <a:rPr lang="zh-CN" altLang="zh-CN" b="1" dirty="0">
                <a:latin typeface="黑体" panose="02010609060101010101" pitchFamily="49" charset="-122"/>
                <a:ea typeface="黑体" panose="02010609060101010101" pitchFamily="49" charset="-122"/>
              </a:rPr>
              <a:t>从数学育人的出发点和归宿看，思维的教学，培养学生的理性思维，发展学生的理性精神，这是根本。</a:t>
            </a:r>
            <a:r>
              <a:rPr lang="zh-CN" altLang="en-US" b="1" dirty="0">
                <a:latin typeface="黑体" panose="02010609060101010101" pitchFamily="49" charset="-122"/>
                <a:ea typeface="黑体" panose="02010609060101010101" pitchFamily="49" charset="-122"/>
              </a:rPr>
              <a:t>问题是：依靠什么来实现？</a:t>
            </a:r>
            <a:endParaRPr lang="zh-CN" altLang="zh-CN" b="1" dirty="0">
              <a:latin typeface="黑体" panose="02010609060101010101" pitchFamily="49" charset="-122"/>
              <a:ea typeface="黑体" panose="02010609060101010101" pitchFamily="49" charset="-122"/>
            </a:endParaRPr>
          </a:p>
          <a:p>
            <a:r>
              <a:rPr lang="zh-CN" altLang="en-US" b="1" dirty="0">
                <a:solidFill>
                  <a:srgbClr val="FF0000"/>
                </a:solidFill>
                <a:latin typeface="黑体" panose="02010609060101010101" pitchFamily="49" charset="-122"/>
                <a:ea typeface="黑体" panose="02010609060101010101" pitchFamily="49" charset="-122"/>
              </a:rPr>
              <a:t>教学内容的整体性</a:t>
            </a:r>
            <a:r>
              <a:rPr lang="en-US" altLang="zh-CN" b="1" dirty="0">
                <a:solidFill>
                  <a:srgbClr val="FF0000"/>
                </a:solidFill>
                <a:latin typeface="黑体" panose="02010609060101010101" pitchFamily="49" charset="-122"/>
                <a:ea typeface="黑体" panose="02010609060101010101" pitchFamily="49" charset="-122"/>
              </a:rPr>
              <a:t>——</a:t>
            </a:r>
            <a:r>
              <a:rPr lang="zh-CN" altLang="en-US" b="1" dirty="0">
                <a:solidFill>
                  <a:srgbClr val="FF0000"/>
                </a:solidFill>
                <a:latin typeface="黑体" panose="02010609060101010101" pitchFamily="49" charset="-122"/>
                <a:ea typeface="黑体" panose="02010609060101010101" pitchFamily="49" charset="-122"/>
              </a:rPr>
              <a:t>载体；</a:t>
            </a:r>
            <a:endParaRPr lang="en-US" altLang="zh-CN" b="1" dirty="0">
              <a:solidFill>
                <a:srgbClr val="FF0000"/>
              </a:solidFill>
              <a:latin typeface="黑体" panose="02010609060101010101" pitchFamily="49" charset="-122"/>
              <a:ea typeface="黑体" panose="02010609060101010101" pitchFamily="49" charset="-122"/>
            </a:endParaRPr>
          </a:p>
          <a:p>
            <a:r>
              <a:rPr lang="zh-CN" altLang="en-US" b="1" dirty="0">
                <a:solidFill>
                  <a:srgbClr val="FF0000"/>
                </a:solidFill>
                <a:latin typeface="黑体" panose="02010609060101010101" pitchFamily="49" charset="-122"/>
                <a:ea typeface="黑体" panose="02010609060101010101" pitchFamily="49" charset="-122"/>
              </a:rPr>
              <a:t>系统思维</a:t>
            </a:r>
            <a:r>
              <a:rPr lang="en-US" altLang="zh-CN" b="1" dirty="0">
                <a:solidFill>
                  <a:srgbClr val="FF0000"/>
                </a:solidFill>
                <a:latin typeface="黑体" panose="02010609060101010101" pitchFamily="49" charset="-122"/>
                <a:ea typeface="黑体" panose="02010609060101010101" pitchFamily="49" charset="-122"/>
              </a:rPr>
              <a:t>——</a:t>
            </a:r>
            <a:r>
              <a:rPr lang="zh-CN" altLang="en-US" b="1" dirty="0">
                <a:solidFill>
                  <a:srgbClr val="FF0000"/>
                </a:solidFill>
                <a:latin typeface="黑体" panose="02010609060101010101" pitchFamily="49" charset="-122"/>
                <a:ea typeface="黑体" panose="02010609060101010101" pitchFamily="49" charset="-122"/>
              </a:rPr>
              <a:t>目标；</a:t>
            </a:r>
            <a:endParaRPr lang="en-US" altLang="zh-CN" b="1" dirty="0">
              <a:solidFill>
                <a:srgbClr val="FF0000"/>
              </a:solidFill>
              <a:latin typeface="黑体" panose="02010609060101010101" pitchFamily="49" charset="-122"/>
              <a:ea typeface="黑体" panose="02010609060101010101" pitchFamily="49" charset="-122"/>
            </a:endParaRPr>
          </a:p>
          <a:p>
            <a:r>
              <a:rPr lang="zh-CN" altLang="en-US" b="1" dirty="0">
                <a:solidFill>
                  <a:srgbClr val="FF0000"/>
                </a:solidFill>
                <a:latin typeface="黑体" panose="02010609060101010101" pitchFamily="49" charset="-122"/>
                <a:ea typeface="黑体" panose="02010609060101010101" pitchFamily="49" charset="-122"/>
              </a:rPr>
              <a:t>单元教学</a:t>
            </a:r>
            <a:r>
              <a:rPr lang="en-US" altLang="zh-CN" b="1" dirty="0">
                <a:solidFill>
                  <a:srgbClr val="FF0000"/>
                </a:solidFill>
                <a:latin typeface="黑体" panose="02010609060101010101" pitchFamily="49" charset="-122"/>
                <a:ea typeface="黑体" panose="02010609060101010101" pitchFamily="49" charset="-122"/>
              </a:rPr>
              <a:t>——</a:t>
            </a:r>
            <a:r>
              <a:rPr lang="zh-CN" altLang="en-US" b="1" dirty="0">
                <a:solidFill>
                  <a:srgbClr val="FF0000"/>
                </a:solidFill>
                <a:latin typeface="黑体" panose="02010609060101010101" pitchFamily="49" charset="-122"/>
                <a:ea typeface="黑体" panose="02010609060101010101" pitchFamily="49" charset="-122"/>
              </a:rPr>
              <a:t>途径</a:t>
            </a:r>
            <a:r>
              <a:rPr lang="zh-CN" altLang="en-US" b="1" dirty="0" smtClean="0">
                <a:solidFill>
                  <a:srgbClr val="FF0000"/>
                </a:solidFill>
                <a:latin typeface="黑体" panose="02010609060101010101" pitchFamily="49" charset="-122"/>
                <a:ea typeface="黑体" panose="02010609060101010101" pitchFamily="49" charset="-122"/>
              </a:rPr>
              <a:t>。</a:t>
            </a:r>
            <a:endParaRPr lang="zh-CN" altLang="en-US"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一</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、基本观点</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6387" name="内容占位符 2"/>
          <p:cNvSpPr>
            <a:spLocks noGrp="1"/>
          </p:cNvSpPr>
          <p:nvPr>
            <p:ph idx="1"/>
          </p:nvPr>
        </p:nvSpPr>
        <p:spPr/>
        <p:txBody>
          <a:bodyPr>
            <a:normAutofit/>
          </a:bodyPr>
          <a:lstStyle/>
          <a:p>
            <a:pPr marL="0" indent="0">
              <a:buNone/>
            </a:pPr>
            <a:r>
              <a:rPr lang="en-US" altLang="zh-CN" b="1" dirty="0">
                <a:latin typeface="黑体" panose="02010609060101010101" pitchFamily="49" charset="-122"/>
                <a:ea typeface="黑体" panose="02010609060101010101" pitchFamily="49" charset="-122"/>
              </a:rPr>
              <a:t>1</a:t>
            </a:r>
            <a:r>
              <a:rPr lang="zh-CN" altLang="zh-CN" b="1" dirty="0">
                <a:latin typeface="黑体" panose="02010609060101010101" pitchFamily="49" charset="-122"/>
                <a:ea typeface="黑体" panose="02010609060101010101" pitchFamily="49" charset="-122"/>
              </a:rPr>
              <a:t>．数学教育对发展学生核心素养的独特贡献，主要体现在科学精神、学会学习和实践创新上</a:t>
            </a:r>
            <a:r>
              <a:rPr lang="zh-CN" altLang="zh-CN"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中国学</a:t>
            </a:r>
            <a:r>
              <a:rPr lang="zh-CN" altLang="en-US" b="1" dirty="0">
                <a:latin typeface="黑体" panose="02010609060101010101" pitchFamily="49" charset="-122"/>
                <a:ea typeface="黑体" panose="02010609060101010101" pitchFamily="49" charset="-122"/>
              </a:rPr>
              <a:t>生</a:t>
            </a:r>
            <a:r>
              <a:rPr lang="zh-CN" altLang="en-US" b="1" dirty="0" smtClean="0">
                <a:latin typeface="黑体" panose="02010609060101010101" pitchFamily="49" charset="-122"/>
                <a:ea typeface="黑体" panose="02010609060101010101" pitchFamily="49" charset="-122"/>
              </a:rPr>
              <a:t>发展核心素养：文化基础（人文底蕴、科学精神）、自主发展（学会学习、健康生活）、社会参与（责任担当、实践创新）</a:t>
            </a:r>
            <a:endParaRPr lang="zh-CN" altLang="zh-CN" b="1"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单元教学的组织要义</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r>
              <a:rPr lang="zh-CN" altLang="en-US" sz="3000" b="1" dirty="0" smtClean="0">
                <a:latin typeface="黑体" panose="02010609060101010101" pitchFamily="49" charset="-122"/>
                <a:ea typeface="黑体" panose="02010609060101010101" pitchFamily="49" charset="-122"/>
              </a:rPr>
              <a:t>整体</a:t>
            </a:r>
            <a:r>
              <a:rPr lang="en-US" altLang="zh-CN" sz="3000" b="1" dirty="0" smtClean="0">
                <a:latin typeface="黑体" panose="02010609060101010101" pitchFamily="49" charset="-122"/>
                <a:ea typeface="黑体" panose="02010609060101010101" pitchFamily="49" charset="-122"/>
              </a:rPr>
              <a:t>——</a:t>
            </a:r>
            <a:r>
              <a:rPr lang="zh-CN" altLang="en-US" sz="3000" b="1" dirty="0" smtClean="0">
                <a:latin typeface="黑体" panose="02010609060101010101" pitchFamily="49" charset="-122"/>
                <a:ea typeface="黑体" panose="02010609060101010101" pitchFamily="49" charset="-122"/>
              </a:rPr>
              <a:t>局部</a:t>
            </a:r>
            <a:r>
              <a:rPr lang="en-US" altLang="zh-CN" sz="3000" b="1" dirty="0" smtClean="0">
                <a:latin typeface="黑体" panose="02010609060101010101" pitchFamily="49" charset="-122"/>
                <a:ea typeface="黑体" panose="02010609060101010101" pitchFamily="49" charset="-122"/>
              </a:rPr>
              <a:t>——</a:t>
            </a:r>
            <a:r>
              <a:rPr lang="zh-CN" altLang="en-US" sz="3000" b="1" dirty="0" smtClean="0">
                <a:latin typeface="黑体" panose="02010609060101010101" pitchFamily="49" charset="-122"/>
                <a:ea typeface="黑体" panose="02010609060101010101" pitchFamily="49" charset="-122"/>
              </a:rPr>
              <a:t>整体</a:t>
            </a:r>
            <a:endParaRPr lang="en-US" altLang="zh-CN" sz="3000" b="1" dirty="0" smtClean="0">
              <a:latin typeface="黑体" panose="02010609060101010101" pitchFamily="49" charset="-122"/>
              <a:ea typeface="黑体" panose="02010609060101010101" pitchFamily="49" charset="-122"/>
            </a:endParaRPr>
          </a:p>
          <a:p>
            <a:r>
              <a:rPr lang="zh-CN" altLang="en-US" sz="3000" b="1" dirty="0">
                <a:solidFill>
                  <a:srgbClr val="FF0000"/>
                </a:solidFill>
                <a:latin typeface="黑体" panose="02010609060101010101" pitchFamily="49" charset="-122"/>
                <a:ea typeface="黑体" panose="02010609060101010101" pitchFamily="49" charset="-122"/>
              </a:rPr>
              <a:t>前一</a:t>
            </a:r>
            <a:r>
              <a:rPr lang="zh-CN" altLang="en-US" sz="3000" b="1" dirty="0" smtClean="0">
                <a:solidFill>
                  <a:srgbClr val="FF0000"/>
                </a:solidFill>
                <a:latin typeface="黑体" panose="02010609060101010101" pitchFamily="49" charset="-122"/>
                <a:ea typeface="黑体" panose="02010609060101010101" pitchFamily="49" charset="-122"/>
              </a:rPr>
              <a:t>个“整体”是先行组织者</a:t>
            </a:r>
            <a:r>
              <a:rPr lang="zh-CN" altLang="en-US" sz="3000" b="1" dirty="0" smtClean="0">
                <a:latin typeface="黑体" panose="02010609060101010101" pitchFamily="49" charset="-122"/>
                <a:ea typeface="黑体" panose="02010609060101010101" pitchFamily="49" charset="-122"/>
              </a:rPr>
              <a:t>，认识的结构、普适性的思想方法、解决问题的策略，等等。</a:t>
            </a:r>
            <a:endParaRPr lang="en-US" altLang="zh-CN" sz="3000" b="1" dirty="0" smtClean="0">
              <a:latin typeface="黑体" panose="02010609060101010101" pitchFamily="49" charset="-122"/>
              <a:ea typeface="黑体" panose="02010609060101010101" pitchFamily="49" charset="-122"/>
            </a:endParaRPr>
          </a:p>
          <a:p>
            <a:r>
              <a:rPr lang="zh-CN" altLang="en-US" sz="3000" b="1" dirty="0" smtClean="0">
                <a:latin typeface="黑体" panose="02010609060101010101" pitchFamily="49" charset="-122"/>
                <a:ea typeface="黑体" panose="02010609060101010101" pitchFamily="49" charset="-122"/>
              </a:rPr>
              <a:t>“局部”是对数学对象的内涵、要素、概念的定义和表示、分类、性质、特例</a:t>
            </a:r>
            <a:r>
              <a:rPr lang="en-US" altLang="zh-CN" sz="3000" b="1" dirty="0" smtClean="0">
                <a:latin typeface="黑体" panose="02010609060101010101" pitchFamily="49" charset="-122"/>
                <a:ea typeface="黑体" panose="02010609060101010101" pitchFamily="49" charset="-122"/>
              </a:rPr>
              <a:t>……</a:t>
            </a:r>
            <a:r>
              <a:rPr lang="zh-CN" altLang="en-US" sz="3000" b="1" dirty="0" smtClean="0">
                <a:latin typeface="黑体" panose="02010609060101010101" pitchFamily="49" charset="-122"/>
                <a:ea typeface="黑体" panose="02010609060101010101" pitchFamily="49" charset="-122"/>
              </a:rPr>
              <a:t>的</a:t>
            </a:r>
            <a:r>
              <a:rPr lang="zh-CN" altLang="en-US" sz="3000" b="1" dirty="0">
                <a:latin typeface="黑体" panose="02010609060101010101" pitchFamily="49" charset="-122"/>
                <a:ea typeface="黑体" panose="02010609060101010101" pitchFamily="49" charset="-122"/>
              </a:rPr>
              <a:t>研究</a:t>
            </a:r>
            <a:r>
              <a:rPr lang="zh-CN" altLang="en-US" sz="3000" b="1" dirty="0" smtClean="0">
                <a:latin typeface="黑体" panose="02010609060101010101" pitchFamily="49" charset="-122"/>
                <a:ea typeface="黑体" panose="02010609060101010101" pitchFamily="49" charset="-122"/>
              </a:rPr>
              <a:t>，在这个过程中加强“如何归纳、抽象概念”、“如何发现值得研究的问题”、“如何研究性质”、“如何找到证明的方法”</a:t>
            </a:r>
            <a:r>
              <a:rPr lang="en-US" altLang="zh-CN" sz="3000" b="1" dirty="0" smtClean="0">
                <a:latin typeface="黑体" panose="02010609060101010101" pitchFamily="49" charset="-122"/>
                <a:ea typeface="黑体" panose="02010609060101010101" pitchFamily="49" charset="-122"/>
              </a:rPr>
              <a:t>……</a:t>
            </a:r>
            <a:r>
              <a:rPr lang="zh-CN" altLang="en-US" sz="3000" b="1" dirty="0" smtClean="0">
                <a:latin typeface="黑体" panose="02010609060101010101" pitchFamily="49" charset="-122"/>
                <a:ea typeface="黑体" panose="02010609060101010101" pitchFamily="49" charset="-122"/>
              </a:rPr>
              <a:t>的引导。</a:t>
            </a:r>
            <a:endParaRPr lang="zh-CN" altLang="en-US" sz="3000" b="1"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b="1">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r>
              <a:rPr lang="zh-CN" altLang="en-US" b="1" dirty="0" smtClean="0">
                <a:latin typeface="黑体" panose="02010609060101010101" pitchFamily="49" charset="-122"/>
                <a:ea typeface="黑体" panose="02010609060101010101" pitchFamily="49" charset="-122"/>
              </a:rPr>
              <a:t>后一个“整体”，在分课时学习基础上的归纳、总结，不仅完善本单元的知识结构，而且建立与相关知识的联系，形成结构功能良好、迁移能力强的认知结构。</a:t>
            </a:r>
            <a:endParaRPr lang="zh-CN" altLang="en-US" b="1"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系统观指导下的单元教学设计</a:t>
            </a:r>
            <a:endParaRPr lang="zh-CN" altLang="en-US" dirty="0"/>
          </a:p>
        </p:txBody>
      </p:sp>
      <p:sp>
        <p:nvSpPr>
          <p:cNvPr id="3" name="内容占位符 2"/>
          <p:cNvSpPr>
            <a:spLocks noGrp="1"/>
          </p:cNvSpPr>
          <p:nvPr>
            <p:ph idx="1"/>
          </p:nvPr>
        </p:nvSpPr>
        <p:spPr/>
        <p:txBody>
          <a:bodyPr>
            <a:normAutofit fontScale="92500" lnSpcReduction="10000"/>
          </a:bodyPr>
          <a:lstStyle/>
          <a:p>
            <a:pPr marL="0" indent="0" algn="ctr">
              <a:buNone/>
            </a:pPr>
            <a:r>
              <a:rPr lang="zh-CN" altLang="en-US" b="1" dirty="0" smtClean="0">
                <a:solidFill>
                  <a:srgbClr val="FF0000"/>
                </a:solidFill>
                <a:latin typeface="黑体" panose="02010609060101010101" pitchFamily="49" charset="-122"/>
                <a:ea typeface="黑体" panose="02010609060101010101" pitchFamily="49" charset="-122"/>
              </a:rPr>
              <a:t>平面向量起始课</a:t>
            </a:r>
            <a:endParaRPr lang="en-US" altLang="zh-CN" b="1" dirty="0" smtClean="0">
              <a:solidFill>
                <a:srgbClr val="FF0000"/>
              </a:solidFill>
              <a:latin typeface="黑体" panose="02010609060101010101" pitchFamily="49" charset="-122"/>
              <a:ea typeface="黑体" panose="02010609060101010101" pitchFamily="49" charset="-122"/>
            </a:endParaRPr>
          </a:p>
          <a:p>
            <a:r>
              <a:rPr lang="zh-CN" altLang="en-US" b="1" dirty="0" smtClean="0">
                <a:solidFill>
                  <a:srgbClr val="FF0000"/>
                </a:solidFill>
                <a:latin typeface="黑体" panose="02010609060101010101" pitchFamily="49" charset="-122"/>
                <a:ea typeface="黑体" panose="02010609060101010101" pitchFamily="49" charset="-122"/>
              </a:rPr>
              <a:t>课标要求</a:t>
            </a:r>
            <a:r>
              <a:rPr lang="zh-CN" altLang="en-US" b="1" dirty="0" smtClean="0">
                <a:latin typeface="黑体" panose="02010609060101010101" pitchFamily="49" charset="-122"/>
                <a:ea typeface="黑体" panose="02010609060101010101" pitchFamily="49" charset="-122"/>
              </a:rPr>
              <a:t>：</a:t>
            </a:r>
            <a:r>
              <a:rPr lang="zh-CN" altLang="zh-CN" b="1" dirty="0" smtClean="0">
                <a:latin typeface="黑体" panose="02010609060101010101" pitchFamily="49" charset="-122"/>
                <a:ea typeface="黑体" panose="02010609060101010101" pitchFamily="49" charset="-122"/>
              </a:rPr>
              <a:t>构建</a:t>
            </a:r>
            <a:r>
              <a:rPr lang="zh-CN" altLang="zh-CN" b="1" dirty="0">
                <a:latin typeface="黑体" panose="02010609060101010101" pitchFamily="49" charset="-122"/>
                <a:ea typeface="黑体" panose="02010609060101010101" pitchFamily="49" charset="-122"/>
              </a:rPr>
              <a:t>研究平面向量的基本线索，了解平面向量的实际背景，理解平面向量的意义和两个向量相等的含义，理解平面向量的几何表示和基本要素。</a:t>
            </a:r>
            <a:endParaRPr lang="zh-CN" altLang="zh-CN" b="1" dirty="0">
              <a:latin typeface="黑体" panose="02010609060101010101" pitchFamily="49" charset="-122"/>
              <a:ea typeface="黑体" panose="02010609060101010101" pitchFamily="49" charset="-122"/>
            </a:endParaRPr>
          </a:p>
          <a:p>
            <a:r>
              <a:rPr lang="zh-CN" altLang="en-US" b="1" dirty="0" smtClean="0">
                <a:solidFill>
                  <a:srgbClr val="FF0000"/>
                </a:solidFill>
                <a:latin typeface="黑体" panose="02010609060101010101" pitchFamily="49" charset="-122"/>
                <a:ea typeface="黑体" panose="02010609060101010101" pitchFamily="49" charset="-122"/>
              </a:rPr>
              <a:t>教学设计要求</a:t>
            </a:r>
            <a:r>
              <a:rPr lang="zh-CN" altLang="en-US" b="1" dirty="0" smtClean="0">
                <a:latin typeface="黑体" panose="02010609060101010101" pitchFamily="49" charset="-122"/>
                <a:ea typeface="黑体" panose="02010609060101010101" pitchFamily="49" charset="-122"/>
              </a:rPr>
              <a:t>：</a:t>
            </a:r>
            <a:r>
              <a:rPr lang="zh-CN" altLang="zh-CN" b="1" dirty="0" smtClean="0">
                <a:latin typeface="黑体" panose="02010609060101010101" pitchFamily="49" charset="-122"/>
                <a:ea typeface="黑体" panose="02010609060101010101" pitchFamily="49" charset="-122"/>
              </a:rPr>
              <a:t>体现</a:t>
            </a:r>
            <a:r>
              <a:rPr lang="zh-CN" altLang="zh-CN" b="1" dirty="0">
                <a:latin typeface="黑体" panose="02010609060101010101" pitchFamily="49" charset="-122"/>
                <a:ea typeface="黑体" panose="02010609060101010101" pitchFamily="49" charset="-122"/>
              </a:rPr>
              <a:t>先行组织者思想，要在数学的整体观指导下，构建研究一个数学对象（平面向量）的基本线索，在此基础上构建平面向量的概念。提升学生的数学抽象、直观想象素养</a:t>
            </a:r>
            <a:r>
              <a:rPr lang="zh-CN" altLang="zh-CN" b="1" dirty="0" smtClean="0">
                <a:latin typeface="黑体" panose="02010609060101010101" pitchFamily="49" charset="-122"/>
                <a:ea typeface="黑体" panose="02010609060101010101" pitchFamily="49" charset="-122"/>
              </a:rPr>
              <a:t>。</a:t>
            </a:r>
            <a:endParaRPr lang="zh-CN" altLang="en-US" b="1" dirty="0">
              <a:latin typeface="黑体" panose="02010609060101010101" pitchFamily="49" charset="-122"/>
              <a:ea typeface="黑体" panose="02010609060101010101" pitchFamily="49"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先行组织者：构建研究路径</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fontScale="92500"/>
          </a:bodyPr>
          <a:lstStyle/>
          <a:p>
            <a:r>
              <a:rPr lang="zh-CN" altLang="en-US" b="1" dirty="0" smtClean="0">
                <a:latin typeface="黑体" panose="02010609060101010101" pitchFamily="49" charset="-122"/>
                <a:ea typeface="黑体" panose="02010609060101010101" pitchFamily="49" charset="-122"/>
              </a:rPr>
              <a:t>“平面向量”是高中数学中典型的“新对象”：既是几何研究对象，也是代数研究对象，</a:t>
            </a:r>
            <a:r>
              <a:rPr lang="zh-CN" altLang="zh-CN" b="1" dirty="0" smtClean="0">
                <a:latin typeface="黑体" panose="02010609060101010101" pitchFamily="49" charset="-122"/>
                <a:ea typeface="黑体" panose="02010609060101010101" pitchFamily="49" charset="-122"/>
              </a:rPr>
              <a:t>是</a:t>
            </a:r>
            <a:r>
              <a:rPr lang="zh-CN" altLang="zh-CN" b="1" dirty="0">
                <a:latin typeface="黑体" panose="02010609060101010101" pitchFamily="49" charset="-122"/>
                <a:ea typeface="黑体" panose="02010609060101010101" pitchFamily="49" charset="-122"/>
              </a:rPr>
              <a:t>沟通几何与代数的</a:t>
            </a:r>
            <a:r>
              <a:rPr lang="zh-CN" altLang="zh-CN" b="1" dirty="0" smtClean="0">
                <a:latin typeface="黑体" panose="02010609060101010101" pitchFamily="49" charset="-122"/>
                <a:ea typeface="黑体" panose="02010609060101010101" pitchFamily="49" charset="-122"/>
              </a:rPr>
              <a:t>桥梁</a:t>
            </a:r>
            <a:r>
              <a:rPr lang="zh-CN" altLang="en-US" b="1" dirty="0" smtClean="0">
                <a:latin typeface="黑体" panose="02010609060101010101" pitchFamily="49" charset="-122"/>
                <a:ea typeface="黑体" panose="02010609060101010101" pitchFamily="49" charset="-122"/>
              </a:rPr>
              <a:t>；</a:t>
            </a:r>
            <a:r>
              <a:rPr lang="zh-CN" altLang="zh-CN" b="1" dirty="0" smtClean="0">
                <a:latin typeface="黑体" panose="02010609060101010101" pitchFamily="49" charset="-122"/>
                <a:ea typeface="黑体" panose="02010609060101010101" pitchFamily="49" charset="-122"/>
              </a:rPr>
              <a:t>向量</a:t>
            </a:r>
            <a:r>
              <a:rPr lang="zh-CN" altLang="zh-CN" b="1" dirty="0">
                <a:latin typeface="黑体" panose="02010609060101010101" pitchFamily="49" charset="-122"/>
                <a:ea typeface="黑体" panose="02010609060101010101" pitchFamily="49" charset="-122"/>
              </a:rPr>
              <a:t>理论是描述直线、曲线、平面、曲面以及高维空间数学问题的基本</a:t>
            </a:r>
            <a:r>
              <a:rPr lang="zh-CN" altLang="zh-CN" b="1" dirty="0" smtClean="0">
                <a:latin typeface="黑体" panose="02010609060101010101" pitchFamily="49" charset="-122"/>
                <a:ea typeface="黑体" panose="02010609060101010101" pitchFamily="49" charset="-122"/>
              </a:rPr>
              <a:t>工具</a:t>
            </a:r>
            <a:r>
              <a:rPr lang="zh-CN" altLang="en-US"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en-US" b="1" dirty="0">
                <a:solidFill>
                  <a:srgbClr val="FF3300"/>
                </a:solidFill>
                <a:latin typeface="黑体" panose="02010609060101010101" pitchFamily="49" charset="-122"/>
                <a:ea typeface="黑体" panose="02010609060101010101" pitchFamily="49" charset="-122"/>
              </a:rPr>
              <a:t>问题</a:t>
            </a:r>
            <a:r>
              <a:rPr lang="zh-CN" altLang="en-US" b="1" dirty="0" smtClean="0">
                <a:solidFill>
                  <a:srgbClr val="FF3300"/>
                </a:solidFill>
                <a:latin typeface="黑体" panose="02010609060101010101" pitchFamily="49" charset="-122"/>
                <a:ea typeface="黑体" panose="02010609060101010101" pitchFamily="49" charset="-122"/>
              </a:rPr>
              <a:t>思考</a:t>
            </a:r>
            <a:r>
              <a:rPr lang="zh-CN" altLang="en-US" b="1" dirty="0" smtClean="0">
                <a:latin typeface="黑体" panose="02010609060101010101" pitchFamily="49" charset="-122"/>
                <a:ea typeface="黑体" panose="02010609060101010101" pitchFamily="49" charset="-122"/>
              </a:rPr>
              <a:t>：①“几何对象</a:t>
            </a:r>
            <a:r>
              <a:rPr lang="zh-CN" altLang="en-US" b="1" dirty="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指什么？“代数对象”指什么？②向量是怎样的基本工具，如何使它好用？</a:t>
            </a:r>
            <a:endParaRPr lang="en-US" altLang="zh-CN" b="1" dirty="0" smtClean="0">
              <a:latin typeface="黑体" panose="02010609060101010101" pitchFamily="49" charset="-122"/>
              <a:ea typeface="黑体" panose="02010609060101010101" pitchFamily="49" charset="-122"/>
            </a:endParaRPr>
          </a:p>
          <a:p>
            <a:r>
              <a:rPr lang="en-US" altLang="zh-CN" b="1" dirty="0" smtClean="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方向很重要，方向如何“运算”是关键。</a:t>
            </a:r>
            <a:endParaRPr lang="en-US" altLang="zh-CN" b="1" dirty="0" smtClean="0">
              <a:latin typeface="黑体" panose="02010609060101010101" pitchFamily="49" charset="-122"/>
              <a:ea typeface="黑体" panose="02010609060101010101" pitchFamily="49"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研究路径是什么？如何构建？</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fontScale="92500"/>
          </a:bodyPr>
          <a:lstStyle/>
          <a:p>
            <a:r>
              <a:rPr lang="zh-CN" altLang="en-US" b="1" dirty="0" smtClean="0">
                <a:latin typeface="黑体" panose="02010609060101010101" pitchFamily="49" charset="-122"/>
                <a:ea typeface="黑体" panose="02010609060101010101" pitchFamily="49" charset="-122"/>
              </a:rPr>
              <a:t>背景引入</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概念定义、表示、性质（要素之间的特殊关系）</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运算和运算律（引进一种量就要定义运算，定义一种运算就要研究运算律）</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向量基本定理及坐标表示</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应用</a:t>
            </a:r>
            <a:endParaRPr lang="en-US" altLang="zh-CN" b="1" dirty="0" smtClean="0">
              <a:latin typeface="黑体" panose="02010609060101010101" pitchFamily="49" charset="-122"/>
              <a:ea typeface="黑体" panose="02010609060101010101" pitchFamily="49" charset="-122"/>
            </a:endParaRPr>
          </a:p>
          <a:p>
            <a:r>
              <a:rPr lang="zh-CN" altLang="en-US" b="1" dirty="0" smtClean="0">
                <a:solidFill>
                  <a:srgbClr val="FF3300"/>
                </a:solidFill>
                <a:latin typeface="黑体" panose="02010609060101010101" pitchFamily="49" charset="-122"/>
                <a:ea typeface="黑体" panose="02010609060101010101" pitchFamily="49" charset="-122"/>
              </a:rPr>
              <a:t>问题思考</a:t>
            </a:r>
            <a:r>
              <a:rPr lang="zh-CN" altLang="en-US" b="1" dirty="0" smtClean="0">
                <a:latin typeface="黑体" panose="02010609060101010101" pitchFamily="49" charset="-122"/>
                <a:ea typeface="黑体" panose="02010609060101010101" pitchFamily="49" charset="-122"/>
              </a:rPr>
              <a:t>：①章引言怎么用？②“研究路径”非出不可，什么时候出？开头、中间或结尾？</a:t>
            </a:r>
            <a:endParaRPr lang="zh-CN" altLang="en-US" b="1" dirty="0">
              <a:latin typeface="黑体" panose="02010609060101010101" pitchFamily="49" charset="-122"/>
              <a:ea typeface="黑体" panose="020106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“获得向量概念”要做哪些事？</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获得研究对象：定义向量概念，认识“平面向量集合”中的元素。</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现实背景（</a:t>
            </a:r>
            <a:r>
              <a:rPr lang="zh-CN" altLang="zh-CN" b="1" dirty="0">
                <a:latin typeface="黑体" panose="02010609060101010101" pitchFamily="49" charset="-122"/>
                <a:ea typeface="黑体" panose="02010609060101010101" pitchFamily="49" charset="-122"/>
              </a:rPr>
              <a:t>力、速度、</a:t>
            </a:r>
            <a:r>
              <a:rPr lang="zh-CN" altLang="zh-CN" b="1" dirty="0" smtClean="0">
                <a:latin typeface="黑体" panose="02010609060101010101" pitchFamily="49" charset="-122"/>
                <a:ea typeface="黑体" panose="02010609060101010101" pitchFamily="49" charset="-122"/>
              </a:rPr>
              <a:t>位移</a:t>
            </a:r>
            <a:r>
              <a:rPr lang="zh-CN" altLang="en-US" b="1" dirty="0" smtClean="0">
                <a:latin typeface="黑体" panose="02010609060101010101" pitchFamily="49" charset="-122"/>
                <a:ea typeface="黑体" panose="02010609060101010101" pitchFamily="49" charset="-122"/>
              </a:rPr>
              <a:t>等</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定义</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表示（图形、符号、方向、大小）</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特例（零向量、单位向量）</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性质（向量与向量</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的关系，相等是最重要的关系；重点考虑“方向”，所以先有平行、共线、相反向量；等等</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如何定义向量加法？</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既有大小，又有方向</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“方向”如何相加？</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“位移”是最好的模型，得到“三角形法则”；</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接下来研究什么问题？</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定义</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+0=0+</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（完备性）；</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向量加法的性质：特例（共线）、三角形不等式；运算律。</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latin typeface="黑体" panose="02010609060101010101" pitchFamily="49" charset="-122"/>
                <a:ea typeface="黑体" panose="02010609060101010101" pitchFamily="49" charset="-122"/>
              </a:rPr>
              <a:t>向量</a:t>
            </a:r>
            <a:r>
              <a:rPr lang="zh-CN" altLang="en-US" b="1" dirty="0" smtClean="0">
                <a:latin typeface="黑体" panose="02010609060101010101" pitchFamily="49" charset="-122"/>
                <a:ea typeface="黑体" panose="02010609060101010101" pitchFamily="49" charset="-122"/>
              </a:rPr>
              <a:t>数乘、轴上向量的数量化</a:t>
            </a:r>
            <a:endParaRPr lang="zh-CN" altLang="en-US" b="1" dirty="0">
              <a:latin typeface="黑体" panose="02010609060101010101" pitchFamily="49" charset="-122"/>
              <a:ea typeface="黑体" panose="02010609060101010101" pitchFamily="49" charset="-122"/>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rmAutofit fontScale="92500"/>
              </a:bodyPr>
              <a:lstStyle/>
              <a:p>
                <a:r>
                  <a:rPr lang="zh-CN" altLang="en-US" b="1" dirty="0" smtClean="0">
                    <a:solidFill>
                      <a:srgbClr val="FF0000"/>
                    </a:solidFill>
                    <a:latin typeface="Times New Roman" pitchFamily="18" charset="0"/>
                    <a:ea typeface="黑体" pitchFamily="49" charset="-122"/>
                    <a:cs typeface="Times New Roman" pitchFamily="18" charset="0"/>
                  </a:rPr>
                  <a:t>向量数乘</a:t>
                </a:r>
                <a:r>
                  <a:rPr lang="en-US" altLang="zh-CN" b="1" dirty="0" smtClean="0">
                    <a:solidFill>
                      <a:srgbClr val="FF0000"/>
                    </a:solidFill>
                    <a:latin typeface="Times New Roman" pitchFamily="18" charset="0"/>
                    <a:ea typeface="黑体" pitchFamily="49" charset="-122"/>
                    <a:cs typeface="Times New Roman" pitchFamily="18" charset="0"/>
                  </a:rPr>
                  <a:t>——</a:t>
                </a:r>
                <a:r>
                  <a:rPr lang="zh-CN" altLang="en-US" b="1" dirty="0" smtClean="0">
                    <a:solidFill>
                      <a:srgbClr val="FF0000"/>
                    </a:solidFill>
                    <a:latin typeface="Times New Roman" pitchFamily="18" charset="0"/>
                    <a:ea typeface="黑体" pitchFamily="49" charset="-122"/>
                    <a:cs typeface="Times New Roman" pitchFamily="18" charset="0"/>
                  </a:rPr>
                  <a:t>向量共线的充要条件</a:t>
                </a:r>
                <a:r>
                  <a:rPr lang="zh-CN" altLang="en-US" b="1" dirty="0" smtClean="0">
                    <a:latin typeface="Times New Roman" pitchFamily="18" charset="0"/>
                    <a:ea typeface="黑体" pitchFamily="49" charset="-122"/>
                    <a:cs typeface="Times New Roman" pitchFamily="18" charset="0"/>
                  </a:rPr>
                  <a:t>：</a:t>
                </a:r>
                <a:r>
                  <a:rPr lang="zh-CN" altLang="zh-CN" b="1" dirty="0">
                    <a:latin typeface="Times New Roman" pitchFamily="18" charset="0"/>
                    <a:ea typeface="黑体" pitchFamily="49" charset="-122"/>
                    <a:cs typeface="Times New Roman" pitchFamily="18" charset="0"/>
                  </a:rPr>
                  <a:t>设非零向量</a:t>
                </a:r>
                <a:r>
                  <a:rPr lang="en-US" altLang="zh-CN" b="1" i="1" dirty="0">
                    <a:latin typeface="Times New Roman" pitchFamily="18" charset="0"/>
                    <a:ea typeface="黑体" pitchFamily="49" charset="-122"/>
                    <a:cs typeface="Times New Roman" pitchFamily="18" charset="0"/>
                  </a:rPr>
                  <a:t>a</a:t>
                </a:r>
                <a:r>
                  <a:rPr lang="zh-CN" altLang="zh-CN" b="1" dirty="0">
                    <a:latin typeface="Times New Roman" pitchFamily="18" charset="0"/>
                    <a:ea typeface="黑体" pitchFamily="49" charset="-122"/>
                    <a:cs typeface="Times New Roman" pitchFamily="18" charset="0"/>
                  </a:rPr>
                  <a:t>位于直线</a:t>
                </a:r>
                <a:r>
                  <a:rPr lang="en-US" altLang="zh-CN" b="1" i="1" dirty="0">
                    <a:latin typeface="Times New Roman" pitchFamily="18" charset="0"/>
                    <a:ea typeface="黑体" pitchFamily="49" charset="-122"/>
                    <a:cs typeface="Times New Roman" pitchFamily="18" charset="0"/>
                  </a:rPr>
                  <a:t>l</a:t>
                </a:r>
                <a:r>
                  <a:rPr lang="zh-CN" altLang="zh-CN" b="1" dirty="0">
                    <a:latin typeface="Times New Roman" pitchFamily="18" charset="0"/>
                    <a:ea typeface="黑体" pitchFamily="49" charset="-122"/>
                    <a:cs typeface="Times New Roman" pitchFamily="18" charset="0"/>
                  </a:rPr>
                  <a:t>上，那么对于直线</a:t>
                </a:r>
                <a:r>
                  <a:rPr lang="en-US" altLang="zh-CN" b="1" i="1" dirty="0">
                    <a:latin typeface="Times New Roman" pitchFamily="18" charset="0"/>
                    <a:ea typeface="黑体" pitchFamily="49" charset="-122"/>
                    <a:cs typeface="Times New Roman" pitchFamily="18" charset="0"/>
                  </a:rPr>
                  <a:t>l</a:t>
                </a:r>
                <a:r>
                  <a:rPr lang="zh-CN" altLang="zh-CN" b="1" dirty="0">
                    <a:latin typeface="Times New Roman" pitchFamily="18" charset="0"/>
                    <a:ea typeface="黑体" pitchFamily="49" charset="-122"/>
                    <a:cs typeface="Times New Roman" pitchFamily="18" charset="0"/>
                  </a:rPr>
                  <a:t>上的任意一个向量</a:t>
                </a:r>
                <a:r>
                  <a:rPr lang="en-US" altLang="zh-CN" b="1" i="1" dirty="0">
                    <a:latin typeface="Times New Roman" pitchFamily="18" charset="0"/>
                    <a:ea typeface="黑体" pitchFamily="49" charset="-122"/>
                    <a:cs typeface="Times New Roman" pitchFamily="18" charset="0"/>
                  </a:rPr>
                  <a:t>b</a:t>
                </a:r>
                <a:r>
                  <a:rPr lang="zh-CN" altLang="zh-CN" b="1" dirty="0">
                    <a:latin typeface="Times New Roman" pitchFamily="18" charset="0"/>
                    <a:ea typeface="黑体" pitchFamily="49" charset="-122"/>
                    <a:cs typeface="Times New Roman" pitchFamily="18" charset="0"/>
                  </a:rPr>
                  <a:t>，都存在唯一的一个实数</a:t>
                </a:r>
                <a:r>
                  <a:rPr lang="en-US" altLang="zh-CN" b="1" i="1" dirty="0">
                    <a:latin typeface="Times New Roman" pitchFamily="18" charset="0"/>
                    <a:ea typeface="黑体" pitchFamily="49" charset="-122"/>
                    <a:cs typeface="Times New Roman" pitchFamily="18" charset="0"/>
                  </a:rPr>
                  <a:t>λ</a:t>
                </a:r>
                <a:r>
                  <a:rPr lang="zh-CN" altLang="zh-CN" b="1" dirty="0">
                    <a:latin typeface="Times New Roman" pitchFamily="18" charset="0"/>
                    <a:ea typeface="黑体" pitchFamily="49" charset="-122"/>
                    <a:cs typeface="Times New Roman" pitchFamily="18" charset="0"/>
                  </a:rPr>
                  <a:t>，使</a:t>
                </a:r>
                <a:r>
                  <a:rPr lang="en-US" altLang="zh-CN" b="1" i="1" dirty="0">
                    <a:latin typeface="Times New Roman" pitchFamily="18" charset="0"/>
                    <a:ea typeface="黑体" pitchFamily="49" charset="-122"/>
                    <a:cs typeface="Times New Roman" pitchFamily="18" charset="0"/>
                  </a:rPr>
                  <a:t>b</a:t>
                </a:r>
                <a:r>
                  <a:rPr lang="en-US" altLang="zh-CN" b="1" dirty="0">
                    <a:latin typeface="Times New Roman" pitchFamily="18" charset="0"/>
                    <a:ea typeface="黑体" pitchFamily="49" charset="-122"/>
                    <a:cs typeface="Times New Roman" pitchFamily="18" charset="0"/>
                  </a:rPr>
                  <a:t>=</a:t>
                </a:r>
                <a:r>
                  <a:rPr lang="en-US" altLang="zh-CN" b="1" i="1" dirty="0" err="1">
                    <a:latin typeface="Times New Roman" pitchFamily="18" charset="0"/>
                    <a:ea typeface="黑体" pitchFamily="49" charset="-122"/>
                    <a:cs typeface="Times New Roman" pitchFamily="18" charset="0"/>
                  </a:rPr>
                  <a:t>λa</a:t>
                </a:r>
                <a:r>
                  <a:rPr lang="zh-CN" altLang="zh-CN" b="1" dirty="0" smtClean="0">
                    <a:latin typeface="Times New Roman" pitchFamily="18" charset="0"/>
                    <a:ea typeface="黑体" pitchFamily="49" charset="-122"/>
                    <a:cs typeface="Times New Roman" pitchFamily="18" charset="0"/>
                  </a:rPr>
                  <a:t>．</a:t>
                </a:r>
                <a:endParaRPr lang="en-US" altLang="zh-CN" b="1" dirty="0" smtClean="0">
                  <a:latin typeface="Times New Roman" pitchFamily="18" charset="0"/>
                  <a:ea typeface="黑体" pitchFamily="49" charset="-122"/>
                  <a:cs typeface="Times New Roman" pitchFamily="18" charset="0"/>
                </a:endParaRPr>
              </a:p>
              <a:p>
                <a:r>
                  <a:rPr lang="zh-CN" altLang="en-US" b="1" dirty="0" smtClean="0">
                    <a:solidFill>
                      <a:srgbClr val="FF0000"/>
                    </a:solidFill>
                    <a:latin typeface="Times New Roman" pitchFamily="18" charset="0"/>
                    <a:ea typeface="黑体" pitchFamily="49" charset="-122"/>
                    <a:cs typeface="Times New Roman" pitchFamily="18" charset="0"/>
                  </a:rPr>
                  <a:t>一维向量坐标化</a:t>
                </a:r>
                <a:r>
                  <a:rPr lang="zh-CN" altLang="en-US" b="1" dirty="0" smtClean="0">
                    <a:latin typeface="Times New Roman" pitchFamily="18" charset="0"/>
                    <a:ea typeface="黑体" pitchFamily="49" charset="-122"/>
                    <a:cs typeface="Times New Roman" pitchFamily="18" charset="0"/>
                  </a:rPr>
                  <a:t>：</a:t>
                </a:r>
                <a:r>
                  <a:rPr lang="zh-CN" altLang="zh-CN" b="1" dirty="0" smtClean="0">
                    <a:latin typeface="Times New Roman" pitchFamily="18" charset="0"/>
                    <a:ea typeface="黑体" pitchFamily="49" charset="-122"/>
                    <a:cs typeface="Times New Roman" pitchFamily="18" charset="0"/>
                  </a:rPr>
                  <a:t>在</a:t>
                </a:r>
                <a:r>
                  <a:rPr lang="zh-CN" altLang="zh-CN" b="1" dirty="0">
                    <a:latin typeface="Times New Roman" pitchFamily="18" charset="0"/>
                    <a:ea typeface="黑体" pitchFamily="49" charset="-122"/>
                    <a:cs typeface="Times New Roman" pitchFamily="18" charset="0"/>
                  </a:rPr>
                  <a:t>轴</a:t>
                </a:r>
                <a:r>
                  <a:rPr lang="en-US" altLang="zh-CN" b="1" i="1" dirty="0">
                    <a:latin typeface="Times New Roman" pitchFamily="18" charset="0"/>
                    <a:ea typeface="黑体" pitchFamily="49" charset="-122"/>
                    <a:cs typeface="Times New Roman" pitchFamily="18" charset="0"/>
                  </a:rPr>
                  <a:t>x</a:t>
                </a:r>
                <a:r>
                  <a:rPr lang="zh-CN" altLang="zh-CN" b="1" dirty="0">
                    <a:latin typeface="Times New Roman" pitchFamily="18" charset="0"/>
                    <a:ea typeface="黑体" pitchFamily="49" charset="-122"/>
                    <a:cs typeface="Times New Roman" pitchFamily="18" charset="0"/>
                  </a:rPr>
                  <a:t>（具有方向和长度单位的直线）上取一点</a:t>
                </a:r>
                <a:r>
                  <a:rPr lang="en-US" altLang="zh-CN" b="1" i="1" dirty="0">
                    <a:latin typeface="Times New Roman" pitchFamily="18" charset="0"/>
                    <a:ea typeface="黑体" pitchFamily="49" charset="-122"/>
                    <a:cs typeface="Times New Roman" pitchFamily="18" charset="0"/>
                  </a:rPr>
                  <a:t>O</a:t>
                </a:r>
                <a:r>
                  <a:rPr lang="zh-CN" altLang="zh-CN" b="1" dirty="0">
                    <a:latin typeface="Times New Roman" pitchFamily="18" charset="0"/>
                    <a:ea typeface="黑体" pitchFamily="49" charset="-122"/>
                    <a:cs typeface="Times New Roman" pitchFamily="18" charset="0"/>
                  </a:rPr>
                  <a:t>为原点，得数轴</a:t>
                </a:r>
                <a:r>
                  <a:rPr lang="en-US" altLang="zh-CN" b="1" i="1" dirty="0">
                    <a:latin typeface="Times New Roman" pitchFamily="18" charset="0"/>
                    <a:ea typeface="黑体" pitchFamily="49" charset="-122"/>
                    <a:cs typeface="Times New Roman" pitchFamily="18" charset="0"/>
                  </a:rPr>
                  <a:t>Ox</a:t>
                </a:r>
                <a:r>
                  <a:rPr lang="zh-CN" altLang="zh-CN" b="1" dirty="0">
                    <a:latin typeface="Times New Roman" pitchFamily="18" charset="0"/>
                    <a:ea typeface="黑体" pitchFamily="49" charset="-122"/>
                    <a:cs typeface="Times New Roman" pitchFamily="18" charset="0"/>
                  </a:rPr>
                  <a:t>，并设它的基向量为</a:t>
                </a:r>
                <a:r>
                  <a:rPr lang="en-US" altLang="zh-CN" b="1" i="1" dirty="0">
                    <a:latin typeface="Times New Roman" pitchFamily="18" charset="0"/>
                    <a:ea typeface="黑体" pitchFamily="49" charset="-122"/>
                    <a:cs typeface="Times New Roman" pitchFamily="18" charset="0"/>
                  </a:rPr>
                  <a:t>e</a:t>
                </a:r>
                <a:r>
                  <a:rPr lang="zh-CN" altLang="zh-CN" b="1" dirty="0" smtClean="0">
                    <a:latin typeface="Times New Roman" pitchFamily="18" charset="0"/>
                    <a:ea typeface="黑体" pitchFamily="49" charset="-122"/>
                    <a:cs typeface="Times New Roman" pitchFamily="18" charset="0"/>
                  </a:rPr>
                  <a:t>，</a:t>
                </a:r>
                <a:r>
                  <a:rPr lang="en-US" altLang="zh-CN" b="1" dirty="0" smtClean="0">
                    <a:latin typeface="Times New Roman" pitchFamily="18" charset="0"/>
                    <a:ea typeface="黑体" pitchFamily="49" charset="-122"/>
                    <a:cs typeface="Times New Roman" pitchFamily="18" charset="0"/>
                  </a:rPr>
                  <a:t>|</a:t>
                </a:r>
                <a:r>
                  <a:rPr lang="en-US" altLang="zh-CN" b="1" i="1" dirty="0" smtClean="0">
                    <a:latin typeface="Times New Roman" pitchFamily="18" charset="0"/>
                    <a:ea typeface="黑体" pitchFamily="49" charset="-122"/>
                    <a:cs typeface="Times New Roman" pitchFamily="18" charset="0"/>
                  </a:rPr>
                  <a:t>e</a:t>
                </a:r>
                <a:r>
                  <a:rPr lang="en-US" altLang="zh-CN" b="1" dirty="0" smtClean="0">
                    <a:latin typeface="Times New Roman" pitchFamily="18" charset="0"/>
                    <a:ea typeface="黑体" pitchFamily="49" charset="-122"/>
                    <a:cs typeface="Times New Roman" pitchFamily="18" charset="0"/>
                  </a:rPr>
                  <a:t>|=1</a:t>
                </a:r>
                <a:r>
                  <a:rPr lang="zh-CN" altLang="en-US" b="1" dirty="0" smtClean="0">
                    <a:latin typeface="Times New Roman" pitchFamily="18" charset="0"/>
                    <a:ea typeface="黑体" pitchFamily="49" charset="-122"/>
                    <a:cs typeface="Times New Roman" pitchFamily="18" charset="0"/>
                  </a:rPr>
                  <a:t>，</a:t>
                </a:r>
                <a:r>
                  <a:rPr lang="zh-CN" altLang="zh-CN" b="1" dirty="0" smtClean="0">
                    <a:latin typeface="Times New Roman" pitchFamily="18" charset="0"/>
                    <a:ea typeface="黑体" pitchFamily="49" charset="-122"/>
                    <a:cs typeface="Times New Roman" pitchFamily="18" charset="0"/>
                  </a:rPr>
                  <a:t>则</a:t>
                </a:r>
                <a:r>
                  <a:rPr lang="en-US" altLang="zh-CN" b="1" i="1" dirty="0">
                    <a:latin typeface="Times New Roman" pitchFamily="18" charset="0"/>
                    <a:ea typeface="黑体" pitchFamily="49" charset="-122"/>
                    <a:cs typeface="Times New Roman" pitchFamily="18" charset="0"/>
                  </a:rPr>
                  <a:t>Ox</a:t>
                </a:r>
                <a:r>
                  <a:rPr lang="zh-CN" altLang="zh-CN" b="1" dirty="0">
                    <a:latin typeface="Times New Roman" pitchFamily="18" charset="0"/>
                    <a:ea typeface="黑体" pitchFamily="49" charset="-122"/>
                    <a:cs typeface="Times New Roman" pitchFamily="18" charset="0"/>
                  </a:rPr>
                  <a:t>上任意一点</a:t>
                </a:r>
                <a:r>
                  <a:rPr lang="en-US" altLang="zh-CN" b="1" i="1" dirty="0">
                    <a:latin typeface="Times New Roman" pitchFamily="18" charset="0"/>
                    <a:ea typeface="黑体" pitchFamily="49" charset="-122"/>
                    <a:cs typeface="Times New Roman" pitchFamily="18" charset="0"/>
                  </a:rPr>
                  <a:t>P</a:t>
                </a:r>
                <a:r>
                  <a:rPr lang="zh-CN" altLang="zh-CN" b="1" dirty="0">
                    <a:latin typeface="Times New Roman" pitchFamily="18" charset="0"/>
                    <a:ea typeface="黑体" pitchFamily="49" charset="-122"/>
                    <a:cs typeface="Times New Roman" pitchFamily="18" charset="0"/>
                  </a:rPr>
                  <a:t>与向量</a:t>
                </a:r>
                <a:r>
                  <a:rPr lang="en-US" altLang="zh-CN" b="1" dirty="0">
                    <a:latin typeface="Times New Roman" pitchFamily="18" charset="0"/>
                    <a:ea typeface="黑体" pitchFamily="49" charset="-122"/>
                    <a:cs typeface="Times New Roman" pitchFamily="18" charset="0"/>
                  </a:rPr>
                  <a:t> </a:t>
                </a:r>
                <a:r>
                  <a:rPr lang="zh-CN" altLang="zh-CN" b="1" dirty="0">
                    <a:latin typeface="Times New Roman" pitchFamily="18" charset="0"/>
                    <a:ea typeface="黑体" pitchFamily="49" charset="-122"/>
                    <a:cs typeface="Times New Roman" pitchFamily="18" charset="0"/>
                  </a:rPr>
                  <a:t>一一对应，而且</a:t>
                </a:r>
                <a:r>
                  <a:rPr lang="en-US" altLang="zh-CN" b="1" dirty="0">
                    <a:latin typeface="Times New Roman" pitchFamily="18" charset="0"/>
                    <a:ea typeface="黑体" pitchFamily="49" charset="-122"/>
                    <a:cs typeface="Times New Roman" pitchFamily="18" charset="0"/>
                  </a:rPr>
                  <a:t> </a:t>
                </a:r>
                <a14:m>
                  <m:oMath xmlns:m="http://schemas.openxmlformats.org/officeDocument/2006/math">
                    <m:acc>
                      <m:accPr>
                        <m:chr m:val="⃗"/>
                        <m:ctrlPr>
                          <a:rPr lang="en-US" altLang="zh-CN" b="1" i="1" smtClean="0">
                            <a:latin typeface="Cambria Math"/>
                            <a:ea typeface="黑体" pitchFamily="49" charset="-122"/>
                            <a:cs typeface="Times New Roman" pitchFamily="18" charset="0"/>
                          </a:rPr>
                        </m:ctrlPr>
                      </m:accPr>
                      <m:e>
                        <m:r>
                          <a:rPr lang="en-US" altLang="zh-CN" b="1" i="1">
                            <a:latin typeface="Cambria Math"/>
                            <a:ea typeface="黑体" pitchFamily="49" charset="-122"/>
                            <a:cs typeface="Times New Roman" pitchFamily="18" charset="0"/>
                          </a:rPr>
                          <m:t>𝑶𝑷</m:t>
                        </m:r>
                      </m:e>
                    </m:acc>
                  </m:oMath>
                </a14:m>
                <a:r>
                  <a:rPr lang="zh-CN" altLang="zh-CN" b="1" dirty="0" smtClean="0">
                    <a:latin typeface="Times New Roman" pitchFamily="18" charset="0"/>
                    <a:ea typeface="黑体" pitchFamily="49" charset="-122"/>
                    <a:cs typeface="Times New Roman" pitchFamily="18" charset="0"/>
                  </a:rPr>
                  <a:t>＝</a:t>
                </a:r>
                <a14:m>
                  <m:oMath xmlns:m="http://schemas.openxmlformats.org/officeDocument/2006/math">
                    <m:acc>
                      <m:accPr>
                        <m:chr m:val="̅"/>
                        <m:ctrlPr>
                          <a:rPr lang="zh-CN" altLang="zh-CN" b="1" i="1">
                            <a:latin typeface="Cambria Math"/>
                          </a:rPr>
                        </m:ctrlPr>
                      </m:accPr>
                      <m:e>
                        <m:r>
                          <a:rPr lang="en-US" altLang="zh-CN" b="1" i="1">
                            <a:latin typeface="Cambria Math"/>
                          </a:rPr>
                          <m:t>𝑶𝑷</m:t>
                        </m:r>
                      </m:e>
                    </m:acc>
                  </m:oMath>
                </a14:m>
                <a:r>
                  <a:rPr lang="en-US" altLang="zh-CN" b="1" i="1" dirty="0">
                    <a:latin typeface="Times New Roman" pitchFamily="18" charset="0"/>
                    <a:ea typeface="黑体" pitchFamily="49" charset="-122"/>
                    <a:cs typeface="Times New Roman" pitchFamily="18" charset="0"/>
                  </a:rPr>
                  <a:t>e</a:t>
                </a:r>
                <a:r>
                  <a:rPr lang="zh-CN" altLang="zh-CN" b="1" dirty="0">
                    <a:latin typeface="Times New Roman" pitchFamily="18" charset="0"/>
                    <a:ea typeface="黑体" pitchFamily="49" charset="-122"/>
                    <a:cs typeface="Times New Roman" pitchFamily="18" charset="0"/>
                  </a:rPr>
                  <a:t>。这里</a:t>
                </a:r>
                <a14:m>
                  <m:oMath xmlns:m="http://schemas.openxmlformats.org/officeDocument/2006/math">
                    <m:acc>
                      <m:accPr>
                        <m:chr m:val="̅"/>
                        <m:ctrlPr>
                          <a:rPr lang="zh-CN" altLang="zh-CN" b="1" i="1">
                            <a:latin typeface="Cambria Math"/>
                          </a:rPr>
                        </m:ctrlPr>
                      </m:accPr>
                      <m:e>
                        <m:r>
                          <a:rPr lang="en-US" altLang="zh-CN" b="1" i="1">
                            <a:latin typeface="Cambria Math"/>
                          </a:rPr>
                          <m:t>𝑶𝑷</m:t>
                        </m:r>
                      </m:e>
                    </m:acc>
                  </m:oMath>
                </a14:m>
                <a:r>
                  <a:rPr lang="zh-CN" altLang="zh-CN" b="1" dirty="0">
                    <a:latin typeface="Times New Roman" pitchFamily="18" charset="0"/>
                    <a:ea typeface="黑体" pitchFamily="49" charset="-122"/>
                    <a:cs typeface="Times New Roman" pitchFamily="18" charset="0"/>
                  </a:rPr>
                  <a:t>叫做向量</a:t>
                </a:r>
                <a:r>
                  <a:rPr lang="en-US" altLang="zh-CN" b="1" dirty="0">
                    <a:latin typeface="Times New Roman" pitchFamily="18" charset="0"/>
                    <a:ea typeface="黑体" pitchFamily="49" charset="-122"/>
                    <a:cs typeface="Times New Roman" pitchFamily="18" charset="0"/>
                  </a:rPr>
                  <a:t> </a:t>
                </a:r>
                <a:r>
                  <a:rPr lang="zh-CN" altLang="zh-CN" b="1" dirty="0">
                    <a:latin typeface="Times New Roman" pitchFamily="18" charset="0"/>
                    <a:ea typeface="黑体" pitchFamily="49" charset="-122"/>
                    <a:cs typeface="Times New Roman" pitchFamily="18" charset="0"/>
                  </a:rPr>
                  <a:t>的数量，实际上就是数轴</a:t>
                </a:r>
                <a:r>
                  <a:rPr lang="en-US" altLang="zh-CN" b="1" i="1" dirty="0">
                    <a:latin typeface="Times New Roman" pitchFamily="18" charset="0"/>
                    <a:ea typeface="黑体" pitchFamily="49" charset="-122"/>
                    <a:cs typeface="Times New Roman" pitchFamily="18" charset="0"/>
                  </a:rPr>
                  <a:t>Ox</a:t>
                </a:r>
                <a:r>
                  <a:rPr lang="zh-CN" altLang="zh-CN" b="1" dirty="0">
                    <a:latin typeface="Times New Roman" pitchFamily="18" charset="0"/>
                    <a:ea typeface="黑体" pitchFamily="49" charset="-122"/>
                    <a:cs typeface="Times New Roman" pitchFamily="18" charset="0"/>
                  </a:rPr>
                  <a:t>上点</a:t>
                </a:r>
                <a:r>
                  <a:rPr lang="en-US" altLang="zh-CN" b="1" i="1" dirty="0">
                    <a:latin typeface="Times New Roman" pitchFamily="18" charset="0"/>
                    <a:ea typeface="黑体" pitchFamily="49" charset="-122"/>
                    <a:cs typeface="Times New Roman" pitchFamily="18" charset="0"/>
                  </a:rPr>
                  <a:t>P</a:t>
                </a:r>
                <a:r>
                  <a:rPr lang="zh-CN" altLang="zh-CN" b="1" dirty="0">
                    <a:latin typeface="Times New Roman" pitchFamily="18" charset="0"/>
                    <a:ea typeface="黑体" pitchFamily="49" charset="-122"/>
                    <a:cs typeface="Times New Roman" pitchFamily="18" charset="0"/>
                  </a:rPr>
                  <a:t>的坐标</a:t>
                </a:r>
                <a:r>
                  <a:rPr lang="en-US" altLang="zh-CN" b="1" i="1" dirty="0">
                    <a:latin typeface="Times New Roman" pitchFamily="18" charset="0"/>
                    <a:ea typeface="黑体" pitchFamily="49" charset="-122"/>
                    <a:cs typeface="Times New Roman" pitchFamily="18" charset="0"/>
                  </a:rPr>
                  <a:t>p</a:t>
                </a:r>
                <a:r>
                  <a:rPr lang="zh-CN" altLang="zh-CN" b="1" dirty="0">
                    <a:latin typeface="Times New Roman" pitchFamily="18" charset="0"/>
                    <a:ea typeface="黑体" pitchFamily="49" charset="-122"/>
                    <a:cs typeface="Times New Roman" pitchFamily="18" charset="0"/>
                  </a:rPr>
                  <a:t>，这就是用实数表示向量的方法。</a:t>
                </a:r>
                <a:endParaRPr lang="zh-CN" altLang="en-US" b="1" dirty="0">
                  <a:latin typeface="Times New Roman" pitchFamily="18" charset="0"/>
                  <a:ea typeface="黑体" pitchFamily="49" charset="-122"/>
                  <a:cs typeface="Times New Roman" pitchFamily="18" charset="0"/>
                </a:endParaRPr>
              </a:p>
            </p:txBody>
          </p:sp>
        </mc:Choice>
        <mc:Fallback>
          <p:sp>
            <p:nvSpPr>
              <p:cNvPr id="3" name="内容占位符 2"/>
              <p:cNvSpPr>
                <a:spLocks noGrp="1" noRot="1" noChangeAspect="1" noMove="1" noResize="1" noEditPoints="1" noAdjustHandles="1" noChangeArrowheads="1" noChangeShapeType="1" noTextEdit="1"/>
              </p:cNvSpPr>
              <p:nvPr>
                <p:ph idx="1"/>
              </p:nvPr>
            </p:nvSpPr>
            <p:spPr>
              <a:blipFill rotWithShape="1">
                <a:blip r:embed="rId1"/>
                <a:stretch>
                  <a:fillRect l="-1481" t="-2156" r="-1630" b="-539"/>
                </a:stretch>
              </a:blipFill>
            </p:spPr>
            <p:txBody>
              <a:bodyPr/>
              <a:lstStyle/>
              <a:p>
                <a:r>
                  <a:rPr lang="zh-CN" altLang="en-US">
                    <a:noFill/>
                  </a:rPr>
                  <a:t> </a:t>
                </a:r>
                <a:endParaRPr lang="zh-CN" altLang="en-US">
                  <a:noFill/>
                </a:endParaRPr>
              </a:p>
            </p:txBody>
          </p:sp>
        </mc:Fallback>
      </mc:AlternateContent>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rmAutofit/>
              </a:bodyPr>
              <a:lstStyle/>
              <a:p>
                <a:r>
                  <a:rPr lang="zh-CN" altLang="zh-CN" b="1" dirty="0" smtClean="0">
                    <a:solidFill>
                      <a:srgbClr val="FF0000"/>
                    </a:solidFill>
                    <a:latin typeface="Times New Roman" pitchFamily="18" charset="0"/>
                    <a:ea typeface="黑体" pitchFamily="49" charset="-122"/>
                    <a:cs typeface="Times New Roman" pitchFamily="18" charset="0"/>
                  </a:rPr>
                  <a:t>点在轴上的运动、轴上的向量加法、实数的代数和</a:t>
                </a:r>
                <a:r>
                  <a:rPr lang="zh-CN" altLang="en-US" b="1" dirty="0" smtClean="0">
                    <a:solidFill>
                      <a:srgbClr val="FF0000"/>
                    </a:solidFill>
                    <a:latin typeface="Times New Roman" pitchFamily="18" charset="0"/>
                    <a:ea typeface="黑体" pitchFamily="49" charset="-122"/>
                    <a:cs typeface="Times New Roman" pitchFamily="18" charset="0"/>
                  </a:rPr>
                  <a:t>的</a:t>
                </a:r>
                <a:r>
                  <a:rPr lang="zh-CN" altLang="zh-CN" b="1" dirty="0" smtClean="0">
                    <a:solidFill>
                      <a:srgbClr val="FF0000"/>
                    </a:solidFill>
                    <a:latin typeface="Times New Roman" pitchFamily="18" charset="0"/>
                    <a:ea typeface="黑体" pitchFamily="49" charset="-122"/>
                    <a:cs typeface="Times New Roman" pitchFamily="18" charset="0"/>
                  </a:rPr>
                  <a:t>统一</a:t>
                </a:r>
                <a:r>
                  <a:rPr lang="zh-CN" altLang="zh-CN" b="1" dirty="0" smtClean="0">
                    <a:latin typeface="Times New Roman" pitchFamily="18" charset="0"/>
                    <a:ea typeface="黑体" pitchFamily="49" charset="-122"/>
                    <a:cs typeface="Times New Roman" pitchFamily="18" charset="0"/>
                  </a:rPr>
                  <a:t>：</a:t>
                </a:r>
                <a:endParaRPr lang="zh-CN" altLang="zh-CN" b="1" dirty="0">
                  <a:latin typeface="Times New Roman" pitchFamily="18" charset="0"/>
                  <a:ea typeface="黑体" pitchFamily="49" charset="-122"/>
                  <a:cs typeface="Times New Roman" pitchFamily="18" charset="0"/>
                </a:endParaRPr>
              </a:p>
              <a:p>
                <a:r>
                  <a:rPr lang="zh-CN" altLang="zh-CN" b="1" dirty="0">
                    <a:latin typeface="Times New Roman" pitchFamily="18" charset="0"/>
                    <a:ea typeface="黑体" pitchFamily="49" charset="-122"/>
                    <a:cs typeface="Times New Roman" pitchFamily="18" charset="0"/>
                  </a:rPr>
                  <a:t>在轴</a:t>
                </a:r>
                <a:r>
                  <a:rPr lang="en-US" altLang="zh-CN" b="1" i="1" dirty="0">
                    <a:latin typeface="Times New Roman" pitchFamily="18" charset="0"/>
                    <a:ea typeface="黑体" pitchFamily="49" charset="-122"/>
                    <a:cs typeface="Times New Roman" pitchFamily="18" charset="0"/>
                  </a:rPr>
                  <a:t>x</a:t>
                </a:r>
                <a:r>
                  <a:rPr lang="zh-CN" altLang="zh-CN" b="1" dirty="0">
                    <a:latin typeface="Times New Roman" pitchFamily="18" charset="0"/>
                    <a:ea typeface="黑体" pitchFamily="49" charset="-122"/>
                    <a:cs typeface="Times New Roman" pitchFamily="18" charset="0"/>
                  </a:rPr>
                  <a:t>上，一个点从点</a:t>
                </a:r>
                <a:r>
                  <a:rPr lang="en-US" altLang="zh-CN" b="1" i="1" dirty="0">
                    <a:latin typeface="Times New Roman" pitchFamily="18" charset="0"/>
                    <a:ea typeface="黑体" pitchFamily="49" charset="-122"/>
                    <a:cs typeface="Times New Roman" pitchFamily="18" charset="0"/>
                  </a:rPr>
                  <a:t>A</a:t>
                </a:r>
                <a:r>
                  <a:rPr lang="zh-CN" altLang="zh-CN" b="1" dirty="0">
                    <a:latin typeface="Times New Roman" pitchFamily="18" charset="0"/>
                    <a:ea typeface="黑体" pitchFamily="49" charset="-122"/>
                    <a:cs typeface="Times New Roman" pitchFamily="18" charset="0"/>
                  </a:rPr>
                  <a:t>运动到点</a:t>
                </a:r>
                <a:r>
                  <a:rPr lang="en-US" altLang="zh-CN" b="1" i="1" dirty="0">
                    <a:latin typeface="Times New Roman" pitchFamily="18" charset="0"/>
                    <a:ea typeface="黑体" pitchFamily="49" charset="-122"/>
                    <a:cs typeface="Times New Roman" pitchFamily="18" charset="0"/>
                  </a:rPr>
                  <a:t>B</a:t>
                </a:r>
                <a:r>
                  <a:rPr lang="zh-CN" altLang="zh-CN" b="1" dirty="0">
                    <a:latin typeface="Times New Roman" pitchFamily="18" charset="0"/>
                    <a:ea typeface="黑体" pitchFamily="49" charset="-122"/>
                    <a:cs typeface="Times New Roman" pitchFamily="18" charset="0"/>
                  </a:rPr>
                  <a:t>，再从点</a:t>
                </a:r>
                <a:r>
                  <a:rPr lang="en-US" altLang="zh-CN" b="1" i="1" dirty="0">
                    <a:latin typeface="Times New Roman" pitchFamily="18" charset="0"/>
                    <a:ea typeface="黑体" pitchFamily="49" charset="-122"/>
                    <a:cs typeface="Times New Roman" pitchFamily="18" charset="0"/>
                  </a:rPr>
                  <a:t>B</a:t>
                </a:r>
                <a:r>
                  <a:rPr lang="zh-CN" altLang="zh-CN" b="1" dirty="0">
                    <a:latin typeface="Times New Roman" pitchFamily="18" charset="0"/>
                    <a:ea typeface="黑体" pitchFamily="49" charset="-122"/>
                    <a:cs typeface="Times New Roman" pitchFamily="18" charset="0"/>
                  </a:rPr>
                  <a:t>运动到点</a:t>
                </a:r>
                <a:r>
                  <a:rPr lang="en-US" altLang="zh-CN" b="1" i="1" dirty="0">
                    <a:latin typeface="Times New Roman" pitchFamily="18" charset="0"/>
                    <a:ea typeface="黑体" pitchFamily="49" charset="-122"/>
                    <a:cs typeface="Times New Roman" pitchFamily="18" charset="0"/>
                  </a:rPr>
                  <a:t>C</a:t>
                </a:r>
                <a:r>
                  <a:rPr lang="zh-CN" altLang="zh-CN" b="1" dirty="0">
                    <a:latin typeface="Times New Roman" pitchFamily="18" charset="0"/>
                    <a:ea typeface="黑体" pitchFamily="49" charset="-122"/>
                    <a:cs typeface="Times New Roman" pitchFamily="18" charset="0"/>
                  </a:rPr>
                  <a:t>，无论两次运动的方向如何</a:t>
                </a:r>
                <a:r>
                  <a:rPr lang="zh-CN" altLang="zh-CN" b="1" dirty="0" smtClean="0">
                    <a:latin typeface="Times New Roman" pitchFamily="18" charset="0"/>
                    <a:ea typeface="黑体" pitchFamily="49" charset="-122"/>
                    <a:cs typeface="Times New Roman" pitchFamily="18" charset="0"/>
                  </a:rPr>
                  <a:t>（</a:t>
                </a:r>
                <a:r>
                  <a:rPr lang="zh-CN" altLang="en-US" b="1" dirty="0" smtClean="0">
                    <a:latin typeface="Times New Roman" pitchFamily="18" charset="0"/>
                    <a:ea typeface="黑体" pitchFamily="49" charset="-122"/>
                    <a:cs typeface="Times New Roman" pitchFamily="18" charset="0"/>
                  </a:rPr>
                  <a:t>原来需要</a:t>
                </a:r>
                <a:r>
                  <a:rPr lang="zh-CN" altLang="zh-CN" b="1" dirty="0" smtClean="0">
                    <a:latin typeface="Times New Roman" pitchFamily="18" charset="0"/>
                    <a:ea typeface="黑体" pitchFamily="49" charset="-122"/>
                    <a:cs typeface="Times New Roman" pitchFamily="18" charset="0"/>
                  </a:rPr>
                  <a:t>区分四</a:t>
                </a:r>
                <a:r>
                  <a:rPr lang="zh-CN" altLang="zh-CN" b="1" dirty="0">
                    <a:latin typeface="Times New Roman" pitchFamily="18" charset="0"/>
                    <a:ea typeface="黑体" pitchFamily="49" charset="-122"/>
                    <a:cs typeface="Times New Roman" pitchFamily="18" charset="0"/>
                  </a:rPr>
                  <a:t>种情况），都有</a:t>
                </a:r>
                <a:endParaRPr lang="en-US" altLang="zh-CN" b="1" dirty="0">
                  <a:latin typeface="Times New Roman" pitchFamily="18" charset="0"/>
                  <a:ea typeface="黑体" pitchFamily="49" charset="-122"/>
                  <a:cs typeface="Times New Roman" pitchFamily="18" charset="0"/>
                </a:endParaRPr>
              </a:p>
              <a:p>
                <a:pPr marL="0" indent="0" algn="ctr">
                  <a:buNone/>
                </a:pP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r>
                          <a:rPr lang="en-US" altLang="zh-CN" b="1" i="1" smtClean="0">
                            <a:latin typeface="Cambria Math"/>
                            <a:ea typeface="黑体" pitchFamily="49" charset="-122"/>
                            <a:cs typeface="Times New Roman" pitchFamily="18" charset="0"/>
                          </a:rPr>
                          <m:t>𝑨𝑩</m:t>
                        </m:r>
                      </m:e>
                    </m:acc>
                  </m:oMath>
                </a14:m>
                <a:r>
                  <a:rPr lang="en-US" altLang="zh-CN" b="1" dirty="0">
                    <a:latin typeface="Times New Roman" pitchFamily="18" charset="0"/>
                    <a:ea typeface="黑体" pitchFamily="49" charset="-122"/>
                    <a:cs typeface="Times New Roman" pitchFamily="18" charset="0"/>
                  </a:rPr>
                  <a:t> </a:t>
                </a:r>
                <a:r>
                  <a:rPr lang="en-US" altLang="zh-CN" b="1" dirty="0" smtClean="0">
                    <a:latin typeface="Times New Roman" pitchFamily="18" charset="0"/>
                    <a:ea typeface="黑体" pitchFamily="49" charset="-122"/>
                    <a:cs typeface="Times New Roman" pitchFamily="18" charset="0"/>
                  </a:rPr>
                  <a:t>+ </a:t>
                </a: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r>
                          <a:rPr lang="en-US" altLang="zh-CN" b="1" i="1" smtClean="0">
                            <a:latin typeface="Cambria Math"/>
                            <a:ea typeface="黑体" pitchFamily="49" charset="-122"/>
                            <a:cs typeface="Times New Roman" pitchFamily="18" charset="0"/>
                          </a:rPr>
                          <m:t>𝑩𝑪</m:t>
                        </m:r>
                      </m:e>
                    </m:acc>
                    <m:r>
                      <a:rPr lang="en-US" altLang="zh-CN" b="1" i="1" smtClean="0">
                        <a:latin typeface="Cambria Math"/>
                        <a:ea typeface="黑体" pitchFamily="49" charset="-122"/>
                        <a:cs typeface="Times New Roman" pitchFamily="18" charset="0"/>
                      </a:rPr>
                      <m:t>=</m:t>
                    </m:r>
                    <m:acc>
                      <m:accPr>
                        <m:chr m:val="⃗"/>
                        <m:ctrlPr>
                          <a:rPr lang="en-US" altLang="zh-CN" b="1" i="1">
                            <a:latin typeface="Cambria Math"/>
                            <a:ea typeface="黑体" pitchFamily="49" charset="-122"/>
                            <a:cs typeface="Times New Roman" pitchFamily="18" charset="0"/>
                          </a:rPr>
                        </m:ctrlPr>
                      </m:accPr>
                      <m:e>
                        <m:r>
                          <a:rPr lang="en-US" altLang="zh-CN" b="1" i="1" smtClean="0">
                            <a:latin typeface="Cambria Math"/>
                            <a:ea typeface="黑体" pitchFamily="49" charset="-122"/>
                            <a:cs typeface="Times New Roman" pitchFamily="18" charset="0"/>
                          </a:rPr>
                          <m:t>𝑨𝑪</m:t>
                        </m:r>
                      </m:e>
                    </m:acc>
                    <m:r>
                      <a:rPr lang="en-US" altLang="zh-CN" b="1" i="1">
                        <a:latin typeface="Cambria Math"/>
                        <a:ea typeface="黑体" pitchFamily="49" charset="-122"/>
                        <a:cs typeface="Times New Roman" pitchFamily="18" charset="0"/>
                      </a:rPr>
                      <m:t> </m:t>
                    </m:r>
                  </m:oMath>
                </a14:m>
                <a:r>
                  <a:rPr lang="zh-CN" altLang="zh-CN" b="1" dirty="0" smtClean="0">
                    <a:latin typeface="Times New Roman" pitchFamily="18" charset="0"/>
                    <a:ea typeface="黑体" pitchFamily="49" charset="-122"/>
                    <a:cs typeface="Times New Roman" pitchFamily="18" charset="0"/>
                  </a:rPr>
                  <a:t>。</a:t>
                </a:r>
                <a:endParaRPr lang="en-US" altLang="zh-CN" b="1" dirty="0" smtClean="0">
                  <a:latin typeface="Times New Roman" pitchFamily="18" charset="0"/>
                  <a:ea typeface="黑体" pitchFamily="49" charset="-122"/>
                  <a:cs typeface="Times New Roman" pitchFamily="18" charset="0"/>
                </a:endParaRPr>
              </a:p>
            </p:txBody>
          </p:sp>
        </mc:Choice>
        <mc:Fallback>
          <p:sp>
            <p:nvSpPr>
              <p:cNvPr id="3" name="内容占位符 2"/>
              <p:cNvSpPr>
                <a:spLocks noGrp="1" noRot="1" noChangeAspect="1" noMove="1" noResize="1" noEditPoints="1" noAdjustHandles="1" noChangeArrowheads="1" noChangeShapeType="1" noTextEdit="1"/>
              </p:cNvSpPr>
              <p:nvPr>
                <p:ph idx="1"/>
              </p:nvPr>
            </p:nvSpPr>
            <p:spPr>
              <a:blipFill rotWithShape="1">
                <a:blip r:embed="rId1"/>
                <a:stretch>
                  <a:fillRect l="-1630" t="-1752" r="-1778"/>
                </a:stretch>
              </a:blipFill>
            </p:spPr>
            <p:txBody>
              <a:bodyPr/>
              <a:lstStyle/>
              <a:p>
                <a:r>
                  <a:rPr lang="zh-CN" altLang="en-US">
                    <a:noFill/>
                  </a:rPr>
                  <a:t> </a:t>
                </a:r>
                <a:endParaRPr lang="zh-CN" altLang="en-US">
                  <a:noFill/>
                </a:endParaRPr>
              </a:p>
            </p:txBody>
          </p:sp>
        </mc:Fallback>
      </mc:AlternateContent>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a:xfrm>
                <a:off x="457200" y="404664"/>
                <a:ext cx="8229600" cy="5721499"/>
              </a:xfrm>
            </p:spPr>
            <p:txBody>
              <a:bodyPr>
                <a:normAutofit/>
              </a:bodyPr>
              <a:lstStyle/>
              <a:p>
                <a:r>
                  <a:rPr lang="zh-CN" altLang="zh-CN" b="1" dirty="0">
                    <a:latin typeface="Times New Roman" pitchFamily="18" charset="0"/>
                    <a:ea typeface="黑体" pitchFamily="49" charset="-122"/>
                    <a:cs typeface="Times New Roman" pitchFamily="18" charset="0"/>
                  </a:rPr>
                  <a:t>用符号表示方向才有</a:t>
                </a: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r>
                          <a:rPr lang="en-US" altLang="zh-CN" b="1" i="1">
                            <a:latin typeface="Cambria Math"/>
                            <a:ea typeface="黑体" pitchFamily="49" charset="-122"/>
                            <a:cs typeface="Times New Roman" pitchFamily="18" charset="0"/>
                          </a:rPr>
                          <m:t>𝑨𝑩</m:t>
                        </m:r>
                      </m:e>
                    </m:acc>
                  </m:oMath>
                </a14:m>
                <a:r>
                  <a:rPr lang="en-US" altLang="zh-CN" b="1" dirty="0">
                    <a:latin typeface="Times New Roman" pitchFamily="18" charset="0"/>
                    <a:ea typeface="黑体" pitchFamily="49" charset="-122"/>
                    <a:cs typeface="Times New Roman" pitchFamily="18" charset="0"/>
                  </a:rPr>
                  <a:t> + </a:t>
                </a: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r>
                          <a:rPr lang="en-US" altLang="zh-CN" b="1" i="1">
                            <a:latin typeface="Cambria Math"/>
                            <a:ea typeface="黑体" pitchFamily="49" charset="-122"/>
                            <a:cs typeface="Times New Roman" pitchFamily="18" charset="0"/>
                          </a:rPr>
                          <m:t>𝑩𝑪</m:t>
                        </m:r>
                      </m:e>
                    </m:acc>
                    <m:r>
                      <a:rPr lang="en-US" altLang="zh-CN" b="1" i="1">
                        <a:latin typeface="Cambria Math"/>
                        <a:ea typeface="黑体" pitchFamily="49" charset="-122"/>
                        <a:cs typeface="Times New Roman" pitchFamily="18" charset="0"/>
                      </a:rPr>
                      <m:t>=</m:t>
                    </m:r>
                    <m:acc>
                      <m:accPr>
                        <m:chr m:val="⃗"/>
                        <m:ctrlPr>
                          <a:rPr lang="en-US" altLang="zh-CN" b="1" i="1">
                            <a:latin typeface="Cambria Math"/>
                            <a:ea typeface="黑体" pitchFamily="49" charset="-122"/>
                            <a:cs typeface="Times New Roman" pitchFamily="18" charset="0"/>
                          </a:rPr>
                        </m:ctrlPr>
                      </m:accPr>
                      <m:e>
                        <m:r>
                          <a:rPr lang="en-US" altLang="zh-CN" b="1" i="1">
                            <a:latin typeface="Cambria Math"/>
                            <a:ea typeface="黑体" pitchFamily="49" charset="-122"/>
                            <a:cs typeface="Times New Roman" pitchFamily="18" charset="0"/>
                          </a:rPr>
                          <m:t>𝑨𝑪</m:t>
                        </m:r>
                      </m:e>
                    </m:acc>
                    <m:r>
                      <a:rPr lang="en-US" altLang="zh-CN" b="1" i="1">
                        <a:latin typeface="Cambria Math"/>
                        <a:ea typeface="黑体" pitchFamily="49" charset="-122"/>
                        <a:cs typeface="Times New Roman" pitchFamily="18" charset="0"/>
                      </a:rPr>
                      <m:t> </m:t>
                    </m:r>
                  </m:oMath>
                </a14:m>
                <a:r>
                  <a:rPr lang="en-US" altLang="zh-CN" b="1" dirty="0">
                    <a:latin typeface="Times New Roman" pitchFamily="18" charset="0"/>
                    <a:ea typeface="黑体" pitchFamily="49" charset="-122"/>
                    <a:cs typeface="Times New Roman" pitchFamily="18" charset="0"/>
                  </a:rPr>
                  <a:t> </a:t>
                </a:r>
                <a:r>
                  <a:rPr lang="zh-CN" altLang="zh-CN" b="1" dirty="0" smtClean="0">
                    <a:latin typeface="Times New Roman" pitchFamily="18" charset="0"/>
                    <a:ea typeface="黑体" pitchFamily="49" charset="-122"/>
                    <a:cs typeface="Times New Roman" pitchFamily="18" charset="0"/>
                  </a:rPr>
                  <a:t>。这</a:t>
                </a:r>
                <a:r>
                  <a:rPr lang="zh-CN" altLang="zh-CN" b="1" dirty="0">
                    <a:latin typeface="Times New Roman" pitchFamily="18" charset="0"/>
                    <a:ea typeface="黑体" pitchFamily="49" charset="-122"/>
                    <a:cs typeface="Times New Roman" pitchFamily="18" charset="0"/>
                  </a:rPr>
                  <a:t>是一个“常识”，但</a:t>
                </a:r>
                <a:r>
                  <a:rPr lang="zh-CN" altLang="zh-CN" b="1" dirty="0" smtClean="0">
                    <a:latin typeface="Times New Roman" pitchFamily="18" charset="0"/>
                    <a:ea typeface="黑体" pitchFamily="49" charset="-122"/>
                    <a:cs typeface="Times New Roman" pitchFamily="18" charset="0"/>
                  </a:rPr>
                  <a:t>非常很</a:t>
                </a:r>
                <a:r>
                  <a:rPr lang="zh-CN" altLang="zh-CN" b="1" dirty="0">
                    <a:latin typeface="Times New Roman" pitchFamily="18" charset="0"/>
                    <a:ea typeface="黑体" pitchFamily="49" charset="-122"/>
                    <a:cs typeface="Times New Roman" pitchFamily="18" charset="0"/>
                  </a:rPr>
                  <a:t>重要。它叫沙尔定理，沙尔（</a:t>
                </a:r>
                <a:r>
                  <a:rPr lang="en-US" altLang="zh-CN" b="1" dirty="0">
                    <a:latin typeface="Times New Roman" pitchFamily="18" charset="0"/>
                    <a:ea typeface="黑体" pitchFamily="49" charset="-122"/>
                    <a:cs typeface="Times New Roman" pitchFamily="18" charset="0"/>
                  </a:rPr>
                  <a:t>Michel </a:t>
                </a:r>
                <a:r>
                  <a:rPr lang="en-US" altLang="zh-CN" b="1" dirty="0" err="1">
                    <a:latin typeface="Times New Roman" pitchFamily="18" charset="0"/>
                    <a:ea typeface="黑体" pitchFamily="49" charset="-122"/>
                    <a:cs typeface="Times New Roman" pitchFamily="18" charset="0"/>
                  </a:rPr>
                  <a:t>Chasles</a:t>
                </a:r>
                <a:r>
                  <a:rPr lang="zh-CN" altLang="zh-CN" b="1" dirty="0">
                    <a:latin typeface="Times New Roman" pitchFamily="18" charset="0"/>
                    <a:ea typeface="黑体" pitchFamily="49" charset="-122"/>
                    <a:cs typeface="Times New Roman" pitchFamily="18" charset="0"/>
                  </a:rPr>
                  <a:t>，</a:t>
                </a:r>
                <a:r>
                  <a:rPr lang="en-US" altLang="zh-CN" b="1" dirty="0">
                    <a:latin typeface="Times New Roman" pitchFamily="18" charset="0"/>
                    <a:ea typeface="黑体" pitchFamily="49" charset="-122"/>
                    <a:cs typeface="Times New Roman" pitchFamily="18" charset="0"/>
                  </a:rPr>
                  <a:t>19</a:t>
                </a:r>
                <a:r>
                  <a:rPr lang="zh-CN" altLang="zh-CN" b="1" dirty="0">
                    <a:latin typeface="Times New Roman" pitchFamily="18" charset="0"/>
                    <a:ea typeface="黑体" pitchFamily="49" charset="-122"/>
                    <a:cs typeface="Times New Roman" pitchFamily="18" charset="0"/>
                  </a:rPr>
                  <a:t>世纪重要的法国数学家）称之为</a:t>
                </a:r>
                <a:r>
                  <a:rPr lang="en-US" altLang="zh-CN" b="1" dirty="0">
                    <a:latin typeface="Times New Roman" pitchFamily="18" charset="0"/>
                    <a:ea typeface="黑体" pitchFamily="49" charset="-122"/>
                    <a:cs typeface="Times New Roman" pitchFamily="18" charset="0"/>
                  </a:rPr>
                  <a:t>“</a:t>
                </a:r>
                <a:r>
                  <a:rPr lang="zh-CN" altLang="zh-CN" b="1" dirty="0">
                    <a:latin typeface="Times New Roman" pitchFamily="18" charset="0"/>
                    <a:ea typeface="黑体" pitchFamily="49" charset="-122"/>
                    <a:cs typeface="Times New Roman" pitchFamily="18" charset="0"/>
                  </a:rPr>
                  <a:t>几何学的基本定理</a:t>
                </a:r>
                <a:r>
                  <a:rPr lang="en-US" altLang="zh-CN" b="1" dirty="0">
                    <a:latin typeface="Times New Roman" pitchFamily="18" charset="0"/>
                    <a:ea typeface="黑体" pitchFamily="49" charset="-122"/>
                    <a:cs typeface="Times New Roman" pitchFamily="18" charset="0"/>
                  </a:rPr>
                  <a:t>”</a:t>
                </a:r>
                <a:r>
                  <a:rPr lang="zh-CN" altLang="zh-CN" b="1" dirty="0">
                    <a:latin typeface="Times New Roman" pitchFamily="18" charset="0"/>
                    <a:ea typeface="黑体" pitchFamily="49" charset="-122"/>
                    <a:cs typeface="Times New Roman" pitchFamily="18" charset="0"/>
                  </a:rPr>
                  <a:t>，其实质意义是让几何量带上符号。正如伟大的数学家</a:t>
                </a:r>
                <a:r>
                  <a:rPr lang="en-US" altLang="zh-CN" b="1" dirty="0">
                    <a:latin typeface="Times New Roman" pitchFamily="18" charset="0"/>
                    <a:ea typeface="黑体" pitchFamily="49" charset="-122"/>
                    <a:cs typeface="Times New Roman" pitchFamily="18" charset="0"/>
                  </a:rPr>
                  <a:t>F</a:t>
                </a:r>
                <a:r>
                  <a:rPr lang="zh-CN" altLang="zh-CN" b="1" dirty="0">
                    <a:latin typeface="Times New Roman" pitchFamily="18" charset="0"/>
                    <a:ea typeface="黑体" pitchFamily="49" charset="-122"/>
                    <a:cs typeface="Times New Roman" pitchFamily="18" charset="0"/>
                  </a:rPr>
                  <a:t>·克莱因指出的：</a:t>
                </a:r>
                <a:r>
                  <a:rPr lang="en-US" altLang="zh-CN" b="1" dirty="0">
                    <a:latin typeface="Times New Roman" pitchFamily="18" charset="0"/>
                    <a:ea typeface="黑体" pitchFamily="49" charset="-122"/>
                    <a:cs typeface="Times New Roman" pitchFamily="18" charset="0"/>
                  </a:rPr>
                  <a:t>“</a:t>
                </a:r>
                <a:r>
                  <a:rPr lang="zh-CN" altLang="zh-CN" b="1" dirty="0">
                    <a:latin typeface="Times New Roman" pitchFamily="18" charset="0"/>
                    <a:ea typeface="黑体" pitchFamily="49" charset="-122"/>
                    <a:cs typeface="Times New Roman" pitchFamily="18" charset="0"/>
                  </a:rPr>
                  <a:t>对比把长度、面积、体积考虑为绝对值的普通初等几何学，这样做有极大的好处。初等几何必须依照图形呈现的情况而区分许多情况，而现在用几个简单的一般定理就可以概括。”</a:t>
                </a:r>
                <a:endParaRPr lang="zh-CN" altLang="en-US" b="1" dirty="0">
                  <a:latin typeface="Times New Roman" pitchFamily="18" charset="0"/>
                  <a:ea typeface="黑体" pitchFamily="49" charset="-122"/>
                  <a:cs typeface="Times New Roman" pitchFamily="18" charset="0"/>
                </a:endParaRPr>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457200" y="404664"/>
                <a:ext cx="8229600" cy="5721499"/>
              </a:xfrm>
              <a:blipFill rotWithShape="1">
                <a:blip r:embed="rId1"/>
                <a:stretch>
                  <a:fillRect l="-1630" t="-745" r="-1778"/>
                </a:stretch>
              </a:blipFill>
            </p:spPr>
            <p:txBody>
              <a:bodyPr/>
              <a:lstStyle/>
              <a:p>
                <a:r>
                  <a:rPr lang="zh-CN" altLang="en-US">
                    <a:noFill/>
                  </a:rPr>
                  <a:t> </a:t>
                </a:r>
                <a:endParaRPr lang="zh-CN" altLang="en-US">
                  <a:noFill/>
                </a:endParaRPr>
              </a:p>
            </p:txBody>
          </p:sp>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en-US" altLang="zh-CN" b="1" dirty="0">
                <a:latin typeface="黑体" panose="02010609060101010101" pitchFamily="49" charset="-122"/>
                <a:ea typeface="黑体" panose="02010609060101010101" pitchFamily="49" charset="-122"/>
              </a:rPr>
              <a:t>2</a:t>
            </a:r>
            <a:r>
              <a:rPr lang="zh-CN" altLang="zh-CN" b="1" dirty="0">
                <a:latin typeface="黑体" panose="02010609060101010101" pitchFamily="49" charset="-122"/>
                <a:ea typeface="黑体" panose="02010609060101010101" pitchFamily="49" charset="-122"/>
              </a:rPr>
              <a:t>．理性思维是数学核心素养的灵魂，发展学生的理性思维（特别是逻辑思维），使学生学会有逻辑</a:t>
            </a:r>
            <a:r>
              <a:rPr lang="zh-CN" altLang="zh-CN" b="1" dirty="0" smtClean="0">
                <a:latin typeface="黑体" panose="02010609060101010101" pitchFamily="49" charset="-122"/>
                <a:ea typeface="黑体" panose="02010609060101010101" pitchFamily="49" charset="-122"/>
              </a:rPr>
              <a:t>地</a:t>
            </a:r>
            <a:r>
              <a:rPr lang="zh-CN" altLang="en-US" b="1" dirty="0" smtClean="0">
                <a:latin typeface="黑体" panose="02010609060101010101" pitchFamily="49" charset="-122"/>
                <a:ea typeface="黑体" panose="02010609060101010101" pitchFamily="49" charset="-122"/>
              </a:rPr>
              <a:t>、创造性地</a:t>
            </a:r>
            <a:r>
              <a:rPr lang="zh-CN" altLang="zh-CN" b="1" dirty="0" smtClean="0">
                <a:latin typeface="黑体" panose="02010609060101010101" pitchFamily="49" charset="-122"/>
                <a:ea typeface="黑体" panose="02010609060101010101" pitchFamily="49" charset="-122"/>
              </a:rPr>
              <a:t>思考</a:t>
            </a:r>
            <a:r>
              <a:rPr lang="zh-CN" altLang="zh-CN" b="1" dirty="0">
                <a:latin typeface="黑体" panose="02010609060101010101" pitchFamily="49" charset="-122"/>
                <a:ea typeface="黑体" panose="02010609060101010101" pitchFamily="49" charset="-122"/>
              </a:rPr>
              <a:t>，学会使用数学</a:t>
            </a:r>
            <a:r>
              <a:rPr lang="zh-CN" altLang="zh-CN" b="1" dirty="0" smtClean="0">
                <a:latin typeface="黑体" panose="02010609060101010101" pitchFamily="49" charset="-122"/>
                <a:ea typeface="黑体" panose="02010609060101010101" pitchFamily="49" charset="-122"/>
              </a:rPr>
              <a:t>语言</a:t>
            </a:r>
            <a:r>
              <a:rPr lang="zh-CN" altLang="en-US" b="1" dirty="0" smtClean="0">
                <a:latin typeface="黑体" panose="02010609060101010101" pitchFamily="49" charset="-122"/>
                <a:ea typeface="黑体" panose="02010609060101010101" pitchFamily="49" charset="-122"/>
              </a:rPr>
              <a:t>表达与交流</a:t>
            </a:r>
            <a:r>
              <a:rPr lang="zh-CN" altLang="zh-CN" b="1" dirty="0" smtClean="0">
                <a:latin typeface="黑体" panose="02010609060101010101" pitchFamily="49" charset="-122"/>
                <a:ea typeface="黑体" panose="02010609060101010101" pitchFamily="49" charset="-122"/>
              </a:rPr>
              <a:t>，</a:t>
            </a:r>
            <a:r>
              <a:rPr lang="zh-CN" altLang="zh-CN" b="1" dirty="0">
                <a:latin typeface="黑体" panose="02010609060101010101" pitchFamily="49" charset="-122"/>
                <a:ea typeface="黑体" panose="02010609060101010101" pitchFamily="49" charset="-122"/>
              </a:rPr>
              <a:t>成为善于认识和解决问题的人才，是数学课程的主要任务。</a:t>
            </a:r>
            <a:endParaRPr lang="zh-CN" altLang="zh-CN" b="1" dirty="0">
              <a:latin typeface="黑体" panose="02010609060101010101" pitchFamily="49" charset="-122"/>
              <a:ea typeface="黑体" panose="02010609060101010101" pitchFamily="49" charset="-122"/>
            </a:endParaRPr>
          </a:p>
          <a:p>
            <a:pPr marL="0" indent="0">
              <a:buNone/>
            </a:pP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向量投影</a:t>
            </a:r>
            <a:endParaRPr lang="zh-CN" altLang="en-US" b="1" dirty="0">
              <a:latin typeface="黑体" panose="02010609060101010101" pitchFamily="49" charset="-122"/>
              <a:ea typeface="黑体" panose="02010609060101010101" pitchFamily="49" charset="-122"/>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lstStyle/>
              <a:p>
                <a:r>
                  <a:rPr lang="zh-CN" altLang="zh-CN" b="1" dirty="0" smtClean="0">
                    <a:latin typeface="Times New Roman" pitchFamily="18" charset="0"/>
                    <a:ea typeface="黑体" pitchFamily="49" charset="-122"/>
                    <a:cs typeface="Times New Roman" pitchFamily="18" charset="0"/>
                  </a:rPr>
                  <a:t>向量</a:t>
                </a:r>
                <a:r>
                  <a:rPr lang="en-US" altLang="zh-CN" b="1" i="1" dirty="0">
                    <a:latin typeface="Times New Roman" pitchFamily="18" charset="0"/>
                    <a:ea typeface="黑体" pitchFamily="49" charset="-122"/>
                    <a:cs typeface="Times New Roman" pitchFamily="18" charset="0"/>
                  </a:rPr>
                  <a:t>α</a:t>
                </a:r>
                <a:r>
                  <a:rPr lang="zh-CN" altLang="zh-CN" b="1" dirty="0" smtClean="0">
                    <a:latin typeface="Times New Roman" pitchFamily="18" charset="0"/>
                    <a:ea typeface="黑体" pitchFamily="49" charset="-122"/>
                    <a:cs typeface="Times New Roman" pitchFamily="18" charset="0"/>
                  </a:rPr>
                  <a:t>向</a:t>
                </a:r>
                <a:r>
                  <a:rPr lang="zh-CN" altLang="en-US" b="1" dirty="0" smtClean="0">
                    <a:latin typeface="Times New Roman" pitchFamily="18" charset="0"/>
                    <a:ea typeface="黑体" pitchFamily="49" charset="-122"/>
                    <a:cs typeface="Times New Roman" pitchFamily="18" charset="0"/>
                  </a:rPr>
                  <a:t>轴</a:t>
                </a:r>
                <a:r>
                  <a:rPr lang="en-US" altLang="zh-CN" b="1" i="1" dirty="0" smtClean="0">
                    <a:latin typeface="Times New Roman" pitchFamily="18" charset="0"/>
                    <a:ea typeface="黑体" pitchFamily="49" charset="-122"/>
                    <a:cs typeface="Times New Roman" pitchFamily="18" charset="0"/>
                  </a:rPr>
                  <a:t>x</a:t>
                </a:r>
                <a:r>
                  <a:rPr lang="zh-CN" altLang="zh-CN" b="1" dirty="0" smtClean="0">
                    <a:latin typeface="Times New Roman" pitchFamily="18" charset="0"/>
                    <a:ea typeface="黑体" pitchFamily="49" charset="-122"/>
                    <a:cs typeface="Times New Roman" pitchFamily="18" charset="0"/>
                  </a:rPr>
                  <a:t>投影</a:t>
                </a:r>
                <a:r>
                  <a:rPr lang="zh-CN" altLang="zh-CN" b="1" dirty="0">
                    <a:latin typeface="Times New Roman" pitchFamily="18" charset="0"/>
                    <a:ea typeface="黑体" pitchFamily="49" charset="-122"/>
                    <a:cs typeface="Times New Roman" pitchFamily="18" charset="0"/>
                  </a:rPr>
                  <a:t>得到的是</a:t>
                </a:r>
                <a:r>
                  <a:rPr lang="zh-CN" altLang="zh-CN" b="1" dirty="0" smtClean="0">
                    <a:latin typeface="Times New Roman" pitchFamily="18" charset="0"/>
                    <a:ea typeface="黑体" pitchFamily="49" charset="-122"/>
                    <a:cs typeface="Times New Roman" pitchFamily="18" charset="0"/>
                  </a:rPr>
                  <a:t>与</a:t>
                </a:r>
                <a:r>
                  <a:rPr lang="zh-CN" altLang="en-US" b="1" dirty="0" smtClean="0">
                    <a:latin typeface="Times New Roman" pitchFamily="18" charset="0"/>
                    <a:ea typeface="黑体" pitchFamily="49" charset="-122"/>
                    <a:cs typeface="Times New Roman" pitchFamily="18" charset="0"/>
                  </a:rPr>
                  <a:t>轴</a:t>
                </a:r>
                <a:r>
                  <a:rPr lang="en-US" altLang="zh-CN" b="1" i="1" dirty="0" smtClean="0">
                    <a:latin typeface="Times New Roman" pitchFamily="18" charset="0"/>
                    <a:ea typeface="黑体" pitchFamily="49" charset="-122"/>
                    <a:cs typeface="Times New Roman" pitchFamily="18" charset="0"/>
                  </a:rPr>
                  <a:t>x</a:t>
                </a:r>
                <a:r>
                  <a:rPr lang="zh-CN" altLang="zh-CN" b="1" dirty="0" smtClean="0">
                    <a:latin typeface="Times New Roman" pitchFamily="18" charset="0"/>
                    <a:ea typeface="黑体" pitchFamily="49" charset="-122"/>
                    <a:cs typeface="Times New Roman" pitchFamily="18" charset="0"/>
                  </a:rPr>
                  <a:t>平行的向量</a:t>
                </a:r>
                <a:r>
                  <a:rPr lang="zh-CN" altLang="en-US" b="1" dirty="0" smtClean="0">
                    <a:latin typeface="Times New Roman" pitchFamily="18" charset="0"/>
                    <a:ea typeface="黑体" pitchFamily="49" charset="-122"/>
                    <a:cs typeface="Times New Roman" pitchFamily="18" charset="0"/>
                  </a:rPr>
                  <a:t>；设与轴</a:t>
                </a:r>
                <a:r>
                  <a:rPr lang="en-US" altLang="zh-CN" b="1" i="1" dirty="0" smtClean="0">
                    <a:latin typeface="Times New Roman" pitchFamily="18" charset="0"/>
                    <a:ea typeface="黑体" pitchFamily="49" charset="-122"/>
                    <a:cs typeface="Times New Roman" pitchFamily="18" charset="0"/>
                  </a:rPr>
                  <a:t>x</a:t>
                </a:r>
                <a:r>
                  <a:rPr lang="zh-CN" altLang="en-US" b="1" dirty="0" smtClean="0">
                    <a:latin typeface="Times New Roman" pitchFamily="18" charset="0"/>
                    <a:ea typeface="黑体" pitchFamily="49" charset="-122"/>
                    <a:cs typeface="Times New Roman" pitchFamily="18" charset="0"/>
                  </a:rPr>
                  <a:t>平行的单位向量为</a:t>
                </a:r>
                <a:r>
                  <a:rPr lang="en-US" altLang="zh-CN" b="1" i="1" dirty="0" smtClean="0">
                    <a:latin typeface="Times New Roman" pitchFamily="18" charset="0"/>
                    <a:ea typeface="黑体" pitchFamily="49" charset="-122"/>
                    <a:cs typeface="Times New Roman" pitchFamily="18" charset="0"/>
                  </a:rPr>
                  <a:t>e</a:t>
                </a:r>
                <a:r>
                  <a:rPr lang="zh-CN" altLang="en-US" b="1" dirty="0" smtClean="0">
                    <a:latin typeface="Times New Roman" pitchFamily="18" charset="0"/>
                    <a:ea typeface="黑体" pitchFamily="49" charset="-122"/>
                    <a:cs typeface="Times New Roman" pitchFamily="18" charset="0"/>
                  </a:rPr>
                  <a:t>，那么投影的数量是</a:t>
                </a:r>
                <a14:m>
                  <m:oMath xmlns:m="http://schemas.openxmlformats.org/officeDocument/2006/math">
                    <m:d>
                      <m:dPr>
                        <m:begChr m:val="|"/>
                        <m:endChr m:val="|"/>
                        <m:ctrlPr>
                          <a:rPr lang="en-US" altLang="zh-CN" b="1" i="1" smtClean="0">
                            <a:latin typeface="Cambria Math"/>
                          </a:rPr>
                        </m:ctrlPr>
                      </m:dPr>
                      <m:e>
                        <m:r>
                          <a:rPr lang="zh-CN" altLang="en-US" b="1" i="1" smtClean="0">
                            <a:latin typeface="Cambria Math"/>
                          </a:rPr>
                          <m:t>𝜶</m:t>
                        </m:r>
                      </m:e>
                    </m:d>
                    <m:func>
                      <m:funcPr>
                        <m:ctrlPr>
                          <a:rPr lang="en-US" altLang="zh-CN" b="1" i="1" smtClean="0">
                            <a:latin typeface="Cambria Math"/>
                          </a:rPr>
                        </m:ctrlPr>
                      </m:funcPr>
                      <m:fName>
                        <m:r>
                          <a:rPr lang="en-US" altLang="zh-CN" b="1" i="0" smtClean="0">
                            <a:latin typeface="Cambria Math"/>
                          </a:rPr>
                          <m:t>𝐜𝐨𝐬</m:t>
                        </m:r>
                      </m:fName>
                      <m:e>
                        <m:d>
                          <m:dPr>
                            <m:begChr m:val="⟨"/>
                            <m:endChr m:val="⟩"/>
                            <m:ctrlPr>
                              <a:rPr lang="en-US" altLang="zh-CN" b="1" i="1" smtClean="0">
                                <a:latin typeface="Cambria Math"/>
                              </a:rPr>
                            </m:ctrlPr>
                          </m:dPr>
                          <m:e>
                            <m:r>
                              <a:rPr lang="en-US" altLang="zh-CN" b="1" i="1" smtClean="0">
                                <a:latin typeface="Cambria Math"/>
                              </a:rPr>
                              <m:t>𝒆</m:t>
                            </m:r>
                            <m:r>
                              <a:rPr lang="zh-CN" altLang="en-US" b="1" i="1" smtClean="0">
                                <a:latin typeface="Cambria Math"/>
                              </a:rPr>
                              <m:t>，</m:t>
                            </m:r>
                            <m:r>
                              <a:rPr lang="zh-CN" altLang="en-US" b="1" i="1" smtClean="0">
                                <a:latin typeface="Cambria Math"/>
                              </a:rPr>
                              <m:t>𝜶</m:t>
                            </m:r>
                          </m:e>
                        </m:d>
                      </m:e>
                    </m:func>
                  </m:oMath>
                </a14:m>
                <a:r>
                  <a:rPr lang="zh-CN" altLang="en-US" b="1" dirty="0" smtClean="0">
                    <a:latin typeface="Times New Roman" pitchFamily="18" charset="0"/>
                    <a:ea typeface="黑体" pitchFamily="49" charset="-122"/>
                    <a:cs typeface="Times New Roman" pitchFamily="18" charset="0"/>
                  </a:rPr>
                  <a:t>。</a:t>
                </a:r>
                <a:endParaRPr lang="en-US" altLang="zh-CN" b="1" dirty="0" smtClean="0">
                  <a:latin typeface="Times New Roman" pitchFamily="18" charset="0"/>
                  <a:ea typeface="黑体" pitchFamily="49" charset="-122"/>
                  <a:cs typeface="Times New Roman" pitchFamily="18" charset="0"/>
                </a:endParaRPr>
              </a:p>
            </p:txBody>
          </p:sp>
        </mc:Choice>
        <mc:Fallback>
          <p:sp>
            <p:nvSpPr>
              <p:cNvPr id="3" name="内容占位符 2"/>
              <p:cNvSpPr>
                <a:spLocks noGrp="1" noRot="1" noChangeAspect="1" noMove="1" noResize="1" noEditPoints="1" noAdjustHandles="1" noChangeArrowheads="1" noChangeShapeType="1" noTextEdit="1"/>
              </p:cNvSpPr>
              <p:nvPr>
                <p:ph idx="1"/>
              </p:nvPr>
            </p:nvSpPr>
            <p:spPr>
              <a:blipFill rotWithShape="1">
                <a:blip r:embed="rId1"/>
                <a:stretch>
                  <a:fillRect l="-1630" t="-2291" r="-5185"/>
                </a:stretch>
              </a:blipFill>
            </p:spPr>
            <p:txBody>
              <a:bodyPr/>
              <a:lstStyle/>
              <a:p>
                <a:r>
                  <a:rPr lang="zh-CN" altLang="en-US">
                    <a:noFill/>
                  </a:rPr>
                  <a:t> </a:t>
                </a:r>
                <a:endParaRPr lang="zh-CN" altLang="en-US">
                  <a:noFill/>
                </a:endParaRPr>
              </a:p>
            </p:txBody>
          </p:sp>
        </mc:Fallback>
      </mc:AlternateContent>
      <p:cxnSp>
        <p:nvCxnSpPr>
          <p:cNvPr id="5" name="直接箭头连接符 4"/>
          <p:cNvCxnSpPr/>
          <p:nvPr/>
        </p:nvCxnSpPr>
        <p:spPr>
          <a:xfrm>
            <a:off x="1547664" y="4941168"/>
            <a:ext cx="511256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2915816" y="3284984"/>
            <a:ext cx="1800200" cy="108012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a:off x="2915816" y="4365104"/>
            <a:ext cx="18002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V="1">
            <a:off x="4716016" y="3307975"/>
            <a:ext cx="0" cy="1057129"/>
          </a:xfrm>
          <a:prstGeom prst="straightConnector1">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2915816" y="4941168"/>
            <a:ext cx="18002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a:latin typeface="黑体" panose="02010609060101010101" pitchFamily="49" charset="-122"/>
                <a:ea typeface="黑体" panose="02010609060101010101" pitchFamily="49" charset="-122"/>
              </a:rPr>
              <a:t>向量标准正交分解定理</a:t>
            </a:r>
            <a:endParaRPr lang="zh-CN" altLang="en-US" b="1" dirty="0">
              <a:latin typeface="黑体" panose="02010609060101010101" pitchFamily="49" charset="-122"/>
              <a:ea typeface="黑体" panose="02010609060101010101" pitchFamily="49" charset="-122"/>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Autofit/>
              </a:bodyPr>
              <a:lstStyle/>
              <a:p>
                <a:r>
                  <a:rPr lang="zh-CN" altLang="en-US" b="1" dirty="0" smtClean="0">
                    <a:latin typeface="Times New Roman" pitchFamily="18" charset="0"/>
                    <a:ea typeface="黑体" pitchFamily="49" charset="-122"/>
                    <a:cs typeface="Times New Roman" pitchFamily="18" charset="0"/>
                  </a:rPr>
                  <a:t>平面内，给定标准正交基</a:t>
                </a:r>
                <a:r>
                  <a:rPr lang="en-US" altLang="zh-CN" b="1" dirty="0" smtClean="0">
                    <a:latin typeface="Times New Roman" pitchFamily="18" charset="0"/>
                    <a:ea typeface="黑体" pitchFamily="49" charset="-122"/>
                    <a:cs typeface="Times New Roman" pitchFamily="18" charset="0"/>
                  </a:rPr>
                  <a:t>{</a:t>
                </a:r>
                <a:r>
                  <a:rPr lang="en-US" altLang="zh-CN" b="1" dirty="0" err="1" smtClean="0">
                    <a:latin typeface="Times New Roman" pitchFamily="18" charset="0"/>
                    <a:ea typeface="黑体" pitchFamily="49" charset="-122"/>
                    <a:cs typeface="Times New Roman" pitchFamily="18" charset="0"/>
                  </a:rPr>
                  <a:t>i</a:t>
                </a:r>
                <a:r>
                  <a:rPr lang="zh-CN" altLang="en-US" b="1" dirty="0" smtClean="0">
                    <a:latin typeface="Times New Roman" pitchFamily="18" charset="0"/>
                    <a:ea typeface="黑体" pitchFamily="49" charset="-122"/>
                    <a:cs typeface="Times New Roman" pitchFamily="18" charset="0"/>
                  </a:rPr>
                  <a:t>，</a:t>
                </a:r>
                <a:r>
                  <a:rPr lang="en-US" altLang="zh-CN" b="1" dirty="0" smtClean="0">
                    <a:latin typeface="Times New Roman" pitchFamily="18" charset="0"/>
                    <a:ea typeface="黑体" pitchFamily="49" charset="-122"/>
                    <a:cs typeface="Times New Roman" pitchFamily="18" charset="0"/>
                  </a:rPr>
                  <a:t>j}</a:t>
                </a:r>
                <a:r>
                  <a:rPr lang="zh-CN" altLang="en-US" b="1" dirty="0" smtClean="0">
                    <a:latin typeface="Times New Roman" pitchFamily="18" charset="0"/>
                    <a:ea typeface="黑体" pitchFamily="49" charset="-122"/>
                    <a:cs typeface="Times New Roman" pitchFamily="18" charset="0"/>
                  </a:rPr>
                  <a:t>。设向量</a:t>
                </a:r>
                <a:r>
                  <a:rPr lang="en-US" altLang="zh-CN" b="1" i="1" dirty="0" smtClean="0">
                    <a:latin typeface="Times New Roman" pitchFamily="18" charset="0"/>
                    <a:ea typeface="黑体" pitchFamily="49" charset="-122"/>
                    <a:cs typeface="Times New Roman" pitchFamily="18" charset="0"/>
                  </a:rPr>
                  <a:t>α</a:t>
                </a:r>
                <a:r>
                  <a:rPr lang="zh-CN" altLang="en-US" b="1" dirty="0" smtClean="0">
                    <a:latin typeface="Times New Roman" pitchFamily="18" charset="0"/>
                    <a:ea typeface="黑体" pitchFamily="49" charset="-122"/>
                    <a:cs typeface="Times New Roman" pitchFamily="18" charset="0"/>
                  </a:rPr>
                  <a:t>在</a:t>
                </a:r>
                <a:r>
                  <a:rPr lang="en-US" altLang="zh-CN" b="1" dirty="0" err="1" smtClean="0">
                    <a:latin typeface="Times New Roman" pitchFamily="18" charset="0"/>
                    <a:ea typeface="黑体" pitchFamily="49" charset="-122"/>
                    <a:cs typeface="Times New Roman" pitchFamily="18" charset="0"/>
                  </a:rPr>
                  <a:t>i</a:t>
                </a:r>
                <a:r>
                  <a:rPr lang="zh-CN" altLang="en-US" b="1" dirty="0" smtClean="0">
                    <a:latin typeface="Times New Roman" pitchFamily="18" charset="0"/>
                    <a:ea typeface="黑体" pitchFamily="49" charset="-122"/>
                    <a:cs typeface="Times New Roman" pitchFamily="18" charset="0"/>
                  </a:rPr>
                  <a:t>，</a:t>
                </a:r>
                <a:r>
                  <a:rPr lang="en-US" altLang="zh-CN" b="1" dirty="0" smtClean="0">
                    <a:latin typeface="Times New Roman" pitchFamily="18" charset="0"/>
                    <a:ea typeface="黑体" pitchFamily="49" charset="-122"/>
                    <a:cs typeface="Times New Roman" pitchFamily="18" charset="0"/>
                  </a:rPr>
                  <a:t>j</a:t>
                </a:r>
                <a:r>
                  <a:rPr lang="zh-CN" altLang="en-US" b="1" dirty="0" smtClean="0">
                    <a:latin typeface="Times New Roman" pitchFamily="18" charset="0"/>
                    <a:ea typeface="黑体" pitchFamily="49" charset="-122"/>
                    <a:cs typeface="Times New Roman" pitchFamily="18" charset="0"/>
                  </a:rPr>
                  <a:t>上的投影向量分别为</a:t>
                </a:r>
                <a:r>
                  <a:rPr lang="en-US" altLang="zh-CN" b="1" i="1" dirty="0" smtClean="0">
                    <a:latin typeface="Times New Roman" pitchFamily="18" charset="0"/>
                    <a:ea typeface="黑体" pitchFamily="49" charset="-122"/>
                    <a:cs typeface="Times New Roman" pitchFamily="18" charset="0"/>
                  </a:rPr>
                  <a:t>α</a:t>
                </a:r>
                <a:r>
                  <a:rPr lang="en-US" altLang="zh-CN" b="1" i="1" baseline="-25000" dirty="0" err="1" smtClean="0">
                    <a:latin typeface="Times New Roman" pitchFamily="18" charset="0"/>
                    <a:ea typeface="黑体" pitchFamily="49" charset="-122"/>
                    <a:cs typeface="Times New Roman" pitchFamily="18" charset="0"/>
                  </a:rPr>
                  <a:t>i</a:t>
                </a:r>
                <a:r>
                  <a:rPr lang="zh-CN" altLang="en-US" b="1" dirty="0" smtClean="0">
                    <a:latin typeface="Times New Roman" pitchFamily="18" charset="0"/>
                    <a:ea typeface="黑体" pitchFamily="49" charset="-122"/>
                    <a:cs typeface="Times New Roman" pitchFamily="18" charset="0"/>
                  </a:rPr>
                  <a:t>，</a:t>
                </a:r>
                <a:r>
                  <a:rPr lang="en-US" altLang="zh-CN" b="1" dirty="0">
                    <a:latin typeface="Times New Roman" pitchFamily="18" charset="0"/>
                    <a:ea typeface="黑体" pitchFamily="49" charset="-122"/>
                    <a:cs typeface="Times New Roman" pitchFamily="18" charset="0"/>
                  </a:rPr>
                  <a:t> </a:t>
                </a:r>
                <a:r>
                  <a:rPr lang="en-US" altLang="zh-CN" b="1" i="1" dirty="0" smtClean="0">
                    <a:latin typeface="Times New Roman" pitchFamily="18" charset="0"/>
                    <a:ea typeface="黑体" pitchFamily="49" charset="-122"/>
                    <a:cs typeface="Times New Roman" pitchFamily="18" charset="0"/>
                  </a:rPr>
                  <a:t>α</a:t>
                </a:r>
                <a:r>
                  <a:rPr lang="en-US" altLang="zh-CN" b="1" i="1" baseline="-25000" dirty="0">
                    <a:latin typeface="Times New Roman" pitchFamily="18" charset="0"/>
                    <a:ea typeface="黑体" pitchFamily="49" charset="-122"/>
                    <a:cs typeface="Times New Roman" pitchFamily="18" charset="0"/>
                  </a:rPr>
                  <a:t>j</a:t>
                </a:r>
                <a:r>
                  <a:rPr lang="zh-CN" altLang="en-US" b="1" dirty="0" smtClean="0">
                    <a:latin typeface="Times New Roman" pitchFamily="18" charset="0"/>
                    <a:ea typeface="黑体" pitchFamily="49" charset="-122"/>
                    <a:cs typeface="Times New Roman" pitchFamily="18" charset="0"/>
                  </a:rPr>
                  <a:t>，那么</a:t>
                </a:r>
                <a:endParaRPr lang="en-US" altLang="zh-CN" b="1" dirty="0" smtClean="0">
                  <a:latin typeface="Times New Roman" pitchFamily="18" charset="0"/>
                  <a:ea typeface="黑体" pitchFamily="49" charset="-122"/>
                  <a:cs typeface="Times New Roman" pitchFamily="18" charset="0"/>
                </a:endParaRPr>
              </a:p>
              <a:p>
                <a:pPr marL="0" indent="0">
                  <a:buNone/>
                </a:pPr>
                <a:r>
                  <a:rPr lang="en-US" altLang="zh-CN" b="1" i="1" dirty="0" smtClean="0">
                    <a:latin typeface="Times New Roman" pitchFamily="18" charset="0"/>
                    <a:ea typeface="黑体" pitchFamily="49" charset="-122"/>
                    <a:cs typeface="Times New Roman" pitchFamily="18" charset="0"/>
                  </a:rPr>
                  <a:t>             α</a:t>
                </a:r>
                <a:r>
                  <a:rPr lang="en-US" altLang="zh-CN" b="1" dirty="0" smtClean="0">
                    <a:latin typeface="Times New Roman" pitchFamily="18" charset="0"/>
                    <a:ea typeface="黑体" pitchFamily="49" charset="-122"/>
                    <a:cs typeface="Times New Roman" pitchFamily="18" charset="0"/>
                  </a:rPr>
                  <a:t>=</a:t>
                </a:r>
                <a:r>
                  <a:rPr lang="en-US" altLang="zh-CN" b="1" dirty="0">
                    <a:latin typeface="Times New Roman" pitchFamily="18" charset="0"/>
                    <a:ea typeface="黑体" pitchFamily="49" charset="-122"/>
                    <a:cs typeface="Times New Roman" pitchFamily="18" charset="0"/>
                  </a:rPr>
                  <a:t> </a:t>
                </a:r>
                <a:r>
                  <a:rPr lang="en-US" altLang="zh-CN" b="1" i="1" dirty="0" smtClean="0">
                    <a:latin typeface="Times New Roman" pitchFamily="18" charset="0"/>
                    <a:ea typeface="黑体" pitchFamily="49" charset="-122"/>
                    <a:cs typeface="Times New Roman" pitchFamily="18" charset="0"/>
                  </a:rPr>
                  <a:t>α</a:t>
                </a:r>
                <a:r>
                  <a:rPr lang="en-US" altLang="zh-CN" b="1" i="1" baseline="-25000" dirty="0" err="1" smtClean="0">
                    <a:latin typeface="Times New Roman" pitchFamily="18" charset="0"/>
                    <a:ea typeface="黑体" pitchFamily="49" charset="-122"/>
                    <a:cs typeface="Times New Roman" pitchFamily="18" charset="0"/>
                  </a:rPr>
                  <a:t>i</a:t>
                </a:r>
                <a:r>
                  <a:rPr lang="en-US" altLang="zh-CN" b="1" dirty="0" smtClean="0">
                    <a:latin typeface="Times New Roman" pitchFamily="18" charset="0"/>
                    <a:ea typeface="黑体" pitchFamily="49" charset="-122"/>
                    <a:cs typeface="Times New Roman" pitchFamily="18" charset="0"/>
                  </a:rPr>
                  <a:t>+ </a:t>
                </a:r>
                <a:r>
                  <a:rPr lang="en-US" altLang="zh-CN" b="1" i="1" dirty="0" smtClean="0">
                    <a:latin typeface="Times New Roman" pitchFamily="18" charset="0"/>
                    <a:ea typeface="黑体" pitchFamily="49" charset="-122"/>
                    <a:cs typeface="Times New Roman" pitchFamily="18" charset="0"/>
                  </a:rPr>
                  <a:t>α</a:t>
                </a:r>
                <a:r>
                  <a:rPr lang="en-US" altLang="zh-CN" b="1" i="1" baseline="-25000" dirty="0" smtClean="0">
                    <a:latin typeface="Times New Roman" pitchFamily="18" charset="0"/>
                    <a:ea typeface="黑体" pitchFamily="49" charset="-122"/>
                    <a:cs typeface="Times New Roman" pitchFamily="18" charset="0"/>
                  </a:rPr>
                  <a:t>j</a:t>
                </a:r>
                <a:r>
                  <a:rPr lang="en-US" altLang="zh-CN" b="1" dirty="0">
                    <a:latin typeface="Times New Roman" pitchFamily="18" charset="0"/>
                    <a:ea typeface="黑体" pitchFamily="49" charset="-122"/>
                    <a:cs typeface="Times New Roman" pitchFamily="18" charset="0"/>
                  </a:rPr>
                  <a:t>=(</a:t>
                </a:r>
                <a:r>
                  <a:rPr lang="en-US" altLang="zh-CN" b="1" i="1" dirty="0">
                    <a:latin typeface="Times New Roman" pitchFamily="18" charset="0"/>
                    <a:ea typeface="黑体" pitchFamily="49" charset="-122"/>
                    <a:cs typeface="Times New Roman" pitchFamily="18" charset="0"/>
                  </a:rPr>
                  <a:t>α</a:t>
                </a:r>
                <a:r>
                  <a:rPr lang="en-US" altLang="zh-CN" b="1" dirty="0" smtClean="0">
                    <a:latin typeface="Times New Roman" pitchFamily="18" charset="0"/>
                    <a:ea typeface="黑体" pitchFamily="49" charset="-122"/>
                    <a:cs typeface="Times New Roman" pitchFamily="18" charset="0"/>
                  </a:rPr>
                  <a:t>▪</a:t>
                </a:r>
                <a:r>
                  <a:rPr lang="en-US" altLang="zh-CN" b="1" dirty="0" err="1" smtClean="0">
                    <a:latin typeface="Times New Roman" pitchFamily="18" charset="0"/>
                    <a:ea typeface="黑体" pitchFamily="49" charset="-122"/>
                    <a:cs typeface="Times New Roman" pitchFamily="18" charset="0"/>
                  </a:rPr>
                  <a:t>i</a:t>
                </a:r>
                <a:r>
                  <a:rPr lang="en-US" altLang="zh-CN" b="1" dirty="0" smtClean="0">
                    <a:latin typeface="Times New Roman" pitchFamily="18" charset="0"/>
                    <a:ea typeface="黑体" pitchFamily="49" charset="-122"/>
                    <a:cs typeface="Times New Roman" pitchFamily="18" charset="0"/>
                  </a:rPr>
                  <a:t>)</a:t>
                </a:r>
                <a:r>
                  <a:rPr lang="en-US" altLang="zh-CN" b="1" dirty="0" err="1" smtClean="0">
                    <a:latin typeface="Times New Roman" pitchFamily="18" charset="0"/>
                    <a:ea typeface="黑体" pitchFamily="49" charset="-122"/>
                    <a:cs typeface="Times New Roman" pitchFamily="18" charset="0"/>
                  </a:rPr>
                  <a:t>i</a:t>
                </a:r>
                <a:r>
                  <a:rPr lang="en-US" altLang="zh-CN" b="1" dirty="0" smtClean="0">
                    <a:latin typeface="Times New Roman" pitchFamily="18" charset="0"/>
                    <a:ea typeface="黑体" pitchFamily="49" charset="-122"/>
                    <a:cs typeface="Times New Roman" pitchFamily="18" charset="0"/>
                  </a:rPr>
                  <a:t>+(</a:t>
                </a:r>
                <a:r>
                  <a:rPr lang="en-US" altLang="zh-CN" b="1" i="1" dirty="0" smtClean="0">
                    <a:latin typeface="Times New Roman" pitchFamily="18" charset="0"/>
                    <a:ea typeface="黑体" pitchFamily="49" charset="-122"/>
                    <a:cs typeface="Times New Roman" pitchFamily="18" charset="0"/>
                  </a:rPr>
                  <a:t>α</a:t>
                </a:r>
                <a:r>
                  <a:rPr lang="en-US" altLang="zh-CN" b="1" dirty="0" smtClean="0">
                    <a:latin typeface="Times New Roman" pitchFamily="18" charset="0"/>
                    <a:ea typeface="黑体" pitchFamily="49" charset="-122"/>
                    <a:cs typeface="Times New Roman" pitchFamily="18" charset="0"/>
                  </a:rPr>
                  <a:t>▪j)j</a:t>
                </a:r>
              </a:p>
              <a:p>
                <a:pPr marL="0" indent="0">
                  <a:buNone/>
                </a:pPr>
                <a:r>
                  <a:rPr lang="en-US" altLang="zh-CN" b="1" dirty="0" smtClean="0">
                    <a:latin typeface="Times New Roman" pitchFamily="18" charset="0"/>
                    <a:ea typeface="黑体" pitchFamily="49" charset="-122"/>
                    <a:cs typeface="Times New Roman" pitchFamily="18" charset="0"/>
                  </a:rPr>
                  <a:t>               = </a:t>
                </a:r>
                <a14:m>
                  <m:oMath xmlns:m="http://schemas.openxmlformats.org/officeDocument/2006/math">
                    <m:d>
                      <m:dPr>
                        <m:begChr m:val="|"/>
                        <m:endChr m:val="|"/>
                        <m:ctrlPr>
                          <a:rPr lang="en-US" altLang="zh-CN" b="1" i="1">
                            <a:latin typeface="Cambria Math"/>
                          </a:rPr>
                        </m:ctrlPr>
                      </m:dPr>
                      <m:e>
                        <m:r>
                          <a:rPr lang="zh-CN" altLang="en-US" b="1" i="1">
                            <a:latin typeface="Cambria Math"/>
                          </a:rPr>
                          <m:t>𝜶</m:t>
                        </m:r>
                      </m:e>
                    </m:d>
                    <m:func>
                      <m:funcPr>
                        <m:ctrlPr>
                          <a:rPr lang="en-US" altLang="zh-CN" b="1" i="1">
                            <a:latin typeface="Cambria Math"/>
                          </a:rPr>
                        </m:ctrlPr>
                      </m:funcPr>
                      <m:fName>
                        <m:r>
                          <a:rPr lang="en-US" altLang="zh-CN" b="1">
                            <a:latin typeface="Cambria Math"/>
                          </a:rPr>
                          <m:t>𝐜𝐨𝐬</m:t>
                        </m:r>
                      </m:fName>
                      <m:e>
                        <m:d>
                          <m:dPr>
                            <m:begChr m:val="⟨"/>
                            <m:endChr m:val="⟩"/>
                            <m:ctrlPr>
                              <a:rPr lang="en-US" altLang="zh-CN" b="1" i="1">
                                <a:latin typeface="Cambria Math"/>
                              </a:rPr>
                            </m:ctrlPr>
                          </m:dPr>
                          <m:e>
                            <m:r>
                              <a:rPr lang="en-US" altLang="zh-CN" b="1" i="0" smtClean="0">
                                <a:latin typeface="Cambria Math"/>
                              </a:rPr>
                              <m:t>𝐢</m:t>
                            </m:r>
                            <m:r>
                              <a:rPr lang="zh-CN" altLang="en-US" b="1" i="1">
                                <a:latin typeface="Cambria Math"/>
                              </a:rPr>
                              <m:t>，</m:t>
                            </m:r>
                            <m:r>
                              <a:rPr lang="zh-CN" altLang="en-US" b="1" i="1">
                                <a:latin typeface="Cambria Math"/>
                              </a:rPr>
                              <m:t>𝜶</m:t>
                            </m:r>
                          </m:e>
                        </m:d>
                      </m:e>
                    </m:func>
                  </m:oMath>
                </a14:m>
                <a:r>
                  <a:rPr lang="en-US" altLang="zh-CN" b="1" dirty="0" smtClean="0">
                    <a:latin typeface="Times New Roman" pitchFamily="18" charset="0"/>
                    <a:ea typeface="黑体" pitchFamily="49" charset="-122"/>
                    <a:cs typeface="Times New Roman" pitchFamily="18" charset="0"/>
                  </a:rPr>
                  <a:t>i+</a:t>
                </a:r>
                <a:r>
                  <a:rPr lang="en-US" altLang="zh-CN" b="1" dirty="0">
                    <a:latin typeface="Times New Roman" pitchFamily="18" charset="0"/>
                    <a:ea typeface="黑体" pitchFamily="49" charset="-122"/>
                    <a:cs typeface="Times New Roman" pitchFamily="18" charset="0"/>
                  </a:rPr>
                  <a:t> </a:t>
                </a:r>
                <a14:m>
                  <m:oMath xmlns:m="http://schemas.openxmlformats.org/officeDocument/2006/math">
                    <m:d>
                      <m:dPr>
                        <m:begChr m:val="|"/>
                        <m:endChr m:val="|"/>
                        <m:ctrlPr>
                          <a:rPr lang="en-US" altLang="zh-CN" b="1" i="1">
                            <a:latin typeface="Cambria Math"/>
                          </a:rPr>
                        </m:ctrlPr>
                      </m:dPr>
                      <m:e>
                        <m:r>
                          <a:rPr lang="zh-CN" altLang="en-US" b="1" i="1">
                            <a:latin typeface="Cambria Math"/>
                          </a:rPr>
                          <m:t>𝜶</m:t>
                        </m:r>
                      </m:e>
                    </m:d>
                    <m:func>
                      <m:funcPr>
                        <m:ctrlPr>
                          <a:rPr lang="en-US" altLang="zh-CN" b="1" i="1">
                            <a:latin typeface="Cambria Math"/>
                          </a:rPr>
                        </m:ctrlPr>
                      </m:funcPr>
                      <m:fName>
                        <m:r>
                          <a:rPr lang="en-US" altLang="zh-CN" b="1">
                            <a:latin typeface="Cambria Math"/>
                          </a:rPr>
                          <m:t>𝐜𝐨𝐬</m:t>
                        </m:r>
                      </m:fName>
                      <m:e>
                        <m:d>
                          <m:dPr>
                            <m:begChr m:val="⟨"/>
                            <m:endChr m:val="⟩"/>
                            <m:ctrlPr>
                              <a:rPr lang="en-US" altLang="zh-CN" b="1" i="1">
                                <a:latin typeface="Cambria Math"/>
                              </a:rPr>
                            </m:ctrlPr>
                          </m:dPr>
                          <m:e>
                            <m:r>
                              <a:rPr lang="en-US" altLang="zh-CN" b="1" i="0" smtClean="0">
                                <a:latin typeface="Cambria Math"/>
                              </a:rPr>
                              <m:t>𝐣</m:t>
                            </m:r>
                            <m:r>
                              <a:rPr lang="zh-CN" altLang="en-US" b="1" i="1">
                                <a:latin typeface="Cambria Math"/>
                              </a:rPr>
                              <m:t>，</m:t>
                            </m:r>
                            <m:r>
                              <a:rPr lang="zh-CN" altLang="en-US" b="1" i="1">
                                <a:latin typeface="Cambria Math"/>
                              </a:rPr>
                              <m:t>𝜶</m:t>
                            </m:r>
                          </m:e>
                        </m:d>
                      </m:e>
                    </m:func>
                  </m:oMath>
                </a14:m>
                <a:r>
                  <a:rPr lang="en-US" altLang="zh-CN" b="1" dirty="0" smtClean="0">
                    <a:latin typeface="Times New Roman" pitchFamily="18" charset="0"/>
                    <a:ea typeface="黑体" pitchFamily="49" charset="-122"/>
                    <a:cs typeface="Times New Roman" pitchFamily="18" charset="0"/>
                  </a:rPr>
                  <a:t>j</a:t>
                </a:r>
                <a:r>
                  <a:rPr lang="zh-CN" altLang="en-US" b="1" dirty="0" smtClean="0">
                    <a:latin typeface="Times New Roman" pitchFamily="18" charset="0"/>
                    <a:ea typeface="黑体" pitchFamily="49" charset="-122"/>
                    <a:cs typeface="Times New Roman" pitchFamily="18" charset="0"/>
                  </a:rPr>
                  <a:t>。</a:t>
                </a:r>
                <a:endParaRPr lang="en-US" altLang="zh-CN" b="1" dirty="0" smtClean="0">
                  <a:latin typeface="Times New Roman" pitchFamily="18" charset="0"/>
                  <a:ea typeface="黑体" pitchFamily="49" charset="-122"/>
                  <a:cs typeface="Times New Roman" pitchFamily="18" charset="0"/>
                </a:endParaRPr>
              </a:p>
              <a:p>
                <a:r>
                  <a:rPr lang="en-US" altLang="zh-CN" b="1" dirty="0" smtClean="0">
                    <a:latin typeface="Times New Roman" pitchFamily="18" charset="0"/>
                    <a:ea typeface="黑体" pitchFamily="49" charset="-122"/>
                    <a:cs typeface="Times New Roman" pitchFamily="18" charset="0"/>
                  </a:rPr>
                  <a:t>α</a:t>
                </a:r>
                <a:r>
                  <a:rPr lang="en-US" altLang="zh-CN" b="1" dirty="0">
                    <a:latin typeface="Times New Roman" pitchFamily="18" charset="0"/>
                    <a:ea typeface="黑体" pitchFamily="49" charset="-122"/>
                    <a:cs typeface="Times New Roman" pitchFamily="18" charset="0"/>
                  </a:rPr>
                  <a:t>▪</a:t>
                </a:r>
                <a:r>
                  <a:rPr lang="en-US" altLang="zh-CN" b="1" dirty="0" err="1" smtClean="0">
                    <a:latin typeface="Times New Roman" pitchFamily="18" charset="0"/>
                    <a:ea typeface="黑体" pitchFamily="49" charset="-122"/>
                    <a:cs typeface="Times New Roman" pitchFamily="18" charset="0"/>
                  </a:rPr>
                  <a:t>i</a:t>
                </a:r>
                <a:r>
                  <a:rPr lang="zh-CN" altLang="en-US" b="1" dirty="0" smtClean="0">
                    <a:latin typeface="Times New Roman" pitchFamily="18" charset="0"/>
                    <a:ea typeface="黑体" pitchFamily="49" charset="-122"/>
                    <a:cs typeface="Times New Roman" pitchFamily="18" charset="0"/>
                  </a:rPr>
                  <a:t>，</a:t>
                </a:r>
                <a:r>
                  <a:rPr lang="en-US" altLang="zh-CN" b="1" dirty="0" smtClean="0">
                    <a:latin typeface="Times New Roman" pitchFamily="18" charset="0"/>
                    <a:ea typeface="黑体" pitchFamily="49" charset="-122"/>
                    <a:cs typeface="Times New Roman" pitchFamily="18" charset="0"/>
                  </a:rPr>
                  <a:t>α</a:t>
                </a:r>
                <a:r>
                  <a:rPr lang="en-US" altLang="zh-CN" b="1" dirty="0">
                    <a:latin typeface="Times New Roman" pitchFamily="18" charset="0"/>
                    <a:ea typeface="黑体" pitchFamily="49" charset="-122"/>
                    <a:cs typeface="Times New Roman" pitchFamily="18" charset="0"/>
                  </a:rPr>
                  <a:t>▪</a:t>
                </a:r>
                <a:r>
                  <a:rPr lang="en-US" altLang="zh-CN" b="1" dirty="0" smtClean="0">
                    <a:latin typeface="Times New Roman" pitchFamily="18" charset="0"/>
                    <a:ea typeface="黑体" pitchFamily="49" charset="-122"/>
                    <a:cs typeface="Times New Roman" pitchFamily="18" charset="0"/>
                  </a:rPr>
                  <a:t>j</a:t>
                </a:r>
                <a:r>
                  <a:rPr lang="zh-CN" altLang="en-US" b="1" dirty="0" smtClean="0">
                    <a:latin typeface="Times New Roman" pitchFamily="18" charset="0"/>
                    <a:ea typeface="黑体" pitchFamily="49" charset="-122"/>
                    <a:cs typeface="Times New Roman" pitchFamily="18" charset="0"/>
                  </a:rPr>
                  <a:t>是向量</a:t>
                </a:r>
                <a:r>
                  <a:rPr lang="en-US" altLang="zh-CN" b="1" dirty="0" smtClean="0">
                    <a:latin typeface="Times New Roman" pitchFamily="18" charset="0"/>
                    <a:ea typeface="黑体" pitchFamily="49" charset="-122"/>
                    <a:cs typeface="Times New Roman" pitchFamily="18" charset="0"/>
                  </a:rPr>
                  <a:t>α</a:t>
                </a:r>
                <a:r>
                  <a:rPr lang="zh-CN" altLang="en-US" b="1" dirty="0" smtClean="0">
                    <a:latin typeface="Times New Roman" pitchFamily="18" charset="0"/>
                    <a:ea typeface="黑体" pitchFamily="49" charset="-122"/>
                    <a:cs typeface="Times New Roman" pitchFamily="18" charset="0"/>
                  </a:rPr>
                  <a:t>在标准正交基</a:t>
                </a:r>
                <a:r>
                  <a:rPr lang="en-US" altLang="zh-CN" b="1" dirty="0" smtClean="0">
                    <a:latin typeface="Times New Roman" pitchFamily="18" charset="0"/>
                    <a:ea typeface="黑体" pitchFamily="49" charset="-122"/>
                    <a:cs typeface="Times New Roman" pitchFamily="18" charset="0"/>
                  </a:rPr>
                  <a:t>{</a:t>
                </a:r>
                <a:r>
                  <a:rPr lang="en-US" altLang="zh-CN" b="1" dirty="0" err="1" smtClean="0">
                    <a:latin typeface="Times New Roman" pitchFamily="18" charset="0"/>
                    <a:ea typeface="黑体" pitchFamily="49" charset="-122"/>
                    <a:cs typeface="Times New Roman" pitchFamily="18" charset="0"/>
                  </a:rPr>
                  <a:t>i</a:t>
                </a:r>
                <a:r>
                  <a:rPr lang="zh-CN" altLang="en-US" b="1" dirty="0" smtClean="0">
                    <a:latin typeface="Times New Roman" pitchFamily="18" charset="0"/>
                    <a:ea typeface="黑体" pitchFamily="49" charset="-122"/>
                    <a:cs typeface="Times New Roman" pitchFamily="18" charset="0"/>
                  </a:rPr>
                  <a:t>，</a:t>
                </a:r>
                <a:r>
                  <a:rPr lang="en-US" altLang="zh-CN" b="1" dirty="0" smtClean="0">
                    <a:latin typeface="Times New Roman" pitchFamily="18" charset="0"/>
                    <a:ea typeface="黑体" pitchFamily="49" charset="-122"/>
                    <a:cs typeface="Times New Roman" pitchFamily="18" charset="0"/>
                  </a:rPr>
                  <a:t>j}</a:t>
                </a:r>
                <a:r>
                  <a:rPr lang="zh-CN" altLang="en-US" b="1" dirty="0" smtClean="0">
                    <a:latin typeface="Times New Roman" pitchFamily="18" charset="0"/>
                    <a:ea typeface="黑体" pitchFamily="49" charset="-122"/>
                    <a:cs typeface="Times New Roman" pitchFamily="18" charset="0"/>
                  </a:rPr>
                  <a:t>下的坐标。</a:t>
                </a:r>
                <a:endParaRPr lang="en-US" altLang="zh-CN" b="1" dirty="0" smtClean="0">
                  <a:latin typeface="Times New Roman" pitchFamily="18" charset="0"/>
                  <a:ea typeface="黑体" pitchFamily="49" charset="-122"/>
                  <a:cs typeface="Times New Roman" pitchFamily="18" charset="0"/>
                </a:endParaRPr>
              </a:p>
              <a:p>
                <a:r>
                  <a:rPr lang="zh-CN" altLang="en-US" b="1" dirty="0">
                    <a:latin typeface="Times New Roman" pitchFamily="18" charset="0"/>
                    <a:ea typeface="黑体" pitchFamily="49" charset="-122"/>
                    <a:cs typeface="Times New Roman" pitchFamily="18" charset="0"/>
                  </a:rPr>
                  <a:t>特别</a:t>
                </a:r>
                <a:r>
                  <a:rPr lang="zh-CN" altLang="en-US" b="1" dirty="0" smtClean="0">
                    <a:latin typeface="Times New Roman" pitchFamily="18" charset="0"/>
                    <a:ea typeface="黑体" pitchFamily="49" charset="-122"/>
                    <a:cs typeface="Times New Roman" pitchFamily="18" charset="0"/>
                  </a:rPr>
                  <a:t>地，向量</a:t>
                </a:r>
                <a:r>
                  <a:rPr lang="en-US" altLang="zh-CN" b="1" i="1" dirty="0" smtClean="0">
                    <a:latin typeface="Times New Roman" pitchFamily="18" charset="0"/>
                    <a:ea typeface="黑体" pitchFamily="49" charset="-122"/>
                    <a:cs typeface="Times New Roman" pitchFamily="18" charset="0"/>
                  </a:rPr>
                  <a:t>α</a:t>
                </a:r>
                <a:r>
                  <a:rPr lang="zh-CN" altLang="en-US" b="1" dirty="0" smtClean="0">
                    <a:latin typeface="Times New Roman" pitchFamily="18" charset="0"/>
                    <a:ea typeface="黑体" pitchFamily="49" charset="-122"/>
                    <a:cs typeface="Times New Roman" pitchFamily="18" charset="0"/>
                  </a:rPr>
                  <a:t>为单位向量，与</a:t>
                </a:r>
                <a:r>
                  <a:rPr lang="en-US" altLang="zh-CN" b="1" dirty="0" err="1" smtClean="0">
                    <a:latin typeface="Times New Roman" pitchFamily="18" charset="0"/>
                    <a:ea typeface="黑体" pitchFamily="49" charset="-122"/>
                    <a:cs typeface="Times New Roman" pitchFamily="18" charset="0"/>
                  </a:rPr>
                  <a:t>i</a:t>
                </a:r>
                <a:r>
                  <a:rPr lang="zh-CN" altLang="en-US" b="1" dirty="0" smtClean="0">
                    <a:latin typeface="Times New Roman" pitchFamily="18" charset="0"/>
                    <a:ea typeface="黑体" pitchFamily="49" charset="-122"/>
                    <a:cs typeface="Times New Roman" pitchFamily="18" charset="0"/>
                  </a:rPr>
                  <a:t>的夹角为</a:t>
                </a:r>
                <a:r>
                  <a:rPr lang="en-US" altLang="zh-CN" b="1" i="1" dirty="0" smtClean="0">
                    <a:latin typeface="Times New Roman" pitchFamily="18" charset="0"/>
                    <a:ea typeface="黑体" pitchFamily="49" charset="-122"/>
                    <a:cs typeface="Times New Roman" pitchFamily="18" charset="0"/>
                  </a:rPr>
                  <a:t>β</a:t>
                </a:r>
                <a:r>
                  <a:rPr lang="zh-CN" altLang="en-US" b="1" dirty="0" smtClean="0">
                    <a:latin typeface="Times New Roman" pitchFamily="18" charset="0"/>
                    <a:ea typeface="黑体" pitchFamily="49" charset="-122"/>
                    <a:cs typeface="Times New Roman" pitchFamily="18" charset="0"/>
                  </a:rPr>
                  <a:t>，那么</a:t>
                </a:r>
                <a14:m>
                  <m:oMath xmlns:m="http://schemas.openxmlformats.org/officeDocument/2006/math">
                    <m:r>
                      <a:rPr lang="zh-CN" altLang="en-US" b="1" i="1">
                        <a:latin typeface="Cambria Math"/>
                      </a:rPr>
                      <m:t>𝜶</m:t>
                    </m:r>
                    <m:r>
                      <a:rPr lang="en-US" altLang="zh-CN" b="1" i="1" smtClean="0">
                        <a:latin typeface="Cambria Math"/>
                      </a:rPr>
                      <m:t>=</m:t>
                    </m:r>
                    <m:func>
                      <m:funcPr>
                        <m:ctrlPr>
                          <a:rPr lang="en-US" altLang="zh-CN" b="1" i="1">
                            <a:latin typeface="Cambria Math"/>
                          </a:rPr>
                        </m:ctrlPr>
                      </m:funcPr>
                      <m:fName>
                        <m:r>
                          <a:rPr lang="en-US" altLang="zh-CN" b="1">
                            <a:latin typeface="Cambria Math"/>
                          </a:rPr>
                          <m:t>𝐜𝐨𝐬</m:t>
                        </m:r>
                      </m:fName>
                      <m:e>
                        <m:r>
                          <a:rPr lang="zh-CN" altLang="en-US" b="1" i="1" smtClean="0">
                            <a:latin typeface="Cambria Math"/>
                          </a:rPr>
                          <m:t>𝜷</m:t>
                        </m:r>
                      </m:e>
                    </m:func>
                  </m:oMath>
                </a14:m>
                <a:r>
                  <a:rPr lang="en-US" altLang="zh-CN" b="1" dirty="0" smtClean="0">
                    <a:latin typeface="Times New Roman" pitchFamily="18" charset="0"/>
                    <a:ea typeface="黑体" pitchFamily="49" charset="-122"/>
                    <a:cs typeface="Times New Roman" pitchFamily="18" charset="0"/>
                  </a:rPr>
                  <a:t> </a:t>
                </a:r>
                <a:r>
                  <a:rPr lang="en-US" altLang="zh-CN" b="1" dirty="0" err="1">
                    <a:latin typeface="Times New Roman" pitchFamily="18" charset="0"/>
                    <a:ea typeface="黑体" pitchFamily="49" charset="-122"/>
                    <a:cs typeface="Times New Roman" pitchFamily="18" charset="0"/>
                  </a:rPr>
                  <a:t>i</a:t>
                </a:r>
                <a:r>
                  <a:rPr lang="en-US" altLang="zh-CN" b="1" dirty="0" smtClean="0">
                    <a:latin typeface="Times New Roman" pitchFamily="18" charset="0"/>
                    <a:ea typeface="黑体" pitchFamily="49" charset="-122"/>
                    <a:cs typeface="Times New Roman" pitchFamily="18" charset="0"/>
                  </a:rPr>
                  <a:t>+</a:t>
                </a:r>
                <a14:m>
                  <m:oMath xmlns:m="http://schemas.openxmlformats.org/officeDocument/2006/math">
                    <m:func>
                      <m:funcPr>
                        <m:ctrlPr>
                          <a:rPr lang="en-US" altLang="zh-CN" b="1" i="1" smtClean="0">
                            <a:latin typeface="Cambria Math"/>
                            <a:ea typeface="黑体" pitchFamily="49" charset="-122"/>
                            <a:cs typeface="Times New Roman" pitchFamily="18" charset="0"/>
                          </a:rPr>
                        </m:ctrlPr>
                      </m:funcPr>
                      <m:fName>
                        <m:r>
                          <a:rPr lang="en-US" altLang="zh-CN" b="1" i="0" smtClean="0">
                            <a:latin typeface="Cambria Math"/>
                            <a:ea typeface="黑体" pitchFamily="49" charset="-122"/>
                            <a:cs typeface="Times New Roman" pitchFamily="18" charset="0"/>
                          </a:rPr>
                          <m:t>𝐬𝐢𝐧</m:t>
                        </m:r>
                      </m:fName>
                      <m:e>
                        <m:r>
                          <a:rPr lang="zh-CN" altLang="en-US" b="0" i="1" smtClean="0">
                            <a:latin typeface="Cambria Math"/>
                            <a:ea typeface="黑体" pitchFamily="49" charset="-122"/>
                            <a:cs typeface="Times New Roman" pitchFamily="18" charset="0"/>
                          </a:rPr>
                          <m:t>𝜷</m:t>
                        </m:r>
                      </m:e>
                    </m:func>
                  </m:oMath>
                </a14:m>
                <a:r>
                  <a:rPr lang="en-US" altLang="zh-CN" b="1" dirty="0" smtClean="0">
                    <a:latin typeface="Times New Roman" pitchFamily="18" charset="0"/>
                    <a:ea typeface="黑体" pitchFamily="49" charset="-122"/>
                    <a:cs typeface="Times New Roman" pitchFamily="18" charset="0"/>
                  </a:rPr>
                  <a:t> j</a:t>
                </a:r>
                <a:r>
                  <a:rPr lang="zh-CN" altLang="en-US" b="1" dirty="0" smtClean="0">
                    <a:latin typeface="Times New Roman" pitchFamily="18" charset="0"/>
                    <a:ea typeface="黑体" pitchFamily="49" charset="-122"/>
                    <a:cs typeface="Times New Roman" pitchFamily="18" charset="0"/>
                  </a:rPr>
                  <a:t>。</a:t>
                </a:r>
                <a:endParaRPr lang="zh-CN" altLang="en-US" b="1" dirty="0">
                  <a:latin typeface="Times New Roman" pitchFamily="18" charset="0"/>
                  <a:ea typeface="黑体" pitchFamily="49" charset="-122"/>
                  <a:cs typeface="Times New Roman" pitchFamily="18" charset="0"/>
                </a:endParaRPr>
              </a:p>
            </p:txBody>
          </p:sp>
        </mc:Choice>
        <mc:Fallback>
          <p:sp>
            <p:nvSpPr>
              <p:cNvPr id="3" name="内容占位符 2"/>
              <p:cNvSpPr>
                <a:spLocks noGrp="1" noRot="1" noChangeAspect="1" noMove="1" noResize="1" noEditPoints="1" noAdjustHandles="1" noChangeArrowheads="1" noChangeShapeType="1" noTextEdit="1"/>
              </p:cNvSpPr>
              <p:nvPr>
                <p:ph idx="1"/>
              </p:nvPr>
            </p:nvSpPr>
            <p:spPr>
              <a:blipFill rotWithShape="1">
                <a:blip r:embed="rId1"/>
                <a:stretch>
                  <a:fillRect l="-1630" t="-2291" r="-4074" b="-1213"/>
                </a:stretch>
              </a:blipFill>
            </p:spPr>
            <p:txBody>
              <a:bodyPr/>
              <a:lstStyle/>
              <a:p>
                <a:r>
                  <a:rPr lang="zh-CN" altLang="en-US">
                    <a:noFill/>
                  </a:rPr>
                  <a:t> </a:t>
                </a:r>
                <a:endParaRPr lang="zh-CN" altLang="en-US">
                  <a:noFill/>
                </a:endParaRPr>
              </a:p>
            </p:txBody>
          </p:sp>
        </mc:Fallback>
      </mc:AlternateContent>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直线的参数方程</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fontScale="92500" lnSpcReduction="10000"/>
          </a:bodyPr>
          <a:lstStyle/>
          <a:p>
            <a:r>
              <a:rPr lang="zh-CN" altLang="en-US" b="1" dirty="0" smtClean="0">
                <a:solidFill>
                  <a:srgbClr val="FF0000"/>
                </a:solidFill>
                <a:latin typeface="黑体" panose="02010609060101010101" pitchFamily="49" charset="-122"/>
                <a:ea typeface="黑体" panose="02010609060101010101" pitchFamily="49" charset="-122"/>
              </a:rPr>
              <a:t>作为向量的应用</a:t>
            </a:r>
            <a:r>
              <a:rPr lang="en-US" altLang="zh-CN" b="1" dirty="0" smtClean="0">
                <a:solidFill>
                  <a:srgbClr val="FF0000"/>
                </a:solidFill>
                <a:latin typeface="黑体" panose="02010609060101010101" pitchFamily="49" charset="-122"/>
                <a:ea typeface="黑体" panose="02010609060101010101" pitchFamily="49" charset="-122"/>
              </a:rPr>
              <a:t>——</a:t>
            </a:r>
            <a:r>
              <a:rPr lang="zh-CN" altLang="en-US" b="1" smtClean="0">
                <a:solidFill>
                  <a:srgbClr val="FF0000"/>
                </a:solidFill>
                <a:latin typeface="黑体" panose="02010609060101010101" pitchFamily="49" charset="-122"/>
                <a:ea typeface="黑体" panose="02010609060101010101" pitchFamily="49" charset="-122"/>
              </a:rPr>
              <a:t>这就是解题，而且是最重要的解题！</a:t>
            </a:r>
            <a:endParaRPr lang="en-US" altLang="zh-CN" b="1" dirty="0" smtClean="0">
              <a:solidFill>
                <a:srgbClr val="FF0000"/>
              </a:solidFill>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条件是什么？</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选谁为参数？</a:t>
            </a:r>
            <a:r>
              <a:rPr lang="en-US" altLang="zh-CN" b="1" dirty="0" smtClean="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需要根据条件（实际需要），需要积累经验。</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参数的意义是什么？</a:t>
            </a:r>
            <a:endParaRPr lang="en-US" altLang="zh-CN" b="1" dirty="0" smtClean="0">
              <a:latin typeface="黑体" panose="02010609060101010101" pitchFamily="49" charset="-122"/>
              <a:ea typeface="黑体" panose="02010609060101010101" pitchFamily="49" charset="-122"/>
            </a:endParaRPr>
          </a:p>
          <a:p>
            <a:r>
              <a:rPr lang="zh-CN" altLang="en-US" b="1" dirty="0">
                <a:latin typeface="黑体" panose="02010609060101010101" pitchFamily="49" charset="-122"/>
                <a:ea typeface="黑体" panose="02010609060101010101" pitchFamily="49" charset="-122"/>
              </a:rPr>
              <a:t>用</a:t>
            </a:r>
            <a:r>
              <a:rPr lang="zh-CN" altLang="en-US" b="1" dirty="0" smtClean="0">
                <a:latin typeface="黑体" panose="02010609060101010101" pitchFamily="49" charset="-122"/>
                <a:ea typeface="黑体" panose="02010609060101010101" pitchFamily="49" charset="-122"/>
              </a:rPr>
              <a:t>好向量标准正交分解定理</a:t>
            </a:r>
            <a:r>
              <a:rPr lang="en-US" altLang="zh-CN" b="1" dirty="0" smtClean="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要让学生体会向量的力量。</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旧问题，新工具，新方法，新理解。</a:t>
            </a:r>
            <a:endParaRPr lang="zh-CN" altLang="en-US" b="1" dirty="0">
              <a:latin typeface="黑体" panose="02010609060101010101" pitchFamily="49" charset="-122"/>
              <a:ea typeface="黑体" panose="02010609060101010101" pitchFamily="49"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条件：一个点</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M</a:t>
            </a:r>
            <a:r>
              <a:rPr lang="en-US" altLang="zh-CN" b="1" baseline="-25000" dirty="0" smtClean="0">
                <a:latin typeface="Times New Roman" panose="02020603050405020304" pitchFamily="18" charset="0"/>
                <a:ea typeface="黑体" panose="02010609060101010101" pitchFamily="49" charset="-122"/>
                <a:cs typeface="Times New Roman" panose="02020603050405020304" pitchFamily="18" charset="0"/>
              </a:rPr>
              <a:t>0</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b="1"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b="1" baseline="-25000" dirty="0">
                <a:latin typeface="Times New Roman" panose="02020603050405020304" pitchFamily="18" charset="0"/>
                <a:ea typeface="黑体" panose="02010609060101010101" pitchFamily="49" charset="-122"/>
                <a:cs typeface="Times New Roman" panose="02020603050405020304" pitchFamily="18" charset="0"/>
              </a:rPr>
              <a:t>0</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，倾斜角</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α</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目标：直线</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l</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上任意一点</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M</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b="1" baseline="-250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b="1" baseline="-250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α</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来表示。</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方法：不用斜率</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=tan</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α</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，另外找一座桥，把</a:t>
            </a:r>
            <a:r>
              <a:rPr lang="en-US" altLang="zh-CN" b="1"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a:latin typeface="Times New Roman" panose="02020603050405020304" pitchFamily="18" charset="0"/>
                <a:ea typeface="黑体" panose="02010609060101010101" pitchFamily="49" charset="-122"/>
                <a:cs typeface="Times New Roman" panose="02020603050405020304" pitchFamily="18" charset="0"/>
              </a:rPr>
              <a:t>x</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M</a:t>
            </a:r>
            <a:r>
              <a:rPr lang="en-US" altLang="zh-CN" b="1" baseline="-25000" dirty="0" smtClean="0">
                <a:latin typeface="Times New Roman" panose="02020603050405020304" pitchFamily="18" charset="0"/>
                <a:ea typeface="黑体" panose="02010609060101010101" pitchFamily="49" charset="-122"/>
                <a:cs typeface="Times New Roman" panose="02020603050405020304" pitchFamily="18" charset="0"/>
              </a:rPr>
              <a:t>0</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b="1" baseline="-250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b="1" baseline="-25000" dirty="0" smtClean="0">
                <a:latin typeface="Times New Roman" panose="02020603050405020304" pitchFamily="18" charset="0"/>
                <a:ea typeface="黑体" panose="02010609060101010101" pitchFamily="49" charset="-122"/>
                <a:cs typeface="Times New Roman" panose="02020603050405020304" pitchFamily="18" charset="0"/>
              </a:rPr>
              <a:t>0</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α</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联系起来。</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给出提示：以向量为工具</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mc:AlternateContent xmlns:mc="http://schemas.openxmlformats.org/markup-compatibility/2006">
        <mc:Choice xmlns:a14="http://schemas.microsoft.com/office/drawing/2010/main" Requires="a14">
          <p:sp>
            <p:nvSpPr>
              <p:cNvPr id="4" name="内容占位符 2"/>
              <p:cNvSpPr>
                <a:spLocks noGrp="1"/>
              </p:cNvSpPr>
              <p:nvPr>
                <p:ph idx="1"/>
              </p:nvPr>
            </p:nvSpPr>
            <p:spPr/>
            <p:txBody>
              <a:bodyPr>
                <a:normAutofit fontScale="92500" lnSpcReduction="20000"/>
              </a:bodyPr>
              <a:lstStyle/>
              <a:p>
                <a:r>
                  <a:rPr lang="zh-CN" altLang="en-US" b="1" dirty="0" smtClean="0">
                    <a:latin typeface="Times New Roman" pitchFamily="18" charset="0"/>
                    <a:ea typeface="黑体" pitchFamily="49" charset="-122"/>
                    <a:cs typeface="Times New Roman" pitchFamily="18" charset="0"/>
                  </a:rPr>
                  <a:t>什么叫“倾斜角</a:t>
                </a:r>
                <a:r>
                  <a:rPr lang="en-US" altLang="zh-CN" b="1" i="1" dirty="0" smtClean="0">
                    <a:latin typeface="Times New Roman" pitchFamily="18" charset="0"/>
                    <a:ea typeface="黑体" pitchFamily="49" charset="-122"/>
                    <a:cs typeface="Times New Roman" pitchFamily="18" charset="0"/>
                  </a:rPr>
                  <a:t>α</a:t>
                </a:r>
                <a:r>
                  <a:rPr lang="zh-CN" altLang="en-US" b="1" dirty="0">
                    <a:latin typeface="Times New Roman" pitchFamily="18" charset="0"/>
                    <a:ea typeface="黑体" pitchFamily="49" charset="-122"/>
                    <a:cs typeface="Times New Roman" pitchFamily="18" charset="0"/>
                  </a:rPr>
                  <a:t>确定</a:t>
                </a:r>
                <a:r>
                  <a:rPr lang="zh-CN" altLang="en-US" b="1" dirty="0" smtClean="0">
                    <a:latin typeface="Times New Roman" pitchFamily="18" charset="0"/>
                    <a:ea typeface="黑体" pitchFamily="49" charset="-122"/>
                    <a:cs typeface="Times New Roman" pitchFamily="18" charset="0"/>
                  </a:rPr>
                  <a:t>了</a:t>
                </a:r>
                <a:r>
                  <a:rPr lang="zh-CN" altLang="en-US" b="1" dirty="0">
                    <a:latin typeface="Times New Roman" pitchFamily="18" charset="0"/>
                    <a:ea typeface="黑体" pitchFamily="49" charset="-122"/>
                    <a:cs typeface="Times New Roman" pitchFamily="18" charset="0"/>
                  </a:rPr>
                  <a:t>直线</a:t>
                </a:r>
                <a:r>
                  <a:rPr lang="en-US" altLang="zh-CN" b="1" i="1" dirty="0">
                    <a:latin typeface="Times New Roman" pitchFamily="18" charset="0"/>
                    <a:ea typeface="黑体" pitchFamily="49" charset="-122"/>
                    <a:cs typeface="Times New Roman" pitchFamily="18" charset="0"/>
                  </a:rPr>
                  <a:t>l</a:t>
                </a:r>
                <a:r>
                  <a:rPr lang="zh-CN" altLang="en-US" b="1" dirty="0" smtClean="0">
                    <a:latin typeface="Times New Roman" pitchFamily="18" charset="0"/>
                    <a:ea typeface="黑体" pitchFamily="49" charset="-122"/>
                    <a:cs typeface="Times New Roman" pitchFamily="18" charset="0"/>
                  </a:rPr>
                  <a:t>的方向”？</a:t>
                </a:r>
                <a:r>
                  <a:rPr lang="en-US" altLang="zh-CN" b="1" dirty="0" smtClean="0">
                    <a:latin typeface="Times New Roman" pitchFamily="18" charset="0"/>
                    <a:ea typeface="黑体" pitchFamily="49" charset="-122"/>
                    <a:cs typeface="Times New Roman" pitchFamily="18" charset="0"/>
                  </a:rPr>
                  <a:t>——</a:t>
                </a:r>
                <a:r>
                  <a:rPr lang="zh-CN" altLang="en-US" b="1" dirty="0" smtClean="0">
                    <a:latin typeface="Times New Roman" pitchFamily="18" charset="0"/>
                    <a:ea typeface="黑体" pitchFamily="49" charset="-122"/>
                    <a:cs typeface="Times New Roman" pitchFamily="18" charset="0"/>
                  </a:rPr>
                  <a:t>与坐标轴的关系就确定了。</a:t>
                </a:r>
                <a:endParaRPr lang="en-US" altLang="zh-CN" b="1" dirty="0" smtClean="0">
                  <a:latin typeface="Times New Roman" pitchFamily="18" charset="0"/>
                  <a:ea typeface="黑体" pitchFamily="49" charset="-122"/>
                  <a:cs typeface="Times New Roman" pitchFamily="18" charset="0"/>
                </a:endParaRPr>
              </a:p>
              <a:p>
                <a:r>
                  <a:rPr lang="zh-CN" altLang="en-US" b="1" dirty="0" smtClean="0">
                    <a:latin typeface="Times New Roman" pitchFamily="18" charset="0"/>
                    <a:ea typeface="黑体" pitchFamily="49" charset="-122"/>
                    <a:cs typeface="Times New Roman" pitchFamily="18" charset="0"/>
                  </a:rPr>
                  <a:t>距离刻画了什么几何要素？</a:t>
                </a:r>
                <a:endParaRPr lang="en-US" altLang="zh-CN" b="1" dirty="0" smtClean="0">
                  <a:latin typeface="Times New Roman" pitchFamily="18" charset="0"/>
                  <a:ea typeface="黑体" pitchFamily="49" charset="-122"/>
                  <a:cs typeface="Times New Roman" pitchFamily="18" charset="0"/>
                </a:endParaRPr>
              </a:p>
              <a:p>
                <a:r>
                  <a:rPr lang="zh-CN" altLang="en-US" b="1" dirty="0" smtClean="0">
                    <a:latin typeface="Times New Roman" pitchFamily="18" charset="0"/>
                    <a:ea typeface="黑体" pitchFamily="49" charset="-122"/>
                    <a:cs typeface="Times New Roman" pitchFamily="18" charset="0"/>
                  </a:rPr>
                  <a:t>角度刻画了什么几何要素？</a:t>
                </a:r>
                <a:endParaRPr lang="en-US" altLang="zh-CN" b="1" dirty="0" smtClean="0">
                  <a:latin typeface="Times New Roman" pitchFamily="18" charset="0"/>
                  <a:ea typeface="黑体" pitchFamily="49" charset="-122"/>
                  <a:cs typeface="Times New Roman" pitchFamily="18" charset="0"/>
                </a:endParaRPr>
              </a:p>
              <a:p>
                <a:r>
                  <a:rPr lang="zh-CN" altLang="en-US" b="1" dirty="0" smtClean="0">
                    <a:latin typeface="Times New Roman" pitchFamily="18" charset="0"/>
                    <a:ea typeface="黑体" pitchFamily="49" charset="-122"/>
                    <a:cs typeface="Times New Roman" pitchFamily="18" charset="0"/>
                  </a:rPr>
                  <a:t>在直角坐标系中，</a:t>
                </a:r>
                <a:r>
                  <a:rPr lang="en-US" altLang="zh-CN" b="1" i="1" dirty="0" smtClean="0">
                    <a:latin typeface="Times New Roman" pitchFamily="18" charset="0"/>
                    <a:ea typeface="黑体" pitchFamily="49" charset="-122"/>
                    <a:cs typeface="Times New Roman" pitchFamily="18" charset="0"/>
                  </a:rPr>
                  <a:t>α</a:t>
                </a:r>
                <a:r>
                  <a:rPr lang="zh-CN" altLang="en-US" b="1" dirty="0" smtClean="0">
                    <a:latin typeface="Times New Roman" pitchFamily="18" charset="0"/>
                    <a:ea typeface="黑体" pitchFamily="49" charset="-122"/>
                    <a:cs typeface="Times New Roman" pitchFamily="18" charset="0"/>
                  </a:rPr>
                  <a:t>是怎么表示方向的</a:t>
                </a:r>
                <a:r>
                  <a:rPr lang="en-US" altLang="zh-CN" b="1" dirty="0" smtClean="0">
                    <a:latin typeface="Times New Roman" pitchFamily="18" charset="0"/>
                    <a:ea typeface="黑体" pitchFamily="49" charset="-122"/>
                    <a:cs typeface="Times New Roman" pitchFamily="18" charset="0"/>
                  </a:rPr>
                  <a:t>——</a:t>
                </a:r>
                <a:r>
                  <a:rPr lang="zh-CN" altLang="en-US" b="1" dirty="0" smtClean="0">
                    <a:latin typeface="Times New Roman" pitchFamily="18" charset="0"/>
                    <a:ea typeface="黑体" pitchFamily="49" charset="-122"/>
                    <a:cs typeface="Times New Roman" pitchFamily="18" charset="0"/>
                  </a:rPr>
                  <a:t>方向的量化表示？</a:t>
                </a:r>
                <a:endParaRPr lang="en-US" altLang="zh-CN" b="1" dirty="0" smtClean="0">
                  <a:latin typeface="Times New Roman" pitchFamily="18" charset="0"/>
                  <a:ea typeface="黑体" pitchFamily="49" charset="-122"/>
                  <a:cs typeface="Times New Roman" pitchFamily="18" charset="0"/>
                </a:endParaRPr>
              </a:p>
              <a:p>
                <a:r>
                  <a:rPr lang="en-US" altLang="zh-CN" b="1" i="1" dirty="0" smtClean="0">
                    <a:latin typeface="Times New Roman" pitchFamily="18" charset="0"/>
                    <a:ea typeface="黑体" pitchFamily="49" charset="-122"/>
                    <a:cs typeface="Times New Roman" pitchFamily="18" charset="0"/>
                  </a:rPr>
                  <a:t>A</a:t>
                </a:r>
                <a:r>
                  <a:rPr lang="en-US" altLang="zh-CN" b="1" dirty="0" smtClean="0">
                    <a:latin typeface="Times New Roman" pitchFamily="18" charset="0"/>
                    <a:ea typeface="黑体" pitchFamily="49" charset="-122"/>
                    <a:cs typeface="Times New Roman" pitchFamily="18" charset="0"/>
                  </a:rPr>
                  <a:t>(1,0)</a:t>
                </a:r>
                <a:r>
                  <a:rPr lang="zh-CN" altLang="en-US" b="1" dirty="0" smtClean="0">
                    <a:latin typeface="Times New Roman" pitchFamily="18" charset="0"/>
                    <a:ea typeface="黑体" pitchFamily="49" charset="-122"/>
                    <a:cs typeface="Times New Roman" pitchFamily="18" charset="0"/>
                  </a:rPr>
                  <a:t>，单位向量</a:t>
                </a: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r>
                          <a:rPr lang="en-US" altLang="zh-CN" b="1" i="1" smtClean="0">
                            <a:latin typeface="Cambria Math"/>
                            <a:ea typeface="黑体" pitchFamily="49" charset="-122"/>
                            <a:cs typeface="Times New Roman" pitchFamily="18" charset="0"/>
                          </a:rPr>
                          <m:t>𝑶</m:t>
                        </m:r>
                        <m:r>
                          <a:rPr lang="en-US" altLang="zh-CN" b="1" i="1">
                            <a:latin typeface="Cambria Math"/>
                            <a:ea typeface="黑体" pitchFamily="49" charset="-122"/>
                            <a:cs typeface="Times New Roman" pitchFamily="18" charset="0"/>
                          </a:rPr>
                          <m:t>𝑨</m:t>
                        </m:r>
                      </m:e>
                    </m:acc>
                  </m:oMath>
                </a14:m>
                <a:r>
                  <a:rPr lang="zh-CN" altLang="en-US" b="1" dirty="0" smtClean="0">
                    <a:latin typeface="Times New Roman" pitchFamily="18" charset="0"/>
                    <a:ea typeface="黑体" pitchFamily="49" charset="-122"/>
                    <a:cs typeface="Times New Roman" pitchFamily="18" charset="0"/>
                  </a:rPr>
                  <a:t>逆时针旋转角</a:t>
                </a:r>
                <a:r>
                  <a:rPr lang="en-US" altLang="zh-CN" b="1" i="1" dirty="0" smtClean="0">
                    <a:latin typeface="Times New Roman" pitchFamily="18" charset="0"/>
                    <a:ea typeface="黑体" pitchFamily="49" charset="-122"/>
                    <a:cs typeface="Times New Roman" pitchFamily="18" charset="0"/>
                  </a:rPr>
                  <a:t>α</a:t>
                </a:r>
                <a:r>
                  <a:rPr lang="zh-CN" altLang="en-US" b="1" dirty="0" smtClean="0">
                    <a:latin typeface="Times New Roman" pitchFamily="18" charset="0"/>
                    <a:ea typeface="黑体" pitchFamily="49" charset="-122"/>
                    <a:cs typeface="Times New Roman" pitchFamily="18" charset="0"/>
                  </a:rPr>
                  <a:t>到达点</a:t>
                </a:r>
                <a:r>
                  <a:rPr lang="en-US" altLang="zh-CN" b="1" i="1" dirty="0" smtClean="0">
                    <a:latin typeface="Times New Roman" pitchFamily="18" charset="0"/>
                    <a:ea typeface="黑体" pitchFamily="49" charset="-122"/>
                    <a:cs typeface="Times New Roman" pitchFamily="18" charset="0"/>
                  </a:rPr>
                  <a:t>P</a:t>
                </a:r>
                <a:r>
                  <a:rPr lang="zh-CN" altLang="en-US" b="1" dirty="0" smtClean="0">
                    <a:latin typeface="Times New Roman" pitchFamily="18" charset="0"/>
                    <a:ea typeface="黑体" pitchFamily="49" charset="-122"/>
                    <a:cs typeface="Times New Roman" pitchFamily="18" charset="0"/>
                  </a:rPr>
                  <a:t>，</a:t>
                </a:r>
                <a:r>
                  <a:rPr lang="en-US" altLang="zh-CN" b="1" dirty="0">
                    <a:ea typeface="黑体" pitchFamily="49" charset="-122"/>
                    <a:cs typeface="Times New Roman" pitchFamily="18" charset="0"/>
                  </a:rPr>
                  <a:t> </a:t>
                </a: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r>
                          <a:rPr lang="en-US" altLang="zh-CN" b="1" i="1">
                            <a:latin typeface="Cambria Math"/>
                            <a:ea typeface="黑体" pitchFamily="49" charset="-122"/>
                            <a:cs typeface="Times New Roman" pitchFamily="18" charset="0"/>
                          </a:rPr>
                          <m:t>𝑶</m:t>
                        </m:r>
                        <m:r>
                          <a:rPr lang="en-US" altLang="zh-CN" b="1" i="1" smtClean="0">
                            <a:latin typeface="Cambria Math"/>
                            <a:ea typeface="黑体" pitchFamily="49" charset="-122"/>
                            <a:cs typeface="Times New Roman" pitchFamily="18" charset="0"/>
                          </a:rPr>
                          <m:t>𝑷</m:t>
                        </m:r>
                      </m:e>
                    </m:acc>
                  </m:oMath>
                </a14:m>
                <a:r>
                  <a:rPr lang="zh-CN" altLang="en-US" b="1" dirty="0" smtClean="0">
                    <a:latin typeface="Times New Roman" pitchFamily="18" charset="0"/>
                    <a:ea typeface="黑体" pitchFamily="49" charset="-122"/>
                    <a:cs typeface="Times New Roman" pitchFamily="18" charset="0"/>
                  </a:rPr>
                  <a:t>的方向表示为（</a:t>
                </a:r>
                <a:r>
                  <a:rPr lang="en-US" altLang="zh-CN" b="1" dirty="0" err="1" smtClean="0">
                    <a:latin typeface="Times New Roman" pitchFamily="18" charset="0"/>
                    <a:ea typeface="黑体" pitchFamily="49" charset="-122"/>
                    <a:cs typeface="Times New Roman" pitchFamily="18" charset="0"/>
                  </a:rPr>
                  <a:t>cos</a:t>
                </a:r>
                <a:r>
                  <a:rPr lang="en-US" altLang="zh-CN" b="1" i="1" dirty="0">
                    <a:latin typeface="Times New Roman" pitchFamily="18" charset="0"/>
                    <a:ea typeface="黑体" pitchFamily="49" charset="-122"/>
                    <a:cs typeface="Times New Roman" pitchFamily="18" charset="0"/>
                  </a:rPr>
                  <a:t> α </a:t>
                </a:r>
                <a:r>
                  <a:rPr lang="zh-CN" altLang="en-US" b="1" dirty="0" smtClean="0">
                    <a:latin typeface="Times New Roman" pitchFamily="18" charset="0"/>
                    <a:ea typeface="黑体" pitchFamily="49" charset="-122"/>
                    <a:cs typeface="Times New Roman" pitchFamily="18" charset="0"/>
                  </a:rPr>
                  <a:t>，</a:t>
                </a:r>
                <a:r>
                  <a:rPr lang="en-US" altLang="zh-CN" b="1" dirty="0" smtClean="0">
                    <a:latin typeface="Times New Roman" pitchFamily="18" charset="0"/>
                    <a:ea typeface="黑体" pitchFamily="49" charset="-122"/>
                    <a:cs typeface="Times New Roman" pitchFamily="18" charset="0"/>
                  </a:rPr>
                  <a:t>sin</a:t>
                </a:r>
                <a:r>
                  <a:rPr lang="en-US" altLang="zh-CN" b="1" i="1" dirty="0">
                    <a:latin typeface="Times New Roman" pitchFamily="18" charset="0"/>
                    <a:ea typeface="黑体" pitchFamily="49" charset="-122"/>
                    <a:cs typeface="Times New Roman" pitchFamily="18" charset="0"/>
                  </a:rPr>
                  <a:t> α </a:t>
                </a:r>
                <a:r>
                  <a:rPr lang="zh-CN" altLang="en-US" b="1" dirty="0" smtClean="0">
                    <a:latin typeface="Times New Roman" pitchFamily="18" charset="0"/>
                    <a:ea typeface="黑体" pitchFamily="49" charset="-122"/>
                    <a:cs typeface="Times New Roman" pitchFamily="18" charset="0"/>
                  </a:rPr>
                  <a:t>）</a:t>
                </a:r>
                <a:r>
                  <a:rPr lang="en-US" altLang="zh-CN" b="1" dirty="0" smtClean="0">
                    <a:latin typeface="Times New Roman" pitchFamily="18" charset="0"/>
                    <a:ea typeface="黑体" pitchFamily="49" charset="-122"/>
                    <a:cs typeface="Times New Roman" pitchFamily="18" charset="0"/>
                  </a:rPr>
                  <a:t>——</a:t>
                </a:r>
                <a:r>
                  <a:rPr lang="zh-CN" altLang="en-US" b="1" dirty="0" smtClean="0">
                    <a:latin typeface="Times New Roman" pitchFamily="18" charset="0"/>
                    <a:ea typeface="黑体" pitchFamily="49" charset="-122"/>
                    <a:cs typeface="Times New Roman" pitchFamily="18" charset="0"/>
                  </a:rPr>
                  <a:t>向量的正交分解定理；向量、三角、复数的统一；强调借助单位圆定义三角函数的理由。</a:t>
                </a:r>
                <a:endParaRPr lang="zh-CN" altLang="en-US" b="1" dirty="0">
                  <a:latin typeface="Times New Roman" pitchFamily="18" charset="0"/>
                  <a:ea typeface="黑体" pitchFamily="49" charset="-122"/>
                  <a:cs typeface="Times New Roman" pitchFamily="18" charset="0"/>
                </a:endParaRPr>
              </a:p>
            </p:txBody>
          </p:sp>
        </mc:Choice>
        <mc:Fallback>
          <p:sp>
            <p:nvSpPr>
              <p:cNvPr id="4" name="内容占位符 2"/>
              <p:cNvSpPr>
                <a:spLocks noGrp="1" noRot="1" noChangeAspect="1" noMove="1" noResize="1" noEditPoints="1" noAdjustHandles="1" noChangeArrowheads="1" noChangeShapeType="1" noTextEdit="1"/>
              </p:cNvSpPr>
              <p:nvPr>
                <p:ph idx="1"/>
              </p:nvPr>
            </p:nvSpPr>
            <p:spPr>
              <a:blipFill rotWithShape="1">
                <a:blip r:embed="rId1"/>
                <a:stretch>
                  <a:fillRect l="-1481" t="-4178" r="-1704"/>
                </a:stretch>
              </a:blipFill>
            </p:spPr>
            <p:txBody>
              <a:bodyPr/>
              <a:lstStyle/>
              <a:p>
                <a:r>
                  <a:rPr lang="zh-CN" altLang="en-US">
                    <a:noFill/>
                  </a:rPr>
                  <a:t> </a:t>
                </a:r>
                <a:endParaRPr lang="zh-CN" altLang="en-US">
                  <a:noFill/>
                </a:endParaRPr>
              </a:p>
            </p:txBody>
          </p:sp>
        </mc:Fallback>
      </mc:AlternateContent>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rmAutofit fontScale="92500"/>
              </a:bodyPr>
              <a:lstStyle/>
              <a:p>
                <a:r>
                  <a:rPr lang="zh-CN" altLang="en-US" b="1" dirty="0" smtClean="0">
                    <a:latin typeface="Times New Roman" pitchFamily="18" charset="0"/>
                    <a:ea typeface="黑体" pitchFamily="49" charset="-122"/>
                    <a:cs typeface="Times New Roman" pitchFamily="18" charset="0"/>
                  </a:rPr>
                  <a:t>直线</a:t>
                </a:r>
                <a:r>
                  <a:rPr lang="en-US" altLang="zh-CN" b="1" i="1" dirty="0">
                    <a:latin typeface="Times New Roman" pitchFamily="18" charset="0"/>
                    <a:ea typeface="黑体" pitchFamily="49" charset="-122"/>
                    <a:cs typeface="Times New Roman" pitchFamily="18" charset="0"/>
                  </a:rPr>
                  <a:t>l</a:t>
                </a:r>
                <a:r>
                  <a:rPr lang="zh-CN" altLang="en-US" b="1" dirty="0" smtClean="0">
                    <a:latin typeface="Times New Roman" pitchFamily="18" charset="0"/>
                    <a:ea typeface="黑体" pitchFamily="49" charset="-122"/>
                    <a:cs typeface="Times New Roman" pitchFamily="18" charset="0"/>
                  </a:rPr>
                  <a:t>上有已知点</a:t>
                </a:r>
                <a:r>
                  <a:rPr lang="en-US" altLang="zh-CN" b="1" i="1" dirty="0">
                    <a:latin typeface="Times New Roman" pitchFamily="18" charset="0"/>
                    <a:ea typeface="黑体" pitchFamily="49" charset="-122"/>
                    <a:cs typeface="Times New Roman" pitchFamily="18" charset="0"/>
                  </a:rPr>
                  <a:t>M</a:t>
                </a:r>
                <a:r>
                  <a:rPr lang="en-US" altLang="zh-CN" b="1" baseline="-25000" dirty="0">
                    <a:latin typeface="Times New Roman" pitchFamily="18" charset="0"/>
                    <a:ea typeface="黑体" pitchFamily="49" charset="-122"/>
                    <a:cs typeface="Times New Roman" pitchFamily="18" charset="0"/>
                  </a:rPr>
                  <a:t>0</a:t>
                </a:r>
                <a:r>
                  <a:rPr lang="en-US" altLang="zh-CN" b="1" dirty="0">
                    <a:latin typeface="Times New Roman" pitchFamily="18" charset="0"/>
                    <a:ea typeface="黑体" pitchFamily="49" charset="-122"/>
                    <a:cs typeface="Times New Roman" pitchFamily="18" charset="0"/>
                  </a:rPr>
                  <a:t>(</a:t>
                </a:r>
                <a:r>
                  <a:rPr lang="en-US" altLang="zh-CN" b="1" i="1" dirty="0">
                    <a:latin typeface="Times New Roman" pitchFamily="18" charset="0"/>
                    <a:ea typeface="黑体" pitchFamily="49" charset="-122"/>
                    <a:cs typeface="Times New Roman" pitchFamily="18" charset="0"/>
                  </a:rPr>
                  <a:t>x</a:t>
                </a:r>
                <a:r>
                  <a:rPr lang="en-US" altLang="zh-CN" b="1" baseline="-25000" dirty="0">
                    <a:latin typeface="Times New Roman" pitchFamily="18" charset="0"/>
                    <a:ea typeface="黑体" pitchFamily="49" charset="-122"/>
                    <a:cs typeface="Times New Roman" pitchFamily="18" charset="0"/>
                  </a:rPr>
                  <a:t>0</a:t>
                </a:r>
                <a:r>
                  <a:rPr lang="zh-CN" altLang="en-US" b="1" dirty="0">
                    <a:latin typeface="Times New Roman" pitchFamily="18" charset="0"/>
                    <a:ea typeface="黑体" pitchFamily="49" charset="-122"/>
                    <a:cs typeface="Times New Roman" pitchFamily="18" charset="0"/>
                  </a:rPr>
                  <a:t>，</a:t>
                </a:r>
                <a:r>
                  <a:rPr lang="en-US" altLang="zh-CN" b="1" i="1" dirty="0">
                    <a:latin typeface="Times New Roman" pitchFamily="18" charset="0"/>
                    <a:ea typeface="黑体" pitchFamily="49" charset="-122"/>
                    <a:cs typeface="Times New Roman" pitchFamily="18" charset="0"/>
                  </a:rPr>
                  <a:t>y</a:t>
                </a:r>
                <a:r>
                  <a:rPr lang="en-US" altLang="zh-CN" b="1" baseline="-25000" dirty="0">
                    <a:latin typeface="Times New Roman" pitchFamily="18" charset="0"/>
                    <a:ea typeface="黑体" pitchFamily="49" charset="-122"/>
                    <a:cs typeface="Times New Roman" pitchFamily="18" charset="0"/>
                  </a:rPr>
                  <a:t>0</a:t>
                </a:r>
                <a:r>
                  <a:rPr lang="en-US" altLang="zh-CN" b="1" dirty="0">
                    <a:latin typeface="Times New Roman" pitchFamily="18" charset="0"/>
                    <a:ea typeface="黑体" pitchFamily="49" charset="-122"/>
                    <a:cs typeface="Times New Roman" pitchFamily="18" charset="0"/>
                  </a:rPr>
                  <a:t>)</a:t>
                </a:r>
                <a:r>
                  <a:rPr lang="zh-CN" altLang="en-US" b="1" dirty="0" smtClean="0">
                    <a:latin typeface="Times New Roman" pitchFamily="18" charset="0"/>
                    <a:ea typeface="黑体" pitchFamily="49" charset="-122"/>
                    <a:cs typeface="Times New Roman" pitchFamily="18" charset="0"/>
                  </a:rPr>
                  <a:t>，</a:t>
                </a:r>
                <a:r>
                  <a:rPr lang="zh-CN" altLang="en-US" b="1" dirty="0">
                    <a:latin typeface="Times New Roman" pitchFamily="18" charset="0"/>
                    <a:ea typeface="黑体" pitchFamily="49" charset="-122"/>
                    <a:cs typeface="Times New Roman" pitchFamily="18" charset="0"/>
                  </a:rPr>
                  <a:t>任意一点</a:t>
                </a:r>
                <a:r>
                  <a:rPr lang="en-US" altLang="zh-CN" b="1" i="1" dirty="0">
                    <a:latin typeface="Times New Roman" pitchFamily="18" charset="0"/>
                    <a:ea typeface="黑体" pitchFamily="49" charset="-122"/>
                    <a:cs typeface="Times New Roman" pitchFamily="18" charset="0"/>
                  </a:rPr>
                  <a:t>M</a:t>
                </a:r>
                <a:r>
                  <a:rPr lang="en-US" altLang="zh-CN" b="1" dirty="0">
                    <a:latin typeface="Times New Roman" pitchFamily="18" charset="0"/>
                    <a:ea typeface="黑体" pitchFamily="49" charset="-122"/>
                    <a:cs typeface="Times New Roman" pitchFamily="18" charset="0"/>
                  </a:rPr>
                  <a:t>(</a:t>
                </a:r>
                <a:r>
                  <a:rPr lang="en-US" altLang="zh-CN" b="1" i="1" dirty="0">
                    <a:latin typeface="Times New Roman" pitchFamily="18" charset="0"/>
                    <a:ea typeface="黑体" pitchFamily="49" charset="-122"/>
                    <a:cs typeface="Times New Roman" pitchFamily="18" charset="0"/>
                  </a:rPr>
                  <a:t>x</a:t>
                </a:r>
                <a:r>
                  <a:rPr lang="zh-CN" altLang="en-US" b="1" dirty="0">
                    <a:latin typeface="Times New Roman" pitchFamily="18" charset="0"/>
                    <a:ea typeface="黑体" pitchFamily="49" charset="-122"/>
                    <a:cs typeface="Times New Roman" pitchFamily="18" charset="0"/>
                  </a:rPr>
                  <a:t>，</a:t>
                </a:r>
                <a:r>
                  <a:rPr lang="en-US" altLang="zh-CN" b="1" i="1" dirty="0">
                    <a:latin typeface="Times New Roman" pitchFamily="18" charset="0"/>
                    <a:ea typeface="黑体" pitchFamily="49" charset="-122"/>
                    <a:cs typeface="Times New Roman" pitchFamily="18" charset="0"/>
                  </a:rPr>
                  <a:t>y</a:t>
                </a:r>
                <a:r>
                  <a:rPr lang="en-US" altLang="zh-CN" b="1" dirty="0" smtClean="0">
                    <a:latin typeface="Times New Roman" pitchFamily="18" charset="0"/>
                    <a:ea typeface="黑体" pitchFamily="49" charset="-122"/>
                    <a:cs typeface="Times New Roman" pitchFamily="18" charset="0"/>
                  </a:rPr>
                  <a:t>)</a:t>
                </a:r>
                <a:r>
                  <a:rPr lang="zh-CN" altLang="en-US" b="1" dirty="0" smtClean="0">
                    <a:latin typeface="Times New Roman" pitchFamily="18" charset="0"/>
                    <a:ea typeface="黑体" pitchFamily="49" charset="-122"/>
                    <a:cs typeface="Times New Roman" pitchFamily="18" charset="0"/>
                  </a:rPr>
                  <a:t>，</a:t>
                </a:r>
                <a:r>
                  <a:rPr lang="en-US" altLang="zh-CN" b="1" dirty="0">
                    <a:ea typeface="黑体" pitchFamily="49" charset="-122"/>
                    <a:cs typeface="Times New Roman" pitchFamily="18" charset="0"/>
                  </a:rPr>
                  <a:t> </a:t>
                </a: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sSub>
                          <m:sSubPr>
                            <m:ctrlPr>
                              <a:rPr lang="en-US" altLang="zh-CN" b="1" i="1" smtClean="0">
                                <a:latin typeface="Cambria Math"/>
                                <a:ea typeface="黑体" pitchFamily="49" charset="-122"/>
                                <a:cs typeface="Times New Roman" pitchFamily="18" charset="0"/>
                              </a:rPr>
                            </m:ctrlPr>
                          </m:sSubPr>
                          <m:e>
                            <m:r>
                              <a:rPr lang="en-US" altLang="zh-CN" b="1" i="1" smtClean="0">
                                <a:latin typeface="Cambria Math"/>
                                <a:ea typeface="黑体" pitchFamily="49" charset="-122"/>
                                <a:cs typeface="Times New Roman" pitchFamily="18" charset="0"/>
                              </a:rPr>
                              <m:t>𝑴</m:t>
                            </m:r>
                          </m:e>
                          <m:sub>
                            <m:r>
                              <a:rPr lang="en-US" altLang="zh-CN" b="1" i="1" smtClean="0">
                                <a:latin typeface="Cambria Math"/>
                                <a:ea typeface="黑体" pitchFamily="49" charset="-122"/>
                                <a:cs typeface="Times New Roman" pitchFamily="18" charset="0"/>
                              </a:rPr>
                              <m:t>𝟎</m:t>
                            </m:r>
                          </m:sub>
                        </m:sSub>
                        <m:r>
                          <a:rPr lang="en-US" altLang="zh-CN" b="1" i="1" smtClean="0">
                            <a:latin typeface="Cambria Math"/>
                            <a:ea typeface="黑体" pitchFamily="49" charset="-122"/>
                            <a:cs typeface="Times New Roman" pitchFamily="18" charset="0"/>
                          </a:rPr>
                          <m:t>𝑴</m:t>
                        </m:r>
                      </m:e>
                    </m:acc>
                    <m:r>
                      <a:rPr lang="en-US" altLang="zh-CN" b="1" i="1" smtClean="0">
                        <a:latin typeface="Cambria Math"/>
                        <a:ea typeface="黑体" pitchFamily="49" charset="-122"/>
                        <a:cs typeface="Times New Roman" pitchFamily="18" charset="0"/>
                      </a:rPr>
                      <m:t>=</m:t>
                    </m:r>
                    <m:d>
                      <m:dPr>
                        <m:ctrlPr>
                          <a:rPr lang="en-US" altLang="zh-CN" b="1" i="1" smtClean="0">
                            <a:latin typeface="Cambria Math"/>
                            <a:ea typeface="黑体" pitchFamily="49" charset="-122"/>
                            <a:cs typeface="Times New Roman" pitchFamily="18" charset="0"/>
                          </a:rPr>
                        </m:ctrlPr>
                      </m:dPr>
                      <m:e>
                        <m:r>
                          <a:rPr lang="en-US" altLang="zh-CN" b="1" i="1" smtClean="0">
                            <a:latin typeface="Cambria Math"/>
                            <a:ea typeface="黑体" pitchFamily="49" charset="-122"/>
                            <a:cs typeface="Times New Roman" pitchFamily="18" charset="0"/>
                          </a:rPr>
                          <m:t>𝒙</m:t>
                        </m:r>
                        <m:r>
                          <a:rPr lang="en-US" altLang="zh-CN" b="1" i="1" smtClean="0">
                            <a:latin typeface="Cambria Math"/>
                            <a:ea typeface="黑体" pitchFamily="49" charset="-122"/>
                            <a:cs typeface="Times New Roman" pitchFamily="18" charset="0"/>
                          </a:rPr>
                          <m:t>−</m:t>
                        </m:r>
                        <m:sSub>
                          <m:sSubPr>
                            <m:ctrlPr>
                              <a:rPr lang="en-US" altLang="zh-CN" b="1" i="1" smtClean="0">
                                <a:latin typeface="Cambria Math"/>
                                <a:ea typeface="黑体" pitchFamily="49" charset="-122"/>
                                <a:cs typeface="Times New Roman" pitchFamily="18" charset="0"/>
                              </a:rPr>
                            </m:ctrlPr>
                          </m:sSubPr>
                          <m:e>
                            <m:r>
                              <a:rPr lang="en-US" altLang="zh-CN" b="1" i="1" smtClean="0">
                                <a:latin typeface="Cambria Math"/>
                                <a:ea typeface="黑体" pitchFamily="49" charset="-122"/>
                                <a:cs typeface="Times New Roman" pitchFamily="18" charset="0"/>
                              </a:rPr>
                              <m:t>𝒙</m:t>
                            </m:r>
                          </m:e>
                          <m:sub>
                            <m:r>
                              <a:rPr lang="en-US" altLang="zh-CN" b="1" i="1" smtClean="0">
                                <a:latin typeface="Cambria Math"/>
                                <a:ea typeface="黑体" pitchFamily="49" charset="-122"/>
                                <a:cs typeface="Times New Roman" pitchFamily="18" charset="0"/>
                              </a:rPr>
                              <m:t>𝟎</m:t>
                            </m:r>
                          </m:sub>
                        </m:sSub>
                        <m:r>
                          <a:rPr lang="zh-CN" altLang="en-US" b="1" i="1" smtClean="0">
                            <a:latin typeface="Cambria Math"/>
                            <a:ea typeface="黑体" pitchFamily="49" charset="-122"/>
                            <a:cs typeface="Times New Roman" pitchFamily="18" charset="0"/>
                          </a:rPr>
                          <m:t>，</m:t>
                        </m:r>
                        <m:r>
                          <a:rPr lang="en-US" altLang="zh-CN" b="1" i="1" smtClean="0">
                            <a:latin typeface="Cambria Math"/>
                            <a:ea typeface="黑体" pitchFamily="49" charset="-122"/>
                            <a:cs typeface="Times New Roman" pitchFamily="18" charset="0"/>
                          </a:rPr>
                          <m:t>𝒚</m:t>
                        </m:r>
                        <m:r>
                          <a:rPr lang="en-US" altLang="zh-CN" b="1" i="1">
                            <a:latin typeface="Cambria Math"/>
                            <a:ea typeface="黑体" pitchFamily="49" charset="-122"/>
                            <a:cs typeface="Times New Roman" pitchFamily="18" charset="0"/>
                          </a:rPr>
                          <m:t>−</m:t>
                        </m:r>
                        <m:sSub>
                          <m:sSubPr>
                            <m:ctrlPr>
                              <a:rPr lang="en-US" altLang="zh-CN" b="1" i="1">
                                <a:latin typeface="Cambria Math"/>
                                <a:ea typeface="黑体" pitchFamily="49" charset="-122"/>
                                <a:cs typeface="Times New Roman" pitchFamily="18" charset="0"/>
                              </a:rPr>
                            </m:ctrlPr>
                          </m:sSubPr>
                          <m:e>
                            <m:r>
                              <a:rPr lang="en-US" altLang="zh-CN" b="1" i="1" smtClean="0">
                                <a:latin typeface="Cambria Math"/>
                                <a:ea typeface="黑体" pitchFamily="49" charset="-122"/>
                                <a:cs typeface="Times New Roman" pitchFamily="18" charset="0"/>
                              </a:rPr>
                              <m:t>𝒚</m:t>
                            </m:r>
                          </m:e>
                          <m:sub>
                            <m:r>
                              <a:rPr lang="en-US" altLang="zh-CN" b="1" i="1">
                                <a:latin typeface="Cambria Math"/>
                                <a:ea typeface="黑体" pitchFamily="49" charset="-122"/>
                                <a:cs typeface="Times New Roman" pitchFamily="18" charset="0"/>
                              </a:rPr>
                              <m:t>𝟎</m:t>
                            </m:r>
                          </m:sub>
                        </m:sSub>
                      </m:e>
                    </m:d>
                  </m:oMath>
                </a14:m>
                <a:r>
                  <a:rPr lang="zh-CN" altLang="en-US" b="1" dirty="0" smtClean="0">
                    <a:latin typeface="Times New Roman" pitchFamily="18" charset="0"/>
                    <a:ea typeface="黑体" pitchFamily="49" charset="-122"/>
                    <a:cs typeface="Times New Roman" pitchFamily="18" charset="0"/>
                  </a:rPr>
                  <a:t>与</a:t>
                </a: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r>
                          <a:rPr lang="en-US" altLang="zh-CN" b="1" i="1">
                            <a:latin typeface="Cambria Math"/>
                            <a:ea typeface="黑体" pitchFamily="49" charset="-122"/>
                            <a:cs typeface="Times New Roman" pitchFamily="18" charset="0"/>
                          </a:rPr>
                          <m:t>𝑶𝑷</m:t>
                        </m:r>
                      </m:e>
                    </m:acc>
                  </m:oMath>
                </a14:m>
                <a:r>
                  <a:rPr lang="zh-CN" altLang="en-US" b="1" dirty="0" smtClean="0">
                    <a:latin typeface="Times New Roman" pitchFamily="18" charset="0"/>
                    <a:ea typeface="黑体" pitchFamily="49" charset="-122"/>
                    <a:cs typeface="Times New Roman" pitchFamily="18" charset="0"/>
                  </a:rPr>
                  <a:t>平行，于是：</a:t>
                </a:r>
                <a:endParaRPr lang="en-US" altLang="zh-CN" b="1" dirty="0" smtClean="0">
                  <a:latin typeface="Times New Roman" pitchFamily="18" charset="0"/>
                  <a:ea typeface="黑体" pitchFamily="49" charset="-122"/>
                  <a:cs typeface="Times New Roman" pitchFamily="18" charset="0"/>
                </a:endParaRPr>
              </a:p>
              <a:p>
                <a:pPr marL="0" indent="0" algn="ctr">
                  <a:buNone/>
                </a:pPr>
                <a:r>
                  <a:rPr lang="en-US" altLang="zh-CN" b="1" dirty="0">
                    <a:ea typeface="黑体" pitchFamily="49" charset="-122"/>
                    <a:cs typeface="Times New Roman" pitchFamily="18" charset="0"/>
                  </a:rPr>
                  <a:t> </a:t>
                </a: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sSub>
                          <m:sSubPr>
                            <m:ctrlPr>
                              <a:rPr lang="en-US" altLang="zh-CN" b="1" i="1">
                                <a:latin typeface="Cambria Math"/>
                                <a:ea typeface="黑体" pitchFamily="49" charset="-122"/>
                                <a:cs typeface="Times New Roman" pitchFamily="18" charset="0"/>
                              </a:rPr>
                            </m:ctrlPr>
                          </m:sSubPr>
                          <m:e>
                            <m:r>
                              <a:rPr lang="en-US" altLang="zh-CN" b="1" i="1">
                                <a:latin typeface="Cambria Math"/>
                                <a:ea typeface="黑体" pitchFamily="49" charset="-122"/>
                                <a:cs typeface="Times New Roman" pitchFamily="18" charset="0"/>
                              </a:rPr>
                              <m:t>𝑴</m:t>
                            </m:r>
                          </m:e>
                          <m:sub>
                            <m:r>
                              <a:rPr lang="en-US" altLang="zh-CN" b="1" i="1">
                                <a:latin typeface="Cambria Math"/>
                                <a:ea typeface="黑体" pitchFamily="49" charset="-122"/>
                                <a:cs typeface="Times New Roman" pitchFamily="18" charset="0"/>
                              </a:rPr>
                              <m:t>𝟎</m:t>
                            </m:r>
                          </m:sub>
                        </m:sSub>
                        <m:r>
                          <a:rPr lang="en-US" altLang="zh-CN" b="1" i="1">
                            <a:latin typeface="Cambria Math"/>
                            <a:ea typeface="黑体" pitchFamily="49" charset="-122"/>
                            <a:cs typeface="Times New Roman" pitchFamily="18" charset="0"/>
                          </a:rPr>
                          <m:t>𝑴</m:t>
                        </m:r>
                      </m:e>
                    </m:acc>
                    <m:r>
                      <a:rPr lang="en-US" altLang="zh-CN" b="1" i="1">
                        <a:latin typeface="Cambria Math"/>
                        <a:ea typeface="黑体" pitchFamily="49" charset="-122"/>
                        <a:cs typeface="Times New Roman" pitchFamily="18" charset="0"/>
                      </a:rPr>
                      <m:t>=</m:t>
                    </m:r>
                  </m:oMath>
                </a14:m>
                <a:r>
                  <a:rPr lang="en-US" altLang="zh-CN" i="1" dirty="0" smtClean="0">
                    <a:latin typeface="Times New Roman" pitchFamily="18" charset="0"/>
                    <a:cs typeface="Times New Roman" pitchFamily="18" charset="0"/>
                  </a:rPr>
                  <a:t>t</a:t>
                </a:r>
                <a:r>
                  <a:rPr lang="en-US" altLang="zh-CN" b="1" dirty="0">
                    <a:ea typeface="黑体" pitchFamily="49" charset="-122"/>
                    <a:cs typeface="Times New Roman" pitchFamily="18" charset="0"/>
                  </a:rPr>
                  <a:t> </a:t>
                </a:r>
                <a14:m>
                  <m:oMath xmlns:m="http://schemas.openxmlformats.org/officeDocument/2006/math">
                    <m:acc>
                      <m:accPr>
                        <m:chr m:val="⃗"/>
                        <m:ctrlPr>
                          <a:rPr lang="en-US" altLang="zh-CN" b="1" i="1">
                            <a:latin typeface="Cambria Math"/>
                            <a:ea typeface="黑体" pitchFamily="49" charset="-122"/>
                            <a:cs typeface="Times New Roman" pitchFamily="18" charset="0"/>
                          </a:rPr>
                        </m:ctrlPr>
                      </m:accPr>
                      <m:e>
                        <m:r>
                          <a:rPr lang="en-US" altLang="zh-CN" b="1" i="1" smtClean="0">
                            <a:latin typeface="Cambria Math"/>
                            <a:ea typeface="黑体" pitchFamily="49" charset="-122"/>
                            <a:cs typeface="Times New Roman" pitchFamily="18" charset="0"/>
                          </a:rPr>
                          <m:t>𝑶𝑷</m:t>
                        </m:r>
                      </m:e>
                    </m:acc>
                    <m:r>
                      <a:rPr lang="zh-CN" altLang="en-US" b="1" i="1" smtClean="0">
                        <a:latin typeface="Cambria Math"/>
                        <a:ea typeface="黑体" pitchFamily="49" charset="-122"/>
                        <a:cs typeface="Times New Roman" pitchFamily="18" charset="0"/>
                      </a:rPr>
                      <m:t>，</m:t>
                    </m:r>
                  </m:oMath>
                </a14:m>
                <a:endParaRPr lang="en-US" altLang="zh-CN" b="1" dirty="0" smtClean="0">
                  <a:ea typeface="黑体" pitchFamily="49" charset="-122"/>
                  <a:cs typeface="Times New Roman" pitchFamily="18" charset="0"/>
                </a:endParaRPr>
              </a:p>
              <a:p>
                <a:pPr marL="0" indent="0">
                  <a:buNone/>
                </a:pPr>
                <a:r>
                  <a:rPr lang="zh-CN" altLang="en-US" b="1" dirty="0" smtClean="0">
                    <a:latin typeface="黑体" pitchFamily="49" charset="-122"/>
                    <a:ea typeface="黑体" pitchFamily="49" charset="-122"/>
                  </a:rPr>
                  <a:t>即</a:t>
                </a:r>
                <a:endParaRPr lang="en-US" altLang="zh-CN" b="1" dirty="0" smtClean="0">
                  <a:latin typeface="黑体" pitchFamily="49" charset="-122"/>
                  <a:ea typeface="黑体" pitchFamily="49" charset="-122"/>
                </a:endParaRPr>
              </a:p>
              <a:p>
                <a:pPr marL="0" indent="0">
                  <a:buNone/>
                </a:pPr>
                <a14:m>
                  <m:oMathPara xmlns:m="http://schemas.openxmlformats.org/officeDocument/2006/math">
                    <m:oMathParaPr>
                      <m:jc m:val="centerGroup"/>
                    </m:oMathParaPr>
                    <m:oMath xmlns:m="http://schemas.openxmlformats.org/officeDocument/2006/math">
                      <m:r>
                        <a:rPr lang="en-US" altLang="zh-CN" b="1" i="1">
                          <a:latin typeface="Cambria Math"/>
                          <a:ea typeface="黑体" pitchFamily="49" charset="-122"/>
                          <a:cs typeface="Times New Roman" pitchFamily="18" charset="0"/>
                        </a:rPr>
                        <m:t>𝒙</m:t>
                      </m:r>
                      <m:r>
                        <a:rPr lang="en-US" altLang="zh-CN" b="1" i="1">
                          <a:latin typeface="Cambria Math"/>
                          <a:ea typeface="黑体" pitchFamily="49" charset="-122"/>
                          <a:cs typeface="Times New Roman" pitchFamily="18" charset="0"/>
                        </a:rPr>
                        <m:t>−</m:t>
                      </m:r>
                      <m:sSub>
                        <m:sSubPr>
                          <m:ctrlPr>
                            <a:rPr lang="en-US" altLang="zh-CN" b="1" i="1">
                              <a:latin typeface="Cambria Math"/>
                              <a:ea typeface="黑体" pitchFamily="49" charset="-122"/>
                              <a:cs typeface="Times New Roman" pitchFamily="18" charset="0"/>
                            </a:rPr>
                          </m:ctrlPr>
                        </m:sSubPr>
                        <m:e>
                          <m:r>
                            <a:rPr lang="en-US" altLang="zh-CN" b="1" i="1">
                              <a:latin typeface="Cambria Math"/>
                              <a:ea typeface="黑体" pitchFamily="49" charset="-122"/>
                              <a:cs typeface="Times New Roman" pitchFamily="18" charset="0"/>
                            </a:rPr>
                            <m:t>𝒙</m:t>
                          </m:r>
                        </m:e>
                        <m:sub>
                          <m:r>
                            <a:rPr lang="en-US" altLang="zh-CN" b="1" i="1">
                              <a:latin typeface="Cambria Math"/>
                              <a:ea typeface="黑体" pitchFamily="49" charset="-122"/>
                              <a:cs typeface="Times New Roman" pitchFamily="18" charset="0"/>
                            </a:rPr>
                            <m:t>𝟎</m:t>
                          </m:r>
                        </m:sub>
                      </m:sSub>
                      <m:r>
                        <a:rPr lang="en-US" altLang="zh-CN" b="1" i="1" smtClean="0">
                          <a:latin typeface="Cambria Math"/>
                          <a:ea typeface="黑体" pitchFamily="49" charset="-122"/>
                          <a:cs typeface="Times New Roman" pitchFamily="18" charset="0"/>
                        </a:rPr>
                        <m:t>=</m:t>
                      </m:r>
                      <m:r>
                        <a:rPr lang="en-US" altLang="zh-CN" b="1" i="1" smtClean="0">
                          <a:latin typeface="Cambria Math"/>
                          <a:ea typeface="黑体" pitchFamily="49" charset="-122"/>
                          <a:cs typeface="Times New Roman" pitchFamily="18" charset="0"/>
                        </a:rPr>
                        <m:t>𝒕</m:t>
                      </m:r>
                      <m:func>
                        <m:funcPr>
                          <m:ctrlPr>
                            <a:rPr lang="en-US" altLang="zh-CN" b="1" i="1" smtClean="0">
                              <a:latin typeface="Cambria Math"/>
                              <a:ea typeface="黑体" pitchFamily="49" charset="-122"/>
                              <a:cs typeface="Times New Roman" pitchFamily="18" charset="0"/>
                            </a:rPr>
                          </m:ctrlPr>
                        </m:funcPr>
                        <m:fName>
                          <m:r>
                            <m:rPr>
                              <m:sty m:val="p"/>
                            </m:rPr>
                            <a:rPr lang="en-US" altLang="zh-CN" b="0" i="0" smtClean="0">
                              <a:latin typeface="Cambria Math"/>
                              <a:ea typeface="黑体" pitchFamily="49" charset="-122"/>
                              <a:cs typeface="Times New Roman" pitchFamily="18" charset="0"/>
                            </a:rPr>
                            <m:t>cos</m:t>
                          </m:r>
                        </m:fName>
                        <m:e>
                          <m:r>
                            <a:rPr lang="zh-CN" altLang="en-US" b="0" i="1" smtClean="0">
                              <a:latin typeface="Cambria Math"/>
                              <a:ea typeface="黑体" pitchFamily="49" charset="-122"/>
                              <a:cs typeface="Times New Roman" pitchFamily="18" charset="0"/>
                            </a:rPr>
                            <m:t>𝜶</m:t>
                          </m:r>
                        </m:e>
                      </m:func>
                      <m:r>
                        <a:rPr lang="zh-CN" altLang="en-US" b="1" i="1">
                          <a:latin typeface="Cambria Math"/>
                          <a:ea typeface="黑体" pitchFamily="49" charset="-122"/>
                          <a:cs typeface="Times New Roman" pitchFamily="18" charset="0"/>
                        </a:rPr>
                        <m:t>，</m:t>
                      </m:r>
                      <m:r>
                        <a:rPr lang="en-US" altLang="zh-CN" b="1" i="1">
                          <a:latin typeface="Cambria Math"/>
                          <a:ea typeface="黑体" pitchFamily="49" charset="-122"/>
                          <a:cs typeface="Times New Roman" pitchFamily="18" charset="0"/>
                        </a:rPr>
                        <m:t>𝒚</m:t>
                      </m:r>
                      <m:r>
                        <a:rPr lang="en-US" altLang="zh-CN" b="1" i="1">
                          <a:latin typeface="Cambria Math"/>
                          <a:ea typeface="黑体" pitchFamily="49" charset="-122"/>
                          <a:cs typeface="Times New Roman" pitchFamily="18" charset="0"/>
                        </a:rPr>
                        <m:t>−</m:t>
                      </m:r>
                      <m:sSub>
                        <m:sSubPr>
                          <m:ctrlPr>
                            <a:rPr lang="en-US" altLang="zh-CN" b="1" i="1">
                              <a:latin typeface="Cambria Math"/>
                              <a:ea typeface="黑体" pitchFamily="49" charset="-122"/>
                              <a:cs typeface="Times New Roman" pitchFamily="18" charset="0"/>
                            </a:rPr>
                          </m:ctrlPr>
                        </m:sSubPr>
                        <m:e>
                          <m:r>
                            <a:rPr lang="en-US" altLang="zh-CN" b="1" i="1">
                              <a:latin typeface="Cambria Math"/>
                              <a:ea typeface="黑体" pitchFamily="49" charset="-122"/>
                              <a:cs typeface="Times New Roman" pitchFamily="18" charset="0"/>
                            </a:rPr>
                            <m:t>𝒚</m:t>
                          </m:r>
                        </m:e>
                        <m:sub>
                          <m:r>
                            <a:rPr lang="en-US" altLang="zh-CN" b="1" i="1">
                              <a:latin typeface="Cambria Math"/>
                              <a:ea typeface="黑体" pitchFamily="49" charset="-122"/>
                              <a:cs typeface="Times New Roman" pitchFamily="18" charset="0"/>
                            </a:rPr>
                            <m:t>𝟎</m:t>
                          </m:r>
                        </m:sub>
                      </m:sSub>
                      <m:r>
                        <a:rPr lang="en-US" altLang="zh-CN" b="1" i="1" smtClean="0">
                          <a:latin typeface="Cambria Math"/>
                          <a:ea typeface="黑体" pitchFamily="49" charset="-122"/>
                          <a:cs typeface="Times New Roman" pitchFamily="18" charset="0"/>
                        </a:rPr>
                        <m:t>=</m:t>
                      </m:r>
                      <m:r>
                        <a:rPr lang="en-US" altLang="zh-CN" b="1" i="1" smtClean="0">
                          <a:latin typeface="Cambria Math"/>
                          <a:ea typeface="黑体" pitchFamily="49" charset="-122"/>
                          <a:cs typeface="Times New Roman" pitchFamily="18" charset="0"/>
                        </a:rPr>
                        <m:t>𝒕</m:t>
                      </m:r>
                      <m:func>
                        <m:funcPr>
                          <m:ctrlPr>
                            <a:rPr lang="en-US" altLang="zh-CN" b="1" i="1" smtClean="0">
                              <a:latin typeface="Cambria Math"/>
                              <a:ea typeface="黑体" pitchFamily="49" charset="-122"/>
                              <a:cs typeface="Times New Roman" pitchFamily="18" charset="0"/>
                            </a:rPr>
                          </m:ctrlPr>
                        </m:funcPr>
                        <m:fName>
                          <m:r>
                            <m:rPr>
                              <m:sty m:val="p"/>
                            </m:rPr>
                            <a:rPr lang="en-US" altLang="zh-CN" b="0" i="0" smtClean="0">
                              <a:latin typeface="Cambria Math"/>
                              <a:ea typeface="黑体" pitchFamily="49" charset="-122"/>
                              <a:cs typeface="Times New Roman" pitchFamily="18" charset="0"/>
                            </a:rPr>
                            <m:t>sin</m:t>
                          </m:r>
                        </m:fName>
                        <m:e>
                          <m:r>
                            <a:rPr lang="zh-CN" altLang="en-US" b="0" i="1" smtClean="0">
                              <a:latin typeface="Cambria Math"/>
                              <a:ea typeface="黑体" pitchFamily="49" charset="-122"/>
                              <a:cs typeface="Times New Roman" pitchFamily="18" charset="0"/>
                            </a:rPr>
                            <m:t>𝜶</m:t>
                          </m:r>
                        </m:e>
                      </m:func>
                      <m:r>
                        <a:rPr lang="zh-CN" altLang="en-US" b="1" i="1" smtClean="0">
                          <a:latin typeface="Cambria Math"/>
                          <a:ea typeface="黑体" pitchFamily="49" charset="-122"/>
                          <a:cs typeface="Times New Roman" pitchFamily="18" charset="0"/>
                        </a:rPr>
                        <m:t>。</m:t>
                      </m:r>
                    </m:oMath>
                  </m:oMathPara>
                </a14:m>
                <a:endParaRPr lang="en-US" altLang="zh-CN" b="1" dirty="0" smtClean="0">
                  <a:latin typeface="黑体" pitchFamily="49" charset="-122"/>
                  <a:ea typeface="黑体" pitchFamily="49" charset="-122"/>
                  <a:cs typeface="Times New Roman" pitchFamily="18" charset="0"/>
                </a:endParaRPr>
              </a:p>
              <a:p>
                <a:pPr marL="0" indent="0">
                  <a:buNone/>
                </a:pPr>
                <a:r>
                  <a:rPr lang="zh-CN" altLang="en-US" b="1" dirty="0" smtClean="0">
                    <a:latin typeface="黑体" pitchFamily="49" charset="-122"/>
                    <a:ea typeface="黑体" pitchFamily="49" charset="-122"/>
                  </a:rPr>
                  <a:t>这时，</a:t>
                </a:r>
                <a:r>
                  <a:rPr lang="en-US" altLang="zh-CN" b="1" dirty="0" smtClean="0">
                    <a:latin typeface="黑体" pitchFamily="49" charset="-122"/>
                    <a:ea typeface="黑体" pitchFamily="49" charset="-122"/>
                  </a:rPr>
                  <a:t>t</a:t>
                </a:r>
                <a:r>
                  <a:rPr lang="zh-CN" altLang="en-US" b="1" dirty="0" smtClean="0">
                    <a:latin typeface="黑体" pitchFamily="49" charset="-122"/>
                    <a:ea typeface="黑体" pitchFamily="49" charset="-122"/>
                  </a:rPr>
                  <a:t>的几何意义一目了然。</a:t>
                </a:r>
                <a:endParaRPr lang="en-US" altLang="zh-CN" b="1" dirty="0" smtClean="0">
                  <a:latin typeface="黑体" pitchFamily="49" charset="-122"/>
                  <a:ea typeface="黑体" pitchFamily="49" charset="-122"/>
                </a:endParaRPr>
              </a:p>
              <a:p>
                <a:pPr marL="0" indent="0">
                  <a:buNone/>
                </a:pPr>
                <a:endParaRPr lang="zh-CN" altLang="en-US"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blipFill rotWithShape="1">
                <a:blip r:embed="rId1"/>
                <a:stretch>
                  <a:fillRect l="-1704" t="-2156"/>
                </a:stretch>
              </a:blipFill>
            </p:spPr>
            <p:txBody>
              <a:bodyPr/>
              <a:lstStyle/>
              <a:p>
                <a:r>
                  <a:rPr lang="zh-CN" altLang="en-US">
                    <a:noFill/>
                  </a:rPr>
                  <a:t> </a:t>
                </a:r>
                <a:endParaRPr lang="zh-CN" altLang="en-US">
                  <a:noFill/>
                </a:endParaRPr>
              </a:p>
            </p:txBody>
          </p:sp>
        </mc:Fallback>
      </mc:AlternateContent>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四</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构建</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研究</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几何</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对象</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整体思路</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zh-CN" altLang="zh-CN" b="1" dirty="0" smtClean="0">
                <a:latin typeface="黑体" panose="02010609060101010101" pitchFamily="49" charset="-122"/>
                <a:ea typeface="黑体" panose="02010609060101010101" pitchFamily="49" charset="-122"/>
              </a:rPr>
              <a:t>立体几何研究</a:t>
            </a:r>
            <a:r>
              <a:rPr lang="zh-CN" altLang="zh-CN" b="1" dirty="0">
                <a:latin typeface="黑体" panose="02010609060101010101" pitchFamily="49" charset="-122"/>
                <a:ea typeface="黑体" panose="02010609060101010101" pitchFamily="49" charset="-122"/>
              </a:rPr>
              <a:t>现实世界中物体的形状、大小与位置</a:t>
            </a:r>
            <a:r>
              <a:rPr lang="zh-CN" altLang="zh-CN" b="1" dirty="0" smtClean="0">
                <a:latin typeface="黑体" panose="02010609060101010101" pitchFamily="49" charset="-122"/>
                <a:ea typeface="黑体" panose="02010609060101010101" pitchFamily="49" charset="-122"/>
              </a:rPr>
              <a:t>关系</a:t>
            </a:r>
            <a:r>
              <a:rPr lang="zh-CN" altLang="en-US"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cs typeface="Times New Roman" panose="02020603050405020304" pitchFamily="18" charset="0"/>
              </a:rPr>
              <a:t>位置关系：</a:t>
            </a:r>
            <a:r>
              <a:rPr lang="zh-CN" altLang="zh-CN" b="1" dirty="0" smtClean="0">
                <a:latin typeface="黑体" panose="02010609060101010101" pitchFamily="49" charset="-122"/>
                <a:ea typeface="黑体" panose="02010609060101010101" pitchFamily="49" charset="-122"/>
              </a:rPr>
              <a:t>用</a:t>
            </a:r>
            <a:r>
              <a:rPr lang="zh-CN" altLang="zh-CN" b="1" dirty="0">
                <a:latin typeface="黑体" panose="02010609060101010101" pitchFamily="49" charset="-122"/>
                <a:ea typeface="黑体" panose="02010609060101010101" pitchFamily="49" charset="-122"/>
              </a:rPr>
              <a:t>数学语言表述有关平行、垂直的性质与判定，并对某些结论进行论证</a:t>
            </a:r>
            <a:r>
              <a:rPr lang="zh-CN" altLang="zh-CN"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研究方法：</a:t>
            </a:r>
            <a:r>
              <a:rPr lang="zh-CN" altLang="zh-CN" b="1" dirty="0" smtClean="0">
                <a:latin typeface="黑体" panose="02010609060101010101" pitchFamily="49" charset="-122"/>
                <a:ea typeface="黑体" panose="02010609060101010101" pitchFamily="49" charset="-122"/>
              </a:rPr>
              <a:t>直观</a:t>
            </a:r>
            <a:r>
              <a:rPr lang="zh-CN" altLang="zh-CN" b="1" dirty="0">
                <a:latin typeface="黑体" panose="02010609060101010101" pitchFamily="49" charset="-122"/>
                <a:ea typeface="黑体" panose="02010609060101010101" pitchFamily="49" charset="-122"/>
              </a:rPr>
              <a:t>感知、操作确认、推理论证、度量计算</a:t>
            </a:r>
            <a:r>
              <a:rPr lang="zh-CN" altLang="zh-CN" b="1" dirty="0" smtClean="0">
                <a:latin typeface="黑体" panose="02010609060101010101" pitchFamily="49" charset="-122"/>
                <a:ea typeface="黑体" panose="02010609060101010101" pitchFamily="49" charset="-122"/>
              </a:rPr>
              <a:t>等</a:t>
            </a:r>
            <a:r>
              <a:rPr lang="zh-CN" altLang="en-US" b="1" dirty="0" smtClean="0">
                <a:latin typeface="黑体" panose="02010609060101010101" pitchFamily="49" charset="-122"/>
                <a:ea typeface="黑体" panose="02010609060101010101" pitchFamily="49" charset="-122"/>
              </a:rPr>
              <a:t>。</a:t>
            </a:r>
            <a:endParaRPr lang="zh-CN" altLang="en-US" b="1" dirty="0">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1" dirty="0" smtClean="0">
                <a:latin typeface="黑体" panose="02010609060101010101" pitchFamily="49" charset="-122"/>
                <a:ea typeface="黑体" panose="02010609060101010101" pitchFamily="49" charset="-122"/>
              </a:rPr>
              <a:t>总体目标：</a:t>
            </a:r>
            <a:r>
              <a:rPr lang="zh-CN" altLang="zh-CN" b="1" dirty="0">
                <a:latin typeface="黑体" panose="02010609060101010101" pitchFamily="49" charset="-122"/>
                <a:ea typeface="黑体" panose="02010609060101010101" pitchFamily="49" charset="-122"/>
              </a:rPr>
              <a:t>认识和探索空间图形</a:t>
            </a:r>
            <a:r>
              <a:rPr lang="zh-CN" altLang="zh-CN" b="1" dirty="0" smtClean="0">
                <a:latin typeface="黑体" panose="02010609060101010101" pitchFamily="49" charset="-122"/>
                <a:ea typeface="黑体" panose="02010609060101010101" pitchFamily="49" charset="-122"/>
              </a:rPr>
              <a:t>的</a:t>
            </a:r>
            <a:r>
              <a:rPr lang="zh-CN" altLang="en-US" b="1" dirty="0" smtClean="0">
                <a:latin typeface="黑体" panose="02010609060101010101" pitchFamily="49" charset="-122"/>
                <a:ea typeface="黑体" panose="02010609060101010101" pitchFamily="49" charset="-122"/>
              </a:rPr>
              <a:t>概念、判定和</a:t>
            </a:r>
            <a:r>
              <a:rPr lang="zh-CN" altLang="zh-CN" b="1" dirty="0" smtClean="0">
                <a:latin typeface="黑体" panose="02010609060101010101" pitchFamily="49" charset="-122"/>
                <a:ea typeface="黑体" panose="02010609060101010101" pitchFamily="49" charset="-122"/>
              </a:rPr>
              <a:t>性质</a:t>
            </a:r>
            <a:r>
              <a:rPr lang="zh-CN" altLang="zh-CN" b="1" dirty="0">
                <a:latin typeface="黑体" panose="02010609060101010101" pitchFamily="49" charset="-122"/>
                <a:ea typeface="黑体" panose="02010609060101010101" pitchFamily="49" charset="-122"/>
              </a:rPr>
              <a:t>，建立空间观念；提升直观想象、逻辑推理和数学抽象</a:t>
            </a:r>
            <a:r>
              <a:rPr lang="zh-CN" altLang="zh-CN" b="1" dirty="0" smtClean="0">
                <a:latin typeface="黑体" panose="02010609060101010101" pitchFamily="49" charset="-122"/>
                <a:ea typeface="黑体" panose="02010609060101010101" pitchFamily="49" charset="-122"/>
              </a:rPr>
              <a:t>素养</a:t>
            </a:r>
            <a:r>
              <a:rPr lang="zh-CN" altLang="en-US"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位置关系的具体内容：点、直线、平面作为“基本图形”，四个基本事实（平面三公理，平行公理）、一个等角定理；直线、平面的平行和垂直的判定、性质。</a:t>
            </a:r>
            <a:endParaRPr lang="zh-CN" altLang="en-US" b="1" dirty="0">
              <a:latin typeface="黑体" panose="02010609060101010101" pitchFamily="49" charset="-122"/>
              <a:ea typeface="黑体" panose="02010609060101010101" pitchFamily="49"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latin typeface="黑体" panose="02010609060101010101" pitchFamily="49" charset="-122"/>
                <a:ea typeface="黑体" panose="02010609060101010101" pitchFamily="49" charset="-122"/>
              </a:rPr>
              <a:t>1.</a:t>
            </a:r>
            <a:r>
              <a:rPr lang="zh-CN" altLang="en-US" b="1" dirty="0" smtClean="0">
                <a:latin typeface="黑体" panose="02010609060101010101" pitchFamily="49" charset="-122"/>
                <a:ea typeface="黑体" panose="02010609060101010101" pitchFamily="49" charset="-122"/>
              </a:rPr>
              <a:t>平面三公理</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lnSpcReduction="10000"/>
          </a:bodyPr>
          <a:lstStyle/>
          <a:p>
            <a:r>
              <a:rPr lang="zh-CN" altLang="en-US" b="1" dirty="0" smtClean="0">
                <a:latin typeface="黑体" panose="02010609060101010101" pitchFamily="49" charset="-122"/>
                <a:ea typeface="黑体" panose="02010609060101010101" pitchFamily="49" charset="-122"/>
              </a:rPr>
              <a:t>课标要求：</a:t>
            </a:r>
            <a:r>
              <a:rPr lang="zh-CN" altLang="zh-CN" b="1" dirty="0" smtClean="0">
                <a:latin typeface="黑体" panose="02010609060101010101" pitchFamily="49" charset="-122"/>
                <a:ea typeface="黑体" panose="02010609060101010101" pitchFamily="49" charset="-122"/>
              </a:rPr>
              <a:t>借助</a:t>
            </a:r>
            <a:r>
              <a:rPr lang="zh-CN" altLang="zh-CN" b="1" dirty="0">
                <a:latin typeface="黑体" panose="02010609060101010101" pitchFamily="49" charset="-122"/>
                <a:ea typeface="黑体" panose="02010609060101010101" pitchFamily="49" charset="-122"/>
              </a:rPr>
              <a:t>长方体，在直观认识空间点、直线、平面的位置关系的基础上，抽象出空间点、直线、平面位置关系的定义，了解三个公理。</a:t>
            </a:r>
            <a:endParaRPr lang="zh-CN" altLang="zh-CN" b="1" dirty="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教学设计要求：</a:t>
            </a:r>
            <a:r>
              <a:rPr lang="zh-CN" altLang="zh-CN" b="1" dirty="0" smtClean="0">
                <a:latin typeface="黑体" panose="02010609060101010101" pitchFamily="49" charset="-122"/>
                <a:ea typeface="黑体" panose="02010609060101010101" pitchFamily="49" charset="-122"/>
              </a:rPr>
              <a:t>要</a:t>
            </a:r>
            <a:r>
              <a:rPr lang="zh-CN" altLang="zh-CN" b="1" dirty="0">
                <a:latin typeface="黑体" panose="02010609060101010101" pitchFamily="49" charset="-122"/>
                <a:ea typeface="黑体" panose="02010609060101010101" pitchFamily="49" charset="-122"/>
              </a:rPr>
              <a:t>引导学生体会刻画空间中点、直线、平面的基本特征（如平面的“平”）的方法，要注意“三种语言”的训练，建立空间观念，提升直观想象、数学抽象素养。</a:t>
            </a:r>
            <a:endParaRPr lang="zh-CN" altLang="en-US" b="1" dirty="0">
              <a:latin typeface="黑体" panose="02010609060101010101" pitchFamily="49" charset="-122"/>
              <a:ea typeface="黑体" panose="02010609060101010101" pitchFamily="49"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zh-CN" altLang="en-US" b="1" dirty="0" smtClean="0">
                <a:latin typeface="黑体" panose="02010609060101010101" pitchFamily="49" charset="-122"/>
                <a:ea typeface="黑体" panose="02010609060101010101" pitchFamily="49" charset="-122"/>
              </a:rPr>
              <a:t>问题</a:t>
            </a:r>
            <a:r>
              <a:rPr lang="en-US" altLang="zh-CN" b="1" dirty="0" smtClean="0">
                <a:latin typeface="黑体" panose="02010609060101010101" pitchFamily="49" charset="-122"/>
                <a:ea typeface="黑体" panose="02010609060101010101" pitchFamily="49" charset="-122"/>
              </a:rPr>
              <a:t>1 </a:t>
            </a:r>
            <a:r>
              <a:rPr lang="zh-CN" altLang="en-US" b="1" dirty="0" smtClean="0">
                <a:latin typeface="黑体" panose="02010609060101010101" pitchFamily="49" charset="-122"/>
                <a:ea typeface="黑体" panose="02010609060101010101" pitchFamily="49" charset="-122"/>
              </a:rPr>
              <a:t>“平面三公理”的内容是什么？它的数学功能是什么？</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问题</a:t>
            </a:r>
            <a:r>
              <a:rPr lang="en-US" altLang="zh-CN" b="1" dirty="0" smtClean="0">
                <a:latin typeface="黑体" panose="02010609060101010101" pitchFamily="49" charset="-122"/>
                <a:ea typeface="黑体" panose="02010609060101010101" pitchFamily="49" charset="-122"/>
              </a:rPr>
              <a:t>2 </a:t>
            </a:r>
            <a:r>
              <a:rPr lang="zh-CN" altLang="en-US" b="1" dirty="0" smtClean="0">
                <a:latin typeface="黑体" panose="02010609060101010101" pitchFamily="49" charset="-122"/>
                <a:ea typeface="黑体" panose="02010609060101010101" pitchFamily="49" charset="-122"/>
              </a:rPr>
              <a:t>从中能体会刻画平面的“平”的数学思想方法吗？</a:t>
            </a:r>
            <a:endParaRPr lang="en-US" altLang="zh-CN" b="1" dirty="0" smtClean="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问题</a:t>
            </a:r>
            <a:r>
              <a:rPr lang="en-US" altLang="zh-CN" b="1" dirty="0" smtClean="0">
                <a:latin typeface="黑体" panose="02010609060101010101" pitchFamily="49" charset="-122"/>
                <a:ea typeface="黑体" panose="02010609060101010101" pitchFamily="49" charset="-122"/>
              </a:rPr>
              <a:t>3 </a:t>
            </a:r>
            <a:r>
              <a:rPr lang="zh-CN" altLang="en-US" b="1" dirty="0" smtClean="0">
                <a:latin typeface="黑体" panose="02010609060101010101" pitchFamily="49" charset="-122"/>
                <a:ea typeface="黑体" panose="02010609060101010101" pitchFamily="49" charset="-122"/>
              </a:rPr>
              <a:t>在理解点、直线、平面位置关系的过程中，作图的作用是什么？</a:t>
            </a:r>
            <a:endParaRPr lang="zh-CN" altLang="en-US" b="1" dirty="0">
              <a:latin typeface="黑体" panose="02010609060101010101" pitchFamily="49" charset="-122"/>
              <a:ea typeface="黑体" panose="0201060906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lstStyle/>
          <a:p>
            <a:endParaRPr lang="zh-CN" altLang="en-US" b="1"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412775"/>
            <a:ext cx="8229600" cy="4713387"/>
          </a:xfrm>
        </p:spPr>
        <p:txBody>
          <a:bodyPr>
            <a:normAutofit/>
          </a:bodyPr>
          <a:lstStyle/>
          <a:p>
            <a:pPr marL="0" indent="0">
              <a:buNone/>
            </a:pPr>
            <a:r>
              <a:rPr lang="en-US" altLang="zh-CN" b="1" dirty="0">
                <a:latin typeface="黑体" panose="02010609060101010101" pitchFamily="49" charset="-122"/>
                <a:ea typeface="黑体" panose="02010609060101010101" pitchFamily="49" charset="-122"/>
              </a:rPr>
              <a:t>3</a:t>
            </a:r>
            <a:r>
              <a:rPr lang="zh-CN" altLang="zh-CN" b="1" dirty="0">
                <a:latin typeface="黑体" panose="02010609060101010101" pitchFamily="49" charset="-122"/>
                <a:ea typeface="黑体" panose="02010609060101010101" pitchFamily="49" charset="-122"/>
              </a:rPr>
              <a:t>．数学育人要发挥数学的内在力量，数学育人要用数学的方式。</a:t>
            </a:r>
            <a:endParaRPr lang="zh-CN" altLang="zh-CN" b="1" dirty="0">
              <a:latin typeface="黑体" panose="02010609060101010101" pitchFamily="49" charset="-122"/>
              <a:ea typeface="黑体" panose="02010609060101010101" pitchFamily="49" charset="-122"/>
            </a:endParaRPr>
          </a:p>
          <a:p>
            <a:pPr marL="0" indent="0">
              <a:buNone/>
            </a:pPr>
            <a:r>
              <a:rPr lang="en-US" altLang="zh-CN" b="1" dirty="0">
                <a:latin typeface="黑体" panose="02010609060101010101" pitchFamily="49" charset="-122"/>
                <a:ea typeface="黑体" panose="02010609060101010101" pitchFamily="49" charset="-122"/>
              </a:rPr>
              <a:t>4</a:t>
            </a:r>
            <a:r>
              <a:rPr lang="zh-CN" altLang="zh-CN" b="1" dirty="0">
                <a:latin typeface="黑体" panose="02010609060101010101" pitchFamily="49" charset="-122"/>
                <a:ea typeface="黑体" panose="02010609060101010101" pitchFamily="49" charset="-122"/>
              </a:rPr>
              <a:t>．推理是数学的“命根子”，运算是数学的</a:t>
            </a:r>
            <a:r>
              <a:rPr lang="zh-CN" altLang="zh-CN" b="1" dirty="0" smtClean="0">
                <a:latin typeface="黑体" panose="02010609060101010101" pitchFamily="49" charset="-122"/>
                <a:ea typeface="黑体" panose="02010609060101010101" pitchFamily="49" charset="-122"/>
              </a:rPr>
              <a:t>“童子功”</a:t>
            </a:r>
            <a:r>
              <a:rPr lang="zh-CN" altLang="en-US"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pPr marL="0" indent="0">
              <a:buNone/>
            </a:pPr>
            <a:r>
              <a:rPr lang="zh-CN" altLang="zh-CN" b="1" dirty="0" smtClean="0">
                <a:latin typeface="黑体" panose="02010609060101010101" pitchFamily="49" charset="-122"/>
                <a:ea typeface="黑体" panose="02010609060101010101" pitchFamily="49" charset="-122"/>
              </a:rPr>
              <a:t>数学</a:t>
            </a:r>
            <a:r>
              <a:rPr lang="zh-CN" altLang="zh-CN" b="1" dirty="0">
                <a:latin typeface="黑体" panose="02010609060101010101" pitchFamily="49" charset="-122"/>
                <a:ea typeface="黑体" panose="02010609060101010101" pitchFamily="49" charset="-122"/>
              </a:rPr>
              <a:t>育人的基本途径是对学生进行系统的（逻辑）思维训练，训练的基本载体是逻辑推理和数学运算。</a:t>
            </a:r>
            <a:endParaRPr lang="zh-CN" altLang="zh-CN" b="1"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latin typeface="黑体" panose="02010609060101010101" pitchFamily="49" charset="-122"/>
                <a:ea typeface="黑体" panose="02010609060101010101" pitchFamily="49" charset="-122"/>
              </a:rPr>
              <a:t>2</a:t>
            </a:r>
            <a:r>
              <a:rPr lang="en-US" altLang="zh-CN" b="1" dirty="0" smtClean="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关于位置关系的性质</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什么叫“性质”？</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只有明白了这个问题，才能使学生在独立面对一个数学对象时知道从哪里下手研究性质，才能使学生自主探究，才能使发现问题、提出问题的能力的培养落在实处。这样，核心素养的落实也就自然而然、水到渠成</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b="1">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332656"/>
            <a:ext cx="8229600" cy="5793507"/>
          </a:xfrm>
        </p:spPr>
        <p:txBody>
          <a:bodyPr>
            <a:normAutofit fontScale="92500" lnSpcReduction="1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“性质就是一类事物共有的特性</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，正确但</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过于</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宏观，在具体思考中没有可操作性，需要针对具体内容进行归纳。例如：</a:t>
            </a:r>
            <a:endParaRPr lang="zh-CN" altLang="zh-CN" b="1"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运算中的不变性（规律性）就是性质——研究代数性质，“算算看”是基本方法；</a:t>
            </a:r>
            <a:endParaRPr lang="zh-CN" altLang="zh-CN" b="1"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变化中的不变性（规律性）就是性质——研究函数的性质，在运动变化中进行观察是基本方法；</a:t>
            </a:r>
            <a:endParaRPr lang="zh-CN" altLang="zh-CN" b="1"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要素和要素之间确定的关系就是性质——观察几何图形的构成要素之间的相互关系（位置关系、大小关系等）是研究几何性质的基本方法</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latin typeface="+mn-ea"/>
                <a:cs typeface="Times New Roman" panose="02020603050405020304" pitchFamily="18" charset="0"/>
              </a:rPr>
              <a:t>……</a:t>
            </a:r>
            <a:endParaRPr lang="zh-CN" altLang="zh-CN" b="1" dirty="0">
              <a:latin typeface="+mn-ea"/>
              <a:cs typeface="Times New Roman" panose="02020603050405020304"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几何性质的分类</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lnSpcReduction="10000"/>
          </a:bodyPr>
          <a:lstStyle/>
          <a:p>
            <a:pPr>
              <a:defRPr/>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几何问题可以</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分为两大</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类：</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a:p>
            <a:pPr marL="0" indent="0">
              <a:buFontTx/>
              <a:buNone/>
              <a:defRPr/>
            </a:pPr>
            <a:r>
              <a:rPr lang="en-US" altLang="zh-CN" b="1" dirty="0">
                <a:latin typeface="Times New Roman" panose="02020603050405020304" pitchFamily="18" charset="0"/>
                <a:ea typeface="黑体" panose="02010609060101010101" pitchFamily="49" charset="-122"/>
                <a:cs typeface="Times New Roman" panose="02020603050405020304" pitchFamily="18" charset="0"/>
              </a:rPr>
              <a:t>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几何图形的结构特征 </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a:p>
            <a:pPr marL="0" indent="0">
              <a:buFontTx/>
              <a:buNone/>
              <a:defRPr/>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            几何图形的位置</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关系</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en-US" b="1" dirty="0" smtClean="0">
                <a:solidFill>
                  <a:srgbClr val="FF0000"/>
                </a:solidFill>
                <a:latin typeface="黑体" panose="02010609060101010101" pitchFamily="49" charset="-122"/>
                <a:ea typeface="黑体" panose="02010609060101010101" pitchFamily="49" charset="-122"/>
              </a:rPr>
              <a:t>几何图形的性质</a:t>
            </a:r>
            <a:r>
              <a:rPr lang="zh-CN" altLang="en-US" b="1" dirty="0" smtClean="0">
                <a:latin typeface="黑体" panose="02010609060101010101" pitchFamily="49" charset="-122"/>
                <a:ea typeface="黑体" panose="02010609060101010101" pitchFamily="49" charset="-122"/>
              </a:rPr>
              <a:t>：一个几何图形的组成要素、相关要素之间的相互关系（定性、定量）；</a:t>
            </a:r>
            <a:endParaRPr lang="en-US" altLang="zh-CN" b="1" dirty="0" smtClean="0">
              <a:latin typeface="黑体" panose="02010609060101010101" pitchFamily="49" charset="-122"/>
              <a:ea typeface="黑体" panose="02010609060101010101" pitchFamily="49" charset="-122"/>
            </a:endParaRPr>
          </a:p>
          <a:p>
            <a:r>
              <a:rPr lang="zh-CN" altLang="en-US" b="1" dirty="0" smtClean="0">
                <a:solidFill>
                  <a:srgbClr val="FF0000"/>
                </a:solidFill>
                <a:latin typeface="黑体" panose="02010609060101010101" pitchFamily="49" charset="-122"/>
                <a:ea typeface="黑体" panose="02010609060101010101" pitchFamily="49" charset="-122"/>
              </a:rPr>
              <a:t>位置关系的性质</a:t>
            </a:r>
            <a:r>
              <a:rPr lang="zh-CN" altLang="en-US" b="1" dirty="0" smtClean="0">
                <a:latin typeface="黑体" panose="02010609060101010101" pitchFamily="49" charset="-122"/>
                <a:ea typeface="黑体" panose="02010609060101010101" pitchFamily="49" charset="-122"/>
              </a:rPr>
              <a:t>：点、直线、平面的位置关系，核心是平行、垂直，距离、角度、对称等是刻画位置关系的基本方法。</a:t>
            </a:r>
            <a:endParaRPr lang="en-US" altLang="zh-CN" b="1" dirty="0" smtClean="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标题 1"/>
          <p:cNvSpPr>
            <a:spLocks noGrp="1"/>
          </p:cNvSpPr>
          <p:nvPr>
            <p:ph type="title"/>
          </p:nvPr>
        </p:nvSpPr>
        <p:spPr/>
        <p:txBody>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什么叫</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“几何体的结构特征”？</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2291" name="内容占位符 2"/>
          <p:cNvSpPr>
            <a:spLocks noGrp="1"/>
          </p:cNvSpPr>
          <p:nvPr>
            <p:ph idx="1"/>
          </p:nvPr>
        </p:nvSpPr>
        <p:spPr/>
        <p:txBody>
          <a:bodyPr>
            <a:normAutofit lnSpcReduction="10000"/>
          </a:bodyPr>
          <a:lstStyle/>
          <a:p>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结构特征就是这类几何对象（如棱柱）组成要素之间确定的关系。</a:t>
            </a:r>
            <a:endParaRPr lang="en-US" altLang="zh-CN"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结构特征有多种表现形式，选刻画这类对象的充要条件作为定义（包含的要素关系尽量少），作为研究的出发点，其他的特征作为性质。</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定义</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充要条件；性质</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必要条件；判定</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充分条件（研究直线垂直于平面的判断，就是探究什么条件能确保垂直）。</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up)">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wipe(up)">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wipe(up)">
                                      <p:cBhvr>
                                        <p:cTn id="17"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a:solidFill>
                  <a:srgbClr val="FF0000"/>
                </a:solidFill>
                <a:latin typeface="黑体" panose="02010609060101010101" pitchFamily="49" charset="-122"/>
                <a:ea typeface="黑体" panose="02010609060101010101" pitchFamily="49" charset="-122"/>
              </a:rPr>
              <a:t>思考：位置关系的</a:t>
            </a:r>
            <a:r>
              <a:rPr lang="zh-CN" altLang="en-US" b="1" dirty="0" smtClean="0">
                <a:solidFill>
                  <a:srgbClr val="FF0000"/>
                </a:solidFill>
                <a:latin typeface="黑体" panose="02010609060101010101" pitchFamily="49" charset="-122"/>
                <a:ea typeface="黑体" panose="02010609060101010101" pitchFamily="49" charset="-122"/>
              </a:rPr>
              <a:t>性质如何表现？</a:t>
            </a:r>
            <a:endParaRPr lang="zh-CN" altLang="en-US" dirty="0"/>
          </a:p>
        </p:txBody>
      </p:sp>
      <p:sp>
        <p:nvSpPr>
          <p:cNvPr id="3" name="内容占位符 2"/>
          <p:cNvSpPr>
            <a:spLocks noGrp="1"/>
          </p:cNvSpPr>
          <p:nvPr>
            <p:ph idx="1"/>
          </p:nvPr>
        </p:nvSpPr>
        <p:spPr/>
        <p:txBody>
          <a:bodyPr>
            <a:normAutofit fontScale="77500" lnSpcReduction="20000"/>
          </a:bodyPr>
          <a:lstStyle/>
          <a:p>
            <a:pPr>
              <a:lnSpc>
                <a:spcPct val="120000"/>
              </a:lnSpc>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例如：两</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条直线平行，从“同位角相等”、“内错角相等”以及“同旁内角互补”可以想到，这时的“性质”</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是与“</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第三条直线”</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构成某种关系</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平行、相交，相交时又形成一些</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角，然后看由两条直线平行这一位置关系所决定的这些角之间有什么确定的关系。</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从方法论的高度，研究</a:t>
            </a:r>
            <a:r>
              <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两个</a:t>
            </a:r>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几何元素（两条直线）的</a:t>
            </a:r>
            <a:r>
              <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某种位置</a:t>
            </a:r>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关系（平行）的性质，就是探索在这种</a:t>
            </a:r>
            <a:r>
              <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位置关系下的两个</a:t>
            </a:r>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几何元素与同类几何元素之间</a:t>
            </a:r>
            <a:r>
              <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是否形成确定的</a:t>
            </a:r>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关系。</a:t>
            </a:r>
            <a:endParaRPr lang="en-US" altLang="zh-CN"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具体方法是让“同类元素”动起来，看“变化中的不变性”。</a:t>
            </a:r>
            <a:endPar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a:latin typeface="黑体" panose="02010609060101010101" pitchFamily="49" charset="-122"/>
                <a:ea typeface="黑体" panose="02010609060101010101" pitchFamily="49" charset="-122"/>
              </a:rPr>
              <a:t>空间中直线、平面的垂直关系</a:t>
            </a:r>
            <a:endParaRPr lang="zh-CN" altLang="en-US"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rmAutofit/>
          </a:bodyPr>
          <a:lstStyle/>
          <a:p>
            <a:r>
              <a:rPr lang="zh-CN" altLang="en-US" b="1" dirty="0" smtClean="0">
                <a:solidFill>
                  <a:srgbClr val="FF0000"/>
                </a:solidFill>
                <a:latin typeface="黑体" panose="02010609060101010101" pitchFamily="49" charset="-122"/>
                <a:ea typeface="黑体" panose="02010609060101010101" pitchFamily="49" charset="-122"/>
                <a:cs typeface="Times New Roman" panose="02020603050405020304" pitchFamily="18" charset="0"/>
              </a:rPr>
              <a:t>课标要求：</a:t>
            </a:r>
            <a:r>
              <a:rPr lang="zh-CN" altLang="zh-CN" b="1" dirty="0" smtClean="0">
                <a:latin typeface="黑体" panose="02010609060101010101" pitchFamily="49" charset="-122"/>
                <a:ea typeface="黑体" panose="02010609060101010101" pitchFamily="49" charset="-122"/>
              </a:rPr>
              <a:t>探索</a:t>
            </a:r>
            <a:r>
              <a:rPr lang="zh-CN" altLang="zh-CN" b="1" dirty="0">
                <a:latin typeface="黑体" panose="02010609060101010101" pitchFamily="49" charset="-122"/>
                <a:ea typeface="黑体" panose="02010609060101010101" pitchFamily="49" charset="-122"/>
              </a:rPr>
              <a:t>空间直线与平面、平面与平面垂直的性质，如：垂直于同一个平面的两条直线平行；垂直于同一条直线的两个平面平行；两个平面垂直，如果一个平面内有一条直线垂直于这两个平面的交线，那么这条直线与另一个平面垂直；等等</a:t>
            </a:r>
            <a:r>
              <a:rPr lang="zh-CN" altLang="zh-CN" b="1" dirty="0" smtClean="0">
                <a:latin typeface="黑体" panose="02010609060101010101" pitchFamily="49" charset="-122"/>
                <a:ea typeface="黑体" panose="02010609060101010101" pitchFamily="49" charset="-122"/>
              </a:rPr>
              <a:t>。</a:t>
            </a:r>
            <a:endParaRPr lang="zh-CN" altLang="zh-CN" b="1" dirty="0">
              <a:latin typeface="黑体" panose="02010609060101010101" pitchFamily="49" charset="-122"/>
              <a:ea typeface="黑体" panose="02010609060101010101" pitchFamily="49"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1" dirty="0">
                <a:solidFill>
                  <a:srgbClr val="FF0000"/>
                </a:solidFill>
                <a:latin typeface="黑体" panose="02010609060101010101" pitchFamily="49" charset="-122"/>
                <a:ea typeface="黑体" panose="02010609060101010101" pitchFamily="49" charset="-122"/>
              </a:rPr>
              <a:t>教学设计要求</a:t>
            </a:r>
            <a:r>
              <a:rPr lang="zh-CN" altLang="en-US" b="1" dirty="0">
                <a:latin typeface="黑体" panose="02010609060101010101" pitchFamily="49" charset="-122"/>
                <a:ea typeface="黑体" panose="02010609060101010101" pitchFamily="49" charset="-122"/>
              </a:rPr>
              <a:t>：</a:t>
            </a:r>
            <a:r>
              <a:rPr lang="zh-CN" altLang="zh-CN" b="1" dirty="0">
                <a:latin typeface="黑体" panose="02010609060101010101" pitchFamily="49" charset="-122"/>
                <a:ea typeface="黑体" panose="02010609060101010101" pitchFamily="49" charset="-122"/>
              </a:rPr>
              <a:t>在明确“什么是图形的位置关系的性质”的基础上，通过类比直线、平面“平行关系”的性质，从整体上提出“垂直关系的性质”的猜想。选择“垂直于同一个平面的两条直线平行”等典型猜想给出证明。要体现研究几何问题的“基本套路”，提升直观想象、逻辑推理、数学抽象</a:t>
            </a:r>
            <a:r>
              <a:rPr lang="zh-CN" altLang="zh-CN" b="1" dirty="0" smtClean="0">
                <a:latin typeface="黑体" panose="02010609060101010101" pitchFamily="49" charset="-122"/>
                <a:ea typeface="黑体" panose="02010609060101010101" pitchFamily="49" charset="-122"/>
              </a:rPr>
              <a:t>素养</a:t>
            </a:r>
            <a:endParaRPr lang="zh-CN" altLang="en-US" b="1" dirty="0">
              <a:latin typeface="黑体" panose="02010609060101010101" pitchFamily="49" charset="-122"/>
              <a:ea typeface="黑体" panose="02010609060101010101" pitchFamily="49" charset="-122"/>
              <a:cs typeface="Times New Roman" panose="02020603050405020304" pitchFamily="18" charset="0"/>
            </a:endParaRPr>
          </a:p>
          <a:p>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这样处理有什么好处？</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完整的、统一的解决方案，立意</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高，思想性强，</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“数学味”浓；</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反映数学知识的发生发展过程，是自然</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而</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水到渠成的；</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探索性更强，能</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更好地落实“发现和提出问题的能力、分析和解决问题的能力的培养</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”，创造性也更强；</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符合数学思维规律，体现数学的整体观，使性质的发现具有必然性，能给学生更多智慧的启迪，思维的教学更加到位；</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更能体现学习的自主性，更能激发学生的学习主动性</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内容占位符 2"/>
          <p:cNvSpPr>
            <a:spLocks noGrp="1"/>
          </p:cNvSpPr>
          <p:nvPr>
            <p:ph idx="4294967295"/>
          </p:nvPr>
        </p:nvSpPr>
        <p:spPr/>
        <p:txBody>
          <a:bodyPr>
            <a:normAutofit lnSpcReduction="1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学生已经完整地学过</a:t>
            </a:r>
            <a:r>
              <a:rPr lang="zh-CN" altLang="zh-CN" b="1" dirty="0">
                <a:latin typeface="黑体" panose="02010609060101010101" pitchFamily="49" charset="-122"/>
                <a:ea typeface="黑体" panose="02010609060101010101" pitchFamily="49" charset="-122"/>
              </a:rPr>
              <a:t>直线、 平面平行的判定及其性质</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，已经了解了研究一种几何位置关系的“基本套路”：从判定到性质，性质的内容、过程和方法，因此与学生的认知准备相适应。</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当前的问题是对“什么叫判定”、“什么叫性质”的归纳不够，导致学生的盲目探究，无逻辑的猜想，使发现和提出猜想成为偶然。</a:t>
            </a:r>
            <a:endPar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8131" name="标题 3"/>
          <p:cNvSpPr>
            <a:spLocks noGrp="1"/>
          </p:cNvSpPr>
          <p:nvPr>
            <p:ph type="title" idx="4294967295"/>
          </p:nvPr>
        </p:nvSpPr>
        <p:spPr/>
        <p:txBody>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为什么可以这么做？</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476672"/>
            <a:ext cx="8229600" cy="5649491"/>
          </a:xfrm>
        </p:spPr>
        <p:txBody>
          <a:bodyPr>
            <a:normAutofit/>
          </a:bodyPr>
          <a:lstStyle/>
          <a:p>
            <a:pPr marL="0" indent="0">
              <a:buNone/>
            </a:pPr>
            <a:r>
              <a:rPr lang="en-US" altLang="zh-CN" b="1" dirty="0">
                <a:latin typeface="黑体" panose="02010609060101010101" pitchFamily="49" charset="-122"/>
                <a:ea typeface="黑体" panose="02010609060101010101" pitchFamily="49" charset="-122"/>
              </a:rPr>
              <a:t>5</a:t>
            </a:r>
            <a:r>
              <a:rPr lang="zh-CN" altLang="zh-CN" b="1" dirty="0">
                <a:latin typeface="黑体" panose="02010609060101010101" pitchFamily="49" charset="-122"/>
                <a:ea typeface="黑体" panose="02010609060101010101" pitchFamily="49" charset="-122"/>
              </a:rPr>
              <a:t>．</a:t>
            </a:r>
            <a:r>
              <a:rPr lang="zh-CN" altLang="zh-CN" b="1" dirty="0">
                <a:solidFill>
                  <a:srgbClr val="FF0000"/>
                </a:solidFill>
                <a:latin typeface="黑体" panose="02010609060101010101" pitchFamily="49" charset="-122"/>
                <a:ea typeface="黑体" panose="02010609060101010101" pitchFamily="49" charset="-122"/>
              </a:rPr>
              <a:t>教好数学就是落实数学核心素养</a:t>
            </a:r>
            <a:r>
              <a:rPr lang="zh-CN" altLang="zh-CN" b="1" dirty="0">
                <a:latin typeface="黑体" panose="02010609060101010101" pitchFamily="49" charset="-122"/>
                <a:ea typeface="黑体" panose="02010609060101010101" pitchFamily="49" charset="-122"/>
              </a:rPr>
              <a:t>，其内涵是：引导学生通过对现实问题的数学抽象获得数学对象，构建研究数学对象的基本路径，发现值得研究的数学问题，探寻解决问题的数学方法，获得有价值的数学结论，建立数学模型解决现实问题。</a:t>
            </a:r>
            <a:endParaRPr lang="zh-CN" altLang="zh-CN" b="1" dirty="0">
              <a:latin typeface="黑体" panose="02010609060101010101" pitchFamily="49" charset="-122"/>
              <a:ea typeface="黑体" panose="02010609060101010101" pitchFamily="49" charset="-122"/>
            </a:endParaRPr>
          </a:p>
          <a:p>
            <a:r>
              <a:rPr lang="zh-CN" altLang="zh-CN" b="1" dirty="0">
                <a:solidFill>
                  <a:srgbClr val="FF0000"/>
                </a:solidFill>
                <a:latin typeface="黑体" panose="02010609060101010101" pitchFamily="49" charset="-122"/>
                <a:ea typeface="黑体" panose="02010609060101010101" pitchFamily="49" charset="-122"/>
              </a:rPr>
              <a:t>要把如何抽象数学对象、如何发现和提出数学问题作为教学的关键任务</a:t>
            </a:r>
            <a:r>
              <a:rPr lang="zh-CN" altLang="zh-CN" b="1" dirty="0">
                <a:latin typeface="黑体" panose="02010609060101010101" pitchFamily="49" charset="-122"/>
                <a:ea typeface="黑体" panose="02010609060101010101" pitchFamily="49" charset="-122"/>
              </a:rPr>
              <a:t>，以实现从“知其然”到“知其所以然”再到“何由以知其所以然”的跨越</a:t>
            </a:r>
            <a:r>
              <a:rPr lang="zh-CN" altLang="zh-CN" b="1" dirty="0" smtClean="0">
                <a:latin typeface="黑体" panose="02010609060101010101" pitchFamily="49" charset="-122"/>
                <a:ea typeface="黑体" panose="02010609060101010101" pitchFamily="49" charset="-122"/>
              </a:rPr>
              <a:t>。</a:t>
            </a:r>
            <a:endParaRPr lang="zh-CN" altLang="en-US" b="1" dirty="0">
              <a:latin typeface="黑体" panose="02010609060101010101" pitchFamily="49" charset="-122"/>
              <a:ea typeface="黑体" panose="02010609060101010101" pitchFamily="49"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直线与平面垂直的性质的问题串</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rmAutofit fontScale="92500"/>
          </a:bodyPr>
          <a:lstStyle/>
          <a:p>
            <a:pPr marL="0" indent="0">
              <a:buNone/>
            </a:pPr>
            <a:r>
              <a:rPr lang="zh-CN" altLang="en-US" b="1" dirty="0" smtClean="0">
                <a:latin typeface="黑体" panose="02010609060101010101" pitchFamily="49" charset="-122"/>
                <a:ea typeface="黑体" panose="02010609060101010101" pitchFamily="49" charset="-122"/>
                <a:cs typeface="Times New Roman" panose="02020603050405020304" pitchFamily="18" charset="0"/>
              </a:rPr>
              <a:t>一、复习回顾</a:t>
            </a:r>
            <a:endParaRPr lang="en-US" altLang="zh-CN" b="1" dirty="0" smtClean="0">
              <a:latin typeface="黑体" panose="02010609060101010101" pitchFamily="49" charset="-122"/>
              <a:ea typeface="黑体" panose="02010609060101010101" pitchFamily="49" charset="-122"/>
              <a:cs typeface="Times New Roman" panose="02020603050405020304" pitchFamily="18" charset="0"/>
            </a:endParaRPr>
          </a:p>
          <a:p>
            <a:r>
              <a:rPr lang="zh-CN" altLang="zh-CN" b="1" dirty="0">
                <a:latin typeface="黑体" panose="02010609060101010101" pitchFamily="49" charset="-122"/>
                <a:ea typeface="黑体" panose="02010609060101010101" pitchFamily="49" charset="-122"/>
              </a:rPr>
              <a:t>前面我们学习了直线与平面垂直的定义及判定定理，请大家回顾一下内容和研究</a:t>
            </a:r>
            <a:r>
              <a:rPr lang="zh-CN" altLang="zh-CN" b="1" dirty="0" smtClean="0">
                <a:latin typeface="黑体" panose="02010609060101010101" pitchFamily="49" charset="-122"/>
                <a:ea typeface="黑体" panose="02010609060101010101" pitchFamily="49" charset="-122"/>
              </a:rPr>
              <a:t>思路</a:t>
            </a:r>
            <a:r>
              <a:rPr lang="zh-CN" altLang="en-US"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pPr marL="0" indent="0">
              <a:buNone/>
            </a:pPr>
            <a:r>
              <a:rPr lang="zh-CN" altLang="zh-CN" b="1" dirty="0">
                <a:latin typeface="黑体" panose="02010609060101010101" pitchFamily="49" charset="-122"/>
                <a:ea typeface="黑体" panose="02010609060101010101" pitchFamily="49" charset="-122"/>
              </a:rPr>
              <a:t>二、引入新课</a:t>
            </a:r>
            <a:endParaRPr lang="zh-CN" altLang="zh-CN" b="1" dirty="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研究了</a:t>
            </a:r>
            <a:r>
              <a:rPr lang="zh-CN" altLang="zh-CN" b="1" dirty="0" smtClean="0">
                <a:latin typeface="黑体" panose="02010609060101010101" pitchFamily="49" charset="-122"/>
                <a:ea typeface="黑体" panose="02010609060101010101" pitchFamily="49" charset="-122"/>
              </a:rPr>
              <a:t>直线</a:t>
            </a:r>
            <a:r>
              <a:rPr lang="zh-CN" altLang="zh-CN" b="1" dirty="0">
                <a:latin typeface="黑体" panose="02010609060101010101" pitchFamily="49" charset="-122"/>
                <a:ea typeface="黑体" panose="02010609060101010101" pitchFamily="49" charset="-122"/>
              </a:rPr>
              <a:t>与平面垂直的</a:t>
            </a:r>
            <a:r>
              <a:rPr lang="zh-CN" altLang="zh-CN" b="1" dirty="0" smtClean="0">
                <a:latin typeface="黑体" panose="02010609060101010101" pitchFamily="49" charset="-122"/>
                <a:ea typeface="黑体" panose="02010609060101010101" pitchFamily="49" charset="-122"/>
              </a:rPr>
              <a:t>判定，</a:t>
            </a:r>
            <a:r>
              <a:rPr lang="zh-CN" altLang="zh-CN" b="1" dirty="0">
                <a:latin typeface="黑体" panose="02010609060101010101" pitchFamily="49" charset="-122"/>
                <a:ea typeface="黑体" panose="02010609060101010101" pitchFamily="49" charset="-122"/>
              </a:rPr>
              <a:t>你觉得接下来</a:t>
            </a:r>
            <a:r>
              <a:rPr lang="zh-CN" altLang="zh-CN" b="1" dirty="0" smtClean="0">
                <a:latin typeface="黑体" panose="02010609060101010101" pitchFamily="49" charset="-122"/>
                <a:ea typeface="黑体" panose="02010609060101010101" pitchFamily="49" charset="-122"/>
              </a:rPr>
              <a:t>我们研究</a:t>
            </a:r>
            <a:r>
              <a:rPr lang="zh-CN" altLang="zh-CN" b="1" dirty="0">
                <a:latin typeface="黑体" panose="02010609060101010101" pitchFamily="49" charset="-122"/>
                <a:ea typeface="黑体" panose="02010609060101010101" pitchFamily="49" charset="-122"/>
              </a:rPr>
              <a:t>什么</a:t>
            </a:r>
            <a:r>
              <a:rPr lang="zh-CN" altLang="zh-CN" b="1" dirty="0" smtClean="0">
                <a:latin typeface="黑体" panose="02010609060101010101" pitchFamily="49" charset="-122"/>
                <a:ea typeface="黑体" panose="02010609060101010101" pitchFamily="49" charset="-122"/>
              </a:rPr>
              <a:t>？</a:t>
            </a:r>
            <a:r>
              <a:rPr lang="en-US" altLang="zh-CN" b="1" dirty="0" smtClean="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性质</a:t>
            </a:r>
            <a:endParaRPr lang="zh-CN" altLang="zh-CN" b="1" dirty="0">
              <a:latin typeface="黑体" panose="02010609060101010101" pitchFamily="49" charset="-122"/>
              <a:ea typeface="黑体" panose="02010609060101010101" pitchFamily="49" charset="-122"/>
            </a:endParaRPr>
          </a:p>
          <a:p>
            <a:r>
              <a:rPr lang="zh-CN" altLang="en-US" b="1" dirty="0" smtClean="0">
                <a:latin typeface="黑体" panose="02010609060101010101" pitchFamily="49" charset="-122"/>
                <a:ea typeface="黑体" panose="02010609060101010101" pitchFamily="49" charset="-122"/>
              </a:rPr>
              <a:t>追问：具体地，就是要研究</a:t>
            </a:r>
            <a:r>
              <a:rPr lang="zh-CN" altLang="zh-CN" b="1" dirty="0" smtClean="0">
                <a:latin typeface="黑体" panose="02010609060101010101" pitchFamily="49" charset="-122"/>
                <a:ea typeface="黑体" panose="02010609060101010101" pitchFamily="49" charset="-122"/>
              </a:rPr>
              <a:t>什么？</a:t>
            </a:r>
            <a:r>
              <a:rPr lang="en-US" altLang="zh-CN" b="1" dirty="0" smtClean="0">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以</a:t>
            </a:r>
            <a:r>
              <a:rPr lang="zh-CN" altLang="zh-CN" b="1" dirty="0" smtClean="0">
                <a:latin typeface="黑体" panose="02010609060101010101" pitchFamily="49" charset="-122"/>
                <a:ea typeface="黑体" panose="02010609060101010101" pitchFamily="49" charset="-122"/>
              </a:rPr>
              <a:t>“</a:t>
            </a:r>
            <a:r>
              <a:rPr lang="zh-CN" altLang="zh-CN" b="1" dirty="0">
                <a:latin typeface="黑体" panose="02010609060101010101" pitchFamily="49" charset="-122"/>
                <a:ea typeface="黑体" panose="02010609060101010101" pitchFamily="49" charset="-122"/>
              </a:rPr>
              <a:t>直线与平面垂直”为</a:t>
            </a:r>
            <a:r>
              <a:rPr lang="zh-CN" altLang="zh-CN" b="1" dirty="0" smtClean="0">
                <a:latin typeface="黑体" panose="02010609060101010101" pitchFamily="49" charset="-122"/>
                <a:ea typeface="黑体" panose="02010609060101010101" pitchFamily="49" charset="-122"/>
              </a:rPr>
              <a:t>条件能</a:t>
            </a:r>
            <a:r>
              <a:rPr lang="zh-CN" altLang="zh-CN" b="1" dirty="0">
                <a:latin typeface="黑体" panose="02010609060101010101" pitchFamily="49" charset="-122"/>
                <a:ea typeface="黑体" panose="02010609060101010101" pitchFamily="49" charset="-122"/>
              </a:rPr>
              <a:t>推出什么</a:t>
            </a:r>
            <a:r>
              <a:rPr lang="zh-CN" altLang="zh-CN" b="1" dirty="0" smtClean="0">
                <a:latin typeface="黑体" panose="02010609060101010101" pitchFamily="49" charset="-122"/>
                <a:ea typeface="黑体" panose="02010609060101010101" pitchFamily="49" charset="-122"/>
              </a:rPr>
              <a:t>结论</a:t>
            </a:r>
            <a:r>
              <a:rPr lang="zh-CN" altLang="en-US" b="1" dirty="0" smtClean="0">
                <a:latin typeface="黑体" panose="02010609060101010101" pitchFamily="49" charset="-122"/>
                <a:ea typeface="黑体" panose="02010609060101010101" pitchFamily="49" charset="-122"/>
              </a:rPr>
              <a:t>。</a:t>
            </a:r>
            <a:endParaRPr lang="zh-CN" altLang="en-US" b="1" dirty="0">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332656"/>
            <a:ext cx="8229600" cy="5793507"/>
          </a:xfrm>
        </p:spPr>
        <p:txBody>
          <a:bodyPr>
            <a:normAutofit fontScale="92500" lnSpcReduction="1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定义既可以作为判定，又可以作为性质</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。此外</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，还有其它性质吗？如何发现</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性质</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（学生没有思路时）回顾直线</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平面</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平行性质</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的研究过程</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是从什么角度入手发现</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类比</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一下，你觉得如何入手？</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教师引导：</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平行</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性质的研究，是以直线</a:t>
            </a:r>
            <a:r>
              <a:rPr lang="en-US" altLang="zh-CN" b="1"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与平面</a:t>
            </a:r>
            <a:r>
              <a:rPr lang="zh-CN" altLang="zh-CN" b="1" i="1" dirty="0">
                <a:latin typeface="Times New Roman" panose="02020603050405020304" pitchFamily="18" charset="0"/>
                <a:ea typeface="黑体" panose="02010609060101010101" pitchFamily="49" charset="-122"/>
                <a:cs typeface="Times New Roman" panose="02020603050405020304" pitchFamily="18" charset="0"/>
              </a:rPr>
              <a:t>α</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平行为条件，借助经过</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直线</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平面</a:t>
            </a:r>
            <a:r>
              <a:rPr lang="zh-CN" altLang="zh-CN" b="1" i="1" dirty="0">
                <a:latin typeface="Times New Roman" panose="02020603050405020304" pitchFamily="18" charset="0"/>
                <a:ea typeface="黑体" panose="02010609060101010101" pitchFamily="49" charset="-122"/>
                <a:cs typeface="Times New Roman" panose="02020603050405020304" pitchFamily="18" charset="0"/>
              </a:rPr>
              <a:t>β</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发现</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b="1" i="1" dirty="0">
                <a:latin typeface="Times New Roman" panose="02020603050405020304" pitchFamily="18" charset="0"/>
                <a:ea typeface="黑体" panose="02010609060101010101" pitchFamily="49" charset="-122"/>
                <a:cs typeface="Times New Roman" panose="02020603050405020304" pitchFamily="18" charset="0"/>
              </a:rPr>
              <a:t>α</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i="1" dirty="0">
                <a:latin typeface="Times New Roman" panose="02020603050405020304" pitchFamily="18" charset="0"/>
                <a:ea typeface="黑体" panose="02010609060101010101" pitchFamily="49" charset="-122"/>
                <a:cs typeface="Times New Roman" panose="02020603050405020304" pitchFamily="18" charset="0"/>
              </a:rPr>
              <a:t>β</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的交线</a:t>
            </a:r>
            <a:r>
              <a:rPr lang="en-US" altLang="zh-CN" b="1"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平行，而且这个平行</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关系不会随</a:t>
            </a:r>
            <a:r>
              <a:rPr lang="zh-CN" altLang="zh-CN" b="1" i="1" dirty="0" smtClean="0">
                <a:latin typeface="Times New Roman" panose="02020603050405020304" pitchFamily="18" charset="0"/>
                <a:ea typeface="黑体" panose="02010609060101010101" pitchFamily="49" charset="-122"/>
                <a:cs typeface="Times New Roman" panose="02020603050405020304" pitchFamily="18" charset="0"/>
              </a:rPr>
              <a:t>β</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的改变而改变，</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从而得到</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了一条线面平行的性质</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仿照</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上面的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归纳</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，你能</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说说</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平</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面</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与平</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面</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平行的性质是如何发现的吗？</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zh-CN" b="1" dirty="0">
                <a:latin typeface="黑体" panose="02010609060101010101" pitchFamily="49" charset="-122"/>
                <a:ea typeface="黑体" panose="02010609060101010101" pitchFamily="49" charset="-122"/>
              </a:rPr>
              <a:t>你能总结一下如何研究一种位置关系的性质了吗？</a:t>
            </a:r>
            <a:endParaRPr lang="zh-CN" altLang="zh-CN" b="1" dirty="0">
              <a:latin typeface="黑体" panose="02010609060101010101" pitchFamily="49" charset="-122"/>
              <a:ea typeface="黑体" panose="02010609060101010101" pitchFamily="49" charset="-122"/>
            </a:endParaRPr>
          </a:p>
          <a:p>
            <a:r>
              <a:rPr lang="zh-CN" altLang="zh-CN" b="1" dirty="0" smtClean="0">
                <a:latin typeface="黑体" panose="02010609060101010101" pitchFamily="49" charset="-122"/>
                <a:ea typeface="黑体" panose="02010609060101010101" pitchFamily="49" charset="-122"/>
              </a:rPr>
              <a:t>平行</a:t>
            </a:r>
            <a:r>
              <a:rPr lang="zh-CN" altLang="zh-CN" b="1" dirty="0">
                <a:latin typeface="黑体" panose="02010609060101010101" pitchFamily="49" charset="-122"/>
                <a:ea typeface="黑体" panose="02010609060101010101" pitchFamily="49" charset="-122"/>
              </a:rPr>
              <a:t>关系的性质，就是以线面、面面平行为条件，通过考察它们与另一条直线、另一个平面形成的关系中，有哪些不变的特性</a:t>
            </a:r>
            <a:r>
              <a:rPr lang="zh-CN" altLang="zh-CN" b="1" dirty="0" smtClean="0">
                <a:latin typeface="黑体" panose="02010609060101010101" pitchFamily="49" charset="-122"/>
                <a:ea typeface="黑体" panose="02010609060101010101" pitchFamily="49" charset="-122"/>
              </a:rPr>
              <a:t>。</a:t>
            </a:r>
            <a:endParaRPr lang="en-US" altLang="zh-CN" b="1" dirty="0" smtClean="0">
              <a:latin typeface="黑体" panose="02010609060101010101" pitchFamily="49" charset="-122"/>
              <a:ea typeface="黑体" panose="02010609060101010101" pitchFamily="49" charset="-122"/>
            </a:endParaRPr>
          </a:p>
          <a:p>
            <a:r>
              <a:rPr lang="zh-CN" altLang="zh-CN" b="1" dirty="0">
                <a:latin typeface="黑体" panose="02010609060101010101" pitchFamily="49" charset="-122"/>
                <a:ea typeface="黑体" panose="02010609060101010101" pitchFamily="49" charset="-122"/>
              </a:rPr>
              <a:t>接下来</a:t>
            </a:r>
            <a:r>
              <a:rPr lang="zh-CN" altLang="zh-CN" b="1" dirty="0" smtClean="0">
                <a:latin typeface="黑体" panose="02010609060101010101" pitchFamily="49" charset="-122"/>
                <a:ea typeface="黑体" panose="02010609060101010101" pitchFamily="49" charset="-122"/>
              </a:rPr>
              <a:t>，类比</a:t>
            </a:r>
            <a:r>
              <a:rPr lang="zh-CN" altLang="zh-CN" b="1" dirty="0">
                <a:latin typeface="黑体" panose="02010609060101010101" pitchFamily="49" charset="-122"/>
                <a:ea typeface="黑体" panose="02010609060101010101" pitchFamily="49" charset="-122"/>
              </a:rPr>
              <a:t>直线与平面平行性质的</a:t>
            </a:r>
            <a:r>
              <a:rPr lang="zh-CN" altLang="zh-CN" b="1" dirty="0" smtClean="0">
                <a:latin typeface="黑体" panose="02010609060101010101" pitchFamily="49" charset="-122"/>
                <a:ea typeface="黑体" panose="02010609060101010101" pitchFamily="49" charset="-122"/>
              </a:rPr>
              <a:t>研究思路</a:t>
            </a:r>
            <a:r>
              <a:rPr lang="zh-CN" altLang="en-US" b="1" dirty="0" smtClean="0">
                <a:latin typeface="黑体" panose="02010609060101010101" pitchFamily="49" charset="-122"/>
                <a:ea typeface="黑体" panose="02010609060101010101" pitchFamily="49" charset="-122"/>
              </a:rPr>
              <a:t>和方法</a:t>
            </a:r>
            <a:r>
              <a:rPr lang="zh-CN" altLang="zh-CN" b="1" dirty="0" smtClean="0">
                <a:latin typeface="黑体" panose="02010609060101010101" pitchFamily="49" charset="-122"/>
                <a:ea typeface="黑体" panose="02010609060101010101" pitchFamily="49" charset="-122"/>
              </a:rPr>
              <a:t>，</a:t>
            </a:r>
            <a:r>
              <a:rPr lang="zh-CN" altLang="zh-CN" b="1" dirty="0">
                <a:latin typeface="黑体" panose="02010609060101010101" pitchFamily="49" charset="-122"/>
                <a:ea typeface="黑体" panose="02010609060101010101" pitchFamily="49" charset="-122"/>
              </a:rPr>
              <a:t>先独立思考、探究，得出结果后再相互交流、讨论。要求：把</a:t>
            </a:r>
            <a:r>
              <a:rPr lang="zh-CN" altLang="zh-CN" b="1" dirty="0" smtClean="0">
                <a:latin typeface="黑体" panose="02010609060101010101" pitchFamily="49" charset="-122"/>
                <a:ea typeface="黑体" panose="02010609060101010101" pitchFamily="49" charset="-122"/>
              </a:rPr>
              <a:t>你</a:t>
            </a:r>
            <a:r>
              <a:rPr lang="zh-CN" altLang="en-US" b="1" dirty="0" smtClean="0">
                <a:latin typeface="黑体" panose="02010609060101010101" pitchFamily="49" charset="-122"/>
                <a:ea typeface="黑体" panose="02010609060101010101" pitchFamily="49" charset="-122"/>
              </a:rPr>
              <a:t>发现</a:t>
            </a:r>
            <a:r>
              <a:rPr lang="zh-CN" altLang="zh-CN" b="1" dirty="0" smtClean="0">
                <a:latin typeface="黑体" panose="02010609060101010101" pitchFamily="49" charset="-122"/>
                <a:ea typeface="黑体" panose="02010609060101010101" pitchFamily="49" charset="-122"/>
              </a:rPr>
              <a:t>的</a:t>
            </a:r>
            <a:r>
              <a:rPr lang="zh-CN" altLang="zh-CN" b="1" dirty="0">
                <a:latin typeface="黑体" panose="02010609060101010101" pitchFamily="49" charset="-122"/>
                <a:ea typeface="黑体" panose="02010609060101010101" pitchFamily="49" charset="-122"/>
              </a:rPr>
              <a:t>线面</a:t>
            </a:r>
            <a:r>
              <a:rPr lang="zh-CN" altLang="zh-CN" b="1" dirty="0" smtClean="0">
                <a:latin typeface="黑体" panose="02010609060101010101" pitchFamily="49" charset="-122"/>
                <a:ea typeface="黑体" panose="02010609060101010101" pitchFamily="49" charset="-122"/>
              </a:rPr>
              <a:t>垂直性质</a:t>
            </a:r>
            <a:r>
              <a:rPr lang="zh-CN" altLang="zh-CN" b="1" dirty="0">
                <a:latin typeface="黑体" panose="02010609060101010101" pitchFamily="49" charset="-122"/>
                <a:ea typeface="黑体" panose="02010609060101010101" pitchFamily="49" charset="-122"/>
              </a:rPr>
              <a:t>总结提炼出来，并用图形语言和符号语言</a:t>
            </a:r>
            <a:r>
              <a:rPr lang="zh-CN" altLang="zh-CN" b="1" dirty="0" smtClean="0">
                <a:latin typeface="黑体" panose="02010609060101010101" pitchFamily="49" charset="-122"/>
                <a:ea typeface="黑体" panose="02010609060101010101" pitchFamily="49" charset="-122"/>
              </a:rPr>
              <a:t>表达。</a:t>
            </a:r>
            <a:endParaRPr lang="zh-CN" altLang="zh-CN" b="1" dirty="0">
              <a:latin typeface="黑体" panose="02010609060101010101" pitchFamily="49" charset="-122"/>
              <a:ea typeface="黑体" panose="02010609060101010101" pitchFamily="49" charset="-122"/>
            </a:endParaRPr>
          </a:p>
        </p:txBody>
      </p:sp>
      <p:sp>
        <p:nvSpPr>
          <p:cNvPr id="4" name="标题 3"/>
          <p:cNvSpPr>
            <a:spLocks noGrp="1"/>
          </p:cNvSpPr>
          <p:nvPr>
            <p:ph type="title"/>
          </p:nvPr>
        </p:nvSpPr>
        <p:spPr/>
        <p:txBody>
          <a:bodyPr/>
          <a:lstStyle/>
          <a:p>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五</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、理解教学</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教之道在于“度”</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rmAutofit lnSpcReduction="10000"/>
          </a:bodyPr>
          <a:lstStyle/>
          <a:p>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道而弗牵，强而弗抑，开而弗达。</a:t>
            </a:r>
            <a:endParaRPr lang="en-US" altLang="zh-CN"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为了培养学生的创造性思维，必须让学生有实质性的数学思考。</a:t>
            </a:r>
            <a:endParaRPr lang="zh-CN"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数学是思维的科学，概念是思维的细胞，数学思维更是用概念思维，因此数学是培养思维能力的最佳载体．</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从数学知识发生发展</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自然拓展过程，数学性质的合理猜想与</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论证</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过程出发，通过适当的问题引领，就能实现这样的目标。</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具体怎么做？</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rmAutofit fontScale="85000" lnSpcReduction="10000"/>
          </a:bodyPr>
          <a:lstStyle/>
          <a:p>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加强一般观念（</a:t>
            </a:r>
            <a:r>
              <a:rPr lang="en-US" altLang="zh-CN"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big idea</a:t>
            </a:r>
            <a:r>
              <a:rPr lang="zh-CN" altLang="en-US"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）的指导作用，提升思想性。</a:t>
            </a:r>
            <a:endParaRPr lang="en-US" altLang="zh-CN" b="1"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通过</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具体事例的归纳概括，特别是让</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学生</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自主、探究、交流</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给学生表达的机会，</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表达</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把握学生的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思维过程，</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捕捉生成性教学资源，</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并用</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“你是怎么想的？”“你是怎么想到的？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能把你的想法说得更清楚一些吗？”</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等</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促进</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思考</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，逐步培养学生用概念解释数学对象</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、通过</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归纳发现数学规律的能力与习惯，是促使学生深层次参与课堂教学的有力</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举措．</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要</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把实质性</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归纳</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机会</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留给学生，例如具体实例共同特征</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归纳</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就</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应该让学生完成</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a:bodyPr>
          <a:lstStyle/>
          <a:p>
            <a:r>
              <a:rPr lang="zh-CN" altLang="en-US" sz="3800" b="1" smtClean="0">
                <a:latin typeface="Times New Roman" panose="02020603050405020304" pitchFamily="18" charset="0"/>
                <a:ea typeface="黑体" panose="02010609060101010101" pitchFamily="49" charset="-122"/>
                <a:cs typeface="Times New Roman" panose="02020603050405020304" pitchFamily="18" charset="0"/>
              </a:rPr>
              <a:t>心中</a:t>
            </a:r>
            <a:r>
              <a:rPr lang="zh-CN" altLang="en-US" sz="3800" b="1" dirty="0" smtClean="0">
                <a:latin typeface="Times New Roman" panose="02020603050405020304" pitchFamily="18" charset="0"/>
                <a:ea typeface="黑体" panose="02010609060101010101" pitchFamily="49" charset="-122"/>
                <a:cs typeface="Times New Roman" panose="02020603050405020304" pitchFamily="18" charset="0"/>
              </a:rPr>
              <a:t>有学生就是教师有素养</a:t>
            </a:r>
            <a:endParaRPr lang="zh-CN" altLang="en-US" sz="38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4515" name="Rectangle 3"/>
          <p:cNvSpPr>
            <a:spLocks noGrp="1" noChangeArrowheads="1"/>
          </p:cNvSpPr>
          <p:nvPr>
            <p:ph type="body" idx="1"/>
          </p:nvPr>
        </p:nvSpPr>
        <p:spPr/>
        <p:txBody>
          <a:bodyPr>
            <a:normAutofit/>
          </a:bodyPr>
          <a:lstStyle/>
          <a:p>
            <a:pPr>
              <a:lnSpc>
                <a:spcPct val="110000"/>
              </a:lnSpc>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能为学生着想的老师就是高素质的老师</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什么叫“为学生着想”？</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慢下来，给学生“悟”的时间和空间，“慢”</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就是快！</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应加强动手、思考和感悟的实践，培养学生渴求知识的感觉</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lnSpc>
                <a:spcPct val="110000"/>
              </a:lnSpc>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先</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让学生思考、感悟，经历“猜想</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验证”、“发现</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论证”的过程，然后上升为理性认识。</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越是看上去简单的知识，越要让学生亲身感悟，从中获得“如何思考”的体验，这样得到的知识才能转化为认识世界的智慧，创造力的培养也蕴含其中</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endParaRPr lang="zh-CN" altLang="zh-CN" b="1">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5539" name="Rectangle 3"/>
          <p:cNvSpPr>
            <a:spLocks noGrp="1" noChangeArrowheads="1"/>
          </p:cNvSpPr>
          <p:nvPr>
            <p:ph type="body" idx="1"/>
          </p:nvPr>
        </p:nvSpPr>
        <p:spPr>
          <a:xfrm>
            <a:off x="457200" y="260648"/>
            <a:ext cx="8229600" cy="5865515"/>
          </a:xfrm>
        </p:spPr>
        <p:txBody>
          <a:bodyPr>
            <a:normAutofit/>
          </a:bodyPr>
          <a:lstStyle/>
          <a:p>
            <a:pPr>
              <a:lnSpc>
                <a:spcPct val="90000"/>
              </a:lnSpc>
            </a:pPr>
            <a:r>
              <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真正的学习必须经历“感知</a:t>
            </a:r>
            <a:r>
              <a:rPr lang="en-US" altLang="zh-CN"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感悟</a:t>
            </a:r>
            <a:r>
              <a:rPr lang="en-US" altLang="zh-CN"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知识”的过程。</a:t>
            </a:r>
            <a:endParaRPr lang="zh-CN" altLang="en-US" b="1"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a:p>
            <a:pPr>
              <a:lnSpc>
                <a:spcPct val="90000"/>
              </a:lnSpc>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学生</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冥思苦想而不得其解，一经提示就恍然大悟，问题到底出在哪里？</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a:p>
            <a:pPr>
              <a:lnSpc>
                <a:spcPct val="90000"/>
              </a:lnSpc>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“不是做不到，而是想不到”的现象，正是数学素养低、数学能力差的表现。改变这种状态，要让学生不仅能做而且会想，唯一的办法是放手让学生自己先想、先</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做，老师在如何想、如何做上加强引导。</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这就需要限制课堂容量，放慢教学节奏，给学生“悟”的时间，给学生说出自己想法的机会。 </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r>
              <a:rPr lang="zh-CN" altLang="en-US" sz="4000" b="1">
                <a:latin typeface="Times New Roman" panose="02020603050405020304" pitchFamily="18" charset="0"/>
                <a:ea typeface="黑体" panose="02010609060101010101" pitchFamily="49" charset="-122"/>
                <a:cs typeface="Times New Roman" panose="02020603050405020304" pitchFamily="18" charset="0"/>
              </a:rPr>
              <a:t>教之道在于“度”，学之道在于“悟” </a:t>
            </a:r>
            <a:endParaRPr lang="zh-CN" altLang="en-US" sz="4000" b="1">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6563" name="Rectangle 3"/>
          <p:cNvSpPr>
            <a:spLocks noGrp="1" noChangeArrowheads="1"/>
          </p:cNvSpPr>
          <p:nvPr>
            <p:ph type="body" idx="1"/>
          </p:nvPr>
        </p:nvSpPr>
        <p:spPr/>
        <p:txBody>
          <a:bodyPr>
            <a:normAutofit/>
          </a:bodyPr>
          <a:lstStyle/>
          <a:p>
            <a:pPr>
              <a:lnSpc>
                <a:spcPct val="90000"/>
              </a:lnSpc>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为了发展</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学生创新智慧</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，需要思考一些基本问题，例如：</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a:p>
            <a:pPr>
              <a:lnSpc>
                <a:spcPct val="90000"/>
              </a:lnSpc>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如何用有趣的问题引发学生兴趣，用恰时恰点、直击要害反映本质、简明易懂的问题引发学生思考、讨论？</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a:p>
            <a:pPr>
              <a:lnSpc>
                <a:spcPct val="90000"/>
              </a:lnSpc>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如何不急不躁，给学生充分的时间思考、讨论，自然而然地为学生构建数学研究路径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endParaRPr lang="zh-CN" altLang="zh-CN" b="1">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7587" name="Rectangle 3"/>
          <p:cNvSpPr>
            <a:spLocks noGrp="1" noChangeArrowheads="1"/>
          </p:cNvSpPr>
          <p:nvPr>
            <p:ph type="body" idx="1"/>
          </p:nvPr>
        </p:nvSpPr>
        <p:spPr/>
        <p:txBody>
          <a:bodyPr>
            <a:normAutofit fontScale="92500"/>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如何提高解题的层次，使学生通过解题认识一般的数学原理，并且让学生体会“如何做研究”，使思维的训练、创造力的培养蕴涵其中？</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教学</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中应多问“你是怎么想的？”“你是怎么想到的？”“还有别的想法吗？”少问“是不是？”“对不对？”更不要“我已经给大家准备好了，下面开始算吧！</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a:latin typeface="Times New Roman" panose="02020603050405020304" pitchFamily="18" charset="0"/>
                <a:ea typeface="黑体" panose="02010609060101010101" pitchFamily="49" charset="-122"/>
                <a:cs typeface="Times New Roman" panose="02020603050405020304" pitchFamily="18" charset="0"/>
              </a:rPr>
              <a:t>通过技巧训练迅速提高分数</a:t>
            </a:r>
            <a:r>
              <a:rPr lang="zh-CN" altLang="en-US" b="1"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a:latin typeface="Times New Roman" panose="02020603050405020304" pitchFamily="18" charset="0"/>
                <a:ea typeface="黑体" panose="02010609060101010101" pitchFamily="49" charset="-122"/>
                <a:cs typeface="Times New Roman" panose="02020603050405020304" pitchFamily="18" charset="0"/>
              </a:rPr>
              <a:t>与通过思维训练全面</a:t>
            </a:r>
            <a:r>
              <a:rPr lang="zh-CN" altLang="en-US" b="1" smtClean="0">
                <a:latin typeface="Times New Roman" panose="02020603050405020304" pitchFamily="18" charset="0"/>
                <a:ea typeface="黑体" panose="02010609060101010101" pitchFamily="49" charset="-122"/>
                <a:cs typeface="Times New Roman" panose="02020603050405020304" pitchFamily="18" charset="0"/>
              </a:rPr>
              <a:t>提升能力，是两个完全不同的追求！</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
          <p:cNvSpPr>
            <a:spLocks noGrp="1"/>
          </p:cNvSpPr>
          <p:nvPr>
            <p:ph type="title"/>
          </p:nvPr>
        </p:nvSpPr>
        <p:spPr/>
        <p:txBody>
          <a:bodyPr>
            <a:normAutofit fontScale="90000"/>
          </a:bodyPr>
          <a:lstStyle/>
          <a:p>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以数学知识为载体发展学生的</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核心素养</a:t>
            </a:r>
            <a:endPar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rmAutofit lnSpcReduction="10000"/>
          </a:bodyPr>
          <a:lstStyle/>
          <a:p>
            <a:pPr>
              <a:defRPr/>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完整的数学学习过程：</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defRPr/>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en-US" b="1" dirty="0" smtClean="0">
                <a:solidFill>
                  <a:srgbClr val="FF3300"/>
                </a:solidFill>
                <a:latin typeface="Times New Roman" panose="02020603050405020304" pitchFamily="18" charset="0"/>
                <a:ea typeface="黑体" panose="02010609060101010101" pitchFamily="49" charset="-122"/>
                <a:cs typeface="Times New Roman" panose="02020603050405020304" pitchFamily="18" charset="0"/>
              </a:rPr>
              <a:t>数学研究对象的获得</a:t>
            </a:r>
            <a:endParaRPr lang="en-US" altLang="zh-CN" b="1" dirty="0" smtClean="0">
              <a:solidFill>
                <a:srgbClr val="FF3300"/>
              </a:solidFill>
              <a:latin typeface="Times New Roman" panose="02020603050405020304" pitchFamily="18" charset="0"/>
              <a:ea typeface="黑体" panose="02010609060101010101" pitchFamily="49" charset="-122"/>
              <a:cs typeface="Times New Roman" panose="02020603050405020304" pitchFamily="18" charset="0"/>
            </a:endParaRPr>
          </a:p>
          <a:p>
            <a:pPr marL="0" indent="0">
              <a:buNone/>
              <a:defRPr/>
            </a:pPr>
            <a:r>
              <a:rPr lang="en-US" altLang="zh-CN" b="1" dirty="0">
                <a:solidFill>
                  <a:srgbClr val="FF3300"/>
                </a:solidFill>
                <a:latin typeface="Times New Roman" panose="02020603050405020304" pitchFamily="18" charset="0"/>
                <a:ea typeface="黑体" panose="02010609060101010101" pitchFamily="49" charset="-122"/>
                <a:cs typeface="Times New Roman" panose="02020603050405020304" pitchFamily="18" charset="0"/>
              </a:rPr>
              <a:t> </a:t>
            </a:r>
            <a:r>
              <a:rPr lang="en-US" altLang="zh-CN" b="1" dirty="0" smtClean="0">
                <a:solidFill>
                  <a:srgbClr val="FF3300"/>
                </a:solidFill>
                <a:latin typeface="Times New Roman" panose="02020603050405020304" pitchFamily="18" charset="0"/>
                <a:ea typeface="黑体" panose="02010609060101010101" pitchFamily="49" charset="-122"/>
                <a:cs typeface="Times New Roman" panose="02020603050405020304" pitchFamily="18" charset="0"/>
              </a:rPr>
              <a:t>       </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solidFill>
                  <a:srgbClr val="FF3300"/>
                </a:solidFill>
                <a:latin typeface="Times New Roman" panose="02020603050405020304" pitchFamily="18" charset="0"/>
                <a:ea typeface="黑体" panose="02010609060101010101" pitchFamily="49" charset="-122"/>
                <a:cs typeface="Times New Roman" panose="02020603050405020304" pitchFamily="18" charset="0"/>
              </a:rPr>
              <a:t>研究数学对象</a:t>
            </a:r>
            <a:endParaRPr lang="en-US" altLang="zh-CN" b="1" dirty="0" smtClean="0">
              <a:solidFill>
                <a:srgbClr val="FF3300"/>
              </a:solidFill>
              <a:latin typeface="Times New Roman" panose="02020603050405020304" pitchFamily="18" charset="0"/>
              <a:ea typeface="黑体" panose="02010609060101010101" pitchFamily="49" charset="-122"/>
              <a:cs typeface="Times New Roman" panose="02020603050405020304" pitchFamily="18" charset="0"/>
            </a:endParaRPr>
          </a:p>
          <a:p>
            <a:pPr marL="0" indent="0">
              <a:buNone/>
              <a:defRPr/>
            </a:pPr>
            <a:r>
              <a:rPr lang="en-US" altLang="zh-CN" b="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solidFill>
                  <a:srgbClr val="FF3300"/>
                </a:solidFill>
                <a:latin typeface="Times New Roman" panose="02020603050405020304" pitchFamily="18" charset="0"/>
                <a:ea typeface="黑体" panose="02010609060101010101" pitchFamily="49" charset="-122"/>
                <a:cs typeface="Times New Roman" panose="02020603050405020304" pitchFamily="18" charset="0"/>
              </a:rPr>
              <a:t>应用数学知识解决问题</a:t>
            </a:r>
            <a:endParaRPr lang="en-US" altLang="zh-CN" b="1" dirty="0" smtClean="0">
              <a:solidFill>
                <a:srgbClr val="FF3300"/>
              </a:solidFill>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数学对象的获得，要注重</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数学</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与现实之间</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联系</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也要注重数学内在的前后一致、逻辑连贯性，从“事实”出发，让学生经历归纳、概括事物本质的过程，提升数学抽象、直观想象等素养；</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4"/>
          <p:cNvSpPr>
            <a:spLocks noChangeArrowheads="1"/>
          </p:cNvSpPr>
          <p:nvPr/>
        </p:nvSpPr>
        <p:spPr bwMode="auto">
          <a:xfrm>
            <a:off x="1071563" y="0"/>
            <a:ext cx="69850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nchor="ctr"/>
          <a:lstStyle/>
          <a:p>
            <a:pPr algn="ctr"/>
            <a:r>
              <a:rPr lang="zh-CN" altLang="en-US" sz="4800">
                <a:solidFill>
                  <a:srgbClr val="007350"/>
                </a:solidFill>
                <a:latin typeface="Calibri" panose="020F0502020204030204" charset="0"/>
                <a:ea typeface="华文行楷" panose="02010800040101010101" pitchFamily="2" charset="-122"/>
              </a:rPr>
              <a:t>结束语</a:t>
            </a:r>
            <a:endParaRPr lang="zh-CN" altLang="en-US" sz="4800">
              <a:solidFill>
                <a:srgbClr val="007350"/>
              </a:solidFill>
              <a:latin typeface="Calibri" panose="020F0502020204030204" charset="0"/>
              <a:ea typeface="华文行楷" panose="02010800040101010101" pitchFamily="2" charset="-122"/>
            </a:endParaRPr>
          </a:p>
        </p:txBody>
      </p:sp>
      <p:sp>
        <p:nvSpPr>
          <p:cNvPr id="89091" name="Rectangle 5"/>
          <p:cNvSpPr>
            <a:spLocks noChangeArrowheads="1"/>
          </p:cNvSpPr>
          <p:nvPr/>
        </p:nvSpPr>
        <p:spPr bwMode="auto">
          <a:xfrm>
            <a:off x="179388" y="1357313"/>
            <a:ext cx="8856662" cy="158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nchor="ctr"/>
          <a:lstStyle/>
          <a:p>
            <a:r>
              <a:rPr lang="en-US" altLang="zh-CN" sz="3600" b="1">
                <a:solidFill>
                  <a:srgbClr val="FF3300"/>
                </a:solidFill>
                <a:latin typeface="华文新魏" panose="02010800040101010101" pitchFamily="2" charset="-122"/>
                <a:ea typeface="华文新魏" panose="02010800040101010101" pitchFamily="2" charset="-122"/>
              </a:rPr>
              <a:t>  </a:t>
            </a:r>
            <a:r>
              <a:rPr lang="zh-CN" altLang="en-US" sz="3600" b="1">
                <a:solidFill>
                  <a:srgbClr val="FF3300"/>
                </a:solidFill>
                <a:latin typeface="华文新魏" panose="02010800040101010101" pitchFamily="2" charset="-122"/>
                <a:ea typeface="华文新魏" panose="02010800040101010101" pitchFamily="2" charset="-122"/>
              </a:rPr>
              <a:t>数学育人</a:t>
            </a:r>
            <a:r>
              <a:rPr lang="en-US" altLang="zh-CN" sz="3600" b="1">
                <a:solidFill>
                  <a:srgbClr val="FF3300"/>
                </a:solidFill>
                <a:latin typeface="华文新魏" panose="02010800040101010101" pitchFamily="2" charset="-122"/>
                <a:ea typeface="华文新魏" panose="02010800040101010101" pitchFamily="2" charset="-122"/>
              </a:rPr>
              <a:t>——</a:t>
            </a:r>
            <a:r>
              <a:rPr lang="zh-CN" altLang="en-US" sz="3600" b="1">
                <a:solidFill>
                  <a:srgbClr val="FF3300"/>
                </a:solidFill>
                <a:latin typeface="华文新魏" panose="02010800040101010101" pitchFamily="2" charset="-122"/>
                <a:ea typeface="华文新魏" panose="02010800040101010101" pitchFamily="2" charset="-122"/>
              </a:rPr>
              <a:t>使学生在数学学习中</a:t>
            </a:r>
            <a:endParaRPr lang="zh-CN" altLang="en-US" sz="3600" b="1">
              <a:solidFill>
                <a:srgbClr val="FF3300"/>
              </a:solidFill>
              <a:latin typeface="华文新魏" panose="02010800040101010101" pitchFamily="2" charset="-122"/>
              <a:ea typeface="华文新魏" panose="02010800040101010101" pitchFamily="2" charset="-122"/>
            </a:endParaRPr>
          </a:p>
          <a:p>
            <a:pPr algn="ctr"/>
            <a:r>
              <a:rPr lang="zh-CN" altLang="en-US" sz="3600" b="1">
                <a:solidFill>
                  <a:srgbClr val="FF3300"/>
                </a:solidFill>
                <a:latin typeface="华文新魏" panose="02010800040101010101" pitchFamily="2" charset="-122"/>
                <a:ea typeface="华文新魏" panose="02010800040101010101" pitchFamily="2" charset="-122"/>
              </a:rPr>
              <a:t>树立自信，坚定正念，</a:t>
            </a:r>
            <a:endParaRPr lang="zh-CN" altLang="en-US" sz="3600" b="1">
              <a:solidFill>
                <a:srgbClr val="FF3300"/>
              </a:solidFill>
              <a:latin typeface="华文新魏" panose="02010800040101010101" pitchFamily="2" charset="-122"/>
              <a:ea typeface="华文新魏" panose="02010800040101010101" pitchFamily="2" charset="-122"/>
            </a:endParaRPr>
          </a:p>
          <a:p>
            <a:pPr algn="ctr"/>
            <a:r>
              <a:rPr lang="zh-CN" altLang="en-US" sz="3600" b="1">
                <a:solidFill>
                  <a:srgbClr val="FF3300"/>
                </a:solidFill>
                <a:latin typeface="华文新魏" panose="02010800040101010101" pitchFamily="2" charset="-122"/>
                <a:ea typeface="华文新魏" panose="02010800040101010101" pitchFamily="2" charset="-122"/>
              </a:rPr>
              <a:t>增强定力，激励精进，</a:t>
            </a:r>
            <a:endParaRPr lang="zh-CN" altLang="en-US" sz="3600" b="1">
              <a:solidFill>
                <a:srgbClr val="FF3300"/>
              </a:solidFill>
              <a:latin typeface="华文新魏" panose="02010800040101010101" pitchFamily="2" charset="-122"/>
              <a:ea typeface="华文新魏" panose="02010800040101010101" pitchFamily="2" charset="-122"/>
            </a:endParaRPr>
          </a:p>
          <a:p>
            <a:pPr algn="ctr"/>
            <a:r>
              <a:rPr lang="zh-CN" altLang="en-US" sz="3600" b="1">
                <a:solidFill>
                  <a:srgbClr val="FF3300"/>
                </a:solidFill>
                <a:latin typeface="华文新魏" panose="02010800040101010101" pitchFamily="2" charset="-122"/>
                <a:ea typeface="华文新魏" panose="02010800040101010101" pitchFamily="2" charset="-122"/>
              </a:rPr>
              <a:t>启迪智慧，净化心灵。</a:t>
            </a:r>
            <a:endParaRPr lang="zh-CN" altLang="en-US" sz="3600" b="1">
              <a:solidFill>
                <a:srgbClr val="FF3300"/>
              </a:solidFill>
              <a:latin typeface="华文新魏" panose="02010800040101010101" pitchFamily="2" charset="-122"/>
              <a:ea typeface="华文新魏" panose="02010800040101010101" pitchFamily="2" charset="-122"/>
            </a:endParaRPr>
          </a:p>
        </p:txBody>
      </p:sp>
      <p:pic>
        <p:nvPicPr>
          <p:cNvPr id="89092" name="图片 4" descr="http://www.longquanzs.org/resource/200901041231075723937.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262188" y="3500438"/>
            <a:ext cx="4381500"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p:txBody>
          <a:bodyPr/>
          <a:lstStyle/>
          <a:p>
            <a:endParaRPr lang="zh-CN"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90115" name="Rectangle 3"/>
          <p:cNvSpPr>
            <a:spLocks noGrp="1" noChangeArrowheads="1"/>
          </p:cNvSpPr>
          <p:nvPr>
            <p:ph idx="4294967295"/>
          </p:nvPr>
        </p:nvSpPr>
        <p:spPr/>
        <p:txBody>
          <a:bodyPr/>
          <a:lstStyle/>
          <a:p>
            <a:pPr algn="ctr">
              <a:buFontTx/>
              <a:buNone/>
            </a:pPr>
            <a:r>
              <a:rPr lang="zh-CN" altLang="en-US" sz="5400" b="1" dirty="0" smtClean="0">
                <a:solidFill>
                  <a:srgbClr val="993300"/>
                </a:solidFill>
                <a:latin typeface="Times New Roman" panose="02020603050405020304" pitchFamily="18" charset="0"/>
                <a:ea typeface="黑体" panose="02010609060101010101" pitchFamily="49" charset="-122"/>
                <a:cs typeface="Times New Roman" panose="02020603050405020304" pitchFamily="18" charset="0"/>
              </a:rPr>
              <a:t>谢谢</a:t>
            </a:r>
            <a:r>
              <a:rPr lang="zh-CN" altLang="en-US" sz="5400" b="1" dirty="0">
                <a:solidFill>
                  <a:srgbClr val="993300"/>
                </a:solidFill>
                <a:latin typeface="Times New Roman" panose="02020603050405020304" pitchFamily="18" charset="0"/>
                <a:ea typeface="黑体" panose="02010609060101010101" pitchFamily="49" charset="-122"/>
                <a:cs typeface="Times New Roman" panose="02020603050405020304" pitchFamily="18" charset="0"/>
              </a:rPr>
              <a:t>倾听</a:t>
            </a:r>
            <a:endParaRPr lang="zh-CN" altLang="en-US" sz="5400" b="1" dirty="0">
              <a:solidFill>
                <a:srgbClr val="993300"/>
              </a:solidFill>
              <a:latin typeface="Times New Roman" panose="02020603050405020304" pitchFamily="18" charset="0"/>
              <a:ea typeface="黑体" panose="02010609060101010101" pitchFamily="49" charset="-122"/>
              <a:cs typeface="Times New Roman" panose="02020603050405020304" pitchFamily="18" charset="0"/>
            </a:endParaRPr>
          </a:p>
          <a:p>
            <a:pPr algn="ctr">
              <a:buFontTx/>
              <a:buNone/>
            </a:pPr>
            <a:r>
              <a:rPr lang="zh-CN" altLang="en-US" sz="5400" b="1" dirty="0">
                <a:solidFill>
                  <a:srgbClr val="993300"/>
                </a:solidFill>
                <a:latin typeface="Times New Roman" panose="02020603050405020304" pitchFamily="18" charset="0"/>
                <a:ea typeface="黑体" panose="02010609060101010101" pitchFamily="49" charset="-122"/>
                <a:cs typeface="Times New Roman" panose="02020603050405020304" pitchFamily="18" charset="0"/>
              </a:rPr>
              <a:t>请提宝贵意见</a:t>
            </a:r>
            <a:endParaRPr lang="zh-CN" altLang="en-US" sz="5400" b="1" dirty="0">
              <a:solidFill>
                <a:srgbClr val="993300"/>
              </a:solidFill>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defRPr/>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对</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数学</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对象的</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研究</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，要注重以“一般观念”为引导发现规律、获得猜想，通过数学的推理、论证证明结论（定理、性质等）的过程，提升推理、运算等素养；</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应用数学知识解决问题，要注重利用数学概念原理</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分析问题</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，体现建模的全过程，学会分析数据，从数据中挖掘信息等</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p:txBody>
          <a:bodyPr/>
          <a:lstStyle/>
          <a:p>
            <a:r>
              <a:rPr lang="zh-CN" altLang="zh-CN" b="1" smtClean="0">
                <a:latin typeface="Times New Roman" panose="02020603050405020304" pitchFamily="18" charset="0"/>
                <a:ea typeface="黑体" panose="02010609060101010101" pitchFamily="49" charset="-122"/>
                <a:cs typeface="Times New Roman" panose="02020603050405020304" pitchFamily="18" charset="0"/>
              </a:rPr>
              <a:t>“两个过程”的合理性</a:t>
            </a:r>
            <a:endParaRPr lang="zh-CN" altLang="en-US" b="1"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9459" name="内容占位符 2"/>
          <p:cNvSpPr>
            <a:spLocks noGrp="1"/>
          </p:cNvSpPr>
          <p:nvPr>
            <p:ph idx="1"/>
          </p:nvPr>
        </p:nvSpPr>
        <p:spPr/>
        <p:txBody>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从数学知识发生发展过程的合理性、学生思维过程的合理性上加强思考，这是落实数学学科核心素养的关键点。</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前一个的核心是数学的学科思想问题，后一个是学生的思维规律、认知特点问题。</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p:txBody>
          <a:bodyPr/>
          <a:lstStyle/>
          <a:p>
            <a:endParaRPr lang="zh-CN" altLang="en-US" b="1"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rmAutofit lnSpcReduction="10000"/>
          </a:bodyPr>
          <a:lstStyle/>
          <a:p>
            <a:pPr>
              <a:defRPr/>
            </a:pP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发展学生</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数学素养为</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追求，根据学生的认知规律，螺旋上升地安排</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教</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学</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内容</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，特别是要让重要的（往往也是难以一次完成的）数学概念、思想方法得到反复理解的机会</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“事实</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概念</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性质（关系）</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结构（联系）</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应用</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为明线</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b="1"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“事实</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方法</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方法论</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数学学科本质观</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为</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暗线。</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7116</Words>
  <Application>WPS 演示</Application>
  <PresentationFormat>全屏显示(4:3)</PresentationFormat>
  <Paragraphs>305</Paragraphs>
  <Slides>61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61</vt:i4>
      </vt:variant>
    </vt:vector>
  </HeadingPairs>
  <TitlesOfParts>
    <vt:vector size="71" baseType="lpstr">
      <vt:lpstr>Arial</vt:lpstr>
      <vt:lpstr>宋体</vt:lpstr>
      <vt:lpstr>Wingdings</vt:lpstr>
      <vt:lpstr>Times New Roman</vt:lpstr>
      <vt:lpstr>黑体</vt:lpstr>
      <vt:lpstr>微软雅黑</vt:lpstr>
      <vt:lpstr>Calibri</vt:lpstr>
      <vt:lpstr>华文行楷</vt:lpstr>
      <vt:lpstr>华文新魏</vt:lpstr>
      <vt:lpstr>Office 主题</vt:lpstr>
      <vt:lpstr>核心素养统领下的 数学教学变革 </vt:lpstr>
      <vt:lpstr>一、基本观点</vt:lpstr>
      <vt:lpstr>PowerPoint 演示文稿</vt:lpstr>
      <vt:lpstr>PowerPoint 演示文稿</vt:lpstr>
      <vt:lpstr>PowerPoint 演示文稿</vt:lpstr>
      <vt:lpstr>6.以数学知识为载体发展学生的核心素养</vt:lpstr>
      <vt:lpstr>PowerPoint 演示文稿</vt:lpstr>
      <vt:lpstr>“两个过程”的合理性</vt:lpstr>
      <vt:lpstr>PowerPoint 演示文稿</vt:lpstr>
      <vt:lpstr>从数学思维、思想或核心素养角度看</vt:lpstr>
      <vt:lpstr>强调获得“事实”的教育价值</vt:lpstr>
      <vt:lpstr>PowerPoint 演示文稿</vt:lpstr>
      <vt:lpstr>PowerPoint 演示文稿</vt:lpstr>
      <vt:lpstr>小结</vt:lpstr>
      <vt:lpstr>7.教师的专业发展水平和育人能力 是落实核心素养的关键</vt:lpstr>
      <vt:lpstr>三、系统观指导下的数学教学</vt:lpstr>
      <vt:lpstr>联系性</vt:lpstr>
      <vt:lpstr>目的性</vt:lpstr>
      <vt:lpstr>PowerPoint 演示文稿</vt:lpstr>
      <vt:lpstr>单元教学的组织要义</vt:lpstr>
      <vt:lpstr>PowerPoint 演示文稿</vt:lpstr>
      <vt:lpstr>系统观指导下的单元教学设计</vt:lpstr>
      <vt:lpstr>先行组织者：构建研究路径</vt:lpstr>
      <vt:lpstr>研究路径是什么？如何构建？</vt:lpstr>
      <vt:lpstr>“获得向量概念”要做哪些事？</vt:lpstr>
      <vt:lpstr>如何定义向量加法？</vt:lpstr>
      <vt:lpstr>向量数乘、轴上向量的数量化</vt:lpstr>
      <vt:lpstr>PowerPoint 演示文稿</vt:lpstr>
      <vt:lpstr>PowerPoint 演示文稿</vt:lpstr>
      <vt:lpstr>向量投影</vt:lpstr>
      <vt:lpstr>向量标准正交分解定理</vt:lpstr>
      <vt:lpstr>直线的参数方程</vt:lpstr>
      <vt:lpstr>PowerPoint 演示文稿</vt:lpstr>
      <vt:lpstr>PowerPoint 演示文稿</vt:lpstr>
      <vt:lpstr>PowerPoint 演示文稿</vt:lpstr>
      <vt:lpstr>四、构建研究几何对象的整体思路</vt:lpstr>
      <vt:lpstr>PowerPoint 演示文稿</vt:lpstr>
      <vt:lpstr>1.平面三公理</vt:lpstr>
      <vt:lpstr>PowerPoint 演示文稿</vt:lpstr>
      <vt:lpstr>2.关于位置关系的性质</vt:lpstr>
      <vt:lpstr>PowerPoint 演示文稿</vt:lpstr>
      <vt:lpstr>几何性质的分类</vt:lpstr>
      <vt:lpstr>什么叫“几何体的结构特征”？</vt:lpstr>
      <vt:lpstr>思考：位置关系的性质如何表现？</vt:lpstr>
      <vt:lpstr>空间中直线、平面的垂直关系</vt:lpstr>
      <vt:lpstr>PowerPoint 演示文稿</vt:lpstr>
      <vt:lpstr>这样处理有什么好处？</vt:lpstr>
      <vt:lpstr>PowerPoint 演示文稿</vt:lpstr>
      <vt:lpstr>为什么可以这么做？</vt:lpstr>
      <vt:lpstr>直线与平面垂直的性质的问题串</vt:lpstr>
      <vt:lpstr>PowerPoint 演示文稿</vt:lpstr>
      <vt:lpstr>PowerPoint 演示文稿</vt:lpstr>
      <vt:lpstr>五、理解教学——教之道在于“度”</vt:lpstr>
      <vt:lpstr>具体怎么做？</vt:lpstr>
      <vt:lpstr>心中有学生就是教师有素养</vt:lpstr>
      <vt:lpstr>PowerPoint 演示文稿</vt:lpstr>
      <vt:lpstr>PowerPoint 演示文稿</vt:lpstr>
      <vt:lpstr>教之道在于“度”，学之道在于“悟”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为学生插上创新的翅膀</dc:title>
  <dc:creator>章建跃</dc:creator>
  <cp:lastModifiedBy>Administrator</cp:lastModifiedBy>
  <cp:revision>182</cp:revision>
  <dcterms:created xsi:type="dcterms:W3CDTF">2015-11-02T05:30:00Z</dcterms:created>
  <dcterms:modified xsi:type="dcterms:W3CDTF">2017-04-28T03:35:29Z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