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1053" r:id="rId3"/>
    <p:sldId id="1102" r:id="rId5"/>
    <p:sldId id="1056" r:id="rId6"/>
    <p:sldId id="1138" r:id="rId7"/>
    <p:sldId id="1132" r:id="rId8"/>
    <p:sldId id="1140" r:id="rId9"/>
    <p:sldId id="1131" r:id="rId10"/>
    <p:sldId id="1143" r:id="rId11"/>
    <p:sldId id="1144" r:id="rId12"/>
    <p:sldId id="1133" r:id="rId13"/>
    <p:sldId id="1139" r:id="rId14"/>
    <p:sldId id="1134" r:id="rId15"/>
    <p:sldId id="1150" r:id="rId16"/>
    <p:sldId id="1147" r:id="rId17"/>
    <p:sldId id="1135" r:id="rId18"/>
    <p:sldId id="1146" r:id="rId19"/>
    <p:sldId id="1161" r:id="rId20"/>
    <p:sldId id="1136" r:id="rId21"/>
    <p:sldId id="1151" r:id="rId22"/>
    <p:sldId id="1154" r:id="rId23"/>
    <p:sldId id="1137" r:id="rId24"/>
    <p:sldId id="1152" r:id="rId25"/>
    <p:sldId id="1155" r:id="rId26"/>
    <p:sldId id="1162" r:id="rId27"/>
    <p:sldId id="1156" r:id="rId28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80808"/>
    <a:srgbClr val="D99030"/>
    <a:srgbClr val="E65038"/>
    <a:srgbClr val="44B394"/>
    <a:srgbClr val="84AD4E"/>
    <a:srgbClr val="B0840B"/>
    <a:srgbClr val="1A9A59"/>
    <a:srgbClr val="FFFFFF"/>
    <a:srgbClr val="C13B31"/>
    <a:srgbClr val="306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661" autoAdjust="0"/>
    <p:restoredTop sz="94434" autoAdjust="0"/>
  </p:normalViewPr>
  <p:slideViewPr>
    <p:cSldViewPr snapToGrid="0">
      <p:cViewPr varScale="1">
        <p:scale>
          <a:sx n="90" d="100"/>
          <a:sy n="90" d="100"/>
        </p:scale>
        <p:origin x="270" y="72"/>
      </p:cViewPr>
      <p:guideLst>
        <p:guide orient="horz" pos="2192"/>
        <p:guide pos="3837"/>
        <p:guide pos="576"/>
        <p:guide pos="7152"/>
        <p:guide orient="horz" pos="1620"/>
        <p:guide pos="2922"/>
        <p:guide pos="396"/>
        <p:guide pos="53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1.jpe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" y="0"/>
            <a:ext cx="9135879" cy="5143500"/>
          </a:xfrm>
          <a:prstGeom prst="rect">
            <a:avLst/>
          </a:prstGeom>
        </p:spPr>
      </p:pic>
      <p:sp>
        <p:nvSpPr>
          <p:cNvPr id="5" name="TextBox 37"/>
          <p:cNvSpPr>
            <a:spLocks noChangeArrowheads="1"/>
          </p:cNvSpPr>
          <p:nvPr/>
        </p:nvSpPr>
        <p:spPr bwMode="auto">
          <a:xfrm>
            <a:off x="461645" y="1356360"/>
            <a:ext cx="6762750" cy="11442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500" b="1" spc="-300" dirty="0" smtClean="0">
                <a:solidFill>
                  <a:schemeClr val="bg2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《核心素养下小学数学综合实践活动的开发与实施研究》开题汇报</a:t>
            </a:r>
            <a:endParaRPr lang="zh-CN" altLang="en-US" sz="3500" b="1" spc="-300" dirty="0" smtClean="0">
              <a:solidFill>
                <a:schemeClr val="bg2">
                  <a:lumMod val="10000"/>
                </a:schemeClr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6" name="矩形 47"/>
          <p:cNvSpPr>
            <a:spLocks noChangeArrowheads="1"/>
          </p:cNvSpPr>
          <p:nvPr/>
        </p:nvSpPr>
        <p:spPr bwMode="auto">
          <a:xfrm>
            <a:off x="1196931" y="2632844"/>
            <a:ext cx="4923671" cy="5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微软雅黑" panose="020B0503020204020204" pitchFamily="34" charset="-122"/>
              </a:rPr>
              <a:t>常州市局前街小学  刘佳 刘美娟</a:t>
            </a:r>
            <a:endParaRPr lang="zh-CN" sz="24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黑体" panose="02010600030101010101" charset="-122"/>
              <a:ea typeface="黑体" panose="02010600030101010101" charset="-122"/>
              <a:cs typeface="黑体" panose="02010600030101010101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48335" y="237490"/>
            <a:ext cx="8187690" cy="1889760"/>
            <a:chOff x="1021" y="374"/>
            <a:chExt cx="12894" cy="2976"/>
          </a:xfrm>
        </p:grpSpPr>
        <p:sp>
          <p:nvSpPr>
            <p:cNvPr id="5" name="圆角矩形 4"/>
            <p:cNvSpPr/>
            <p:nvPr/>
          </p:nvSpPr>
          <p:spPr>
            <a:xfrm>
              <a:off x="1021" y="374"/>
              <a:ext cx="12895" cy="29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505" y="628"/>
              <a:ext cx="12187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lang="zh-CN" altLang="en-US" sz="32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国内外有许多关于综合实践活动和项目化学习的研究，但是与小学数学综合实践活动的研究甚少。</a:t>
              </a:r>
              <a:endParaRPr lang="zh-CN" altLang="en-US" sz="32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30885" y="2375535"/>
            <a:ext cx="8187690" cy="1889760"/>
            <a:chOff x="1151" y="3741"/>
            <a:chExt cx="12894" cy="2976"/>
          </a:xfrm>
        </p:grpSpPr>
        <p:sp>
          <p:nvSpPr>
            <p:cNvPr id="6" name="圆角矩形 5"/>
            <p:cNvSpPr/>
            <p:nvPr/>
          </p:nvSpPr>
          <p:spPr>
            <a:xfrm>
              <a:off x="1151" y="3741"/>
              <a:ext cx="12895" cy="29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729" y="4091"/>
              <a:ext cx="12187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lang="zh-CN" altLang="en-US" sz="28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小学数学综合实践活动还仅仅局限于教材中的</a:t>
              </a:r>
              <a:r>
                <a:rPr lang="en-US" altLang="zh-CN" sz="28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28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综合与实践</a:t>
              </a:r>
              <a:r>
                <a:rPr lang="en-US" altLang="zh-CN" sz="28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”</a:t>
              </a:r>
              <a:r>
                <a:rPr lang="zh-CN" altLang="en-US" sz="28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领域，没有就教材中的相关知识进行综合实践活动的开发与设计研究。</a:t>
              </a:r>
              <a:endParaRPr lang="zh-CN" altLang="en-US" sz="28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2917950" y="172497"/>
            <a:ext cx="32435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6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创新之处</a:t>
            </a:r>
            <a:endParaRPr lang="zh-CN" sz="6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064511" y="1371191"/>
            <a:ext cx="1662112" cy="978694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2"/>
          <p:cNvSpPr/>
          <p:nvPr/>
        </p:nvSpPr>
        <p:spPr bwMode="auto">
          <a:xfrm rot="6735232">
            <a:off x="4562394" y="1740075"/>
            <a:ext cx="1662112" cy="978694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4"/>
          <p:cNvSpPr/>
          <p:nvPr/>
        </p:nvSpPr>
        <p:spPr bwMode="auto">
          <a:xfrm rot="5400000">
            <a:off x="3607436" y="3105267"/>
            <a:ext cx="1662112" cy="978694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1203960" y="3860165"/>
            <a:ext cx="2549525" cy="1053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研究视角的创新</a:t>
            </a:r>
            <a:endParaRPr lang="zh-CN" altLang="en-US" sz="3200" b="1" dirty="0" smtClean="0">
              <a:solidFill>
                <a:schemeClr val="accent2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cxnSp>
        <p:nvCxnSpPr>
          <p:cNvPr id="14" name="Straight Connector 44"/>
          <p:cNvCxnSpPr/>
          <p:nvPr/>
        </p:nvCxnSpPr>
        <p:spPr>
          <a:xfrm>
            <a:off x="5730633" y="1594084"/>
            <a:ext cx="1482454" cy="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5"/>
          <p:cNvSpPr txBox="1"/>
          <p:nvPr/>
        </p:nvSpPr>
        <p:spPr>
          <a:xfrm>
            <a:off x="6377305" y="1956435"/>
            <a:ext cx="2418715" cy="1053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研究内容的创新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188595" y="1702435"/>
            <a:ext cx="2226945" cy="1053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研究对象的创新</a:t>
            </a:r>
            <a:endParaRPr 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9" name="AutoShape 82"/>
          <p:cNvSpPr>
            <a:spLocks noChangeAspect="1"/>
          </p:cNvSpPr>
          <p:nvPr/>
        </p:nvSpPr>
        <p:spPr bwMode="auto">
          <a:xfrm>
            <a:off x="1882094" y="3317524"/>
            <a:ext cx="389152" cy="3892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342900">
              <a:defRPr/>
            </a:pPr>
            <a:endParaRPr lang="es-ES" sz="27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21" name="AutoShape 123"/>
          <p:cNvSpPr>
            <a:spLocks noChangeAspect="1"/>
          </p:cNvSpPr>
          <p:nvPr/>
        </p:nvSpPr>
        <p:spPr bwMode="auto">
          <a:xfrm>
            <a:off x="7494128" y="1564850"/>
            <a:ext cx="337574" cy="3714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342900">
              <a:defRPr/>
            </a:pPr>
            <a:endParaRPr lang="es-ES" sz="27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22" name="AutoShape 125"/>
          <p:cNvSpPr>
            <a:spLocks noChangeAspect="1"/>
          </p:cNvSpPr>
          <p:nvPr/>
        </p:nvSpPr>
        <p:spPr bwMode="auto">
          <a:xfrm>
            <a:off x="1473197" y="1157836"/>
            <a:ext cx="408869" cy="407340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76184" tIns="76184" rIns="76184" bIns="76184" anchor="ctr"/>
          <a:lstStyle/>
          <a:p>
            <a:pPr defTabSz="685800">
              <a:defRPr/>
            </a:pPr>
            <a:endParaRPr lang="es-ES" sz="50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cxnSp>
        <p:nvCxnSpPr>
          <p:cNvPr id="3" name="Straight Connector 44"/>
          <p:cNvCxnSpPr/>
          <p:nvPr/>
        </p:nvCxnSpPr>
        <p:spPr>
          <a:xfrm flipH="1">
            <a:off x="1963420" y="1729105"/>
            <a:ext cx="1363980" cy="4445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44"/>
          <p:cNvCxnSpPr/>
          <p:nvPr/>
        </p:nvCxnSpPr>
        <p:spPr>
          <a:xfrm flipH="1">
            <a:off x="2585085" y="3509645"/>
            <a:ext cx="1363980" cy="4445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2" grpId="0" bldLvl="0" animBg="1"/>
      <p:bldP spid="17" grpId="0"/>
      <p:bldP spid="7" grpId="0" bldLvl="0" animBg="1"/>
      <p:bldP spid="21" grpId="0" bldLvl="0" animBg="1"/>
      <p:bldP spid="15" grpId="0"/>
      <p:bldP spid="9" grpId="0" bldLvl="0" animBg="1"/>
      <p:bldP spid="19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9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24326" y="1816960"/>
            <a:ext cx="97155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200" y="2712085"/>
            <a:ext cx="3225800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研究目标与内容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502785" y="211867"/>
            <a:ext cx="21386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78345" y="1190801"/>
            <a:ext cx="753299" cy="7532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HK" altLang="en-US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31645" y="2517561"/>
            <a:ext cx="753299" cy="7532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HK" altLang="en-US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78345" y="3733008"/>
            <a:ext cx="753299" cy="7532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HK" altLang="en-US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198540" y="1842145"/>
            <a:ext cx="666390" cy="39566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366558" y="2894210"/>
            <a:ext cx="119742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71514" y="3542657"/>
            <a:ext cx="720442" cy="38036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820670" y="1133475"/>
            <a:ext cx="6323330" cy="81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通过文献研究和调查研究，形成合理的课题研究方案，从而在实践中提升教师的教学素养和发展学生的核心素养。</a:t>
            </a:r>
            <a:endParaRPr lang="zh-CN" altLang="en-US" sz="1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02660" y="2308860"/>
            <a:ext cx="5432425" cy="1170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通过实践研究，构建核心素养下小学数学综合实践活动的目标，开发小学数学综合实践活动的资源，形成小学数学综合实践活动的实施策略体系。</a:t>
            </a:r>
            <a:endParaRPr lang="zh-CN" altLang="en-US" sz="1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009265" y="3630930"/>
            <a:ext cx="6134735" cy="1294764"/>
            <a:chOff x="4012556" y="5002204"/>
            <a:chExt cx="5859118" cy="1726206"/>
          </a:xfrm>
        </p:grpSpPr>
        <p:sp>
          <p:nvSpPr>
            <p:cNvPr id="19" name="矩形 18"/>
            <p:cNvSpPr/>
            <p:nvPr/>
          </p:nvSpPr>
          <p:spPr>
            <a:xfrm>
              <a:off x="4012556" y="5168136"/>
              <a:ext cx="5859118" cy="156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18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通过总结提炼，形成核心素养下小学数学综合实践活动的评价体系，尊重和体现学生的个别差异，激发学生的创造意识和实践意识。</a:t>
              </a:r>
              <a:endParaRPr lang="zh-CN" altLang="en-US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46"/>
            <p:cNvSpPr txBox="1"/>
            <p:nvPr/>
          </p:nvSpPr>
          <p:spPr>
            <a:xfrm>
              <a:off x="4012556" y="5002204"/>
              <a:ext cx="2374014" cy="408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矩形 2"/>
          <p:cNvSpPr/>
          <p:nvPr/>
        </p:nvSpPr>
        <p:spPr>
          <a:xfrm>
            <a:off x="0" y="1614791"/>
            <a:ext cx="1198540" cy="2324129"/>
          </a:xfrm>
          <a:custGeom>
            <a:avLst/>
            <a:gdLst>
              <a:gd name="connsiteX0" fmla="*/ 0 w 1198540"/>
              <a:gd name="connsiteY0" fmla="*/ 0 h 2324129"/>
              <a:gd name="connsiteX1" fmla="*/ 1198540 w 1198540"/>
              <a:gd name="connsiteY1" fmla="*/ 0 h 2324129"/>
              <a:gd name="connsiteX2" fmla="*/ 1198540 w 1198540"/>
              <a:gd name="connsiteY2" fmla="*/ 2324129 h 2324129"/>
              <a:gd name="connsiteX3" fmla="*/ 0 w 1198540"/>
              <a:gd name="connsiteY3" fmla="*/ 2324129 h 2324129"/>
              <a:gd name="connsiteX4" fmla="*/ 0 w 1198540"/>
              <a:gd name="connsiteY4" fmla="*/ 0 h 2324129"/>
              <a:gd name="connsiteX0-1" fmla="*/ 0 w 1198540"/>
              <a:gd name="connsiteY0-2" fmla="*/ 0 h 2324129"/>
              <a:gd name="connsiteX1-3" fmla="*/ 1198540 w 1198540"/>
              <a:gd name="connsiteY1-4" fmla="*/ 0 h 2324129"/>
              <a:gd name="connsiteX2-5" fmla="*/ 1198540 w 1198540"/>
              <a:gd name="connsiteY2-6" fmla="*/ 2324129 h 2324129"/>
              <a:gd name="connsiteX3-7" fmla="*/ 0 w 1198540"/>
              <a:gd name="connsiteY3-8" fmla="*/ 2324129 h 2324129"/>
              <a:gd name="connsiteX4-9" fmla="*/ 0 w 1198540"/>
              <a:gd name="connsiteY4-10" fmla="*/ 0 h 23241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98540" h="2324129">
                <a:moveTo>
                  <a:pt x="0" y="0"/>
                </a:moveTo>
                <a:lnTo>
                  <a:pt x="1198540" y="0"/>
                </a:lnTo>
                <a:lnTo>
                  <a:pt x="1198540" y="2324129"/>
                </a:lnTo>
                <a:lnTo>
                  <a:pt x="0" y="232412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/>
      <p:bldP spid="13" grpId="1"/>
      <p:bldP spid="7" grpId="0" animBg="1"/>
      <p:bldP spid="1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523105" y="253777"/>
            <a:ext cx="21386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研究内容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id-ID" sz="3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Shape 3921"/>
          <p:cNvSpPr/>
          <p:nvPr/>
        </p:nvSpPr>
        <p:spPr>
          <a:xfrm>
            <a:off x="3032772" y="2084041"/>
            <a:ext cx="1658492" cy="1658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Shape 3922"/>
          <p:cNvSpPr/>
          <p:nvPr/>
        </p:nvSpPr>
        <p:spPr>
          <a:xfrm>
            <a:off x="4421354" y="2084041"/>
            <a:ext cx="1658492" cy="1658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1" name="Group 3929"/>
          <p:cNvGrpSpPr/>
          <p:nvPr/>
        </p:nvGrpSpPr>
        <p:grpSpPr>
          <a:xfrm>
            <a:off x="3677300" y="2447092"/>
            <a:ext cx="369438" cy="932821"/>
            <a:chOff x="0" y="0"/>
            <a:chExt cx="1037079" cy="2617920"/>
          </a:xfrm>
        </p:grpSpPr>
        <p:sp>
          <p:nvSpPr>
            <p:cNvPr id="212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165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165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4" name="Group 3932"/>
          <p:cNvGrpSpPr/>
          <p:nvPr/>
        </p:nvGrpSpPr>
        <p:grpSpPr>
          <a:xfrm>
            <a:off x="5036196" y="2449091"/>
            <a:ext cx="428810" cy="930823"/>
            <a:chOff x="0" y="0"/>
            <a:chExt cx="1203747" cy="2612311"/>
          </a:xfrm>
        </p:grpSpPr>
        <p:sp>
          <p:nvSpPr>
            <p:cNvPr id="215" name="Shape 3930"/>
            <p:cNvSpPr/>
            <p:nvPr/>
          </p:nvSpPr>
          <p:spPr>
            <a:xfrm>
              <a:off x="399397" y="0"/>
              <a:ext cx="386804" cy="38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165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Shape 3931"/>
            <p:cNvSpPr/>
            <p:nvPr/>
          </p:nvSpPr>
          <p:spPr>
            <a:xfrm>
              <a:off x="-1" y="465283"/>
              <a:ext cx="1203749" cy="214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165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7" name="Shape 3958"/>
          <p:cNvSpPr/>
          <p:nvPr/>
        </p:nvSpPr>
        <p:spPr>
          <a:xfrm>
            <a:off x="2162803" y="1420231"/>
            <a:ext cx="1384743" cy="994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14" y="9302"/>
                  <a:pt x="13014" y="2102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8" name="Shape 3959"/>
          <p:cNvSpPr/>
          <p:nvPr/>
        </p:nvSpPr>
        <p:spPr>
          <a:xfrm>
            <a:off x="2200893" y="3537961"/>
            <a:ext cx="1346653" cy="787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21600" y="0"/>
                </a:moveTo>
                <a:cubicBezTo>
                  <a:pt x="15161" y="16259"/>
                  <a:pt x="7961" y="21600"/>
                  <a:pt x="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Shape 3960"/>
          <p:cNvSpPr/>
          <p:nvPr/>
        </p:nvSpPr>
        <p:spPr>
          <a:xfrm>
            <a:off x="2124713" y="2772780"/>
            <a:ext cx="1110773" cy="2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85" y="8290"/>
                  <a:pt x="11985" y="1090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0" name="Shape 3961"/>
          <p:cNvSpPr/>
          <p:nvPr/>
        </p:nvSpPr>
        <p:spPr>
          <a:xfrm>
            <a:off x="5596455" y="1420231"/>
            <a:ext cx="1584716" cy="994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386" y="9302"/>
                  <a:pt x="8586" y="2102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1" name="Shape 3962"/>
          <p:cNvSpPr/>
          <p:nvPr/>
        </p:nvSpPr>
        <p:spPr>
          <a:xfrm>
            <a:off x="5589556" y="3537961"/>
            <a:ext cx="1544001" cy="787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0" y="0"/>
                </a:moveTo>
                <a:cubicBezTo>
                  <a:pt x="6439" y="16259"/>
                  <a:pt x="13639" y="21600"/>
                  <a:pt x="2160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2" name="Shape 3963"/>
          <p:cNvSpPr/>
          <p:nvPr/>
        </p:nvSpPr>
        <p:spPr>
          <a:xfrm>
            <a:off x="5889761" y="2772780"/>
            <a:ext cx="1196185" cy="2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15" y="8290"/>
                  <a:pt x="9615" y="1090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68566" tIns="34283" rIns="68566" bIns="34283"/>
          <a:lstStyle/>
          <a:p>
            <a:pPr lvl="0"/>
            <a:endParaRPr sz="50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3" name="Group 239"/>
          <p:cNvGrpSpPr/>
          <p:nvPr/>
        </p:nvGrpSpPr>
        <p:grpSpPr>
          <a:xfrm>
            <a:off x="323850" y="566420"/>
            <a:ext cx="2326640" cy="1315720"/>
            <a:chOff x="328532" y="871756"/>
            <a:chExt cx="2326640" cy="1315745"/>
          </a:xfrm>
        </p:grpSpPr>
        <p:sp>
          <p:nvSpPr>
            <p:cNvPr id="224" name="Teardrop 240"/>
            <p:cNvSpPr/>
            <p:nvPr/>
          </p:nvSpPr>
          <p:spPr bwMode="auto">
            <a:xfrm rot="8100000">
              <a:off x="1430575" y="871756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Content Placeholder 2"/>
            <p:cNvSpPr txBox="1"/>
            <p:nvPr/>
          </p:nvSpPr>
          <p:spPr bwMode="auto">
            <a:xfrm>
              <a:off x="328532" y="1425486"/>
              <a:ext cx="2326640" cy="7620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sz="15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核心素养下小学数学综合实践活动相关的文献研究</a:t>
              </a:r>
              <a:r>
                <a:rPr lang="zh-CN" altLang="en-US" sz="15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arajita" panose="020B0604020202020204" pitchFamily="34" charset="0"/>
                </a:rPr>
                <a:t>。</a:t>
              </a:r>
              <a:endParaRPr lang="zh-CN" altLang="en-US" sz="15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endParaRPr>
            </a:p>
          </p:txBody>
        </p:sp>
        <p:grpSp>
          <p:nvGrpSpPr>
            <p:cNvPr id="226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27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8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0" name="Group 246"/>
          <p:cNvGrpSpPr/>
          <p:nvPr/>
        </p:nvGrpSpPr>
        <p:grpSpPr>
          <a:xfrm>
            <a:off x="6789945" y="801360"/>
            <a:ext cx="2242820" cy="1282700"/>
            <a:chOff x="9054030" y="1168739"/>
            <a:chExt cx="2991206" cy="1710267"/>
          </a:xfrm>
        </p:grpSpPr>
        <p:sp>
          <p:nvSpPr>
            <p:cNvPr id="231" name="Teardrop 247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59" rIns="45719" bIns="22859"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2" name="Content Placeholder 2"/>
            <p:cNvSpPr txBox="1"/>
            <p:nvPr/>
          </p:nvSpPr>
          <p:spPr bwMode="auto">
            <a:xfrm>
              <a:off x="9054030" y="1863006"/>
              <a:ext cx="2991206" cy="1016000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22859" rIns="45719" bIns="22859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15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核心素养下小学数学综合实践活动资源开发的研究</a:t>
              </a:r>
              <a:r>
                <a:rPr lang="id-ID" altLang="zh-CN" sz="15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</a:t>
              </a:r>
              <a:endParaRPr lang="en-US" altLang="zh-CN" sz="15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3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45719" tIns="22859" rIns="45719" bIns="22859" anchor="ctr"/>
            <a:lstStyle/>
            <a:p>
              <a:pPr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4" name="Group 250"/>
          <p:cNvGrpSpPr/>
          <p:nvPr/>
        </p:nvGrpSpPr>
        <p:grpSpPr>
          <a:xfrm>
            <a:off x="390745" y="3551404"/>
            <a:ext cx="2343150" cy="1270635"/>
            <a:chOff x="519541" y="4835465"/>
            <a:chExt cx="3125014" cy="1694180"/>
          </a:xfrm>
        </p:grpSpPr>
        <p:sp>
          <p:nvSpPr>
            <p:cNvPr id="235" name="Teardrop 251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59" rIns="45719" bIns="22859"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6" name="Content Placeholder 2"/>
            <p:cNvSpPr txBox="1"/>
            <p:nvPr/>
          </p:nvSpPr>
          <p:spPr bwMode="auto">
            <a:xfrm>
              <a:off x="519541" y="5513645"/>
              <a:ext cx="3125014" cy="1016000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22859" rIns="45719" bIns="22859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15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核心素养下小学数学综合实践活动目标的构建研究</a:t>
              </a:r>
              <a:r>
                <a:rPr lang="id-ID" altLang="zh-CN" sz="15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</a:t>
              </a:r>
              <a:r>
                <a:rPr lang="zh-CN" altLang="id-ID" sz="15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。</a:t>
              </a:r>
              <a:endParaRPr lang="en-US" altLang="zh-CN" sz="15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7" name="Group 253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238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0" name="Group 256"/>
          <p:cNvGrpSpPr/>
          <p:nvPr/>
        </p:nvGrpSpPr>
        <p:grpSpPr>
          <a:xfrm>
            <a:off x="181195" y="2148132"/>
            <a:ext cx="2343785" cy="1316990"/>
            <a:chOff x="240068" y="2964435"/>
            <a:chExt cx="3125861" cy="1755987"/>
          </a:xfrm>
        </p:grpSpPr>
        <p:sp>
          <p:nvSpPr>
            <p:cNvPr id="241" name="Teardrop 257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59" rIns="45719" bIns="22859"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2" name="Content Placeholder 2"/>
            <p:cNvSpPr txBox="1"/>
            <p:nvPr/>
          </p:nvSpPr>
          <p:spPr bwMode="auto">
            <a:xfrm>
              <a:off x="240068" y="3704422"/>
              <a:ext cx="3125861" cy="1016000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22859" rIns="45719" bIns="22859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15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核心素养下小学数学综合实践活动相关的调查研究。</a:t>
              </a:r>
              <a:r>
                <a:rPr lang="id-ID" altLang="zh-CN" sz="12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</a:t>
              </a:r>
              <a:endPara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3" name="Group 259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244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7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505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8" name="Group 264"/>
          <p:cNvGrpSpPr/>
          <p:nvPr/>
        </p:nvGrpSpPr>
        <p:grpSpPr>
          <a:xfrm>
            <a:off x="6833125" y="2063390"/>
            <a:ext cx="2310765" cy="1292226"/>
            <a:chOff x="8976963" y="2970827"/>
            <a:chExt cx="3081823" cy="1722967"/>
          </a:xfrm>
        </p:grpSpPr>
        <p:sp>
          <p:nvSpPr>
            <p:cNvPr id="249" name="Teardrop 265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59" rIns="45719" bIns="22859"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0" name="Content Placeholder 2"/>
            <p:cNvSpPr txBox="1"/>
            <p:nvPr/>
          </p:nvSpPr>
          <p:spPr bwMode="auto">
            <a:xfrm>
              <a:off x="8976963" y="3677794"/>
              <a:ext cx="3081823" cy="1016000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22859" rIns="45719" bIns="22859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CN" altLang="en-US" sz="1500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核心素养下小学数学综合实践活动实施的策略研究</a:t>
              </a:r>
              <a:r>
                <a:rPr lang="id-ID" altLang="zh-CN" sz="1500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</a:t>
              </a:r>
              <a:endParaRPr lang="en-US" altLang="zh-CN" sz="15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1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45719" tIns="22859" rIns="45719" bIns="22859" anchor="ctr"/>
            <a:lstStyle/>
            <a:p>
              <a:pPr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2" name="Group 268"/>
          <p:cNvGrpSpPr/>
          <p:nvPr/>
        </p:nvGrpSpPr>
        <p:grpSpPr>
          <a:xfrm>
            <a:off x="6789945" y="3441898"/>
            <a:ext cx="2353945" cy="1280794"/>
            <a:chOff x="9037939" y="4957004"/>
            <a:chExt cx="3139411" cy="1707726"/>
          </a:xfrm>
        </p:grpSpPr>
        <p:sp>
          <p:nvSpPr>
            <p:cNvPr id="253" name="Teardrop 269"/>
            <p:cNvSpPr/>
            <p:nvPr/>
          </p:nvSpPr>
          <p:spPr bwMode="auto">
            <a:xfrm rot="8100000">
              <a:off x="9857150" y="4957004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9" tIns="22859" rIns="45719" bIns="22859" anchor="ctr"/>
            <a:lstStyle/>
            <a:p>
              <a:pPr algn="ctr"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4" name="Content Placeholder 2"/>
            <p:cNvSpPr txBox="1"/>
            <p:nvPr/>
          </p:nvSpPr>
          <p:spPr bwMode="auto">
            <a:xfrm>
              <a:off x="9037939" y="5648730"/>
              <a:ext cx="3139411" cy="1016000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22859" rIns="45719" bIns="22859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sz="15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小学数学综合实践活动中学生核心素养的评价研究</a:t>
              </a:r>
              <a:endParaRPr sz="15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55" name="Freeform 576"/>
            <p:cNvSpPr>
              <a:spLocks noChangeArrowheads="1"/>
            </p:cNvSpPr>
            <p:nvPr/>
          </p:nvSpPr>
          <p:spPr bwMode="auto">
            <a:xfrm>
              <a:off x="9983912" y="5085697"/>
              <a:ext cx="320970" cy="358140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45719" tIns="22859" rIns="45719" bIns="22859" anchor="ctr"/>
            <a:lstStyle/>
            <a:p>
              <a:pPr>
                <a:defRPr/>
              </a:pPr>
              <a:endParaRPr lang="en-US" sz="50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219" grpId="0" animBg="1"/>
      <p:bldP spid="218" grpId="0" animBg="1"/>
      <p:bldP spid="220" grpId="0" animBg="1"/>
      <p:bldP spid="222" grpId="0" animBg="1"/>
      <p:bldP spid="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10038" y="1816960"/>
            <a:ext cx="100012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200" y="2712085"/>
            <a:ext cx="32258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研究方法和研究思路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520565" y="69627"/>
            <a:ext cx="21386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27"/>
          <p:cNvSpPr txBox="1"/>
          <p:nvPr/>
        </p:nvSpPr>
        <p:spPr>
          <a:xfrm>
            <a:off x="533624" y="3755430"/>
            <a:ext cx="1729740" cy="451485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Lato Regular"/>
              </a:rPr>
              <a:t>文献研究法</a:t>
            </a:r>
            <a:endParaRPr lang="zh-CN" altLang="en-US" sz="25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Lato Regular"/>
            </a:endParaRPr>
          </a:p>
        </p:txBody>
      </p:sp>
      <p:sp>
        <p:nvSpPr>
          <p:cNvPr id="61" name="AutoShape 115"/>
          <p:cNvSpPr/>
          <p:nvPr/>
        </p:nvSpPr>
        <p:spPr bwMode="auto">
          <a:xfrm>
            <a:off x="1037590" y="3190240"/>
            <a:ext cx="335915" cy="3600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defTabSz="128270">
              <a:defRPr/>
            </a:pPr>
            <a:endParaRPr lang="es-ES" sz="82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62" name="AutoShape 71"/>
          <p:cNvSpPr>
            <a:spLocks noChangeAspect="1"/>
          </p:cNvSpPr>
          <p:nvPr/>
        </p:nvSpPr>
        <p:spPr bwMode="auto">
          <a:xfrm>
            <a:off x="3236595" y="3279140"/>
            <a:ext cx="368935" cy="358775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defTabSz="128270">
              <a:defRPr/>
            </a:pPr>
            <a:endParaRPr lang="es-ES" sz="82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64" name="TextBox 33"/>
          <p:cNvSpPr txBox="1"/>
          <p:nvPr/>
        </p:nvSpPr>
        <p:spPr>
          <a:xfrm>
            <a:off x="2643413" y="3754795"/>
            <a:ext cx="1729740" cy="451485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Lato Regular"/>
              </a:rPr>
              <a:t>调查研究法</a:t>
            </a:r>
            <a:endParaRPr lang="zh-CN" altLang="en-US" sz="25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Lato Regular"/>
            </a:endParaRPr>
          </a:p>
        </p:txBody>
      </p:sp>
      <p:sp>
        <p:nvSpPr>
          <p:cNvPr id="65" name="AutoShape 94"/>
          <p:cNvSpPr>
            <a:spLocks noChangeAspect="1"/>
          </p:cNvSpPr>
          <p:nvPr/>
        </p:nvSpPr>
        <p:spPr bwMode="auto">
          <a:xfrm>
            <a:off x="5463540" y="3272790"/>
            <a:ext cx="308610" cy="3651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defTabSz="128270">
              <a:defRPr/>
            </a:pPr>
            <a:endParaRPr lang="es-ES" sz="82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67" name="TextBox 36"/>
          <p:cNvSpPr txBox="1"/>
          <p:nvPr/>
        </p:nvSpPr>
        <p:spPr>
          <a:xfrm>
            <a:off x="4756268" y="3754510"/>
            <a:ext cx="1729740" cy="451485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Lato Regular"/>
              </a:rPr>
              <a:t>行动研究法</a:t>
            </a:r>
            <a:endParaRPr lang="zh-CN" altLang="en-US" sz="25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Lato Regular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71750" y="652780"/>
            <a:ext cx="1694180" cy="2510790"/>
            <a:chOff x="5893" y="1214"/>
            <a:chExt cx="2668" cy="3954"/>
          </a:xfrm>
        </p:grpSpPr>
        <p:grpSp>
          <p:nvGrpSpPr>
            <p:cNvPr id="51" name="Group 1102"/>
            <p:cNvGrpSpPr/>
            <p:nvPr/>
          </p:nvGrpSpPr>
          <p:grpSpPr>
            <a:xfrm>
              <a:off x="5893" y="1214"/>
              <a:ext cx="2669" cy="3955"/>
              <a:chOff x="0" y="0"/>
              <a:chExt cx="6591304" cy="9765730"/>
            </a:xfrm>
          </p:grpSpPr>
          <p:pic>
            <p:nvPicPr>
              <p:cNvPr id="52" name="Mini-iPad-B&amp;W-Mockup.png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53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19075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>
                  <a:latin typeface="+mn-ea"/>
                </a:endParaRPr>
              </a:p>
            </p:txBody>
          </p:sp>
        </p:grpSp>
        <p:pic>
          <p:nvPicPr>
            <p:cNvPr id="2" name="图片 1" descr="推理数数照片IMG_2157(20210406-163329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6" y="1600"/>
              <a:ext cx="2388" cy="333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756150" y="626745"/>
            <a:ext cx="1719580" cy="2562860"/>
            <a:chOff x="9467" y="1136"/>
            <a:chExt cx="2708" cy="4036"/>
          </a:xfrm>
        </p:grpSpPr>
        <p:grpSp>
          <p:nvGrpSpPr>
            <p:cNvPr id="47" name="Group 1102"/>
            <p:cNvGrpSpPr/>
            <p:nvPr/>
          </p:nvGrpSpPr>
          <p:grpSpPr>
            <a:xfrm>
              <a:off x="9467" y="1136"/>
              <a:ext cx="2709" cy="4037"/>
              <a:chOff x="0" y="0"/>
              <a:chExt cx="6591304" cy="9765730"/>
            </a:xfrm>
          </p:grpSpPr>
          <p:pic>
            <p:nvPicPr>
              <p:cNvPr id="48" name="Mini-iPad-B&amp;W-Mockup.png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49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19075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>
                  <a:latin typeface="+mn-ea"/>
                </a:endParaRPr>
              </a:p>
            </p:txBody>
          </p:sp>
        </p:grpSp>
        <p:pic>
          <p:nvPicPr>
            <p:cNvPr id="3" name="图片 2" descr="4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5" y="1530"/>
              <a:ext cx="2393" cy="336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49580" y="622935"/>
            <a:ext cx="1694180" cy="2510790"/>
            <a:chOff x="1644" y="1574"/>
            <a:chExt cx="2668" cy="3954"/>
          </a:xfrm>
        </p:grpSpPr>
        <p:grpSp>
          <p:nvGrpSpPr>
            <p:cNvPr id="55" name="Group 1102"/>
            <p:cNvGrpSpPr/>
            <p:nvPr/>
          </p:nvGrpSpPr>
          <p:grpSpPr>
            <a:xfrm rot="0">
              <a:off x="1644" y="1574"/>
              <a:ext cx="2669" cy="3955"/>
              <a:chOff x="0" y="0"/>
              <a:chExt cx="6591304" cy="9765730"/>
            </a:xfrm>
          </p:grpSpPr>
          <p:pic>
            <p:nvPicPr>
              <p:cNvPr id="56" name="Mini-iPad-B&amp;W-Mockup.png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57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19075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>
                  <a:latin typeface="+mn-ea"/>
                </a:endParaRPr>
              </a:p>
            </p:txBody>
          </p:sp>
        </p:grpSp>
        <p:pic>
          <p:nvPicPr>
            <p:cNvPr id="5" name="图片 4" descr="4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6" y="2023"/>
              <a:ext cx="2393" cy="3150"/>
            </a:xfrm>
            <a:prstGeom prst="rect">
              <a:avLst/>
            </a:prstGeom>
          </p:spPr>
        </p:pic>
      </p:grpSp>
      <p:sp>
        <p:nvSpPr>
          <p:cNvPr id="14" name="AutoShape 71"/>
          <p:cNvSpPr>
            <a:spLocks noChangeAspect="1"/>
          </p:cNvSpPr>
          <p:nvPr/>
        </p:nvSpPr>
        <p:spPr bwMode="auto">
          <a:xfrm>
            <a:off x="7605395" y="3279140"/>
            <a:ext cx="368935" cy="358775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4288" tIns="14288" rIns="14288" bIns="14288" anchor="ctr"/>
          <a:p>
            <a:pPr defTabSz="128270">
              <a:defRPr/>
            </a:pPr>
            <a:endParaRPr lang="es-ES" sz="82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Raleway Black"/>
              <a:sym typeface="Gill Sans" charset="0"/>
            </a:endParaRPr>
          </a:p>
        </p:txBody>
      </p:sp>
      <p:sp>
        <p:nvSpPr>
          <p:cNvPr id="15" name="TextBox 36"/>
          <p:cNvSpPr txBox="1"/>
          <p:nvPr/>
        </p:nvSpPr>
        <p:spPr>
          <a:xfrm>
            <a:off x="6894313" y="3754510"/>
            <a:ext cx="1729740" cy="451485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p>
            <a:pPr algn="ctr"/>
            <a:r>
              <a:rPr lang="zh-CN" altLang="en-US" sz="25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Lato Regular"/>
              </a:rPr>
              <a:t>案例研究法</a:t>
            </a:r>
            <a:endParaRPr lang="zh-CN" altLang="en-US" sz="25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Lato Regular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004050" y="617855"/>
            <a:ext cx="1719580" cy="2562860"/>
            <a:chOff x="11030" y="973"/>
            <a:chExt cx="2708" cy="4036"/>
          </a:xfrm>
        </p:grpSpPr>
        <p:grpSp>
          <p:nvGrpSpPr>
            <p:cNvPr id="10" name="Group 1102"/>
            <p:cNvGrpSpPr/>
            <p:nvPr/>
          </p:nvGrpSpPr>
          <p:grpSpPr>
            <a:xfrm rot="0">
              <a:off x="11030" y="973"/>
              <a:ext cx="2709" cy="4037"/>
              <a:chOff x="0" y="0"/>
              <a:chExt cx="6591304" cy="9765730"/>
            </a:xfrm>
          </p:grpSpPr>
          <p:pic>
            <p:nvPicPr>
              <p:cNvPr id="11" name="Mini-iPad-B&amp;W-Mockup.png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12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p>
                <a:pPr defTabSz="219075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>
                  <a:latin typeface="+mn-ea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79" y="1381"/>
              <a:ext cx="2402" cy="31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ldLvl="0" animBg="1"/>
      <p:bldP spid="61" grpId="1" animBg="1"/>
      <p:bldP spid="60" grpId="0"/>
      <p:bldP spid="60" grpId="1"/>
      <p:bldP spid="62" grpId="0" bldLvl="0" animBg="1"/>
      <p:bldP spid="64" grpId="0"/>
      <p:bldP spid="65" grpId="0" bldLvl="0" animBg="1"/>
      <p:bldP spid="67" grpId="0"/>
      <p:bldP spid="14" grpId="0" bldLvl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24"/>
          <p:cNvSpPr txBox="1"/>
          <p:nvPr/>
        </p:nvSpPr>
        <p:spPr>
          <a:xfrm>
            <a:off x="1096010" y="828675"/>
            <a:ext cx="75628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b="1" dirty="0" smtClean="0">
                <a:solidFill>
                  <a:srgbClr val="00206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05</a:t>
            </a:r>
            <a:r>
              <a:rPr lang="zh-CN" altLang="zh-CN" sz="4200" b="1" dirty="0" smtClean="0">
                <a:solidFill>
                  <a:srgbClr val="00206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研究思路</a:t>
            </a:r>
            <a:endParaRPr lang="zh-CN" altLang="zh-CN" sz="4200" b="1" dirty="0" smtClean="0">
              <a:solidFill>
                <a:srgbClr val="00206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pic>
        <p:nvPicPr>
          <p:cNvPr id="1073742918" name="图片 1073742917" descr="IMG_25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8065" y="177165"/>
            <a:ext cx="4547870" cy="4625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65" y="520065"/>
            <a:ext cx="5310505" cy="4381500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308158" y="1697580"/>
            <a:ext cx="10039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3197225" y="2712085"/>
            <a:ext cx="310705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课题研究分工和进度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%5ZDF28X4Y1EP]SZZOMGP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78405" y="0"/>
            <a:ext cx="6320155" cy="5020310"/>
          </a:xfrm>
          <a:prstGeom prst="rect">
            <a:avLst/>
          </a:prstGeom>
        </p:spPr>
      </p:pic>
      <p:sp>
        <p:nvSpPr>
          <p:cNvPr id="4" name="TextBox 24"/>
          <p:cNvSpPr txBox="1"/>
          <p:nvPr/>
        </p:nvSpPr>
        <p:spPr>
          <a:xfrm>
            <a:off x="897890" y="848995"/>
            <a:ext cx="68199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课题研究分工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2041161" y="1857005"/>
            <a:ext cx="1080120" cy="10801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spc="-15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目录</a:t>
            </a:r>
            <a:endParaRPr lang="zh-CN" altLang="en-US" sz="2500" spc="-1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832493" y="347855"/>
            <a:ext cx="394692" cy="39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129559" y="848480"/>
            <a:ext cx="394692" cy="39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374669" y="1275971"/>
            <a:ext cx="394692" cy="39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622433" y="1703570"/>
            <a:ext cx="394692" cy="3946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TextBox 38"/>
          <p:cNvSpPr txBox="1"/>
          <p:nvPr/>
        </p:nvSpPr>
        <p:spPr>
          <a:xfrm>
            <a:off x="4374396" y="315068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课题提出的背景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9"/>
          <p:cNvSpPr txBox="1"/>
          <p:nvPr/>
        </p:nvSpPr>
        <p:spPr>
          <a:xfrm>
            <a:off x="4731799" y="782800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核心概念的界定</a:t>
            </a:r>
            <a:endParaRPr lang="zh-CN" altLang="en-US" sz="24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4898390" y="1243330"/>
            <a:ext cx="3989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国内外研究现状及研究价值</a:t>
            </a:r>
            <a:endParaRPr lang="zh-CN" altLang="en-US" sz="24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41"/>
          <p:cNvSpPr txBox="1"/>
          <p:nvPr/>
        </p:nvSpPr>
        <p:spPr>
          <a:xfrm>
            <a:off x="5083309" y="1703752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sz="2400" b="1" dirty="0">
                <a:solidFill>
                  <a:schemeClr val="accent4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研究目标与内容</a:t>
            </a:r>
            <a:endParaRPr lang="zh-CN" sz="2400" b="1" dirty="0">
              <a:solidFill>
                <a:schemeClr val="accent4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弧形 40"/>
          <p:cNvSpPr/>
          <p:nvPr/>
        </p:nvSpPr>
        <p:spPr>
          <a:xfrm rot="2700000">
            <a:off x="-921385" y="-158115"/>
            <a:ext cx="5085080" cy="4184015"/>
          </a:xfrm>
          <a:prstGeom prst="arc">
            <a:avLst>
              <a:gd name="adj1" fmla="val 15839681"/>
              <a:gd name="adj2" fmla="val 1428455"/>
            </a:avLst>
          </a:prstGeom>
          <a:ln>
            <a:solidFill>
              <a:srgbClr val="394C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4622433" y="2198880"/>
            <a:ext cx="394692" cy="39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38"/>
          <p:cNvSpPr txBox="1"/>
          <p:nvPr/>
        </p:nvSpPr>
        <p:spPr>
          <a:xfrm>
            <a:off x="5083056" y="2166093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503574" y="2736335"/>
            <a:ext cx="394692" cy="39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39"/>
          <p:cNvSpPr txBox="1"/>
          <p:nvPr/>
        </p:nvSpPr>
        <p:spPr>
          <a:xfrm>
            <a:off x="5016914" y="2703675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研究分工与进度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227349" y="3197481"/>
            <a:ext cx="394692" cy="39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40"/>
          <p:cNvSpPr txBox="1"/>
          <p:nvPr/>
        </p:nvSpPr>
        <p:spPr>
          <a:xfrm>
            <a:off x="4732020" y="3164205"/>
            <a:ext cx="4231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预期成果</a:t>
            </a:r>
            <a:endParaRPr lang="zh-CN" altLang="en-US" sz="24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923030" y="3689985"/>
            <a:ext cx="405765" cy="3949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41"/>
          <p:cNvSpPr txBox="1"/>
          <p:nvPr/>
        </p:nvSpPr>
        <p:spPr>
          <a:xfrm>
            <a:off x="4524509" y="3690032"/>
            <a:ext cx="35283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研究保障</a:t>
            </a:r>
            <a:endParaRPr lang="zh-CN" sz="24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523105" y="253777"/>
            <a:ext cx="21386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研究进度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4329113" y="4114801"/>
            <a:ext cx="134541" cy="517922"/>
          </a:xfrm>
          <a:custGeom>
            <a:avLst/>
            <a:gdLst>
              <a:gd name="T0" fmla="*/ 32 w 65"/>
              <a:gd name="T1" fmla="*/ 0 h 251"/>
              <a:gd name="T2" fmla="*/ 0 w 65"/>
              <a:gd name="T3" fmla="*/ 33 h 251"/>
              <a:gd name="T4" fmla="*/ 32 w 65"/>
              <a:gd name="T5" fmla="*/ 251 h 251"/>
              <a:gd name="T6" fmla="*/ 65 w 65"/>
              <a:gd name="T7" fmla="*/ 33 h 251"/>
              <a:gd name="T8" fmla="*/ 32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2" y="0"/>
                </a:moveTo>
                <a:cubicBezTo>
                  <a:pt x="14" y="0"/>
                  <a:pt x="0" y="15"/>
                  <a:pt x="0" y="33"/>
                </a:cubicBezTo>
                <a:cubicBezTo>
                  <a:pt x="0" y="51"/>
                  <a:pt x="32" y="251"/>
                  <a:pt x="32" y="251"/>
                </a:cubicBezTo>
                <a:cubicBezTo>
                  <a:pt x="32" y="251"/>
                  <a:pt x="65" y="51"/>
                  <a:pt x="65" y="33"/>
                </a:cubicBezTo>
                <a:cubicBezTo>
                  <a:pt x="65" y="15"/>
                  <a:pt x="50" y="0"/>
                  <a:pt x="32" y="0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6"/>
          <p:cNvSpPr/>
          <p:nvPr/>
        </p:nvSpPr>
        <p:spPr bwMode="auto">
          <a:xfrm>
            <a:off x="4533900" y="4523185"/>
            <a:ext cx="133350" cy="517922"/>
          </a:xfrm>
          <a:custGeom>
            <a:avLst/>
            <a:gdLst>
              <a:gd name="T0" fmla="*/ 33 w 65"/>
              <a:gd name="T1" fmla="*/ 0 h 251"/>
              <a:gd name="T2" fmla="*/ 0 w 65"/>
              <a:gd name="T3" fmla="*/ 33 h 251"/>
              <a:gd name="T4" fmla="*/ 33 w 65"/>
              <a:gd name="T5" fmla="*/ 251 h 251"/>
              <a:gd name="T6" fmla="*/ 65 w 65"/>
              <a:gd name="T7" fmla="*/ 33 h 251"/>
              <a:gd name="T8" fmla="*/ 33 w 65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1">
                <a:moveTo>
                  <a:pt x="33" y="0"/>
                </a:moveTo>
                <a:cubicBezTo>
                  <a:pt x="15" y="0"/>
                  <a:pt x="0" y="15"/>
                  <a:pt x="0" y="33"/>
                </a:cubicBezTo>
                <a:cubicBezTo>
                  <a:pt x="0" y="51"/>
                  <a:pt x="33" y="251"/>
                  <a:pt x="33" y="251"/>
                </a:cubicBezTo>
                <a:cubicBezTo>
                  <a:pt x="33" y="251"/>
                  <a:pt x="65" y="51"/>
                  <a:pt x="65" y="33"/>
                </a:cubicBezTo>
                <a:cubicBezTo>
                  <a:pt x="65" y="15"/>
                  <a:pt x="51" y="0"/>
                  <a:pt x="33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7"/>
          <p:cNvSpPr/>
          <p:nvPr/>
        </p:nvSpPr>
        <p:spPr bwMode="auto">
          <a:xfrm>
            <a:off x="4748213" y="4182667"/>
            <a:ext cx="134541" cy="515540"/>
          </a:xfrm>
          <a:custGeom>
            <a:avLst/>
            <a:gdLst>
              <a:gd name="T0" fmla="*/ 33 w 65"/>
              <a:gd name="T1" fmla="*/ 0 h 250"/>
              <a:gd name="T2" fmla="*/ 0 w 65"/>
              <a:gd name="T3" fmla="*/ 32 h 250"/>
              <a:gd name="T4" fmla="*/ 33 w 65"/>
              <a:gd name="T5" fmla="*/ 250 h 250"/>
              <a:gd name="T6" fmla="*/ 65 w 65"/>
              <a:gd name="T7" fmla="*/ 32 h 250"/>
              <a:gd name="T8" fmla="*/ 33 w 65"/>
              <a:gd name="T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250">
                <a:moveTo>
                  <a:pt x="33" y="0"/>
                </a:moveTo>
                <a:cubicBezTo>
                  <a:pt x="15" y="0"/>
                  <a:pt x="0" y="14"/>
                  <a:pt x="0" y="32"/>
                </a:cubicBezTo>
                <a:cubicBezTo>
                  <a:pt x="0" y="50"/>
                  <a:pt x="33" y="250"/>
                  <a:pt x="33" y="250"/>
                </a:cubicBezTo>
                <a:cubicBezTo>
                  <a:pt x="33" y="250"/>
                  <a:pt x="65" y="50"/>
                  <a:pt x="65" y="32"/>
                </a:cubicBezTo>
                <a:cubicBezTo>
                  <a:pt x="65" y="14"/>
                  <a:pt x="51" y="0"/>
                  <a:pt x="33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Group 22"/>
          <p:cNvGrpSpPr/>
          <p:nvPr/>
        </p:nvGrpSpPr>
        <p:grpSpPr bwMode="auto">
          <a:xfrm>
            <a:off x="3669506" y="1259682"/>
            <a:ext cx="1868091" cy="3174206"/>
            <a:chOff x="4892675" y="1532964"/>
            <a:chExt cx="2490788" cy="423227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5783263" y="5054040"/>
              <a:ext cx="709612" cy="2365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5783263" y="5054040"/>
              <a:ext cx="355600" cy="2365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4892675" y="4066615"/>
              <a:ext cx="2490788" cy="1693863"/>
            </a:xfrm>
            <a:custGeom>
              <a:avLst/>
              <a:gdLst>
                <a:gd name="T0" fmla="*/ 452 w 904"/>
                <a:gd name="T1" fmla="*/ 329 h 616"/>
                <a:gd name="T2" fmla="*/ 873 w 904"/>
                <a:gd name="T3" fmla="*/ 616 h 616"/>
                <a:gd name="T4" fmla="*/ 904 w 904"/>
                <a:gd name="T5" fmla="*/ 452 h 616"/>
                <a:gd name="T6" fmla="*/ 452 w 904"/>
                <a:gd name="T7" fmla="*/ 0 h 616"/>
                <a:gd name="T8" fmla="*/ 0 w 904"/>
                <a:gd name="T9" fmla="*/ 452 h 616"/>
                <a:gd name="T10" fmla="*/ 31 w 904"/>
                <a:gd name="T11" fmla="*/ 616 h 616"/>
                <a:gd name="T12" fmla="*/ 452 w 904"/>
                <a:gd name="T13" fmla="*/ 32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4" h="616">
                  <a:moveTo>
                    <a:pt x="452" y="329"/>
                  </a:moveTo>
                  <a:cubicBezTo>
                    <a:pt x="644" y="329"/>
                    <a:pt x="807" y="448"/>
                    <a:pt x="873" y="616"/>
                  </a:cubicBezTo>
                  <a:cubicBezTo>
                    <a:pt x="893" y="566"/>
                    <a:pt x="904" y="510"/>
                    <a:pt x="904" y="452"/>
                  </a:cubicBezTo>
                  <a:cubicBezTo>
                    <a:pt x="904" y="203"/>
                    <a:pt x="702" y="0"/>
                    <a:pt x="452" y="0"/>
                  </a:cubicBezTo>
                  <a:cubicBezTo>
                    <a:pt x="203" y="0"/>
                    <a:pt x="0" y="203"/>
                    <a:pt x="0" y="452"/>
                  </a:cubicBezTo>
                  <a:cubicBezTo>
                    <a:pt x="0" y="510"/>
                    <a:pt x="11" y="566"/>
                    <a:pt x="31" y="616"/>
                  </a:cubicBezTo>
                  <a:cubicBezTo>
                    <a:pt x="97" y="448"/>
                    <a:pt x="260" y="329"/>
                    <a:pt x="452" y="32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6454775" y="4107890"/>
              <a:ext cx="928688" cy="1652588"/>
            </a:xfrm>
            <a:custGeom>
              <a:avLst/>
              <a:gdLst>
                <a:gd name="T0" fmla="*/ 0 w 337"/>
                <a:gd name="T1" fmla="*/ 0 h 601"/>
                <a:gd name="T2" fmla="*/ 0 w 337"/>
                <a:gd name="T3" fmla="*/ 329 h 601"/>
                <a:gd name="T4" fmla="*/ 306 w 337"/>
                <a:gd name="T5" fmla="*/ 601 h 601"/>
                <a:gd name="T6" fmla="*/ 337 w 337"/>
                <a:gd name="T7" fmla="*/ 437 h 601"/>
                <a:gd name="T8" fmla="*/ 0 w 337"/>
                <a:gd name="T9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601">
                  <a:moveTo>
                    <a:pt x="0" y="0"/>
                  </a:moveTo>
                  <a:cubicBezTo>
                    <a:pt x="0" y="329"/>
                    <a:pt x="0" y="329"/>
                    <a:pt x="0" y="329"/>
                  </a:cubicBezTo>
                  <a:cubicBezTo>
                    <a:pt x="140" y="366"/>
                    <a:pt x="254" y="468"/>
                    <a:pt x="306" y="601"/>
                  </a:cubicBezTo>
                  <a:cubicBezTo>
                    <a:pt x="326" y="551"/>
                    <a:pt x="337" y="495"/>
                    <a:pt x="337" y="437"/>
                  </a:cubicBezTo>
                  <a:cubicBezTo>
                    <a:pt x="337" y="228"/>
                    <a:pt x="194" y="5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5368925" y="1532964"/>
              <a:ext cx="1538288" cy="3667126"/>
            </a:xfrm>
            <a:custGeom>
              <a:avLst/>
              <a:gdLst>
                <a:gd name="T0" fmla="*/ 279 w 558"/>
                <a:gd name="T1" fmla="*/ 1309 h 1333"/>
                <a:gd name="T2" fmla="*/ 438 w 558"/>
                <a:gd name="T3" fmla="*/ 1333 h 1333"/>
                <a:gd name="T4" fmla="*/ 558 w 558"/>
                <a:gd name="T5" fmla="*/ 774 h 1333"/>
                <a:gd name="T6" fmla="*/ 279 w 558"/>
                <a:gd name="T7" fmla="*/ 0 h 1333"/>
                <a:gd name="T8" fmla="*/ 0 w 558"/>
                <a:gd name="T9" fmla="*/ 774 h 1333"/>
                <a:gd name="T10" fmla="*/ 120 w 558"/>
                <a:gd name="T11" fmla="*/ 1333 h 1333"/>
                <a:gd name="T12" fmla="*/ 279 w 558"/>
                <a:gd name="T13" fmla="*/ 1309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1333">
                  <a:moveTo>
                    <a:pt x="279" y="1309"/>
                  </a:moveTo>
                  <a:cubicBezTo>
                    <a:pt x="335" y="1309"/>
                    <a:pt x="388" y="1317"/>
                    <a:pt x="438" y="1333"/>
                  </a:cubicBezTo>
                  <a:cubicBezTo>
                    <a:pt x="513" y="1182"/>
                    <a:pt x="558" y="987"/>
                    <a:pt x="558" y="774"/>
                  </a:cubicBezTo>
                  <a:cubicBezTo>
                    <a:pt x="558" y="436"/>
                    <a:pt x="445" y="143"/>
                    <a:pt x="279" y="0"/>
                  </a:cubicBezTo>
                  <a:cubicBezTo>
                    <a:pt x="113" y="143"/>
                    <a:pt x="0" y="436"/>
                    <a:pt x="0" y="774"/>
                  </a:cubicBezTo>
                  <a:cubicBezTo>
                    <a:pt x="0" y="987"/>
                    <a:pt x="45" y="1182"/>
                    <a:pt x="120" y="1333"/>
                  </a:cubicBezTo>
                  <a:cubicBezTo>
                    <a:pt x="170" y="1317"/>
                    <a:pt x="223" y="1309"/>
                    <a:pt x="279" y="130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6132513" y="1532964"/>
              <a:ext cx="774700" cy="3667126"/>
            </a:xfrm>
            <a:custGeom>
              <a:avLst/>
              <a:gdLst>
                <a:gd name="T0" fmla="*/ 2 w 281"/>
                <a:gd name="T1" fmla="*/ 0 h 1333"/>
                <a:gd name="T2" fmla="*/ 0 w 281"/>
                <a:gd name="T3" fmla="*/ 1 h 1333"/>
                <a:gd name="T4" fmla="*/ 0 w 281"/>
                <a:gd name="T5" fmla="*/ 1309 h 1333"/>
                <a:gd name="T6" fmla="*/ 2 w 281"/>
                <a:gd name="T7" fmla="*/ 1309 h 1333"/>
                <a:gd name="T8" fmla="*/ 161 w 281"/>
                <a:gd name="T9" fmla="*/ 1333 h 1333"/>
                <a:gd name="T10" fmla="*/ 281 w 281"/>
                <a:gd name="T11" fmla="*/ 774 h 1333"/>
                <a:gd name="T12" fmla="*/ 2 w 281"/>
                <a:gd name="T13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333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309"/>
                    <a:pt x="0" y="1309"/>
                    <a:pt x="0" y="1309"/>
                  </a:cubicBezTo>
                  <a:cubicBezTo>
                    <a:pt x="1" y="1309"/>
                    <a:pt x="1" y="1309"/>
                    <a:pt x="2" y="1309"/>
                  </a:cubicBezTo>
                  <a:cubicBezTo>
                    <a:pt x="58" y="1309"/>
                    <a:pt x="111" y="1317"/>
                    <a:pt x="161" y="1333"/>
                  </a:cubicBezTo>
                  <a:cubicBezTo>
                    <a:pt x="236" y="1182"/>
                    <a:pt x="281" y="987"/>
                    <a:pt x="281" y="774"/>
                  </a:cubicBezTo>
                  <a:cubicBezTo>
                    <a:pt x="281" y="436"/>
                    <a:pt x="168" y="143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5570538" y="1532964"/>
              <a:ext cx="1135062" cy="900113"/>
            </a:xfrm>
            <a:custGeom>
              <a:avLst/>
              <a:gdLst>
                <a:gd name="T0" fmla="*/ 206 w 412"/>
                <a:gd name="T1" fmla="*/ 320 h 327"/>
                <a:gd name="T2" fmla="*/ 412 w 412"/>
                <a:gd name="T3" fmla="*/ 327 h 327"/>
                <a:gd name="T4" fmla="*/ 206 w 412"/>
                <a:gd name="T5" fmla="*/ 0 h 327"/>
                <a:gd name="T6" fmla="*/ 0 w 412"/>
                <a:gd name="T7" fmla="*/ 327 h 327"/>
                <a:gd name="T8" fmla="*/ 206 w 412"/>
                <a:gd name="T9" fmla="*/ 32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327">
                  <a:moveTo>
                    <a:pt x="206" y="320"/>
                  </a:moveTo>
                  <a:cubicBezTo>
                    <a:pt x="276" y="320"/>
                    <a:pt x="345" y="322"/>
                    <a:pt x="412" y="327"/>
                  </a:cubicBezTo>
                  <a:cubicBezTo>
                    <a:pt x="363" y="188"/>
                    <a:pt x="291" y="74"/>
                    <a:pt x="206" y="0"/>
                  </a:cubicBezTo>
                  <a:cubicBezTo>
                    <a:pt x="121" y="74"/>
                    <a:pt x="49" y="188"/>
                    <a:pt x="0" y="327"/>
                  </a:cubicBezTo>
                  <a:cubicBezTo>
                    <a:pt x="67" y="322"/>
                    <a:pt x="136" y="320"/>
                    <a:pt x="206" y="3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6132513" y="1532964"/>
              <a:ext cx="573088" cy="900113"/>
            </a:xfrm>
            <a:custGeom>
              <a:avLst/>
              <a:gdLst>
                <a:gd name="T0" fmla="*/ 0 w 208"/>
                <a:gd name="T1" fmla="*/ 2753 h 327"/>
                <a:gd name="T2" fmla="*/ 0 w 208"/>
                <a:gd name="T3" fmla="*/ 880845 h 327"/>
                <a:gd name="T4" fmla="*/ 5510 w 208"/>
                <a:gd name="T5" fmla="*/ 880845 h 327"/>
                <a:gd name="T6" fmla="*/ 573088 w 208"/>
                <a:gd name="T7" fmla="*/ 900113 h 327"/>
                <a:gd name="T8" fmla="*/ 5510 w 208"/>
                <a:gd name="T9" fmla="*/ 0 h 327"/>
                <a:gd name="T10" fmla="*/ 0 w 208"/>
                <a:gd name="T11" fmla="*/ 2753 h 3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8" h="327">
                  <a:moveTo>
                    <a:pt x="0" y="1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1" y="320"/>
                    <a:pt x="1" y="320"/>
                    <a:pt x="2" y="320"/>
                  </a:cubicBezTo>
                  <a:cubicBezTo>
                    <a:pt x="72" y="320"/>
                    <a:pt x="141" y="322"/>
                    <a:pt x="208" y="327"/>
                  </a:cubicBezTo>
                  <a:cubicBezTo>
                    <a:pt x="159" y="188"/>
                    <a:pt x="87" y="74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5972175" y="3992003"/>
              <a:ext cx="331788" cy="1773237"/>
            </a:xfrm>
            <a:custGeom>
              <a:avLst/>
              <a:gdLst>
                <a:gd name="T0" fmla="*/ 60 w 120"/>
                <a:gd name="T1" fmla="*/ 0 h 645"/>
                <a:gd name="T2" fmla="*/ 0 w 120"/>
                <a:gd name="T3" fmla="*/ 322 h 645"/>
                <a:gd name="T4" fmla="*/ 60 w 120"/>
                <a:gd name="T5" fmla="*/ 645 h 645"/>
                <a:gd name="T6" fmla="*/ 120 w 120"/>
                <a:gd name="T7" fmla="*/ 322 h 645"/>
                <a:gd name="T8" fmla="*/ 60 w 120"/>
                <a:gd name="T9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645">
                  <a:moveTo>
                    <a:pt x="60" y="0"/>
                  </a:moveTo>
                  <a:cubicBezTo>
                    <a:pt x="24" y="60"/>
                    <a:pt x="0" y="182"/>
                    <a:pt x="0" y="322"/>
                  </a:cubicBezTo>
                  <a:cubicBezTo>
                    <a:pt x="0" y="463"/>
                    <a:pt x="24" y="585"/>
                    <a:pt x="60" y="645"/>
                  </a:cubicBezTo>
                  <a:cubicBezTo>
                    <a:pt x="96" y="585"/>
                    <a:pt x="120" y="463"/>
                    <a:pt x="120" y="322"/>
                  </a:cubicBezTo>
                  <a:cubicBezTo>
                    <a:pt x="120" y="182"/>
                    <a:pt x="96" y="60"/>
                    <a:pt x="6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6132513" y="3992003"/>
              <a:ext cx="171450" cy="1773237"/>
            </a:xfrm>
            <a:custGeom>
              <a:avLst/>
              <a:gdLst>
                <a:gd name="T0" fmla="*/ 0 w 62"/>
                <a:gd name="T1" fmla="*/ 3 h 645"/>
                <a:gd name="T2" fmla="*/ 0 w 62"/>
                <a:gd name="T3" fmla="*/ 642 h 645"/>
                <a:gd name="T4" fmla="*/ 2 w 62"/>
                <a:gd name="T5" fmla="*/ 645 h 645"/>
                <a:gd name="T6" fmla="*/ 62 w 62"/>
                <a:gd name="T7" fmla="*/ 322 h 645"/>
                <a:gd name="T8" fmla="*/ 2 w 62"/>
                <a:gd name="T9" fmla="*/ 0 h 645"/>
                <a:gd name="T10" fmla="*/ 0 w 62"/>
                <a:gd name="T11" fmla="*/ 3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45">
                  <a:moveTo>
                    <a:pt x="0" y="3"/>
                  </a:moveTo>
                  <a:cubicBezTo>
                    <a:pt x="0" y="642"/>
                    <a:pt x="0" y="642"/>
                    <a:pt x="0" y="642"/>
                  </a:cubicBezTo>
                  <a:cubicBezTo>
                    <a:pt x="1" y="643"/>
                    <a:pt x="1" y="644"/>
                    <a:pt x="2" y="645"/>
                  </a:cubicBezTo>
                  <a:cubicBezTo>
                    <a:pt x="38" y="585"/>
                    <a:pt x="62" y="463"/>
                    <a:pt x="62" y="322"/>
                  </a:cubicBezTo>
                  <a:cubicBezTo>
                    <a:pt x="62" y="182"/>
                    <a:pt x="38" y="60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Oval 18"/>
            <p:cNvSpPr>
              <a:spLocks noChangeArrowheads="1"/>
            </p:cNvSpPr>
            <p:nvPr/>
          </p:nvSpPr>
          <p:spPr bwMode="auto">
            <a:xfrm>
              <a:off x="5705475" y="2801377"/>
              <a:ext cx="865188" cy="8604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Oval 19"/>
            <p:cNvSpPr>
              <a:spLocks noChangeArrowheads="1"/>
            </p:cNvSpPr>
            <p:nvPr/>
          </p:nvSpPr>
          <p:spPr bwMode="auto">
            <a:xfrm>
              <a:off x="5837238" y="2933139"/>
              <a:ext cx="601663" cy="600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6132513" y="2801377"/>
              <a:ext cx="438150" cy="860425"/>
            </a:xfrm>
            <a:custGeom>
              <a:avLst/>
              <a:gdLst>
                <a:gd name="T0" fmla="*/ 5511 w 159"/>
                <a:gd name="T1" fmla="*/ 0 h 313"/>
                <a:gd name="T2" fmla="*/ 0 w 159"/>
                <a:gd name="T3" fmla="*/ 0 h 313"/>
                <a:gd name="T4" fmla="*/ 0 w 159"/>
                <a:gd name="T5" fmla="*/ 131950 h 313"/>
                <a:gd name="T6" fmla="*/ 5511 w 159"/>
                <a:gd name="T7" fmla="*/ 131950 h 313"/>
                <a:gd name="T8" fmla="*/ 305878 w 159"/>
                <a:gd name="T9" fmla="*/ 431587 h 313"/>
                <a:gd name="T10" fmla="*/ 5511 w 159"/>
                <a:gd name="T11" fmla="*/ 731224 h 313"/>
                <a:gd name="T12" fmla="*/ 0 w 159"/>
                <a:gd name="T13" fmla="*/ 728475 h 313"/>
                <a:gd name="T14" fmla="*/ 0 w 159"/>
                <a:gd name="T15" fmla="*/ 860425 h 313"/>
                <a:gd name="T16" fmla="*/ 5511 w 159"/>
                <a:gd name="T17" fmla="*/ 860425 h 313"/>
                <a:gd name="T18" fmla="*/ 438150 w 159"/>
                <a:gd name="T19" fmla="*/ 431587 h 313"/>
                <a:gd name="T20" fmla="*/ 5511 w 159"/>
                <a:gd name="T21" fmla="*/ 0 h 3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9" h="31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48"/>
                    <a:pt x="1" y="48"/>
                    <a:pt x="2" y="48"/>
                  </a:cubicBezTo>
                  <a:cubicBezTo>
                    <a:pt x="62" y="48"/>
                    <a:pt x="111" y="96"/>
                    <a:pt x="111" y="157"/>
                  </a:cubicBezTo>
                  <a:cubicBezTo>
                    <a:pt x="111" y="217"/>
                    <a:pt x="62" y="266"/>
                    <a:pt x="2" y="266"/>
                  </a:cubicBezTo>
                  <a:cubicBezTo>
                    <a:pt x="1" y="266"/>
                    <a:pt x="1" y="265"/>
                    <a:pt x="0" y="265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1" y="313"/>
                    <a:pt x="1" y="313"/>
                    <a:pt x="2" y="313"/>
                  </a:cubicBezTo>
                  <a:cubicBezTo>
                    <a:pt x="88" y="313"/>
                    <a:pt x="159" y="243"/>
                    <a:pt x="159" y="157"/>
                  </a:cubicBezTo>
                  <a:cubicBezTo>
                    <a:pt x="159" y="70"/>
                    <a:pt x="88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6132513" y="2933139"/>
              <a:ext cx="306387" cy="600075"/>
            </a:xfrm>
            <a:custGeom>
              <a:avLst/>
              <a:gdLst>
                <a:gd name="T0" fmla="*/ 111 w 111"/>
                <a:gd name="T1" fmla="*/ 109 h 218"/>
                <a:gd name="T2" fmla="*/ 2 w 111"/>
                <a:gd name="T3" fmla="*/ 0 h 218"/>
                <a:gd name="T4" fmla="*/ 0 w 111"/>
                <a:gd name="T5" fmla="*/ 0 h 218"/>
                <a:gd name="T6" fmla="*/ 0 w 111"/>
                <a:gd name="T7" fmla="*/ 217 h 218"/>
                <a:gd name="T8" fmla="*/ 2 w 111"/>
                <a:gd name="T9" fmla="*/ 218 h 218"/>
                <a:gd name="T10" fmla="*/ 111 w 111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18">
                  <a:moveTo>
                    <a:pt x="111" y="109"/>
                  </a:moveTo>
                  <a:cubicBezTo>
                    <a:pt x="111" y="48"/>
                    <a:pt x="6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2" y="218"/>
                  </a:cubicBezTo>
                  <a:cubicBezTo>
                    <a:pt x="62" y="218"/>
                    <a:pt x="111" y="169"/>
                    <a:pt x="111" y="1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4" name="Straight Connector 23"/>
          <p:cNvCxnSpPr/>
          <p:nvPr/>
        </p:nvCxnSpPr>
        <p:spPr>
          <a:xfrm>
            <a:off x="4841161" y="2013347"/>
            <a:ext cx="1343025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0"/>
          <p:cNvGrpSpPr/>
          <p:nvPr/>
        </p:nvGrpSpPr>
        <p:grpSpPr bwMode="auto">
          <a:xfrm>
            <a:off x="5095320" y="3016648"/>
            <a:ext cx="964406" cy="369094"/>
            <a:chOff x="6907213" y="4773425"/>
            <a:chExt cx="1631576" cy="491098"/>
          </a:xfrm>
        </p:grpSpPr>
        <p:cxnSp>
          <p:nvCxnSpPr>
            <p:cNvPr id="36" name="Straight Connector 27"/>
            <p:cNvCxnSpPr/>
            <p:nvPr/>
          </p:nvCxnSpPr>
          <p:spPr>
            <a:xfrm>
              <a:off x="6907213" y="4773425"/>
              <a:ext cx="1613447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9"/>
            <p:cNvCxnSpPr/>
            <p:nvPr/>
          </p:nvCxnSpPr>
          <p:spPr>
            <a:xfrm>
              <a:off x="8538789" y="4773425"/>
              <a:ext cx="0" cy="491098"/>
            </a:xfrm>
            <a:prstGeom prst="line">
              <a:avLst/>
            </a:prstGeom>
            <a:ln>
              <a:solidFill>
                <a:schemeClr val="accent5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1"/>
          <p:cNvCxnSpPr/>
          <p:nvPr/>
        </p:nvCxnSpPr>
        <p:spPr>
          <a:xfrm>
            <a:off x="3043238" y="3381375"/>
            <a:ext cx="1235869" cy="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2"/>
          <p:cNvGrpSpPr/>
          <p:nvPr/>
        </p:nvGrpSpPr>
        <p:grpSpPr bwMode="auto">
          <a:xfrm flipH="1">
            <a:off x="3027760" y="1446610"/>
            <a:ext cx="1512094" cy="367903"/>
            <a:chOff x="6907212" y="4773425"/>
            <a:chExt cx="1631577" cy="491098"/>
          </a:xfrm>
        </p:grpSpPr>
        <p:cxnSp>
          <p:nvCxnSpPr>
            <p:cNvPr id="40" name="Straight Connector 33"/>
            <p:cNvCxnSpPr/>
            <p:nvPr/>
          </p:nvCxnSpPr>
          <p:spPr>
            <a:xfrm>
              <a:off x="6907212" y="4773425"/>
              <a:ext cx="163157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4"/>
            <p:cNvCxnSpPr/>
            <p:nvPr/>
          </p:nvCxnSpPr>
          <p:spPr>
            <a:xfrm>
              <a:off x="8538789" y="4773425"/>
              <a:ext cx="0" cy="491098"/>
            </a:xfrm>
            <a:prstGeom prst="line">
              <a:avLst/>
            </a:prstGeom>
            <a:ln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35"/>
          <p:cNvSpPr/>
          <p:nvPr/>
        </p:nvSpPr>
        <p:spPr>
          <a:xfrm>
            <a:off x="5989797" y="1746568"/>
            <a:ext cx="464344" cy="464344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36"/>
          <p:cNvSpPr txBox="1">
            <a:spLocks noChangeArrowheads="1"/>
          </p:cNvSpPr>
          <p:nvPr/>
        </p:nvSpPr>
        <p:spPr bwMode="auto">
          <a:xfrm>
            <a:off x="6438265" y="1595755"/>
            <a:ext cx="262191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5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15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调查研究阶段</a:t>
            </a:r>
            <a:endParaRPr lang="zh-CN" altLang="en-US" sz="15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5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（2021年8月—2021年10月</a:t>
            </a:r>
            <a:r>
              <a:rPr lang="zh-CN" altLang="en-US" sz="12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2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37"/>
          <p:cNvSpPr/>
          <p:nvPr/>
        </p:nvSpPr>
        <p:spPr>
          <a:xfrm>
            <a:off x="6605905" y="2125980"/>
            <a:ext cx="2454275" cy="6223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初步探索阶段：组建课题研究组，进行研究人员的分工和学习，开展初步的实验工作。</a:t>
            </a:r>
            <a:endParaRPr lang="zh-CN" altLang="en-US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38"/>
          <p:cNvSpPr/>
          <p:nvPr/>
        </p:nvSpPr>
        <p:spPr>
          <a:xfrm>
            <a:off x="5889705" y="3348038"/>
            <a:ext cx="464344" cy="464344"/>
          </a:xfrm>
          <a:prstGeom prst="rect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39"/>
          <p:cNvSpPr txBox="1"/>
          <p:nvPr/>
        </p:nvSpPr>
        <p:spPr>
          <a:xfrm>
            <a:off x="6294755" y="3103880"/>
            <a:ext cx="2508885" cy="5302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5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15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总结阶段</a:t>
            </a:r>
            <a:endParaRPr lang="zh-CN" altLang="en-US" sz="15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5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（2024年5-</a:t>
            </a:r>
            <a:r>
              <a:rPr lang="en-US" altLang="zh-CN" sz="15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5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年6月）</a:t>
            </a:r>
            <a:endParaRPr lang="zh-CN" altLang="en-US" sz="15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Rectangle 41"/>
          <p:cNvSpPr/>
          <p:nvPr/>
        </p:nvSpPr>
        <p:spPr>
          <a:xfrm>
            <a:off x="2858691" y="1935957"/>
            <a:ext cx="464344" cy="46434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2"/>
          <p:cNvSpPr txBox="1">
            <a:spLocks noChangeArrowheads="1"/>
          </p:cNvSpPr>
          <p:nvPr/>
        </p:nvSpPr>
        <p:spPr bwMode="auto">
          <a:xfrm>
            <a:off x="254635" y="1446530"/>
            <a:ext cx="269621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US" altLang="zh-CN" sz="15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15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准备阶段</a:t>
            </a:r>
            <a:endParaRPr lang="zh-CN" altLang="en-US" sz="15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zh-CN" altLang="en-US" sz="15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（2021年4月—2021年7月）</a:t>
            </a:r>
            <a:endParaRPr lang="zh-CN" altLang="en-US" sz="1500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Rectangle 43"/>
          <p:cNvSpPr/>
          <p:nvPr/>
        </p:nvSpPr>
        <p:spPr>
          <a:xfrm>
            <a:off x="394970" y="1976755"/>
            <a:ext cx="2414905" cy="8070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课题申报准备阶段：了解国内外对本课题的研究动态；调查研究，建立可以的实验设想；撰写研究方案和实施计划。</a:t>
            </a:r>
            <a:endParaRPr lang="zh-CN" altLang="en-US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Rectangle 44"/>
          <p:cNvSpPr/>
          <p:nvPr/>
        </p:nvSpPr>
        <p:spPr>
          <a:xfrm>
            <a:off x="2349104" y="3180160"/>
            <a:ext cx="464344" cy="465534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45"/>
          <p:cNvSpPr txBox="1"/>
          <p:nvPr/>
        </p:nvSpPr>
        <p:spPr>
          <a:xfrm>
            <a:off x="-76200" y="3116580"/>
            <a:ext cx="2534285" cy="5302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US" altLang="zh-CN" sz="1500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实施阶段</a:t>
            </a:r>
            <a:endParaRPr lang="zh-CN" altLang="en-US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zh-CN" altLang="en-US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（2021年11月—2024年4月</a:t>
            </a:r>
            <a:r>
              <a:rPr lang="zh-CN" altLang="en-US" sz="1500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500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Rectangle 46"/>
          <p:cNvSpPr/>
          <p:nvPr/>
        </p:nvSpPr>
        <p:spPr>
          <a:xfrm>
            <a:off x="344170" y="3677920"/>
            <a:ext cx="1911985" cy="6223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深入实施阶段：按照实施方案定期开展课题研究的研讨工作。</a:t>
            </a:r>
            <a:endParaRPr lang="zh-CN" altLang="en-US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Rectangle 46"/>
          <p:cNvSpPr/>
          <p:nvPr/>
        </p:nvSpPr>
        <p:spPr>
          <a:xfrm>
            <a:off x="6454140" y="3593465"/>
            <a:ext cx="2606040" cy="8070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自查研究情况，整理有关教学设计、论文、案例，健全资料，总结提炼成课题成果，撰写课题研究报告，汇报总结。</a:t>
            </a:r>
            <a:endParaRPr lang="zh-CN" altLang="en-US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  <p:bldP spid="42" grpId="0" animBg="1"/>
      <p:bldP spid="43" grpId="0"/>
      <p:bldP spid="44" grpId="0"/>
      <p:bldP spid="50" grpId="0" animBg="1"/>
      <p:bldP spid="51" grpId="0"/>
      <p:bldP spid="52" grpId="0"/>
      <p:bldP spid="45" grpId="0" animBg="1"/>
      <p:bldP spid="46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231323" y="1641065"/>
            <a:ext cx="8896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835" y="2831465"/>
            <a:ext cx="3225800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预期成果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331653" y="253777"/>
            <a:ext cx="25215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阶段性成果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130" y="807085"/>
            <a:ext cx="6961505" cy="401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140200" y="253777"/>
            <a:ext cx="290449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最终研究成果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)4KFUA5IH_7PEU%D33U4A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455" y="807085"/>
            <a:ext cx="8508365" cy="315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76713" y="1641065"/>
            <a:ext cx="99885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835" y="2831465"/>
            <a:ext cx="3225800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研究保障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" y="0"/>
            <a:ext cx="9135879" cy="5143500"/>
          </a:xfrm>
          <a:prstGeom prst="rect">
            <a:avLst/>
          </a:prstGeom>
        </p:spPr>
      </p:pic>
      <p:sp>
        <p:nvSpPr>
          <p:cNvPr id="6" name="TextBox 37"/>
          <p:cNvSpPr>
            <a:spLocks noChangeArrowheads="1"/>
          </p:cNvSpPr>
          <p:nvPr/>
        </p:nvSpPr>
        <p:spPr bwMode="auto">
          <a:xfrm>
            <a:off x="-487932" y="1226786"/>
            <a:ext cx="7335818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8000" b="1" spc="-300" dirty="0" smtClean="0">
                <a:solidFill>
                  <a:srgbClr val="0000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 pitchFamily="34" charset="0"/>
              </a:rPr>
              <a:t>谢谢</a:t>
            </a:r>
            <a:endParaRPr lang="zh-CN" altLang="en-US" sz="8000" b="1" spc="-300" dirty="0">
              <a:solidFill>
                <a:srgbClr val="00000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65107" y="1816960"/>
            <a:ext cx="8899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ru-RU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200" y="2712085"/>
            <a:ext cx="3225800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 smtClean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课题提出的背景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2867785" y="211867"/>
            <a:ext cx="33197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课题提出的背景</a:t>
            </a:r>
            <a:endParaRPr lang="zh-CN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3502819" y="2402682"/>
            <a:ext cx="1362075" cy="1413272"/>
            <a:chOff x="4670425" y="3203575"/>
            <a:chExt cx="1816100" cy="1884363"/>
          </a:xfrm>
        </p:grpSpPr>
        <p:sp>
          <p:nvSpPr>
            <p:cNvPr id="7" name="Freeform 5"/>
            <p:cNvSpPr/>
            <p:nvPr/>
          </p:nvSpPr>
          <p:spPr bwMode="auto">
            <a:xfrm>
              <a:off x="4670425" y="3203575"/>
              <a:ext cx="1816100" cy="1884363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4919664" y="3497263"/>
              <a:ext cx="719667" cy="6138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Group 18"/>
          <p:cNvGrpSpPr/>
          <p:nvPr/>
        </p:nvGrpSpPr>
        <p:grpSpPr bwMode="auto">
          <a:xfrm>
            <a:off x="3421856" y="945356"/>
            <a:ext cx="1363266" cy="1415654"/>
            <a:chOff x="4562475" y="1260475"/>
            <a:chExt cx="1817688" cy="1887538"/>
          </a:xfrm>
        </p:grpSpPr>
        <p:sp>
          <p:nvSpPr>
            <p:cNvPr id="10" name="Freeform 7"/>
            <p:cNvSpPr/>
            <p:nvPr/>
          </p:nvSpPr>
          <p:spPr bwMode="auto">
            <a:xfrm>
              <a:off x="4562475" y="1260475"/>
              <a:ext cx="1817688" cy="1887538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27"/>
            <p:cNvSpPr txBox="1"/>
            <p:nvPr/>
          </p:nvSpPr>
          <p:spPr>
            <a:xfrm>
              <a:off x="4805363" y="1566863"/>
              <a:ext cx="719667" cy="6138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Group 5"/>
          <p:cNvGrpSpPr/>
          <p:nvPr/>
        </p:nvGrpSpPr>
        <p:grpSpPr bwMode="auto">
          <a:xfrm>
            <a:off x="4355704" y="1734424"/>
            <a:ext cx="1363265" cy="1415653"/>
            <a:chOff x="5811838" y="2293937"/>
            <a:chExt cx="1817688" cy="1887538"/>
          </a:xfrm>
        </p:grpSpPr>
        <p:sp>
          <p:nvSpPr>
            <p:cNvPr id="13" name="Freeform 6"/>
            <p:cNvSpPr/>
            <p:nvPr/>
          </p:nvSpPr>
          <p:spPr bwMode="auto">
            <a:xfrm>
              <a:off x="5811838" y="2293937"/>
              <a:ext cx="1817688" cy="1887538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26"/>
            <p:cNvSpPr txBox="1"/>
            <p:nvPr/>
          </p:nvSpPr>
          <p:spPr>
            <a:xfrm>
              <a:off x="6773864" y="2598737"/>
              <a:ext cx="729261" cy="615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Group 3"/>
          <p:cNvGrpSpPr/>
          <p:nvPr/>
        </p:nvGrpSpPr>
        <p:grpSpPr bwMode="auto">
          <a:xfrm>
            <a:off x="4436269" y="1028700"/>
            <a:ext cx="286941" cy="4065985"/>
            <a:chOff x="5915025" y="1371600"/>
            <a:chExt cx="382588" cy="5421313"/>
          </a:xfrm>
        </p:grpSpPr>
        <p:sp>
          <p:nvSpPr>
            <p:cNvPr id="16" name="Freeform 8"/>
            <p:cNvSpPr/>
            <p:nvPr/>
          </p:nvSpPr>
          <p:spPr bwMode="auto">
            <a:xfrm>
              <a:off x="5915025" y="1371600"/>
              <a:ext cx="112713" cy="4779963"/>
            </a:xfrm>
            <a:custGeom>
              <a:avLst/>
              <a:gdLst>
                <a:gd name="T0" fmla="*/ 100013 w 71"/>
                <a:gd name="T1" fmla="*/ 4779963 h 3011"/>
                <a:gd name="T2" fmla="*/ 0 w 71"/>
                <a:gd name="T3" fmla="*/ 4732338 h 3011"/>
                <a:gd name="T4" fmla="*/ 12700 w 71"/>
                <a:gd name="T5" fmla="*/ 0 h 3011"/>
                <a:gd name="T6" fmla="*/ 112713 w 71"/>
                <a:gd name="T7" fmla="*/ 0 h 3011"/>
                <a:gd name="T8" fmla="*/ 100013 w 71"/>
                <a:gd name="T9" fmla="*/ 4779963 h 30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3011">
                  <a:moveTo>
                    <a:pt x="63" y="3011"/>
                  </a:moveTo>
                  <a:lnTo>
                    <a:pt x="0" y="2981"/>
                  </a:lnTo>
                  <a:lnTo>
                    <a:pt x="8" y="0"/>
                  </a:lnTo>
                  <a:lnTo>
                    <a:pt x="71" y="0"/>
                  </a:lnTo>
                  <a:lnTo>
                    <a:pt x="63" y="30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6186488" y="1371600"/>
              <a:ext cx="111125" cy="4781550"/>
            </a:xfrm>
            <a:custGeom>
              <a:avLst/>
              <a:gdLst>
                <a:gd name="T0" fmla="*/ 93663 w 70"/>
                <a:gd name="T1" fmla="*/ 4746625 h 3012"/>
                <a:gd name="T2" fmla="*/ 0 w 70"/>
                <a:gd name="T3" fmla="*/ 4781550 h 3012"/>
                <a:gd name="T4" fmla="*/ 12700 w 70"/>
                <a:gd name="T5" fmla="*/ 0 h 3012"/>
                <a:gd name="T6" fmla="*/ 111125 w 70"/>
                <a:gd name="T7" fmla="*/ 1588 h 3012"/>
                <a:gd name="T8" fmla="*/ 93663 w 70"/>
                <a:gd name="T9" fmla="*/ 4746625 h 3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3012">
                  <a:moveTo>
                    <a:pt x="59" y="2990"/>
                  </a:moveTo>
                  <a:lnTo>
                    <a:pt x="0" y="3012"/>
                  </a:lnTo>
                  <a:lnTo>
                    <a:pt x="8" y="0"/>
                  </a:lnTo>
                  <a:lnTo>
                    <a:pt x="70" y="1"/>
                  </a:lnTo>
                  <a:lnTo>
                    <a:pt x="59" y="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6010275" y="1371600"/>
              <a:ext cx="193675" cy="4781550"/>
            </a:xfrm>
            <a:custGeom>
              <a:avLst/>
              <a:gdLst>
                <a:gd name="T0" fmla="*/ 115 w 122"/>
                <a:gd name="T1" fmla="*/ 3012 h 3012"/>
                <a:gd name="T2" fmla="*/ 0 w 122"/>
                <a:gd name="T3" fmla="*/ 3011 h 3012"/>
                <a:gd name="T4" fmla="*/ 7 w 122"/>
                <a:gd name="T5" fmla="*/ 0 h 3012"/>
                <a:gd name="T6" fmla="*/ 122 w 122"/>
                <a:gd name="T7" fmla="*/ 0 h 3012"/>
                <a:gd name="T8" fmla="*/ 115 w 122"/>
                <a:gd name="T9" fmla="*/ 3012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012">
                  <a:moveTo>
                    <a:pt x="115" y="3012"/>
                  </a:moveTo>
                  <a:lnTo>
                    <a:pt x="0" y="3011"/>
                  </a:lnTo>
                  <a:lnTo>
                    <a:pt x="7" y="0"/>
                  </a:lnTo>
                  <a:lnTo>
                    <a:pt x="122" y="0"/>
                  </a:lnTo>
                  <a:lnTo>
                    <a:pt x="115" y="30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5915025" y="6021387"/>
              <a:ext cx="369888" cy="771525"/>
            </a:xfrm>
            <a:custGeom>
              <a:avLst/>
              <a:gdLst>
                <a:gd name="T0" fmla="*/ 94971 w 148"/>
                <a:gd name="T1" fmla="*/ 129836 h 309"/>
                <a:gd name="T2" fmla="*/ 174947 w 148"/>
                <a:gd name="T3" fmla="*/ 42446 h 309"/>
                <a:gd name="T4" fmla="*/ 267419 w 148"/>
                <a:gd name="T5" fmla="*/ 112358 h 309"/>
                <a:gd name="T6" fmla="*/ 334899 w 148"/>
                <a:gd name="T7" fmla="*/ 44943 h 309"/>
                <a:gd name="T8" fmla="*/ 369888 w 148"/>
                <a:gd name="T9" fmla="*/ 84893 h 309"/>
                <a:gd name="T10" fmla="*/ 194941 w 148"/>
                <a:gd name="T11" fmla="*/ 771525 h 309"/>
                <a:gd name="T12" fmla="*/ 0 w 148"/>
                <a:gd name="T13" fmla="*/ 82396 h 309"/>
                <a:gd name="T14" fmla="*/ 94971 w 148"/>
                <a:gd name="T15" fmla="*/ 129836 h 3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6040438" y="6486525"/>
              <a:ext cx="134938" cy="306388"/>
            </a:xfrm>
            <a:custGeom>
              <a:avLst/>
              <a:gdLst>
                <a:gd name="T0" fmla="*/ 0 w 54"/>
                <a:gd name="T1" fmla="*/ 57292 h 123"/>
                <a:gd name="T2" fmla="*/ 69968 w 54"/>
                <a:gd name="T3" fmla="*/ 306388 h 123"/>
                <a:gd name="T4" fmla="*/ 134938 w 54"/>
                <a:gd name="T5" fmla="*/ 57292 h 123"/>
                <a:gd name="T6" fmla="*/ 0 w 54"/>
                <a:gd name="T7" fmla="*/ 57292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5927725" y="1371600"/>
              <a:ext cx="369888" cy="3365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Freeform 14"/>
          <p:cNvSpPr/>
          <p:nvPr/>
        </p:nvSpPr>
        <p:spPr bwMode="auto">
          <a:xfrm>
            <a:off x="4436269" y="1991916"/>
            <a:ext cx="352425" cy="2622947"/>
          </a:xfrm>
          <a:custGeom>
            <a:avLst/>
            <a:gdLst>
              <a:gd name="T0" fmla="*/ 38 w 188"/>
              <a:gd name="T1" fmla="*/ 1401 h 1401"/>
              <a:gd name="T2" fmla="*/ 40 w 188"/>
              <a:gd name="T3" fmla="*/ 246 h 1401"/>
              <a:gd name="T4" fmla="*/ 188 w 188"/>
              <a:gd name="T5" fmla="*/ 187 h 1401"/>
              <a:gd name="T6" fmla="*/ 186 w 188"/>
              <a:gd name="T7" fmla="*/ 0 h 1401"/>
              <a:gd name="T8" fmla="*/ 3 w 188"/>
              <a:gd name="T9" fmla="*/ 226 h 1401"/>
              <a:gd name="T10" fmla="*/ 0 w 188"/>
              <a:gd name="T11" fmla="*/ 1381 h 1401"/>
              <a:gd name="T12" fmla="*/ 38 w 188"/>
              <a:gd name="T13" fmla="*/ 1401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" h="1401">
                <a:moveTo>
                  <a:pt x="38" y="1401"/>
                </a:moveTo>
                <a:cubicBezTo>
                  <a:pt x="40" y="246"/>
                  <a:pt x="40" y="246"/>
                  <a:pt x="40" y="246"/>
                </a:cubicBezTo>
                <a:cubicBezTo>
                  <a:pt x="131" y="218"/>
                  <a:pt x="182" y="213"/>
                  <a:pt x="188" y="187"/>
                </a:cubicBezTo>
                <a:cubicBezTo>
                  <a:pt x="186" y="0"/>
                  <a:pt x="186" y="0"/>
                  <a:pt x="186" y="0"/>
                </a:cubicBezTo>
                <a:cubicBezTo>
                  <a:pt x="171" y="93"/>
                  <a:pt x="3" y="184"/>
                  <a:pt x="3" y="226"/>
                </a:cubicBezTo>
                <a:cubicBezTo>
                  <a:pt x="0" y="1381"/>
                  <a:pt x="0" y="1381"/>
                  <a:pt x="0" y="1381"/>
                </a:cubicBezTo>
                <a:cubicBezTo>
                  <a:pt x="14" y="1364"/>
                  <a:pt x="30" y="1368"/>
                  <a:pt x="38" y="1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15"/>
          <p:cNvSpPr/>
          <p:nvPr/>
        </p:nvSpPr>
        <p:spPr bwMode="auto">
          <a:xfrm>
            <a:off x="4355307" y="2767012"/>
            <a:ext cx="359569" cy="1843088"/>
          </a:xfrm>
          <a:custGeom>
            <a:avLst/>
            <a:gdLst>
              <a:gd name="T0" fmla="*/ 151 w 192"/>
              <a:gd name="T1" fmla="*/ 984 h 984"/>
              <a:gd name="T2" fmla="*/ 154 w 192"/>
              <a:gd name="T3" fmla="*/ 256 h 984"/>
              <a:gd name="T4" fmla="*/ 0 w 192"/>
              <a:gd name="T5" fmla="*/ 195 h 984"/>
              <a:gd name="T6" fmla="*/ 2 w 192"/>
              <a:gd name="T7" fmla="*/ 0 h 984"/>
              <a:gd name="T8" fmla="*/ 192 w 192"/>
              <a:gd name="T9" fmla="*/ 235 h 984"/>
              <a:gd name="T10" fmla="*/ 191 w 192"/>
              <a:gd name="T11" fmla="*/ 968 h 984"/>
              <a:gd name="T12" fmla="*/ 151 w 192"/>
              <a:gd name="T13" fmla="*/ 984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2" h="984">
                <a:moveTo>
                  <a:pt x="151" y="984"/>
                </a:moveTo>
                <a:cubicBezTo>
                  <a:pt x="154" y="256"/>
                  <a:pt x="154" y="256"/>
                  <a:pt x="154" y="256"/>
                </a:cubicBezTo>
                <a:cubicBezTo>
                  <a:pt x="59" y="227"/>
                  <a:pt x="6" y="221"/>
                  <a:pt x="0" y="195"/>
                </a:cubicBezTo>
                <a:cubicBezTo>
                  <a:pt x="2" y="0"/>
                  <a:pt x="2" y="0"/>
                  <a:pt x="2" y="0"/>
                </a:cubicBezTo>
                <a:cubicBezTo>
                  <a:pt x="18" y="97"/>
                  <a:pt x="192" y="192"/>
                  <a:pt x="192" y="235"/>
                </a:cubicBezTo>
                <a:cubicBezTo>
                  <a:pt x="191" y="968"/>
                  <a:pt x="191" y="968"/>
                  <a:pt x="191" y="968"/>
                </a:cubicBezTo>
                <a:cubicBezTo>
                  <a:pt x="186" y="945"/>
                  <a:pt x="164" y="947"/>
                  <a:pt x="151" y="98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16"/>
          <p:cNvSpPr/>
          <p:nvPr/>
        </p:nvSpPr>
        <p:spPr bwMode="auto">
          <a:xfrm>
            <a:off x="4505326" y="3449242"/>
            <a:ext cx="364331" cy="1164431"/>
          </a:xfrm>
          <a:custGeom>
            <a:avLst/>
            <a:gdLst>
              <a:gd name="T0" fmla="*/ 71 w 194"/>
              <a:gd name="T1" fmla="*/ 620 h 622"/>
              <a:gd name="T2" fmla="*/ 74 w 194"/>
              <a:gd name="T3" fmla="*/ 246 h 622"/>
              <a:gd name="T4" fmla="*/ 194 w 194"/>
              <a:gd name="T5" fmla="*/ 194 h 622"/>
              <a:gd name="T6" fmla="*/ 192 w 194"/>
              <a:gd name="T7" fmla="*/ 0 h 622"/>
              <a:gd name="T8" fmla="*/ 0 w 194"/>
              <a:gd name="T9" fmla="*/ 234 h 622"/>
              <a:gd name="T10" fmla="*/ 1 w 194"/>
              <a:gd name="T11" fmla="*/ 622 h 622"/>
              <a:gd name="T12" fmla="*/ 71 w 194"/>
              <a:gd name="T13" fmla="*/ 62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" h="622">
                <a:moveTo>
                  <a:pt x="71" y="620"/>
                </a:moveTo>
                <a:cubicBezTo>
                  <a:pt x="74" y="246"/>
                  <a:pt x="74" y="246"/>
                  <a:pt x="74" y="246"/>
                </a:cubicBezTo>
                <a:cubicBezTo>
                  <a:pt x="169" y="217"/>
                  <a:pt x="188" y="221"/>
                  <a:pt x="194" y="194"/>
                </a:cubicBezTo>
                <a:cubicBezTo>
                  <a:pt x="192" y="0"/>
                  <a:pt x="192" y="0"/>
                  <a:pt x="192" y="0"/>
                </a:cubicBezTo>
                <a:cubicBezTo>
                  <a:pt x="176" y="96"/>
                  <a:pt x="0" y="191"/>
                  <a:pt x="0" y="234"/>
                </a:cubicBezTo>
                <a:cubicBezTo>
                  <a:pt x="1" y="622"/>
                  <a:pt x="1" y="622"/>
                  <a:pt x="1" y="622"/>
                </a:cubicBezTo>
                <a:cubicBezTo>
                  <a:pt x="21" y="582"/>
                  <a:pt x="59" y="583"/>
                  <a:pt x="71" y="62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Elbow Connector 19"/>
          <p:cNvCxnSpPr/>
          <p:nvPr/>
        </p:nvCxnSpPr>
        <p:spPr>
          <a:xfrm flipV="1">
            <a:off x="5419725" y="2402682"/>
            <a:ext cx="990600" cy="364331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2"/>
          <p:cNvCxnSpPr/>
          <p:nvPr/>
        </p:nvCxnSpPr>
        <p:spPr>
          <a:xfrm>
            <a:off x="2638425" y="1720453"/>
            <a:ext cx="1053704" cy="271463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5"/>
          <p:cNvCxnSpPr/>
          <p:nvPr/>
        </p:nvCxnSpPr>
        <p:spPr>
          <a:xfrm>
            <a:off x="2781300" y="3267076"/>
            <a:ext cx="1048941" cy="251222"/>
          </a:xfrm>
          <a:prstGeom prst="bentConnector3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9"/>
          <p:cNvSpPr txBox="1"/>
          <p:nvPr/>
        </p:nvSpPr>
        <p:spPr>
          <a:xfrm>
            <a:off x="6410325" y="1991995"/>
            <a:ext cx="2820035" cy="8991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altLang="zh-CN" sz="18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8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教材中安排的一些综合实践活动很难满足学生活动需求。</a:t>
            </a:r>
            <a:endParaRPr lang="zh-CN" altLang="en-US" sz="18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31"/>
          <p:cNvSpPr txBox="1"/>
          <p:nvPr/>
        </p:nvSpPr>
        <p:spPr>
          <a:xfrm>
            <a:off x="351790" y="1461770"/>
            <a:ext cx="2286635" cy="8991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US" altLang="zh-CN" sz="18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8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学生迫切需要通过综合实践活动发展数学核心素养。</a:t>
            </a:r>
            <a:endParaRPr lang="zh-CN" altLang="en-US" sz="18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5"/>
          <p:cNvSpPr txBox="1"/>
          <p:nvPr/>
        </p:nvSpPr>
        <p:spPr>
          <a:xfrm>
            <a:off x="723186" y="2943066"/>
            <a:ext cx="2122884" cy="89916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altLang="zh-CN" sz="18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8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数学综合实践活动的评价体系有待更新和完善。</a:t>
            </a:r>
            <a:endParaRPr lang="zh-CN" altLang="en-US" sz="18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23373" y="1816960"/>
            <a:ext cx="97345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</a:t>
            </a:r>
            <a:r>
              <a:rPr lang="en-US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en-US" sz="6000" dirty="0">
              <a:solidFill>
                <a:srgbClr val="08080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200" y="2712085"/>
            <a:ext cx="3225800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 smtClean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核心概念的界定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2942398" y="114712"/>
            <a:ext cx="328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r>
              <a:rPr lang="zh-CN" altLang="en-US" sz="3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核心概念的界定</a:t>
            </a:r>
            <a:endParaRPr lang="zh-CN" altLang="en-US" sz="3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95036" y="2742740"/>
            <a:ext cx="710312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020436" y="4913121"/>
            <a:ext cx="710312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353550" y="3481258"/>
            <a:ext cx="0" cy="235571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5890739" y="3481258"/>
            <a:ext cx="0" cy="235571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802640" y="2911475"/>
            <a:ext cx="2472690" cy="1718310"/>
            <a:chOff x="1043354" y="4833679"/>
            <a:chExt cx="2929700" cy="2655867"/>
          </a:xfrm>
        </p:grpSpPr>
        <p:sp>
          <p:nvSpPr>
            <p:cNvPr id="33" name="矩形 32"/>
            <p:cNvSpPr/>
            <p:nvPr/>
          </p:nvSpPr>
          <p:spPr>
            <a:xfrm>
              <a:off x="1043354" y="4833679"/>
              <a:ext cx="2739798" cy="497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核心素养</a:t>
              </a:r>
              <a:endPara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87520" y="5207620"/>
              <a:ext cx="2885534" cy="2281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数学核心素养是数学素养中最重要的思维品质和关键能力。数学核心素养包含：数学抽象、逻辑推理、数学建模、数学运算、直观想象、数据分析等六个方面。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23285" y="2911475"/>
            <a:ext cx="2467610" cy="1995170"/>
            <a:chOff x="690023" y="4833679"/>
            <a:chExt cx="3520222" cy="3083790"/>
          </a:xfrm>
        </p:grpSpPr>
        <p:sp>
          <p:nvSpPr>
            <p:cNvPr id="36" name="矩形 35"/>
            <p:cNvSpPr/>
            <p:nvPr/>
          </p:nvSpPr>
          <p:spPr>
            <a:xfrm>
              <a:off x="690023" y="4833679"/>
              <a:ext cx="3316401" cy="497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小学数学综合实践活动</a:t>
              </a:r>
              <a:endParaRPr lang="zh-CN" altLang="en-US" sz="15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57963" y="5207620"/>
              <a:ext cx="3452282" cy="2709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在活动中学生体验如何发现问题，如何把实际问题变成数学问题，如何设计用数学知识解决问题的方案，解决与生活经验密切联系的、具有挑战性和综合性问题的一种活动。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91555" y="2911475"/>
            <a:ext cx="2579370" cy="1915312"/>
            <a:chOff x="1043354" y="4833679"/>
            <a:chExt cx="2739798" cy="1631414"/>
          </a:xfrm>
        </p:grpSpPr>
        <p:sp>
          <p:nvSpPr>
            <p:cNvPr id="39" name="矩形 38"/>
            <p:cNvSpPr/>
            <p:nvPr/>
          </p:nvSpPr>
          <p:spPr>
            <a:xfrm>
              <a:off x="1043354" y="4833679"/>
              <a:ext cx="2739798" cy="444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核心素养下小学数学综合实践活动的开发与实施</a:t>
              </a:r>
              <a:endPara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87432" y="5207554"/>
              <a:ext cx="2651642" cy="125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是建立在苏教版教材中原有综合实践活动的基础上进行的，整合数学教材中的相关知识，再开发和设计一些符合学生成长节律的数学综合实践活动。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RAUO$O@DVX~OC6`RWGHIHI4"/>
          <p:cNvPicPr>
            <a:picLocks noChangeAspect="1"/>
          </p:cNvPicPr>
          <p:nvPr/>
        </p:nvPicPr>
        <p:blipFill>
          <a:blip r:embed="rId1">
            <a:clrChange>
              <a:clrFrom>
                <a:srgbClr val="CCE9CD">
                  <a:alpha val="100000"/>
                </a:srgbClr>
              </a:clrFrom>
              <a:clrTo>
                <a:srgbClr val="CCE9C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670" y="580390"/>
            <a:ext cx="2087245" cy="20053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540760" y="580390"/>
            <a:ext cx="2092960" cy="2005330"/>
            <a:chOff x="5576" y="914"/>
            <a:chExt cx="3520" cy="3406"/>
          </a:xfrm>
        </p:grpSpPr>
        <p:sp>
          <p:nvSpPr>
            <p:cNvPr id="7" name="椭圆 6"/>
            <p:cNvSpPr/>
            <p:nvPr/>
          </p:nvSpPr>
          <p:spPr>
            <a:xfrm>
              <a:off x="5576" y="914"/>
              <a:ext cx="3520" cy="34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rcRect l="6313" t="16577" r="16536" b="2764"/>
            <a:stretch>
              <a:fillRect/>
            </a:stretch>
          </p:blipFill>
          <p:spPr>
            <a:xfrm>
              <a:off x="5648" y="966"/>
              <a:ext cx="3404" cy="3303"/>
            </a:xfrm>
            <a:prstGeom prst="ellipse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178550" y="678180"/>
            <a:ext cx="2071370" cy="1950085"/>
            <a:chOff x="9055" y="3699"/>
            <a:chExt cx="3876" cy="3672"/>
          </a:xfrm>
        </p:grpSpPr>
        <p:sp>
          <p:nvSpPr>
            <p:cNvPr id="10" name="椭圆 9"/>
            <p:cNvSpPr/>
            <p:nvPr/>
          </p:nvSpPr>
          <p:spPr>
            <a:xfrm>
              <a:off x="9055" y="3699"/>
              <a:ext cx="3877" cy="3673"/>
            </a:xfrm>
            <a:prstGeom prst="ellipse">
              <a:avLst/>
            </a:pr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rcRect l="7042" t="5955" r="9423" b="1269"/>
            <a:stretch>
              <a:fillRect/>
            </a:stretch>
          </p:blipFill>
          <p:spPr>
            <a:xfrm>
              <a:off x="9181" y="3797"/>
              <a:ext cx="3625" cy="3494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0" y="519798"/>
            <a:ext cx="5111395" cy="4381195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4112578" y="1816960"/>
            <a:ext cx="99504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6000" dirty="0" smtClean="0">
                <a:solidFill>
                  <a:srgbClr val="08080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6000" dirty="0" smtClean="0">
              <a:solidFill>
                <a:srgbClr val="080808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2997200" y="2712085"/>
            <a:ext cx="32258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700" b="1" spc="-300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Open Sans" panose="020B0606030504020204" pitchFamily="34" charset="0"/>
              </a:rPr>
              <a:t>国内外研究现状及研究价值</a:t>
            </a:r>
            <a:endParaRPr lang="zh-CN" sz="3700" b="1" spc="-300" dirty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394200" y="60737"/>
            <a:ext cx="23558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zh-CN" altLang="en-US" sz="21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国内外研究现状</a:t>
            </a:r>
            <a:endParaRPr lang="zh-CN" altLang="en-US" sz="21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908934" y="475168"/>
            <a:ext cx="5326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国外关于“核心素养下小学数学综合实践活动”的相关研究。</a:t>
            </a:r>
            <a:endParaRPr lang="zh-CN" altLang="en-US" sz="15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16865" y="920114"/>
            <a:ext cx="5454650" cy="891540"/>
            <a:chOff x="698392" y="1301037"/>
            <a:chExt cx="6709247" cy="565740"/>
          </a:xfrm>
        </p:grpSpPr>
        <p:grpSp>
          <p:nvGrpSpPr>
            <p:cNvPr id="28" name="组合 27"/>
            <p:cNvGrpSpPr/>
            <p:nvPr/>
          </p:nvGrpSpPr>
          <p:grpSpPr>
            <a:xfrm>
              <a:off x="698392" y="1324567"/>
              <a:ext cx="6709247" cy="518595"/>
              <a:chOff x="698392" y="1324567"/>
              <a:chExt cx="6709247" cy="518595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4388473" y="1610689"/>
                <a:ext cx="3019166" cy="64404"/>
              </a:xfrm>
              <a:custGeom>
                <a:avLst/>
                <a:gdLst>
                  <a:gd name="connsiteX0" fmla="*/ 1799772 w 1799772"/>
                  <a:gd name="connsiteY0" fmla="*/ 232228 h 232228"/>
                  <a:gd name="connsiteX1" fmla="*/ 1524000 w 1799772"/>
                  <a:gd name="connsiteY1" fmla="*/ 0 h 232228"/>
                  <a:gd name="connsiteX2" fmla="*/ 0 w 1799772"/>
                  <a:gd name="connsiteY2" fmla="*/ 0 h 232228"/>
                  <a:gd name="connsiteX0-1" fmla="*/ 1627035 w 1627035"/>
                  <a:gd name="connsiteY0-2" fmla="*/ 239811 h 239811"/>
                  <a:gd name="connsiteX1-3" fmla="*/ 1524000 w 1627035"/>
                  <a:gd name="connsiteY1-4" fmla="*/ 0 h 239811"/>
                  <a:gd name="connsiteX2-5" fmla="*/ 0 w 1627035"/>
                  <a:gd name="connsiteY2-6" fmla="*/ 0 h 239811"/>
                  <a:gd name="connsiteX0-7" fmla="*/ 1524000 w 1524000"/>
                  <a:gd name="connsiteY0-8" fmla="*/ 0 h 0"/>
                  <a:gd name="connsiteX1-9" fmla="*/ 0 w 1524000"/>
                  <a:gd name="connsiteY1-10" fmla="*/ 0 h 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98392" y="1324567"/>
                <a:ext cx="5610305" cy="51859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TextBox 179"/>
            <p:cNvSpPr txBox="1"/>
            <p:nvPr/>
          </p:nvSpPr>
          <p:spPr>
            <a:xfrm>
              <a:off x="810863" y="1301037"/>
              <a:ext cx="5385362" cy="56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19世纪末至20世纪初，在德国数学家、教育家贝利，美国的慕尔等人的推动下，数学活动教学逐渐兴起，贝利坚持让学生在学习的过程中自己去思考、发现问题、解决问题，在课程中充分调动学生的能动性。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0" y="2032635"/>
            <a:ext cx="5171439" cy="753745"/>
            <a:chOff x="585140" y="2975662"/>
            <a:chExt cx="5419792" cy="377276"/>
          </a:xfrm>
        </p:grpSpPr>
        <p:grpSp>
          <p:nvGrpSpPr>
            <p:cNvPr id="33" name="组合 32"/>
            <p:cNvGrpSpPr/>
            <p:nvPr/>
          </p:nvGrpSpPr>
          <p:grpSpPr>
            <a:xfrm>
              <a:off x="585140" y="2975662"/>
              <a:ext cx="5419792" cy="377276"/>
              <a:chOff x="585140" y="2975662"/>
              <a:chExt cx="5419792" cy="377276"/>
            </a:xfrm>
          </p:grpSpPr>
          <p:cxnSp>
            <p:nvCxnSpPr>
              <p:cNvPr id="35" name="直接连接符 34"/>
              <p:cNvCxnSpPr>
                <a:stCxn id="56" idx="2"/>
                <a:endCxn id="36" idx="3"/>
              </p:cNvCxnSpPr>
              <p:nvPr/>
            </p:nvCxnSpPr>
            <p:spPr>
              <a:xfrm flipH="1" flipV="1">
                <a:off x="5557054" y="3164358"/>
                <a:ext cx="447878" cy="63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圆角矩形 35"/>
              <p:cNvSpPr/>
              <p:nvPr/>
            </p:nvSpPr>
            <p:spPr>
              <a:xfrm>
                <a:off x="585140" y="2975662"/>
                <a:ext cx="4971788" cy="37727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TextBox 184"/>
            <p:cNvSpPr txBox="1"/>
            <p:nvPr/>
          </p:nvSpPr>
          <p:spPr>
            <a:xfrm>
              <a:off x="760831" y="2983926"/>
              <a:ext cx="4840812" cy="346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1983年，美国发表了《国家处于危险之中：教育改革势在必行》的报告，引发了中小学数学课程及教学方法的改革，提出教育要面向全体学生，让所有的学生都“动”起来。</a:t>
              </a:r>
              <a:endPara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76530" y="2945374"/>
            <a:ext cx="5155565" cy="1060841"/>
            <a:chOff x="526690" y="4466199"/>
            <a:chExt cx="6244180" cy="377579"/>
          </a:xfrm>
        </p:grpSpPr>
        <p:grpSp>
          <p:nvGrpSpPr>
            <p:cNvPr id="38" name="组合 37"/>
            <p:cNvGrpSpPr/>
            <p:nvPr/>
          </p:nvGrpSpPr>
          <p:grpSpPr>
            <a:xfrm>
              <a:off x="526690" y="4466199"/>
              <a:ext cx="6244180" cy="377579"/>
              <a:chOff x="526690" y="4466199"/>
              <a:chExt cx="6244180" cy="377579"/>
            </a:xfrm>
          </p:grpSpPr>
          <p:cxnSp>
            <p:nvCxnSpPr>
              <p:cNvPr id="40" name="直接连接符 39"/>
              <p:cNvCxnSpPr>
                <a:stCxn id="59" idx="2"/>
              </p:cNvCxnSpPr>
              <p:nvPr/>
            </p:nvCxnSpPr>
            <p:spPr>
              <a:xfrm flipH="1" flipV="1">
                <a:off x="5378062" y="4665191"/>
                <a:ext cx="1392808" cy="5684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圆角矩形 40"/>
              <p:cNvSpPr/>
              <p:nvPr/>
            </p:nvSpPr>
            <p:spPr>
              <a:xfrm>
                <a:off x="526690" y="4466199"/>
                <a:ext cx="5196690" cy="37757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TextBox 189"/>
            <p:cNvSpPr txBox="1"/>
            <p:nvPr/>
          </p:nvSpPr>
          <p:spPr>
            <a:xfrm>
              <a:off x="807405" y="4496397"/>
              <a:ext cx="4700632" cy="31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19世纪末—20世纪初，现代美国著名实用主义教育家杜威，提出了“三中心”活动教育的思想和主张，他认为，教育是经验连续不断的改造，其经验都是由“做”和活动中的得来的。</a:t>
              </a:r>
              <a:endPara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16865" y="4175741"/>
            <a:ext cx="6111240" cy="870586"/>
            <a:chOff x="585140" y="5972312"/>
            <a:chExt cx="7458848" cy="490435"/>
          </a:xfrm>
        </p:grpSpPr>
        <p:grpSp>
          <p:nvGrpSpPr>
            <p:cNvPr id="43" name="组合 42"/>
            <p:cNvGrpSpPr/>
            <p:nvPr/>
          </p:nvGrpSpPr>
          <p:grpSpPr>
            <a:xfrm>
              <a:off x="585140" y="5972312"/>
              <a:ext cx="7458848" cy="490435"/>
              <a:chOff x="585140" y="5972308"/>
              <a:chExt cx="7458847" cy="490434"/>
            </a:xfrm>
          </p:grpSpPr>
          <p:sp>
            <p:nvSpPr>
              <p:cNvPr id="45" name="任意多边形 44"/>
              <p:cNvSpPr/>
              <p:nvPr/>
            </p:nvSpPr>
            <p:spPr>
              <a:xfrm>
                <a:off x="4455901" y="6092737"/>
                <a:ext cx="3588086" cy="136422"/>
              </a:xfrm>
              <a:custGeom>
                <a:avLst/>
                <a:gdLst>
                  <a:gd name="connsiteX0" fmla="*/ 1799772 w 1799772"/>
                  <a:gd name="connsiteY0" fmla="*/ 232228 h 232228"/>
                  <a:gd name="connsiteX1" fmla="*/ 1524000 w 1799772"/>
                  <a:gd name="connsiteY1" fmla="*/ 0 h 232228"/>
                  <a:gd name="connsiteX2" fmla="*/ 0 w 1799772"/>
                  <a:gd name="connsiteY2" fmla="*/ 0 h 232228"/>
                  <a:gd name="connsiteX0-1" fmla="*/ 1627035 w 1627035"/>
                  <a:gd name="connsiteY0-2" fmla="*/ 239811 h 239811"/>
                  <a:gd name="connsiteX1-3" fmla="*/ 1524000 w 1627035"/>
                  <a:gd name="connsiteY1-4" fmla="*/ 0 h 239811"/>
                  <a:gd name="connsiteX2-5" fmla="*/ 0 w 1627035"/>
                  <a:gd name="connsiteY2-6" fmla="*/ 0 h 239811"/>
                  <a:gd name="connsiteX0-7" fmla="*/ 1524000 w 1524000"/>
                  <a:gd name="connsiteY0-8" fmla="*/ 0 h 0"/>
                  <a:gd name="connsiteX1-9" fmla="*/ 0 w 1524000"/>
                  <a:gd name="connsiteY1-10" fmla="*/ 0 h 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585140" y="5972308"/>
                <a:ext cx="6357536" cy="490434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TextBox 194"/>
            <p:cNvSpPr txBox="1"/>
            <p:nvPr/>
          </p:nvSpPr>
          <p:spPr>
            <a:xfrm>
              <a:off x="809897" y="6015238"/>
              <a:ext cx="6008775" cy="38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日本于1998年12月颁布了新的《中小学学习指导纲要》，提倡具有愉快感、充实感的数学学习生活，体现学生学习过程中的多样化和个性化，力求给学生在学习过程中更多的自由发展空间。</a:t>
              </a:r>
              <a:endPara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椭圆 49"/>
          <p:cNvSpPr>
            <a:spLocks noChangeAspect="1"/>
          </p:cNvSpPr>
          <p:nvPr/>
        </p:nvSpPr>
        <p:spPr>
          <a:xfrm>
            <a:off x="5424107" y="1178976"/>
            <a:ext cx="3096000" cy="3096000"/>
          </a:xfrm>
          <a:prstGeom prst="ellipse">
            <a:avLst/>
          </a:prstGeom>
          <a:blipFill dpi="0" rotWithShape="1">
            <a:blip r:embed="rId1"/>
            <a:srcRect/>
            <a:stretch>
              <a:fillRect l="-36200" r="-13800"/>
            </a:stretch>
          </a:blip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空心弧 50"/>
          <p:cNvSpPr/>
          <p:nvPr/>
        </p:nvSpPr>
        <p:spPr>
          <a:xfrm rot="16200000">
            <a:off x="5286771" y="1012050"/>
            <a:ext cx="3369958" cy="3384888"/>
          </a:xfrm>
          <a:prstGeom prst="blockArc">
            <a:avLst>
              <a:gd name="adj1" fmla="val 10755443"/>
              <a:gd name="adj2" fmla="val 47700"/>
              <a:gd name="adj3" fmla="val 38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3750" rIns="67500" bIns="33750" anchor="ctr"/>
          <a:lstStyle/>
          <a:p>
            <a:pPr algn="ctr">
              <a:defRPr/>
            </a:pPr>
            <a:endParaRPr lang="zh-CN" altLang="en-US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-488" t="-211" r="3292" b="411"/>
          <a:stretch>
            <a:fillRect/>
          </a:stretch>
        </p:blipFill>
        <p:spPr>
          <a:xfrm>
            <a:off x="5424170" y="1125220"/>
            <a:ext cx="3096895" cy="3149600"/>
          </a:xfrm>
          <a:prstGeom prst="ellipse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5771817" y="1125220"/>
            <a:ext cx="493681" cy="491342"/>
            <a:chOff x="9119004" y="1719606"/>
            <a:chExt cx="692149" cy="692151"/>
          </a:xfrm>
        </p:grpSpPr>
        <p:sp>
          <p:nvSpPr>
            <p:cNvPr id="53" name="椭圆 52"/>
            <p:cNvSpPr/>
            <p:nvPr/>
          </p:nvSpPr>
          <p:spPr>
            <a:xfrm>
              <a:off x="9119004" y="1719606"/>
              <a:ext cx="692149" cy="692151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9195215" y="1795804"/>
              <a:ext cx="539750" cy="53975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171504" y="2165504"/>
            <a:ext cx="493681" cy="491342"/>
            <a:chOff x="8353930" y="2818290"/>
            <a:chExt cx="692150" cy="692150"/>
          </a:xfrm>
        </p:grpSpPr>
        <p:sp>
          <p:nvSpPr>
            <p:cNvPr id="56" name="椭圆 55"/>
            <p:cNvSpPr/>
            <p:nvPr/>
          </p:nvSpPr>
          <p:spPr>
            <a:xfrm>
              <a:off x="8353930" y="2818290"/>
              <a:ext cx="692150" cy="69215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8430130" y="2894490"/>
              <a:ext cx="539750" cy="53975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332159" y="3220478"/>
            <a:ext cx="493681" cy="491342"/>
            <a:chOff x="8353930" y="4320530"/>
            <a:chExt cx="692150" cy="692150"/>
          </a:xfrm>
        </p:grpSpPr>
        <p:sp>
          <p:nvSpPr>
            <p:cNvPr id="59" name="椭圆 58"/>
            <p:cNvSpPr/>
            <p:nvPr/>
          </p:nvSpPr>
          <p:spPr>
            <a:xfrm>
              <a:off x="8353930" y="4320530"/>
              <a:ext cx="692150" cy="692150"/>
            </a:xfrm>
            <a:prstGeom prst="ellipse">
              <a:avLst/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8430130" y="4396730"/>
              <a:ext cx="539750" cy="53975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209965" y="4074226"/>
            <a:ext cx="494814" cy="491342"/>
            <a:chOff x="9119015" y="5400650"/>
            <a:chExt cx="693737" cy="692150"/>
          </a:xfrm>
        </p:grpSpPr>
        <p:sp>
          <p:nvSpPr>
            <p:cNvPr id="62" name="椭圆 61"/>
            <p:cNvSpPr/>
            <p:nvPr/>
          </p:nvSpPr>
          <p:spPr>
            <a:xfrm>
              <a:off x="9119015" y="5400650"/>
              <a:ext cx="693737" cy="69215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9196008" y="5476850"/>
              <a:ext cx="539750" cy="539750"/>
            </a:xfrm>
            <a:prstGeom prst="ellipse">
              <a:avLst/>
            </a:prstGeom>
            <a:solidFill>
              <a:schemeClr val="accent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3416425" y="-223"/>
            <a:ext cx="23558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r>
              <a:rPr lang="zh-CN" altLang="en-US" sz="21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国内外研究现状</a:t>
            </a:r>
            <a:endParaRPr lang="zh-CN" altLang="en-US" sz="21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1955924" y="340548"/>
            <a:ext cx="5326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国内关于“核心素养下小学数学综合实践活动”的相关研究。</a:t>
            </a:r>
            <a:endParaRPr lang="zh-CN" altLang="en-US" sz="1500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6" name="Picture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22" y="4175125"/>
            <a:ext cx="250031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10" y="4177984"/>
            <a:ext cx="24987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reeform 104"/>
          <p:cNvSpPr/>
          <p:nvPr/>
        </p:nvSpPr>
        <p:spPr bwMode="auto">
          <a:xfrm>
            <a:off x="4570822" y="3482976"/>
            <a:ext cx="863600" cy="938213"/>
          </a:xfrm>
          <a:custGeom>
            <a:avLst/>
            <a:gdLst>
              <a:gd name="T0" fmla="*/ 0 w 876"/>
              <a:gd name="T1" fmla="*/ 2147483647 h 952"/>
              <a:gd name="T2" fmla="*/ 0 w 876"/>
              <a:gd name="T3" fmla="*/ 2147483647 h 952"/>
              <a:gd name="T4" fmla="*/ 2147483647 w 876"/>
              <a:gd name="T5" fmla="*/ 2147483647 h 952"/>
              <a:gd name="T6" fmla="*/ 2147483647 w 876"/>
              <a:gd name="T7" fmla="*/ 0 h 952"/>
              <a:gd name="T8" fmla="*/ 2147483647 w 876"/>
              <a:gd name="T9" fmla="*/ 0 h 952"/>
              <a:gd name="T10" fmla="*/ 2147483647 w 876"/>
              <a:gd name="T11" fmla="*/ 2147483647 h 952"/>
              <a:gd name="T12" fmla="*/ 0 w 876"/>
              <a:gd name="T13" fmla="*/ 2147483647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105"/>
          <p:cNvSpPr/>
          <p:nvPr/>
        </p:nvSpPr>
        <p:spPr bwMode="auto">
          <a:xfrm>
            <a:off x="4570822" y="3482976"/>
            <a:ext cx="863600" cy="938213"/>
          </a:xfrm>
          <a:custGeom>
            <a:avLst/>
            <a:gdLst>
              <a:gd name="T0" fmla="*/ 0 w 876"/>
              <a:gd name="T1" fmla="*/ 2147483647 h 952"/>
              <a:gd name="T2" fmla="*/ 0 w 876"/>
              <a:gd name="T3" fmla="*/ 2147483647 h 952"/>
              <a:gd name="T4" fmla="*/ 2147483647 w 876"/>
              <a:gd name="T5" fmla="*/ 2147483647 h 952"/>
              <a:gd name="T6" fmla="*/ 2147483647 w 876"/>
              <a:gd name="T7" fmla="*/ 0 h 952"/>
              <a:gd name="T8" fmla="*/ 2147483647 w 876"/>
              <a:gd name="T9" fmla="*/ 0 h 952"/>
              <a:gd name="T10" fmla="*/ 2147483647 w 876"/>
              <a:gd name="T11" fmla="*/ 2147483647 h 952"/>
              <a:gd name="T12" fmla="*/ 0 w 876"/>
              <a:gd name="T13" fmla="*/ 2147483647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Freeform 106"/>
          <p:cNvSpPr/>
          <p:nvPr/>
        </p:nvSpPr>
        <p:spPr bwMode="auto">
          <a:xfrm>
            <a:off x="3564347" y="3482976"/>
            <a:ext cx="866775" cy="938213"/>
          </a:xfrm>
          <a:custGeom>
            <a:avLst/>
            <a:gdLst>
              <a:gd name="T0" fmla="*/ 2147483647 w 878"/>
              <a:gd name="T1" fmla="*/ 2147483647 h 952"/>
              <a:gd name="T2" fmla="*/ 2147483647 w 878"/>
              <a:gd name="T3" fmla="*/ 2147483647 h 952"/>
              <a:gd name="T4" fmla="*/ 2147483647 w 878"/>
              <a:gd name="T5" fmla="*/ 0 h 952"/>
              <a:gd name="T6" fmla="*/ 2147483647 w 878"/>
              <a:gd name="T7" fmla="*/ 0 h 952"/>
              <a:gd name="T8" fmla="*/ 0 w 878"/>
              <a:gd name="T9" fmla="*/ 2147483647 h 952"/>
              <a:gd name="T10" fmla="*/ 2147483647 w 878"/>
              <a:gd name="T11" fmla="*/ 2147483647 h 952"/>
              <a:gd name="T12" fmla="*/ 2147483647 w 878"/>
              <a:gd name="T13" fmla="*/ 2147483647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107"/>
          <p:cNvSpPr/>
          <p:nvPr/>
        </p:nvSpPr>
        <p:spPr bwMode="auto">
          <a:xfrm>
            <a:off x="3564347" y="3482976"/>
            <a:ext cx="866775" cy="938213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2" name="Freeform 108"/>
          <p:cNvSpPr/>
          <p:nvPr/>
        </p:nvSpPr>
        <p:spPr bwMode="auto">
          <a:xfrm>
            <a:off x="4547009" y="1560830"/>
            <a:ext cx="1511300" cy="1778000"/>
          </a:xfrm>
          <a:custGeom>
            <a:avLst/>
            <a:gdLst>
              <a:gd name="T0" fmla="*/ 2147483647 w 1534"/>
              <a:gd name="T1" fmla="*/ 2147483647 h 1804"/>
              <a:gd name="T2" fmla="*/ 0 w 1534"/>
              <a:gd name="T3" fmla="*/ 0 h 1804"/>
              <a:gd name="T4" fmla="*/ 0 w 1534"/>
              <a:gd name="T5" fmla="*/ 2147483647 h 1804"/>
              <a:gd name="T6" fmla="*/ 2147483647 w 1534"/>
              <a:gd name="T7" fmla="*/ 2147483647 h 1804"/>
              <a:gd name="T8" fmla="*/ 2147483647 w 1534"/>
              <a:gd name="T9" fmla="*/ 2147483647 h 1804"/>
              <a:gd name="T10" fmla="*/ 2147483647 w 1534"/>
              <a:gd name="T11" fmla="*/ 2147483647 h 1804"/>
              <a:gd name="T12" fmla="*/ 2147483647 w 1534"/>
              <a:gd name="T13" fmla="*/ 2147483647 h 1804"/>
              <a:gd name="T14" fmla="*/ 2147483647 w 1534"/>
              <a:gd name="T15" fmla="*/ 2147483647 h 1804"/>
              <a:gd name="T16" fmla="*/ 2147483647 w 1534"/>
              <a:gd name="T17" fmla="*/ 2147483647 h 1804"/>
              <a:gd name="T18" fmla="*/ 2147483647 w 1534"/>
              <a:gd name="T19" fmla="*/ 2147483647 h 18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4" h="1804">
                <a:moveTo>
                  <a:pt x="474" y="962"/>
                </a:moveTo>
                <a:lnTo>
                  <a:pt x="0" y="0"/>
                </a:lnTo>
                <a:lnTo>
                  <a:pt x="0" y="700"/>
                </a:lnTo>
                <a:lnTo>
                  <a:pt x="246" y="1200"/>
                </a:lnTo>
                <a:lnTo>
                  <a:pt x="798" y="1280"/>
                </a:lnTo>
                <a:lnTo>
                  <a:pt x="400" y="1670"/>
                </a:lnTo>
                <a:lnTo>
                  <a:pt x="422" y="1804"/>
                </a:lnTo>
                <a:lnTo>
                  <a:pt x="826" y="1804"/>
                </a:lnTo>
                <a:lnTo>
                  <a:pt x="1534" y="1116"/>
                </a:lnTo>
                <a:lnTo>
                  <a:pt x="474" y="9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Freeform 109"/>
          <p:cNvSpPr/>
          <p:nvPr/>
        </p:nvSpPr>
        <p:spPr bwMode="auto">
          <a:xfrm>
            <a:off x="2984274" y="1548130"/>
            <a:ext cx="1511300" cy="1778000"/>
          </a:xfrm>
          <a:custGeom>
            <a:avLst/>
            <a:gdLst>
              <a:gd name="T0" fmla="*/ 2147483647 w 1534"/>
              <a:gd name="T1" fmla="*/ 2147483647 h 1804"/>
              <a:gd name="T2" fmla="*/ 0 w 1534"/>
              <a:gd name="T3" fmla="*/ 2147483647 h 1804"/>
              <a:gd name="T4" fmla="*/ 2147483647 w 1534"/>
              <a:gd name="T5" fmla="*/ 2147483647 h 1804"/>
              <a:gd name="T6" fmla="*/ 2147483647 w 1534"/>
              <a:gd name="T7" fmla="*/ 2147483647 h 1804"/>
              <a:gd name="T8" fmla="*/ 2147483647 w 1534"/>
              <a:gd name="T9" fmla="*/ 2147483647 h 1804"/>
              <a:gd name="T10" fmla="*/ 2147483647 w 1534"/>
              <a:gd name="T11" fmla="*/ 2147483647 h 1804"/>
              <a:gd name="T12" fmla="*/ 2147483647 w 1534"/>
              <a:gd name="T13" fmla="*/ 2147483647 h 1804"/>
              <a:gd name="T14" fmla="*/ 2147483647 w 1534"/>
              <a:gd name="T15" fmla="*/ 2147483647 h 1804"/>
              <a:gd name="T16" fmla="*/ 2147483647 w 1534"/>
              <a:gd name="T17" fmla="*/ 0 h 1804"/>
              <a:gd name="T18" fmla="*/ 2147483647 w 1534"/>
              <a:gd name="T19" fmla="*/ 2147483647 h 18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4" h="1804">
                <a:moveTo>
                  <a:pt x="1060" y="962"/>
                </a:moveTo>
                <a:lnTo>
                  <a:pt x="0" y="1116"/>
                </a:lnTo>
                <a:lnTo>
                  <a:pt x="708" y="1804"/>
                </a:lnTo>
                <a:lnTo>
                  <a:pt x="1112" y="1804"/>
                </a:lnTo>
                <a:lnTo>
                  <a:pt x="1136" y="1670"/>
                </a:lnTo>
                <a:lnTo>
                  <a:pt x="736" y="1280"/>
                </a:lnTo>
                <a:lnTo>
                  <a:pt x="1288" y="1200"/>
                </a:lnTo>
                <a:lnTo>
                  <a:pt x="1534" y="700"/>
                </a:lnTo>
                <a:lnTo>
                  <a:pt x="1534" y="0"/>
                </a:lnTo>
                <a:lnTo>
                  <a:pt x="1060" y="9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" name="Freeform 121"/>
          <p:cNvSpPr/>
          <p:nvPr/>
        </p:nvSpPr>
        <p:spPr bwMode="auto">
          <a:xfrm>
            <a:off x="4273958" y="2924176"/>
            <a:ext cx="190500" cy="188913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2147483647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2147483647 w 192"/>
              <a:gd name="T23" fmla="*/ 2147483647 h 192"/>
              <a:gd name="T24" fmla="*/ 2147483647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0 w 192"/>
              <a:gd name="T37" fmla="*/ 2147483647 h 192"/>
              <a:gd name="T38" fmla="*/ 0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2147483647 w 192"/>
              <a:gd name="T47" fmla="*/ 2147483647 h 192"/>
              <a:gd name="T48" fmla="*/ 2147483647 w 192"/>
              <a:gd name="T49" fmla="*/ 2147483647 h 192"/>
              <a:gd name="T50" fmla="*/ 2147483647 w 192"/>
              <a:gd name="T51" fmla="*/ 2147483647 h 192"/>
              <a:gd name="T52" fmla="*/ 2147483647 w 192"/>
              <a:gd name="T53" fmla="*/ 2147483647 h 192"/>
              <a:gd name="T54" fmla="*/ 2147483647 w 192"/>
              <a:gd name="T55" fmla="*/ 0 h 192"/>
              <a:gd name="T56" fmla="*/ 2147483647 w 192"/>
              <a:gd name="T57" fmla="*/ 0 h 192"/>
              <a:gd name="T58" fmla="*/ 2147483647 w 192"/>
              <a:gd name="T59" fmla="*/ 2147483647 h 192"/>
              <a:gd name="T60" fmla="*/ 2147483647 w 192"/>
              <a:gd name="T61" fmla="*/ 2147483647 h 192"/>
              <a:gd name="T62" fmla="*/ 2147483647 w 192"/>
              <a:gd name="T63" fmla="*/ 2147483647 h 192"/>
              <a:gd name="T64" fmla="*/ 2147483647 w 192"/>
              <a:gd name="T65" fmla="*/ 2147483647 h 192"/>
              <a:gd name="T66" fmla="*/ 2147483647 w 192"/>
              <a:gd name="T67" fmla="*/ 2147483647 h 192"/>
              <a:gd name="T68" fmla="*/ 2147483647 w 192"/>
              <a:gd name="T69" fmla="*/ 2147483647 h 192"/>
              <a:gd name="T70" fmla="*/ 2147483647 w 192"/>
              <a:gd name="T71" fmla="*/ 2147483647 h 192"/>
              <a:gd name="T72" fmla="*/ 2147483647 w 192"/>
              <a:gd name="T73" fmla="*/ 2147483647 h 192"/>
              <a:gd name="T74" fmla="*/ 2147483647 w 192"/>
              <a:gd name="T75" fmla="*/ 2147483647 h 19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2" h="192">
                <a:moveTo>
                  <a:pt x="192" y="96"/>
                </a:moveTo>
                <a:lnTo>
                  <a:pt x="192" y="96"/>
                </a:lnTo>
                <a:lnTo>
                  <a:pt x="190" y="116"/>
                </a:lnTo>
                <a:lnTo>
                  <a:pt x="184" y="134"/>
                </a:lnTo>
                <a:lnTo>
                  <a:pt x="174" y="150"/>
                </a:lnTo>
                <a:lnTo>
                  <a:pt x="164" y="164"/>
                </a:lnTo>
                <a:lnTo>
                  <a:pt x="150" y="176"/>
                </a:lnTo>
                <a:lnTo>
                  <a:pt x="132" y="184"/>
                </a:lnTo>
                <a:lnTo>
                  <a:pt x="116" y="190"/>
                </a:lnTo>
                <a:lnTo>
                  <a:pt x="96" y="192"/>
                </a:lnTo>
                <a:lnTo>
                  <a:pt x="76" y="190"/>
                </a:lnTo>
                <a:lnTo>
                  <a:pt x="58" y="184"/>
                </a:lnTo>
                <a:lnTo>
                  <a:pt x="42" y="176"/>
                </a:lnTo>
                <a:lnTo>
                  <a:pt x="28" y="164"/>
                </a:lnTo>
                <a:lnTo>
                  <a:pt x="16" y="150"/>
                </a:lnTo>
                <a:lnTo>
                  <a:pt x="8" y="134"/>
                </a:lnTo>
                <a:lnTo>
                  <a:pt x="2" y="116"/>
                </a:lnTo>
                <a:lnTo>
                  <a:pt x="0" y="96"/>
                </a:lnTo>
                <a:lnTo>
                  <a:pt x="2" y="76"/>
                </a:lnTo>
                <a:lnTo>
                  <a:pt x="8" y="58"/>
                </a:lnTo>
                <a:lnTo>
                  <a:pt x="16" y="42"/>
                </a:lnTo>
                <a:lnTo>
                  <a:pt x="28" y="28"/>
                </a:lnTo>
                <a:lnTo>
                  <a:pt x="42" y="18"/>
                </a:lnTo>
                <a:lnTo>
                  <a:pt x="58" y="8"/>
                </a:lnTo>
                <a:lnTo>
                  <a:pt x="76" y="2"/>
                </a:lnTo>
                <a:lnTo>
                  <a:pt x="96" y="0"/>
                </a:lnTo>
                <a:lnTo>
                  <a:pt x="116" y="2"/>
                </a:lnTo>
                <a:lnTo>
                  <a:pt x="132" y="8"/>
                </a:lnTo>
                <a:lnTo>
                  <a:pt x="150" y="18"/>
                </a:lnTo>
                <a:lnTo>
                  <a:pt x="164" y="28"/>
                </a:lnTo>
                <a:lnTo>
                  <a:pt x="174" y="42"/>
                </a:lnTo>
                <a:lnTo>
                  <a:pt x="184" y="58"/>
                </a:lnTo>
                <a:lnTo>
                  <a:pt x="190" y="76"/>
                </a:lnTo>
                <a:lnTo>
                  <a:pt x="192" y="96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122"/>
          <p:cNvSpPr/>
          <p:nvPr/>
        </p:nvSpPr>
        <p:spPr bwMode="auto">
          <a:xfrm>
            <a:off x="4500973" y="2876550"/>
            <a:ext cx="236537" cy="236538"/>
          </a:xfrm>
          <a:custGeom>
            <a:avLst/>
            <a:gdLst>
              <a:gd name="T0" fmla="*/ 2147483647 w 240"/>
              <a:gd name="T1" fmla="*/ 2147483647 h 240"/>
              <a:gd name="T2" fmla="*/ 2147483647 w 240"/>
              <a:gd name="T3" fmla="*/ 2147483647 h 240"/>
              <a:gd name="T4" fmla="*/ 2147483647 w 240"/>
              <a:gd name="T5" fmla="*/ 2147483647 h 240"/>
              <a:gd name="T6" fmla="*/ 2147483647 w 240"/>
              <a:gd name="T7" fmla="*/ 2147483647 h 240"/>
              <a:gd name="T8" fmla="*/ 2147483647 w 240"/>
              <a:gd name="T9" fmla="*/ 2147483647 h 240"/>
              <a:gd name="T10" fmla="*/ 2147483647 w 240"/>
              <a:gd name="T11" fmla="*/ 2147483647 h 240"/>
              <a:gd name="T12" fmla="*/ 2147483647 w 240"/>
              <a:gd name="T13" fmla="*/ 2147483647 h 240"/>
              <a:gd name="T14" fmla="*/ 2147483647 w 240"/>
              <a:gd name="T15" fmla="*/ 2147483647 h 240"/>
              <a:gd name="T16" fmla="*/ 2147483647 w 240"/>
              <a:gd name="T17" fmla="*/ 2147483647 h 240"/>
              <a:gd name="T18" fmla="*/ 2147483647 w 240"/>
              <a:gd name="T19" fmla="*/ 2147483647 h 240"/>
              <a:gd name="T20" fmla="*/ 2147483647 w 240"/>
              <a:gd name="T21" fmla="*/ 2147483647 h 240"/>
              <a:gd name="T22" fmla="*/ 2147483647 w 240"/>
              <a:gd name="T23" fmla="*/ 2147483647 h 240"/>
              <a:gd name="T24" fmla="*/ 2147483647 w 240"/>
              <a:gd name="T25" fmla="*/ 2147483647 h 240"/>
              <a:gd name="T26" fmla="*/ 2147483647 w 240"/>
              <a:gd name="T27" fmla="*/ 2147483647 h 240"/>
              <a:gd name="T28" fmla="*/ 2147483647 w 240"/>
              <a:gd name="T29" fmla="*/ 2147483647 h 240"/>
              <a:gd name="T30" fmla="*/ 2147483647 w 240"/>
              <a:gd name="T31" fmla="*/ 2147483647 h 240"/>
              <a:gd name="T32" fmla="*/ 2147483647 w 240"/>
              <a:gd name="T33" fmla="*/ 2147483647 h 240"/>
              <a:gd name="T34" fmla="*/ 2147483647 w 240"/>
              <a:gd name="T35" fmla="*/ 2147483647 h 240"/>
              <a:gd name="T36" fmla="*/ 2147483647 w 240"/>
              <a:gd name="T37" fmla="*/ 2147483647 h 240"/>
              <a:gd name="T38" fmla="*/ 2147483647 w 240"/>
              <a:gd name="T39" fmla="*/ 2147483647 h 240"/>
              <a:gd name="T40" fmla="*/ 2147483647 w 240"/>
              <a:gd name="T41" fmla="*/ 2147483647 h 240"/>
              <a:gd name="T42" fmla="*/ 0 w 240"/>
              <a:gd name="T43" fmla="*/ 2147483647 h 240"/>
              <a:gd name="T44" fmla="*/ 0 w 240"/>
              <a:gd name="T45" fmla="*/ 2147483647 h 240"/>
              <a:gd name="T46" fmla="*/ 0 w 240"/>
              <a:gd name="T47" fmla="*/ 2147483647 h 240"/>
              <a:gd name="T48" fmla="*/ 0 w 240"/>
              <a:gd name="T49" fmla="*/ 2147483647 h 240"/>
              <a:gd name="T50" fmla="*/ 2147483647 w 240"/>
              <a:gd name="T51" fmla="*/ 2147483647 h 240"/>
              <a:gd name="T52" fmla="*/ 2147483647 w 240"/>
              <a:gd name="T53" fmla="*/ 2147483647 h 240"/>
              <a:gd name="T54" fmla="*/ 2147483647 w 240"/>
              <a:gd name="T55" fmla="*/ 2147483647 h 240"/>
              <a:gd name="T56" fmla="*/ 2147483647 w 240"/>
              <a:gd name="T57" fmla="*/ 2147483647 h 240"/>
              <a:gd name="T58" fmla="*/ 2147483647 w 240"/>
              <a:gd name="T59" fmla="*/ 2147483647 h 240"/>
              <a:gd name="T60" fmla="*/ 2147483647 w 240"/>
              <a:gd name="T61" fmla="*/ 2147483647 h 240"/>
              <a:gd name="T62" fmla="*/ 2147483647 w 240"/>
              <a:gd name="T63" fmla="*/ 2147483647 h 240"/>
              <a:gd name="T64" fmla="*/ 2147483647 w 240"/>
              <a:gd name="T65" fmla="*/ 0 h 240"/>
              <a:gd name="T66" fmla="*/ 2147483647 w 240"/>
              <a:gd name="T67" fmla="*/ 0 h 240"/>
              <a:gd name="T68" fmla="*/ 2147483647 w 240"/>
              <a:gd name="T69" fmla="*/ 0 h 240"/>
              <a:gd name="T70" fmla="*/ 2147483647 w 240"/>
              <a:gd name="T71" fmla="*/ 0 h 240"/>
              <a:gd name="T72" fmla="*/ 2147483647 w 240"/>
              <a:gd name="T73" fmla="*/ 2147483647 h 240"/>
              <a:gd name="T74" fmla="*/ 2147483647 w 240"/>
              <a:gd name="T75" fmla="*/ 2147483647 h 240"/>
              <a:gd name="T76" fmla="*/ 2147483647 w 240"/>
              <a:gd name="T77" fmla="*/ 2147483647 h 240"/>
              <a:gd name="T78" fmla="*/ 2147483647 w 240"/>
              <a:gd name="T79" fmla="*/ 2147483647 h 240"/>
              <a:gd name="T80" fmla="*/ 2147483647 w 240"/>
              <a:gd name="T81" fmla="*/ 2147483647 h 240"/>
              <a:gd name="T82" fmla="*/ 2147483647 w 240"/>
              <a:gd name="T83" fmla="*/ 2147483647 h 240"/>
              <a:gd name="T84" fmla="*/ 2147483647 w 240"/>
              <a:gd name="T85" fmla="*/ 2147483647 h 240"/>
              <a:gd name="T86" fmla="*/ 2147483647 w 240"/>
              <a:gd name="T87" fmla="*/ 2147483647 h 240"/>
              <a:gd name="T88" fmla="*/ 2147483647 w 240"/>
              <a:gd name="T89" fmla="*/ 2147483647 h 240"/>
              <a:gd name="T90" fmla="*/ 2147483647 w 240"/>
              <a:gd name="T91" fmla="*/ 2147483647 h 2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0" h="240">
                <a:moveTo>
                  <a:pt x="240" y="120"/>
                </a:moveTo>
                <a:lnTo>
                  <a:pt x="240" y="120"/>
                </a:lnTo>
                <a:lnTo>
                  <a:pt x="238" y="132"/>
                </a:lnTo>
                <a:lnTo>
                  <a:pt x="238" y="144"/>
                </a:lnTo>
                <a:lnTo>
                  <a:pt x="230" y="166"/>
                </a:lnTo>
                <a:lnTo>
                  <a:pt x="218" y="186"/>
                </a:lnTo>
                <a:lnTo>
                  <a:pt x="204" y="204"/>
                </a:lnTo>
                <a:lnTo>
                  <a:pt x="186" y="218"/>
                </a:lnTo>
                <a:lnTo>
                  <a:pt x="166" y="230"/>
                </a:lnTo>
                <a:lnTo>
                  <a:pt x="144" y="236"/>
                </a:lnTo>
                <a:lnTo>
                  <a:pt x="132" y="238"/>
                </a:lnTo>
                <a:lnTo>
                  <a:pt x="120" y="240"/>
                </a:lnTo>
                <a:lnTo>
                  <a:pt x="108" y="238"/>
                </a:lnTo>
                <a:lnTo>
                  <a:pt x="96" y="236"/>
                </a:lnTo>
                <a:lnTo>
                  <a:pt x="72" y="230"/>
                </a:lnTo>
                <a:lnTo>
                  <a:pt x="52" y="218"/>
                </a:lnTo>
                <a:lnTo>
                  <a:pt x="34" y="204"/>
                </a:lnTo>
                <a:lnTo>
                  <a:pt x="20" y="186"/>
                </a:lnTo>
                <a:lnTo>
                  <a:pt x="8" y="166"/>
                </a:lnTo>
                <a:lnTo>
                  <a:pt x="2" y="144"/>
                </a:lnTo>
                <a:lnTo>
                  <a:pt x="0" y="132"/>
                </a:lnTo>
                <a:lnTo>
                  <a:pt x="0" y="120"/>
                </a:lnTo>
                <a:lnTo>
                  <a:pt x="0" y="108"/>
                </a:lnTo>
                <a:lnTo>
                  <a:pt x="2" y="96"/>
                </a:lnTo>
                <a:lnTo>
                  <a:pt x="8" y="72"/>
                </a:lnTo>
                <a:lnTo>
                  <a:pt x="20" y="52"/>
                </a:lnTo>
                <a:lnTo>
                  <a:pt x="34" y="34"/>
                </a:lnTo>
                <a:lnTo>
                  <a:pt x="52" y="20"/>
                </a:lnTo>
                <a:lnTo>
                  <a:pt x="72" y="8"/>
                </a:lnTo>
                <a:lnTo>
                  <a:pt x="96" y="2"/>
                </a:lnTo>
                <a:lnTo>
                  <a:pt x="108" y="0"/>
                </a:lnTo>
                <a:lnTo>
                  <a:pt x="120" y="0"/>
                </a:lnTo>
                <a:lnTo>
                  <a:pt x="132" y="0"/>
                </a:lnTo>
                <a:lnTo>
                  <a:pt x="144" y="2"/>
                </a:lnTo>
                <a:lnTo>
                  <a:pt x="166" y="8"/>
                </a:lnTo>
                <a:lnTo>
                  <a:pt x="186" y="20"/>
                </a:lnTo>
                <a:lnTo>
                  <a:pt x="204" y="34"/>
                </a:lnTo>
                <a:lnTo>
                  <a:pt x="218" y="52"/>
                </a:lnTo>
                <a:lnTo>
                  <a:pt x="230" y="72"/>
                </a:lnTo>
                <a:lnTo>
                  <a:pt x="238" y="96"/>
                </a:lnTo>
                <a:lnTo>
                  <a:pt x="238" y="108"/>
                </a:lnTo>
                <a:lnTo>
                  <a:pt x="240" y="120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123"/>
          <p:cNvSpPr/>
          <p:nvPr/>
        </p:nvSpPr>
        <p:spPr bwMode="auto">
          <a:xfrm>
            <a:off x="4273958" y="3152776"/>
            <a:ext cx="190500" cy="185738"/>
          </a:xfrm>
          <a:custGeom>
            <a:avLst/>
            <a:gdLst>
              <a:gd name="T0" fmla="*/ 2147483647 w 192"/>
              <a:gd name="T1" fmla="*/ 2147483647 h 190"/>
              <a:gd name="T2" fmla="*/ 2147483647 w 192"/>
              <a:gd name="T3" fmla="*/ 2147483647 h 190"/>
              <a:gd name="T4" fmla="*/ 2147483647 w 192"/>
              <a:gd name="T5" fmla="*/ 2147483647 h 190"/>
              <a:gd name="T6" fmla="*/ 2147483647 w 192"/>
              <a:gd name="T7" fmla="*/ 2147483647 h 190"/>
              <a:gd name="T8" fmla="*/ 2147483647 w 192"/>
              <a:gd name="T9" fmla="*/ 2147483647 h 190"/>
              <a:gd name="T10" fmla="*/ 2147483647 w 192"/>
              <a:gd name="T11" fmla="*/ 2147483647 h 190"/>
              <a:gd name="T12" fmla="*/ 2147483647 w 192"/>
              <a:gd name="T13" fmla="*/ 2147483647 h 190"/>
              <a:gd name="T14" fmla="*/ 2147483647 w 192"/>
              <a:gd name="T15" fmla="*/ 2147483647 h 190"/>
              <a:gd name="T16" fmla="*/ 2147483647 w 192"/>
              <a:gd name="T17" fmla="*/ 2147483647 h 190"/>
              <a:gd name="T18" fmla="*/ 2147483647 w 192"/>
              <a:gd name="T19" fmla="*/ 2147483647 h 190"/>
              <a:gd name="T20" fmla="*/ 2147483647 w 192"/>
              <a:gd name="T21" fmla="*/ 2147483647 h 190"/>
              <a:gd name="T22" fmla="*/ 2147483647 w 192"/>
              <a:gd name="T23" fmla="*/ 2147483647 h 190"/>
              <a:gd name="T24" fmla="*/ 2147483647 w 192"/>
              <a:gd name="T25" fmla="*/ 2147483647 h 190"/>
              <a:gd name="T26" fmla="*/ 2147483647 w 192"/>
              <a:gd name="T27" fmla="*/ 2147483647 h 190"/>
              <a:gd name="T28" fmla="*/ 2147483647 w 192"/>
              <a:gd name="T29" fmla="*/ 2147483647 h 190"/>
              <a:gd name="T30" fmla="*/ 2147483647 w 192"/>
              <a:gd name="T31" fmla="*/ 2147483647 h 190"/>
              <a:gd name="T32" fmla="*/ 2147483647 w 192"/>
              <a:gd name="T33" fmla="*/ 2147483647 h 190"/>
              <a:gd name="T34" fmla="*/ 2147483647 w 192"/>
              <a:gd name="T35" fmla="*/ 2147483647 h 190"/>
              <a:gd name="T36" fmla="*/ 0 w 192"/>
              <a:gd name="T37" fmla="*/ 2147483647 h 190"/>
              <a:gd name="T38" fmla="*/ 0 w 192"/>
              <a:gd name="T39" fmla="*/ 2147483647 h 190"/>
              <a:gd name="T40" fmla="*/ 2147483647 w 192"/>
              <a:gd name="T41" fmla="*/ 2147483647 h 190"/>
              <a:gd name="T42" fmla="*/ 2147483647 w 192"/>
              <a:gd name="T43" fmla="*/ 2147483647 h 190"/>
              <a:gd name="T44" fmla="*/ 2147483647 w 192"/>
              <a:gd name="T45" fmla="*/ 2147483647 h 190"/>
              <a:gd name="T46" fmla="*/ 2147483647 w 192"/>
              <a:gd name="T47" fmla="*/ 2147483647 h 190"/>
              <a:gd name="T48" fmla="*/ 2147483647 w 192"/>
              <a:gd name="T49" fmla="*/ 2147483647 h 190"/>
              <a:gd name="T50" fmla="*/ 2147483647 w 192"/>
              <a:gd name="T51" fmla="*/ 2147483647 h 190"/>
              <a:gd name="T52" fmla="*/ 2147483647 w 192"/>
              <a:gd name="T53" fmla="*/ 2147483647 h 190"/>
              <a:gd name="T54" fmla="*/ 2147483647 w 192"/>
              <a:gd name="T55" fmla="*/ 0 h 190"/>
              <a:gd name="T56" fmla="*/ 2147483647 w 192"/>
              <a:gd name="T57" fmla="*/ 0 h 190"/>
              <a:gd name="T58" fmla="*/ 2147483647 w 192"/>
              <a:gd name="T59" fmla="*/ 2147483647 h 190"/>
              <a:gd name="T60" fmla="*/ 2147483647 w 192"/>
              <a:gd name="T61" fmla="*/ 2147483647 h 190"/>
              <a:gd name="T62" fmla="*/ 2147483647 w 192"/>
              <a:gd name="T63" fmla="*/ 2147483647 h 190"/>
              <a:gd name="T64" fmla="*/ 2147483647 w 192"/>
              <a:gd name="T65" fmla="*/ 2147483647 h 190"/>
              <a:gd name="T66" fmla="*/ 2147483647 w 192"/>
              <a:gd name="T67" fmla="*/ 2147483647 h 190"/>
              <a:gd name="T68" fmla="*/ 2147483647 w 192"/>
              <a:gd name="T69" fmla="*/ 2147483647 h 190"/>
              <a:gd name="T70" fmla="*/ 2147483647 w 192"/>
              <a:gd name="T71" fmla="*/ 2147483647 h 190"/>
              <a:gd name="T72" fmla="*/ 2147483647 w 192"/>
              <a:gd name="T73" fmla="*/ 2147483647 h 190"/>
              <a:gd name="T74" fmla="*/ 2147483647 w 192"/>
              <a:gd name="T75" fmla="*/ 2147483647 h 1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2" h="190">
                <a:moveTo>
                  <a:pt x="192" y="94"/>
                </a:moveTo>
                <a:lnTo>
                  <a:pt x="192" y="94"/>
                </a:lnTo>
                <a:lnTo>
                  <a:pt x="190" y="114"/>
                </a:lnTo>
                <a:lnTo>
                  <a:pt x="184" y="132"/>
                </a:lnTo>
                <a:lnTo>
                  <a:pt x="174" y="148"/>
                </a:lnTo>
                <a:lnTo>
                  <a:pt x="164" y="162"/>
                </a:lnTo>
                <a:lnTo>
                  <a:pt x="150" y="174"/>
                </a:lnTo>
                <a:lnTo>
                  <a:pt x="132" y="182"/>
                </a:lnTo>
                <a:lnTo>
                  <a:pt x="116" y="188"/>
                </a:lnTo>
                <a:lnTo>
                  <a:pt x="96" y="190"/>
                </a:lnTo>
                <a:lnTo>
                  <a:pt x="76" y="188"/>
                </a:lnTo>
                <a:lnTo>
                  <a:pt x="58" y="182"/>
                </a:lnTo>
                <a:lnTo>
                  <a:pt x="42" y="174"/>
                </a:lnTo>
                <a:lnTo>
                  <a:pt x="28" y="162"/>
                </a:lnTo>
                <a:lnTo>
                  <a:pt x="16" y="148"/>
                </a:lnTo>
                <a:lnTo>
                  <a:pt x="8" y="132"/>
                </a:lnTo>
                <a:lnTo>
                  <a:pt x="2" y="114"/>
                </a:lnTo>
                <a:lnTo>
                  <a:pt x="0" y="94"/>
                </a:lnTo>
                <a:lnTo>
                  <a:pt x="2" y="76"/>
                </a:lnTo>
                <a:lnTo>
                  <a:pt x="8" y="58"/>
                </a:lnTo>
                <a:lnTo>
                  <a:pt x="16" y="42"/>
                </a:lnTo>
                <a:lnTo>
                  <a:pt x="28" y="28"/>
                </a:lnTo>
                <a:lnTo>
                  <a:pt x="42" y="16"/>
                </a:lnTo>
                <a:lnTo>
                  <a:pt x="58" y="8"/>
                </a:lnTo>
                <a:lnTo>
                  <a:pt x="76" y="2"/>
                </a:lnTo>
                <a:lnTo>
                  <a:pt x="96" y="0"/>
                </a:lnTo>
                <a:lnTo>
                  <a:pt x="116" y="2"/>
                </a:lnTo>
                <a:lnTo>
                  <a:pt x="132" y="8"/>
                </a:lnTo>
                <a:lnTo>
                  <a:pt x="150" y="16"/>
                </a:lnTo>
                <a:lnTo>
                  <a:pt x="164" y="28"/>
                </a:lnTo>
                <a:lnTo>
                  <a:pt x="174" y="42"/>
                </a:lnTo>
                <a:lnTo>
                  <a:pt x="184" y="58"/>
                </a:lnTo>
                <a:lnTo>
                  <a:pt x="190" y="76"/>
                </a:lnTo>
                <a:lnTo>
                  <a:pt x="192" y="94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124"/>
          <p:cNvSpPr/>
          <p:nvPr/>
        </p:nvSpPr>
        <p:spPr bwMode="auto">
          <a:xfrm>
            <a:off x="4500973" y="3152776"/>
            <a:ext cx="187325" cy="185738"/>
          </a:xfrm>
          <a:custGeom>
            <a:avLst/>
            <a:gdLst>
              <a:gd name="T0" fmla="*/ 2147483647 w 190"/>
              <a:gd name="T1" fmla="*/ 2147483647 h 190"/>
              <a:gd name="T2" fmla="*/ 2147483647 w 190"/>
              <a:gd name="T3" fmla="*/ 2147483647 h 190"/>
              <a:gd name="T4" fmla="*/ 2147483647 w 190"/>
              <a:gd name="T5" fmla="*/ 2147483647 h 190"/>
              <a:gd name="T6" fmla="*/ 2147483647 w 190"/>
              <a:gd name="T7" fmla="*/ 2147483647 h 190"/>
              <a:gd name="T8" fmla="*/ 2147483647 w 190"/>
              <a:gd name="T9" fmla="*/ 2147483647 h 190"/>
              <a:gd name="T10" fmla="*/ 2147483647 w 190"/>
              <a:gd name="T11" fmla="*/ 2147483647 h 190"/>
              <a:gd name="T12" fmla="*/ 2147483647 w 190"/>
              <a:gd name="T13" fmla="*/ 2147483647 h 190"/>
              <a:gd name="T14" fmla="*/ 2147483647 w 190"/>
              <a:gd name="T15" fmla="*/ 2147483647 h 190"/>
              <a:gd name="T16" fmla="*/ 2147483647 w 190"/>
              <a:gd name="T17" fmla="*/ 2147483647 h 190"/>
              <a:gd name="T18" fmla="*/ 2147483647 w 190"/>
              <a:gd name="T19" fmla="*/ 2147483647 h 190"/>
              <a:gd name="T20" fmla="*/ 2147483647 w 190"/>
              <a:gd name="T21" fmla="*/ 2147483647 h 190"/>
              <a:gd name="T22" fmla="*/ 2147483647 w 190"/>
              <a:gd name="T23" fmla="*/ 2147483647 h 190"/>
              <a:gd name="T24" fmla="*/ 2147483647 w 190"/>
              <a:gd name="T25" fmla="*/ 2147483647 h 190"/>
              <a:gd name="T26" fmla="*/ 2147483647 w 190"/>
              <a:gd name="T27" fmla="*/ 2147483647 h 190"/>
              <a:gd name="T28" fmla="*/ 2147483647 w 190"/>
              <a:gd name="T29" fmla="*/ 2147483647 h 190"/>
              <a:gd name="T30" fmla="*/ 2147483647 w 190"/>
              <a:gd name="T31" fmla="*/ 2147483647 h 190"/>
              <a:gd name="T32" fmla="*/ 2147483647 w 190"/>
              <a:gd name="T33" fmla="*/ 2147483647 h 190"/>
              <a:gd name="T34" fmla="*/ 2147483647 w 190"/>
              <a:gd name="T35" fmla="*/ 2147483647 h 190"/>
              <a:gd name="T36" fmla="*/ 0 w 190"/>
              <a:gd name="T37" fmla="*/ 2147483647 h 190"/>
              <a:gd name="T38" fmla="*/ 0 w 190"/>
              <a:gd name="T39" fmla="*/ 2147483647 h 190"/>
              <a:gd name="T40" fmla="*/ 2147483647 w 190"/>
              <a:gd name="T41" fmla="*/ 2147483647 h 190"/>
              <a:gd name="T42" fmla="*/ 2147483647 w 190"/>
              <a:gd name="T43" fmla="*/ 2147483647 h 190"/>
              <a:gd name="T44" fmla="*/ 2147483647 w 190"/>
              <a:gd name="T45" fmla="*/ 2147483647 h 190"/>
              <a:gd name="T46" fmla="*/ 2147483647 w 190"/>
              <a:gd name="T47" fmla="*/ 2147483647 h 190"/>
              <a:gd name="T48" fmla="*/ 2147483647 w 190"/>
              <a:gd name="T49" fmla="*/ 2147483647 h 190"/>
              <a:gd name="T50" fmla="*/ 2147483647 w 190"/>
              <a:gd name="T51" fmla="*/ 2147483647 h 190"/>
              <a:gd name="T52" fmla="*/ 2147483647 w 190"/>
              <a:gd name="T53" fmla="*/ 2147483647 h 190"/>
              <a:gd name="T54" fmla="*/ 2147483647 w 190"/>
              <a:gd name="T55" fmla="*/ 0 h 190"/>
              <a:gd name="T56" fmla="*/ 2147483647 w 190"/>
              <a:gd name="T57" fmla="*/ 0 h 190"/>
              <a:gd name="T58" fmla="*/ 2147483647 w 190"/>
              <a:gd name="T59" fmla="*/ 2147483647 h 190"/>
              <a:gd name="T60" fmla="*/ 2147483647 w 190"/>
              <a:gd name="T61" fmla="*/ 2147483647 h 190"/>
              <a:gd name="T62" fmla="*/ 2147483647 w 190"/>
              <a:gd name="T63" fmla="*/ 2147483647 h 190"/>
              <a:gd name="T64" fmla="*/ 2147483647 w 190"/>
              <a:gd name="T65" fmla="*/ 2147483647 h 190"/>
              <a:gd name="T66" fmla="*/ 2147483647 w 190"/>
              <a:gd name="T67" fmla="*/ 2147483647 h 190"/>
              <a:gd name="T68" fmla="*/ 2147483647 w 190"/>
              <a:gd name="T69" fmla="*/ 2147483647 h 190"/>
              <a:gd name="T70" fmla="*/ 2147483647 w 190"/>
              <a:gd name="T71" fmla="*/ 2147483647 h 190"/>
              <a:gd name="T72" fmla="*/ 2147483647 w 190"/>
              <a:gd name="T73" fmla="*/ 2147483647 h 190"/>
              <a:gd name="T74" fmla="*/ 2147483647 w 190"/>
              <a:gd name="T75" fmla="*/ 2147483647 h 1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0" h="190">
                <a:moveTo>
                  <a:pt x="190" y="94"/>
                </a:moveTo>
                <a:lnTo>
                  <a:pt x="190" y="94"/>
                </a:lnTo>
                <a:lnTo>
                  <a:pt x="188" y="114"/>
                </a:lnTo>
                <a:lnTo>
                  <a:pt x="182" y="132"/>
                </a:lnTo>
                <a:lnTo>
                  <a:pt x="174" y="148"/>
                </a:lnTo>
                <a:lnTo>
                  <a:pt x="162" y="162"/>
                </a:lnTo>
                <a:lnTo>
                  <a:pt x="148" y="174"/>
                </a:lnTo>
                <a:lnTo>
                  <a:pt x="132" y="182"/>
                </a:lnTo>
                <a:lnTo>
                  <a:pt x="114" y="188"/>
                </a:lnTo>
                <a:lnTo>
                  <a:pt x="94" y="190"/>
                </a:lnTo>
                <a:lnTo>
                  <a:pt x="76" y="188"/>
                </a:lnTo>
                <a:lnTo>
                  <a:pt x="58" y="182"/>
                </a:lnTo>
                <a:lnTo>
                  <a:pt x="42" y="174"/>
                </a:lnTo>
                <a:lnTo>
                  <a:pt x="28" y="162"/>
                </a:lnTo>
                <a:lnTo>
                  <a:pt x="16" y="148"/>
                </a:lnTo>
                <a:lnTo>
                  <a:pt x="8" y="132"/>
                </a:lnTo>
                <a:lnTo>
                  <a:pt x="2" y="114"/>
                </a:lnTo>
                <a:lnTo>
                  <a:pt x="0" y="94"/>
                </a:lnTo>
                <a:lnTo>
                  <a:pt x="2" y="76"/>
                </a:lnTo>
                <a:lnTo>
                  <a:pt x="8" y="58"/>
                </a:lnTo>
                <a:lnTo>
                  <a:pt x="16" y="42"/>
                </a:lnTo>
                <a:lnTo>
                  <a:pt x="28" y="28"/>
                </a:lnTo>
                <a:lnTo>
                  <a:pt x="42" y="16"/>
                </a:lnTo>
                <a:lnTo>
                  <a:pt x="58" y="8"/>
                </a:lnTo>
                <a:lnTo>
                  <a:pt x="76" y="2"/>
                </a:lnTo>
                <a:lnTo>
                  <a:pt x="94" y="0"/>
                </a:lnTo>
                <a:lnTo>
                  <a:pt x="114" y="2"/>
                </a:lnTo>
                <a:lnTo>
                  <a:pt x="132" y="8"/>
                </a:lnTo>
                <a:lnTo>
                  <a:pt x="148" y="16"/>
                </a:lnTo>
                <a:lnTo>
                  <a:pt x="162" y="28"/>
                </a:lnTo>
                <a:lnTo>
                  <a:pt x="174" y="42"/>
                </a:lnTo>
                <a:lnTo>
                  <a:pt x="182" y="58"/>
                </a:lnTo>
                <a:lnTo>
                  <a:pt x="188" y="76"/>
                </a:lnTo>
                <a:lnTo>
                  <a:pt x="190" y="94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任意多边形 48"/>
          <p:cNvSpPr/>
          <p:nvPr/>
        </p:nvSpPr>
        <p:spPr>
          <a:xfrm flipH="1">
            <a:off x="1297397" y="1951039"/>
            <a:ext cx="2736850" cy="615950"/>
          </a:xfrm>
          <a:custGeom>
            <a:avLst/>
            <a:gdLst>
              <a:gd name="connsiteX0" fmla="*/ 0 w 1495425"/>
              <a:gd name="connsiteY0" fmla="*/ 581025 h 581025"/>
              <a:gd name="connsiteX1" fmla="*/ 333375 w 1495425"/>
              <a:gd name="connsiteY1" fmla="*/ 0 h 581025"/>
              <a:gd name="connsiteX2" fmla="*/ 1238250 w 1495425"/>
              <a:gd name="connsiteY2" fmla="*/ 0 h 581025"/>
              <a:gd name="connsiteX3" fmla="*/ 1495425 w 1495425"/>
              <a:gd name="connsiteY3" fmla="*/ 0 h 581025"/>
              <a:gd name="connsiteX0-1" fmla="*/ 0 w 1238249"/>
              <a:gd name="connsiteY0-2" fmla="*/ 581025 h 581025"/>
              <a:gd name="connsiteX1-3" fmla="*/ 333375 w 1238249"/>
              <a:gd name="connsiteY1-4" fmla="*/ 0 h 581025"/>
              <a:gd name="connsiteX2-5" fmla="*/ 1238250 w 1238249"/>
              <a:gd name="connsiteY2-6" fmla="*/ 0 h 581025"/>
              <a:gd name="connsiteX0-7" fmla="*/ 0 w 2896333"/>
              <a:gd name="connsiteY0-8" fmla="*/ 581025 h 581025"/>
              <a:gd name="connsiteX1-9" fmla="*/ 333375 w 2896333"/>
              <a:gd name="connsiteY1-10" fmla="*/ 0 h 581025"/>
              <a:gd name="connsiteX2-11" fmla="*/ 2896333 w 2896333"/>
              <a:gd name="connsiteY2-12" fmla="*/ 0 h 581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896333" h="581025">
                <a:moveTo>
                  <a:pt x="0" y="581025"/>
                </a:moveTo>
                <a:lnTo>
                  <a:pt x="333375" y="0"/>
                </a:lnTo>
                <a:lnTo>
                  <a:pt x="2896333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矩形 1"/>
          <p:cNvSpPr>
            <a:spLocks noChangeArrowheads="1"/>
          </p:cNvSpPr>
          <p:nvPr/>
        </p:nvSpPr>
        <p:spPr bwMode="auto">
          <a:xfrm>
            <a:off x="6533515" y="1560830"/>
            <a:ext cx="227711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夏雪梅博士带领团队进行了多年的项目化学习研究，并于2018年5月出版《项目化学习设计：学习素养视角下的国际与本土实践》一书。</a:t>
            </a:r>
            <a:endParaRPr lang="zh-CN" altLang="en-US" sz="1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 flipH="1">
            <a:off x="1306923" y="3476626"/>
            <a:ext cx="2433637" cy="620713"/>
          </a:xfrm>
          <a:custGeom>
            <a:avLst/>
            <a:gdLst>
              <a:gd name="connsiteX0" fmla="*/ 0 w 1495425"/>
              <a:gd name="connsiteY0" fmla="*/ 581025 h 581025"/>
              <a:gd name="connsiteX1" fmla="*/ 333375 w 1495425"/>
              <a:gd name="connsiteY1" fmla="*/ 0 h 581025"/>
              <a:gd name="connsiteX2" fmla="*/ 1238250 w 1495425"/>
              <a:gd name="connsiteY2" fmla="*/ 0 h 581025"/>
              <a:gd name="connsiteX3" fmla="*/ 1495425 w 1495425"/>
              <a:gd name="connsiteY3" fmla="*/ 0 h 581025"/>
              <a:gd name="connsiteX0-1" fmla="*/ 0 w 1238249"/>
              <a:gd name="connsiteY0-2" fmla="*/ 581025 h 581025"/>
              <a:gd name="connsiteX1-3" fmla="*/ 333375 w 1238249"/>
              <a:gd name="connsiteY1-4" fmla="*/ 0 h 581025"/>
              <a:gd name="connsiteX2-5" fmla="*/ 1238250 w 1238249"/>
              <a:gd name="connsiteY2-6" fmla="*/ 0 h 581025"/>
              <a:gd name="connsiteX0-7" fmla="*/ 0 w 2528430"/>
              <a:gd name="connsiteY0-8" fmla="*/ 587027 h 587027"/>
              <a:gd name="connsiteX1-9" fmla="*/ 333375 w 2528430"/>
              <a:gd name="connsiteY1-10" fmla="*/ 6002 h 587027"/>
              <a:gd name="connsiteX2-11" fmla="*/ 2528430 w 2528430"/>
              <a:gd name="connsiteY2-12" fmla="*/ 0 h 5870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28430" h="587027">
                <a:moveTo>
                  <a:pt x="0" y="587027"/>
                </a:moveTo>
                <a:lnTo>
                  <a:pt x="333375" y="6002"/>
                </a:lnTo>
                <a:lnTo>
                  <a:pt x="252843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Freeform 11"/>
          <p:cNvSpPr/>
          <p:nvPr/>
        </p:nvSpPr>
        <p:spPr bwMode="auto">
          <a:xfrm>
            <a:off x="6263414" y="1716088"/>
            <a:ext cx="268288" cy="234950"/>
          </a:xfrm>
          <a:custGeom>
            <a:avLst/>
            <a:gdLst>
              <a:gd name="T0" fmla="*/ 2147483647 w 478"/>
              <a:gd name="T1" fmla="*/ 2147483647 h 420"/>
              <a:gd name="T2" fmla="*/ 2147483647 w 478"/>
              <a:gd name="T3" fmla="*/ 2147483647 h 420"/>
              <a:gd name="T4" fmla="*/ 2147483647 w 478"/>
              <a:gd name="T5" fmla="*/ 2147483647 h 420"/>
              <a:gd name="T6" fmla="*/ 2147483647 w 478"/>
              <a:gd name="T7" fmla="*/ 2147483647 h 420"/>
              <a:gd name="T8" fmla="*/ 2147483647 w 478"/>
              <a:gd name="T9" fmla="*/ 0 h 420"/>
              <a:gd name="T10" fmla="*/ 2147483647 w 478"/>
              <a:gd name="T11" fmla="*/ 0 h 420"/>
              <a:gd name="T12" fmla="*/ 2147483647 w 478"/>
              <a:gd name="T13" fmla="*/ 2147483647 h 420"/>
              <a:gd name="T14" fmla="*/ 2147483647 w 478"/>
              <a:gd name="T15" fmla="*/ 2147483647 h 420"/>
              <a:gd name="T16" fmla="*/ 2147483647 w 478"/>
              <a:gd name="T17" fmla="*/ 2147483647 h 420"/>
              <a:gd name="T18" fmla="*/ 2147483647 w 478"/>
              <a:gd name="T19" fmla="*/ 2147483647 h 420"/>
              <a:gd name="T20" fmla="*/ 2147483647 w 478"/>
              <a:gd name="T21" fmla="*/ 2147483647 h 420"/>
              <a:gd name="T22" fmla="*/ 2147483647 w 478"/>
              <a:gd name="T23" fmla="*/ 2147483647 h 420"/>
              <a:gd name="T24" fmla="*/ 2147483647 w 478"/>
              <a:gd name="T25" fmla="*/ 2147483647 h 420"/>
              <a:gd name="T26" fmla="*/ 2147483647 w 478"/>
              <a:gd name="T27" fmla="*/ 2147483647 h 420"/>
              <a:gd name="T28" fmla="*/ 2147483647 w 478"/>
              <a:gd name="T29" fmla="*/ 2147483647 h 420"/>
              <a:gd name="T30" fmla="*/ 2147483647 w 478"/>
              <a:gd name="T31" fmla="*/ 2147483647 h 420"/>
              <a:gd name="T32" fmla="*/ 2147483647 w 478"/>
              <a:gd name="T33" fmla="*/ 2147483647 h 420"/>
              <a:gd name="T34" fmla="*/ 2147483647 w 478"/>
              <a:gd name="T35" fmla="*/ 2147483647 h 420"/>
              <a:gd name="T36" fmla="*/ 2147483647 w 478"/>
              <a:gd name="T37" fmla="*/ 2147483647 h 420"/>
              <a:gd name="T38" fmla="*/ 0 w 478"/>
              <a:gd name="T39" fmla="*/ 2147483647 h 420"/>
              <a:gd name="T40" fmla="*/ 2147483647 w 478"/>
              <a:gd name="T41" fmla="*/ 2147483647 h 420"/>
              <a:gd name="T42" fmla="*/ 2147483647 w 478"/>
              <a:gd name="T43" fmla="*/ 2147483647 h 420"/>
              <a:gd name="T44" fmla="*/ 2147483647 w 478"/>
              <a:gd name="T45" fmla="*/ 2147483647 h 420"/>
              <a:gd name="T46" fmla="*/ 2147483647 w 478"/>
              <a:gd name="T47" fmla="*/ 2147483647 h 420"/>
              <a:gd name="T48" fmla="*/ 2147483647 w 478"/>
              <a:gd name="T49" fmla="*/ 2147483647 h 420"/>
              <a:gd name="T50" fmla="*/ 2147483647 w 478"/>
              <a:gd name="T51" fmla="*/ 2147483647 h 420"/>
              <a:gd name="T52" fmla="*/ 2147483647 w 478"/>
              <a:gd name="T53" fmla="*/ 2147483647 h 420"/>
              <a:gd name="T54" fmla="*/ 2147483647 w 478"/>
              <a:gd name="T55" fmla="*/ 2147483647 h 420"/>
              <a:gd name="T56" fmla="*/ 2147483647 w 478"/>
              <a:gd name="T57" fmla="*/ 2147483647 h 420"/>
              <a:gd name="T58" fmla="*/ 2147483647 w 478"/>
              <a:gd name="T59" fmla="*/ 2147483647 h 420"/>
              <a:gd name="T60" fmla="*/ 2147483647 w 478"/>
              <a:gd name="T61" fmla="*/ 2147483647 h 420"/>
              <a:gd name="T62" fmla="*/ 2147483647 w 478"/>
              <a:gd name="T63" fmla="*/ 2147483647 h 420"/>
              <a:gd name="T64" fmla="*/ 2147483647 w 478"/>
              <a:gd name="T65" fmla="*/ 2147483647 h 420"/>
              <a:gd name="T66" fmla="*/ 2147483647 w 478"/>
              <a:gd name="T67" fmla="*/ 2147483647 h 420"/>
              <a:gd name="T68" fmla="*/ 2147483647 w 478"/>
              <a:gd name="T69" fmla="*/ 2147483647 h 420"/>
              <a:gd name="T70" fmla="*/ 2147483647 w 478"/>
              <a:gd name="T71" fmla="*/ 2147483647 h 420"/>
              <a:gd name="T72" fmla="*/ 2147483647 w 478"/>
              <a:gd name="T73" fmla="*/ 2147483647 h 4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78" h="420">
                <a:moveTo>
                  <a:pt x="478" y="72"/>
                </a:moveTo>
                <a:lnTo>
                  <a:pt x="478" y="72"/>
                </a:lnTo>
                <a:lnTo>
                  <a:pt x="478" y="56"/>
                </a:lnTo>
                <a:lnTo>
                  <a:pt x="474" y="44"/>
                </a:lnTo>
                <a:lnTo>
                  <a:pt x="466" y="30"/>
                </a:lnTo>
                <a:lnTo>
                  <a:pt x="458" y="20"/>
                </a:lnTo>
                <a:lnTo>
                  <a:pt x="448" y="12"/>
                </a:lnTo>
                <a:lnTo>
                  <a:pt x="434" y="4"/>
                </a:lnTo>
                <a:lnTo>
                  <a:pt x="422" y="0"/>
                </a:lnTo>
                <a:lnTo>
                  <a:pt x="406" y="0"/>
                </a:lnTo>
                <a:lnTo>
                  <a:pt x="392" y="0"/>
                </a:lnTo>
                <a:lnTo>
                  <a:pt x="378" y="4"/>
                </a:lnTo>
                <a:lnTo>
                  <a:pt x="366" y="12"/>
                </a:lnTo>
                <a:lnTo>
                  <a:pt x="356" y="20"/>
                </a:lnTo>
                <a:lnTo>
                  <a:pt x="348" y="30"/>
                </a:lnTo>
                <a:lnTo>
                  <a:pt x="340" y="44"/>
                </a:lnTo>
                <a:lnTo>
                  <a:pt x="336" y="56"/>
                </a:lnTo>
                <a:lnTo>
                  <a:pt x="336" y="72"/>
                </a:lnTo>
                <a:lnTo>
                  <a:pt x="336" y="86"/>
                </a:lnTo>
                <a:lnTo>
                  <a:pt x="342" y="100"/>
                </a:lnTo>
                <a:lnTo>
                  <a:pt x="348" y="112"/>
                </a:lnTo>
                <a:lnTo>
                  <a:pt x="358" y="124"/>
                </a:lnTo>
                <a:lnTo>
                  <a:pt x="276" y="318"/>
                </a:lnTo>
                <a:lnTo>
                  <a:pt x="208" y="168"/>
                </a:lnTo>
                <a:lnTo>
                  <a:pt x="148" y="160"/>
                </a:lnTo>
                <a:lnTo>
                  <a:pt x="96" y="226"/>
                </a:lnTo>
                <a:lnTo>
                  <a:pt x="84" y="222"/>
                </a:lnTo>
                <a:lnTo>
                  <a:pt x="72" y="222"/>
                </a:lnTo>
                <a:lnTo>
                  <a:pt x="58" y="222"/>
                </a:lnTo>
                <a:lnTo>
                  <a:pt x="44" y="226"/>
                </a:lnTo>
                <a:lnTo>
                  <a:pt x="32" y="234"/>
                </a:lnTo>
                <a:lnTo>
                  <a:pt x="22" y="242"/>
                </a:lnTo>
                <a:lnTo>
                  <a:pt x="14" y="252"/>
                </a:lnTo>
                <a:lnTo>
                  <a:pt x="6" y="264"/>
                </a:lnTo>
                <a:lnTo>
                  <a:pt x="2" y="278"/>
                </a:lnTo>
                <a:lnTo>
                  <a:pt x="0" y="292"/>
                </a:lnTo>
                <a:lnTo>
                  <a:pt x="2" y="308"/>
                </a:lnTo>
                <a:lnTo>
                  <a:pt x="6" y="320"/>
                </a:lnTo>
                <a:lnTo>
                  <a:pt x="14" y="334"/>
                </a:lnTo>
                <a:lnTo>
                  <a:pt x="22" y="344"/>
                </a:lnTo>
                <a:lnTo>
                  <a:pt x="32" y="352"/>
                </a:lnTo>
                <a:lnTo>
                  <a:pt x="44" y="360"/>
                </a:lnTo>
                <a:lnTo>
                  <a:pt x="58" y="364"/>
                </a:lnTo>
                <a:lnTo>
                  <a:pt x="72" y="364"/>
                </a:lnTo>
                <a:lnTo>
                  <a:pt x="88" y="364"/>
                </a:lnTo>
                <a:lnTo>
                  <a:pt x="100" y="360"/>
                </a:lnTo>
                <a:lnTo>
                  <a:pt x="112" y="352"/>
                </a:lnTo>
                <a:lnTo>
                  <a:pt x="124" y="344"/>
                </a:lnTo>
                <a:lnTo>
                  <a:pt x="132" y="334"/>
                </a:lnTo>
                <a:lnTo>
                  <a:pt x="138" y="320"/>
                </a:lnTo>
                <a:lnTo>
                  <a:pt x="144" y="308"/>
                </a:lnTo>
                <a:lnTo>
                  <a:pt x="144" y="292"/>
                </a:lnTo>
                <a:lnTo>
                  <a:pt x="144" y="278"/>
                </a:lnTo>
                <a:lnTo>
                  <a:pt x="168" y="248"/>
                </a:lnTo>
                <a:lnTo>
                  <a:pt x="244" y="420"/>
                </a:lnTo>
                <a:lnTo>
                  <a:pt x="308" y="418"/>
                </a:lnTo>
                <a:lnTo>
                  <a:pt x="426" y="140"/>
                </a:lnTo>
                <a:lnTo>
                  <a:pt x="436" y="136"/>
                </a:lnTo>
                <a:lnTo>
                  <a:pt x="448" y="130"/>
                </a:lnTo>
                <a:lnTo>
                  <a:pt x="456" y="124"/>
                </a:lnTo>
                <a:lnTo>
                  <a:pt x="464" y="114"/>
                </a:lnTo>
                <a:lnTo>
                  <a:pt x="470" y="106"/>
                </a:lnTo>
                <a:lnTo>
                  <a:pt x="474" y="94"/>
                </a:lnTo>
                <a:lnTo>
                  <a:pt x="478" y="84"/>
                </a:lnTo>
                <a:lnTo>
                  <a:pt x="478" y="72"/>
                </a:lnTo>
                <a:close/>
              </a:path>
            </a:pathLst>
          </a:custGeom>
          <a:solidFill>
            <a:srgbClr val="7977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5" name="组合 122"/>
          <p:cNvGrpSpPr/>
          <p:nvPr/>
        </p:nvGrpSpPr>
        <p:grpSpPr bwMode="auto">
          <a:xfrm>
            <a:off x="447132" y="1630681"/>
            <a:ext cx="192087" cy="193675"/>
            <a:chOff x="3889445" y="2973091"/>
            <a:chExt cx="319708" cy="324921"/>
          </a:xfrm>
        </p:grpSpPr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>
              <a:off x="3889445" y="3006104"/>
              <a:ext cx="128578" cy="126841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4049299" y="2973091"/>
              <a:ext cx="159854" cy="159854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3889445" y="3171171"/>
              <a:ext cx="128578" cy="126841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4049299" y="3171171"/>
              <a:ext cx="126841" cy="126841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组合 13321"/>
          <p:cNvGrpSpPr/>
          <p:nvPr/>
        </p:nvGrpSpPr>
        <p:grpSpPr bwMode="auto">
          <a:xfrm>
            <a:off x="6159909" y="3221038"/>
            <a:ext cx="211138" cy="209550"/>
            <a:chOff x="1057275" y="3008313"/>
            <a:chExt cx="368300" cy="368300"/>
          </a:xfrm>
        </p:grpSpPr>
        <p:sp>
          <p:nvSpPr>
            <p:cNvPr id="61" name="Freeform 11"/>
            <p:cNvSpPr/>
            <p:nvPr/>
          </p:nvSpPr>
          <p:spPr bwMode="auto">
            <a:xfrm>
              <a:off x="1057275" y="3033713"/>
              <a:ext cx="342900" cy="342900"/>
            </a:xfrm>
            <a:custGeom>
              <a:avLst/>
              <a:gdLst>
                <a:gd name="T0" fmla="*/ 2147483647 w 216"/>
                <a:gd name="T1" fmla="*/ 0 h 216"/>
                <a:gd name="T2" fmla="*/ 2147483647 w 216"/>
                <a:gd name="T3" fmla="*/ 0 h 216"/>
                <a:gd name="T4" fmla="*/ 2147483647 w 216"/>
                <a:gd name="T5" fmla="*/ 2147483647 h 216"/>
                <a:gd name="T6" fmla="*/ 2147483647 w 216"/>
                <a:gd name="T7" fmla="*/ 2147483647 h 216"/>
                <a:gd name="T8" fmla="*/ 2147483647 w 216"/>
                <a:gd name="T9" fmla="*/ 2147483647 h 216"/>
                <a:gd name="T10" fmla="*/ 2147483647 w 216"/>
                <a:gd name="T11" fmla="*/ 2147483647 h 216"/>
                <a:gd name="T12" fmla="*/ 2147483647 w 216"/>
                <a:gd name="T13" fmla="*/ 2147483647 h 216"/>
                <a:gd name="T14" fmla="*/ 2147483647 w 216"/>
                <a:gd name="T15" fmla="*/ 2147483647 h 216"/>
                <a:gd name="T16" fmla="*/ 2147483647 w 216"/>
                <a:gd name="T17" fmla="*/ 2147483647 h 216"/>
                <a:gd name="T18" fmla="*/ 0 w 216"/>
                <a:gd name="T19" fmla="*/ 2147483647 h 216"/>
                <a:gd name="T20" fmla="*/ 0 w 216"/>
                <a:gd name="T21" fmla="*/ 2147483647 h 216"/>
                <a:gd name="T22" fmla="*/ 0 w 216"/>
                <a:gd name="T23" fmla="*/ 2147483647 h 216"/>
                <a:gd name="T24" fmla="*/ 2147483647 w 216"/>
                <a:gd name="T25" fmla="*/ 2147483647 h 216"/>
                <a:gd name="T26" fmla="*/ 2147483647 w 216"/>
                <a:gd name="T27" fmla="*/ 2147483647 h 216"/>
                <a:gd name="T28" fmla="*/ 2147483647 w 216"/>
                <a:gd name="T29" fmla="*/ 2147483647 h 216"/>
                <a:gd name="T30" fmla="*/ 2147483647 w 216"/>
                <a:gd name="T31" fmla="*/ 2147483647 h 216"/>
                <a:gd name="T32" fmla="*/ 2147483647 w 216"/>
                <a:gd name="T33" fmla="*/ 2147483647 h 216"/>
                <a:gd name="T34" fmla="*/ 2147483647 w 216"/>
                <a:gd name="T35" fmla="*/ 2147483647 h 216"/>
                <a:gd name="T36" fmla="*/ 2147483647 w 216"/>
                <a:gd name="T37" fmla="*/ 2147483647 h 216"/>
                <a:gd name="T38" fmla="*/ 2147483647 w 216"/>
                <a:gd name="T39" fmla="*/ 2147483647 h 216"/>
                <a:gd name="T40" fmla="*/ 2147483647 w 216"/>
                <a:gd name="T41" fmla="*/ 2147483647 h 216"/>
                <a:gd name="T42" fmla="*/ 2147483647 w 216"/>
                <a:gd name="T43" fmla="*/ 2147483647 h 216"/>
                <a:gd name="T44" fmla="*/ 2147483647 w 216"/>
                <a:gd name="T45" fmla="*/ 2147483647 h 216"/>
                <a:gd name="T46" fmla="*/ 2147483647 w 216"/>
                <a:gd name="T47" fmla="*/ 2147483647 h 216"/>
                <a:gd name="T48" fmla="*/ 2147483647 w 216"/>
                <a:gd name="T49" fmla="*/ 2147483647 h 216"/>
                <a:gd name="T50" fmla="*/ 2147483647 w 216"/>
                <a:gd name="T51" fmla="*/ 2147483647 h 216"/>
                <a:gd name="T52" fmla="*/ 2147483647 w 216"/>
                <a:gd name="T53" fmla="*/ 2147483647 h 216"/>
                <a:gd name="T54" fmla="*/ 2147483647 w 216"/>
                <a:gd name="T55" fmla="*/ 2147483647 h 216"/>
                <a:gd name="T56" fmla="*/ 2147483647 w 216"/>
                <a:gd name="T57" fmla="*/ 2147483647 h 216"/>
                <a:gd name="T58" fmla="*/ 2147483647 w 216"/>
                <a:gd name="T59" fmla="*/ 2147483647 h 216"/>
                <a:gd name="T60" fmla="*/ 2147483647 w 216"/>
                <a:gd name="T61" fmla="*/ 0 h 2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16" h="216">
                  <a:moveTo>
                    <a:pt x="100" y="0"/>
                  </a:moveTo>
                  <a:lnTo>
                    <a:pt x="100" y="0"/>
                  </a:lnTo>
                  <a:lnTo>
                    <a:pt x="80" y="2"/>
                  </a:lnTo>
                  <a:lnTo>
                    <a:pt x="62" y="10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6" y="48"/>
                  </a:lnTo>
                  <a:lnTo>
                    <a:pt x="6" y="68"/>
                  </a:lnTo>
                  <a:lnTo>
                    <a:pt x="0" y="88"/>
                  </a:lnTo>
                  <a:lnTo>
                    <a:pt x="0" y="108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6" y="168"/>
                  </a:lnTo>
                  <a:lnTo>
                    <a:pt x="30" y="184"/>
                  </a:lnTo>
                  <a:lnTo>
                    <a:pt x="48" y="198"/>
                  </a:lnTo>
                  <a:lnTo>
                    <a:pt x="66" y="208"/>
                  </a:lnTo>
                  <a:lnTo>
                    <a:pt x="86" y="214"/>
                  </a:lnTo>
                  <a:lnTo>
                    <a:pt x="108" y="216"/>
                  </a:lnTo>
                  <a:lnTo>
                    <a:pt x="128" y="214"/>
                  </a:lnTo>
                  <a:lnTo>
                    <a:pt x="148" y="208"/>
                  </a:lnTo>
                  <a:lnTo>
                    <a:pt x="168" y="198"/>
                  </a:lnTo>
                  <a:lnTo>
                    <a:pt x="184" y="184"/>
                  </a:lnTo>
                  <a:lnTo>
                    <a:pt x="198" y="170"/>
                  </a:lnTo>
                  <a:lnTo>
                    <a:pt x="206" y="152"/>
                  </a:lnTo>
                  <a:lnTo>
                    <a:pt x="212" y="134"/>
                  </a:lnTo>
                  <a:lnTo>
                    <a:pt x="216" y="116"/>
                  </a:lnTo>
                  <a:lnTo>
                    <a:pt x="100" y="11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2"/>
            <p:cNvSpPr/>
            <p:nvPr/>
          </p:nvSpPr>
          <p:spPr bwMode="auto">
            <a:xfrm>
              <a:off x="1238250" y="3008313"/>
              <a:ext cx="187325" cy="184150"/>
            </a:xfrm>
            <a:custGeom>
              <a:avLst/>
              <a:gdLst>
                <a:gd name="T0" fmla="*/ 2147483647 w 118"/>
                <a:gd name="T1" fmla="*/ 2147483647 h 116"/>
                <a:gd name="T2" fmla="*/ 2147483647 w 118"/>
                <a:gd name="T3" fmla="*/ 2147483647 h 116"/>
                <a:gd name="T4" fmla="*/ 2147483647 w 118"/>
                <a:gd name="T5" fmla="*/ 2147483647 h 116"/>
                <a:gd name="T6" fmla="*/ 2147483647 w 118"/>
                <a:gd name="T7" fmla="*/ 2147483647 h 116"/>
                <a:gd name="T8" fmla="*/ 2147483647 w 118"/>
                <a:gd name="T9" fmla="*/ 2147483647 h 116"/>
                <a:gd name="T10" fmla="*/ 2147483647 w 118"/>
                <a:gd name="T11" fmla="*/ 2147483647 h 116"/>
                <a:gd name="T12" fmla="*/ 2147483647 w 118"/>
                <a:gd name="T13" fmla="*/ 2147483647 h 116"/>
                <a:gd name="T14" fmla="*/ 2147483647 w 118"/>
                <a:gd name="T15" fmla="*/ 0 h 116"/>
                <a:gd name="T16" fmla="*/ 2147483647 w 118"/>
                <a:gd name="T17" fmla="*/ 0 h 116"/>
                <a:gd name="T18" fmla="*/ 0 w 118"/>
                <a:gd name="T19" fmla="*/ 0 h 116"/>
                <a:gd name="T20" fmla="*/ 0 w 118"/>
                <a:gd name="T21" fmla="*/ 2147483647 h 116"/>
                <a:gd name="T22" fmla="*/ 2147483647 w 118"/>
                <a:gd name="T23" fmla="*/ 2147483647 h 116"/>
                <a:gd name="T24" fmla="*/ 2147483647 w 118"/>
                <a:gd name="T25" fmla="*/ 2147483647 h 116"/>
                <a:gd name="T26" fmla="*/ 2147483647 w 118"/>
                <a:gd name="T27" fmla="*/ 2147483647 h 116"/>
                <a:gd name="T28" fmla="*/ 2147483647 w 118"/>
                <a:gd name="T29" fmla="*/ 2147483647 h 116"/>
                <a:gd name="T30" fmla="*/ 2147483647 w 118"/>
                <a:gd name="T31" fmla="*/ 2147483647 h 116"/>
                <a:gd name="T32" fmla="*/ 2147483647 w 118"/>
                <a:gd name="T33" fmla="*/ 2147483647 h 116"/>
                <a:gd name="T34" fmla="*/ 2147483647 w 118"/>
                <a:gd name="T35" fmla="*/ 2147483647 h 116"/>
                <a:gd name="T36" fmla="*/ 2147483647 w 118"/>
                <a:gd name="T37" fmla="*/ 2147483647 h 116"/>
                <a:gd name="T38" fmla="*/ 2147483647 w 118"/>
                <a:gd name="T39" fmla="*/ 2147483647 h 116"/>
                <a:gd name="T40" fmla="*/ 2147483647 w 118"/>
                <a:gd name="T41" fmla="*/ 2147483647 h 116"/>
                <a:gd name="T42" fmla="*/ 2147483647 w 118"/>
                <a:gd name="T43" fmla="*/ 2147483647 h 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16">
                  <a:moveTo>
                    <a:pt x="86" y="32"/>
                  </a:moveTo>
                  <a:lnTo>
                    <a:pt x="86" y="32"/>
                  </a:lnTo>
                  <a:lnTo>
                    <a:pt x="78" y="24"/>
                  </a:lnTo>
                  <a:lnTo>
                    <a:pt x="68" y="16"/>
                  </a:lnTo>
                  <a:lnTo>
                    <a:pt x="56" y="10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118" y="116"/>
                  </a:lnTo>
                  <a:lnTo>
                    <a:pt x="118" y="106"/>
                  </a:lnTo>
                  <a:lnTo>
                    <a:pt x="118" y="94"/>
                  </a:lnTo>
                  <a:lnTo>
                    <a:pt x="114" y="82"/>
                  </a:lnTo>
                  <a:lnTo>
                    <a:pt x="112" y="72"/>
                  </a:lnTo>
                  <a:lnTo>
                    <a:pt x="108" y="60"/>
                  </a:lnTo>
                  <a:lnTo>
                    <a:pt x="102" y="50"/>
                  </a:lnTo>
                  <a:lnTo>
                    <a:pt x="94" y="40"/>
                  </a:lnTo>
                  <a:lnTo>
                    <a:pt x="86" y="32"/>
                  </a:lnTo>
                  <a:close/>
                </a:path>
              </a:pathLst>
            </a:cu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13322"/>
          <p:cNvGrpSpPr/>
          <p:nvPr/>
        </p:nvGrpSpPr>
        <p:grpSpPr bwMode="auto">
          <a:xfrm>
            <a:off x="1389472" y="3184525"/>
            <a:ext cx="209550" cy="223838"/>
            <a:chOff x="1946500" y="2659080"/>
            <a:chExt cx="249236" cy="264850"/>
          </a:xfrm>
        </p:grpSpPr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1946500" y="2712050"/>
              <a:ext cx="40474" cy="211880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2016797" y="2679947"/>
              <a:ext cx="40474" cy="243983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2084964" y="2659080"/>
              <a:ext cx="42604" cy="264850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2155262" y="2790702"/>
              <a:ext cx="40474" cy="133228"/>
            </a:xfrm>
            <a:prstGeom prst="rect">
              <a:avLst/>
            </a:pr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8" name="任意多边形 67"/>
          <p:cNvSpPr/>
          <p:nvPr/>
        </p:nvSpPr>
        <p:spPr>
          <a:xfrm>
            <a:off x="5147084" y="1960564"/>
            <a:ext cx="2736850" cy="615950"/>
          </a:xfrm>
          <a:custGeom>
            <a:avLst/>
            <a:gdLst>
              <a:gd name="connsiteX0" fmla="*/ 0 w 1495425"/>
              <a:gd name="connsiteY0" fmla="*/ 581025 h 581025"/>
              <a:gd name="connsiteX1" fmla="*/ 333375 w 1495425"/>
              <a:gd name="connsiteY1" fmla="*/ 0 h 581025"/>
              <a:gd name="connsiteX2" fmla="*/ 1238250 w 1495425"/>
              <a:gd name="connsiteY2" fmla="*/ 0 h 581025"/>
              <a:gd name="connsiteX3" fmla="*/ 1495425 w 1495425"/>
              <a:gd name="connsiteY3" fmla="*/ 0 h 581025"/>
              <a:gd name="connsiteX0-1" fmla="*/ 0 w 1238249"/>
              <a:gd name="connsiteY0-2" fmla="*/ 581025 h 581025"/>
              <a:gd name="connsiteX1-3" fmla="*/ 333375 w 1238249"/>
              <a:gd name="connsiteY1-4" fmla="*/ 0 h 581025"/>
              <a:gd name="connsiteX2-5" fmla="*/ 1238250 w 1238249"/>
              <a:gd name="connsiteY2-6" fmla="*/ 0 h 581025"/>
              <a:gd name="connsiteX0-7" fmla="*/ 0 w 2896333"/>
              <a:gd name="connsiteY0-8" fmla="*/ 581025 h 581025"/>
              <a:gd name="connsiteX1-9" fmla="*/ 333375 w 2896333"/>
              <a:gd name="connsiteY1-10" fmla="*/ 0 h 581025"/>
              <a:gd name="connsiteX2-11" fmla="*/ 2896333 w 2896333"/>
              <a:gd name="connsiteY2-12" fmla="*/ 0 h 581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896333" h="581025">
                <a:moveTo>
                  <a:pt x="0" y="581025"/>
                </a:moveTo>
                <a:lnTo>
                  <a:pt x="333375" y="0"/>
                </a:lnTo>
                <a:lnTo>
                  <a:pt x="2896333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9" name="任意多边形 68"/>
          <p:cNvSpPr/>
          <p:nvPr/>
        </p:nvSpPr>
        <p:spPr>
          <a:xfrm>
            <a:off x="5191534" y="3476626"/>
            <a:ext cx="2713038" cy="620713"/>
          </a:xfrm>
          <a:custGeom>
            <a:avLst/>
            <a:gdLst>
              <a:gd name="connsiteX0" fmla="*/ 0 w 1495425"/>
              <a:gd name="connsiteY0" fmla="*/ 581025 h 581025"/>
              <a:gd name="connsiteX1" fmla="*/ 333375 w 1495425"/>
              <a:gd name="connsiteY1" fmla="*/ 0 h 581025"/>
              <a:gd name="connsiteX2" fmla="*/ 1238250 w 1495425"/>
              <a:gd name="connsiteY2" fmla="*/ 0 h 581025"/>
              <a:gd name="connsiteX3" fmla="*/ 1495425 w 1495425"/>
              <a:gd name="connsiteY3" fmla="*/ 0 h 581025"/>
              <a:gd name="connsiteX0-1" fmla="*/ 0 w 1238249"/>
              <a:gd name="connsiteY0-2" fmla="*/ 581025 h 581025"/>
              <a:gd name="connsiteX1-3" fmla="*/ 333375 w 1238249"/>
              <a:gd name="connsiteY1-4" fmla="*/ 0 h 581025"/>
              <a:gd name="connsiteX2-5" fmla="*/ 1238250 w 1238249"/>
              <a:gd name="connsiteY2-6" fmla="*/ 0 h 581025"/>
              <a:gd name="connsiteX0-7" fmla="*/ 0 w 2528430"/>
              <a:gd name="connsiteY0-8" fmla="*/ 587027 h 587027"/>
              <a:gd name="connsiteX1-9" fmla="*/ 333375 w 2528430"/>
              <a:gd name="connsiteY1-10" fmla="*/ 6002 h 587027"/>
              <a:gd name="connsiteX2-11" fmla="*/ 2528430 w 2528430"/>
              <a:gd name="connsiteY2-12" fmla="*/ 0 h 5870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28430" h="587027">
                <a:moveTo>
                  <a:pt x="0" y="587027"/>
                </a:moveTo>
                <a:lnTo>
                  <a:pt x="333375" y="6002"/>
                </a:lnTo>
                <a:lnTo>
                  <a:pt x="252843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0" name="Oval 54"/>
          <p:cNvSpPr>
            <a:spLocks noChangeArrowheads="1"/>
          </p:cNvSpPr>
          <p:nvPr/>
        </p:nvSpPr>
        <p:spPr bwMode="auto">
          <a:xfrm>
            <a:off x="3991384" y="2530476"/>
            <a:ext cx="82550" cy="8255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1" name="Oval 54"/>
          <p:cNvSpPr>
            <a:spLocks noChangeArrowheads="1"/>
          </p:cNvSpPr>
          <p:nvPr/>
        </p:nvSpPr>
        <p:spPr bwMode="auto">
          <a:xfrm>
            <a:off x="5099459" y="2536825"/>
            <a:ext cx="82550" cy="8255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Oval 54"/>
          <p:cNvSpPr>
            <a:spLocks noChangeArrowheads="1"/>
          </p:cNvSpPr>
          <p:nvPr/>
        </p:nvSpPr>
        <p:spPr bwMode="auto">
          <a:xfrm>
            <a:off x="5147084" y="4056064"/>
            <a:ext cx="82550" cy="8255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3" name="Oval 54"/>
          <p:cNvSpPr>
            <a:spLocks noChangeArrowheads="1"/>
          </p:cNvSpPr>
          <p:nvPr/>
        </p:nvSpPr>
        <p:spPr bwMode="auto">
          <a:xfrm>
            <a:off x="3707222" y="4056064"/>
            <a:ext cx="82550" cy="8255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Oval 54"/>
          <p:cNvSpPr>
            <a:spLocks noChangeArrowheads="1"/>
          </p:cNvSpPr>
          <p:nvPr/>
        </p:nvSpPr>
        <p:spPr bwMode="auto">
          <a:xfrm>
            <a:off x="4464459" y="1960881"/>
            <a:ext cx="82550" cy="82550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" name="组合 13321"/>
          <p:cNvGrpSpPr/>
          <p:nvPr/>
        </p:nvGrpSpPr>
        <p:grpSpPr bwMode="auto">
          <a:xfrm>
            <a:off x="3130959" y="978853"/>
            <a:ext cx="211138" cy="209550"/>
            <a:chOff x="1057275" y="3008313"/>
            <a:chExt cx="368300" cy="368300"/>
          </a:xfrm>
        </p:grpSpPr>
        <p:sp>
          <p:nvSpPr>
            <p:cNvPr id="6" name="Freeform 11"/>
            <p:cNvSpPr/>
            <p:nvPr/>
          </p:nvSpPr>
          <p:spPr bwMode="auto">
            <a:xfrm>
              <a:off x="1057275" y="3033713"/>
              <a:ext cx="342900" cy="342900"/>
            </a:xfrm>
            <a:custGeom>
              <a:avLst/>
              <a:gdLst>
                <a:gd name="T0" fmla="*/ 2147483647 w 216"/>
                <a:gd name="T1" fmla="*/ 0 h 216"/>
                <a:gd name="T2" fmla="*/ 2147483647 w 216"/>
                <a:gd name="T3" fmla="*/ 0 h 216"/>
                <a:gd name="T4" fmla="*/ 2147483647 w 216"/>
                <a:gd name="T5" fmla="*/ 2147483647 h 216"/>
                <a:gd name="T6" fmla="*/ 2147483647 w 216"/>
                <a:gd name="T7" fmla="*/ 2147483647 h 216"/>
                <a:gd name="T8" fmla="*/ 2147483647 w 216"/>
                <a:gd name="T9" fmla="*/ 2147483647 h 216"/>
                <a:gd name="T10" fmla="*/ 2147483647 w 216"/>
                <a:gd name="T11" fmla="*/ 2147483647 h 216"/>
                <a:gd name="T12" fmla="*/ 2147483647 w 216"/>
                <a:gd name="T13" fmla="*/ 2147483647 h 216"/>
                <a:gd name="T14" fmla="*/ 2147483647 w 216"/>
                <a:gd name="T15" fmla="*/ 2147483647 h 216"/>
                <a:gd name="T16" fmla="*/ 2147483647 w 216"/>
                <a:gd name="T17" fmla="*/ 2147483647 h 216"/>
                <a:gd name="T18" fmla="*/ 0 w 216"/>
                <a:gd name="T19" fmla="*/ 2147483647 h 216"/>
                <a:gd name="T20" fmla="*/ 0 w 216"/>
                <a:gd name="T21" fmla="*/ 2147483647 h 216"/>
                <a:gd name="T22" fmla="*/ 0 w 216"/>
                <a:gd name="T23" fmla="*/ 2147483647 h 216"/>
                <a:gd name="T24" fmla="*/ 2147483647 w 216"/>
                <a:gd name="T25" fmla="*/ 2147483647 h 216"/>
                <a:gd name="T26" fmla="*/ 2147483647 w 216"/>
                <a:gd name="T27" fmla="*/ 2147483647 h 216"/>
                <a:gd name="T28" fmla="*/ 2147483647 w 216"/>
                <a:gd name="T29" fmla="*/ 2147483647 h 216"/>
                <a:gd name="T30" fmla="*/ 2147483647 w 216"/>
                <a:gd name="T31" fmla="*/ 2147483647 h 216"/>
                <a:gd name="T32" fmla="*/ 2147483647 w 216"/>
                <a:gd name="T33" fmla="*/ 2147483647 h 216"/>
                <a:gd name="T34" fmla="*/ 2147483647 w 216"/>
                <a:gd name="T35" fmla="*/ 2147483647 h 216"/>
                <a:gd name="T36" fmla="*/ 2147483647 w 216"/>
                <a:gd name="T37" fmla="*/ 2147483647 h 216"/>
                <a:gd name="T38" fmla="*/ 2147483647 w 216"/>
                <a:gd name="T39" fmla="*/ 2147483647 h 216"/>
                <a:gd name="T40" fmla="*/ 2147483647 w 216"/>
                <a:gd name="T41" fmla="*/ 2147483647 h 216"/>
                <a:gd name="T42" fmla="*/ 2147483647 w 216"/>
                <a:gd name="T43" fmla="*/ 2147483647 h 216"/>
                <a:gd name="T44" fmla="*/ 2147483647 w 216"/>
                <a:gd name="T45" fmla="*/ 2147483647 h 216"/>
                <a:gd name="T46" fmla="*/ 2147483647 w 216"/>
                <a:gd name="T47" fmla="*/ 2147483647 h 216"/>
                <a:gd name="T48" fmla="*/ 2147483647 w 216"/>
                <a:gd name="T49" fmla="*/ 2147483647 h 216"/>
                <a:gd name="T50" fmla="*/ 2147483647 w 216"/>
                <a:gd name="T51" fmla="*/ 2147483647 h 216"/>
                <a:gd name="T52" fmla="*/ 2147483647 w 216"/>
                <a:gd name="T53" fmla="*/ 2147483647 h 216"/>
                <a:gd name="T54" fmla="*/ 2147483647 w 216"/>
                <a:gd name="T55" fmla="*/ 2147483647 h 216"/>
                <a:gd name="T56" fmla="*/ 2147483647 w 216"/>
                <a:gd name="T57" fmla="*/ 2147483647 h 216"/>
                <a:gd name="T58" fmla="*/ 2147483647 w 216"/>
                <a:gd name="T59" fmla="*/ 2147483647 h 216"/>
                <a:gd name="T60" fmla="*/ 2147483647 w 216"/>
                <a:gd name="T61" fmla="*/ 0 h 2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16" h="216">
                  <a:moveTo>
                    <a:pt x="100" y="0"/>
                  </a:moveTo>
                  <a:lnTo>
                    <a:pt x="100" y="0"/>
                  </a:lnTo>
                  <a:lnTo>
                    <a:pt x="80" y="2"/>
                  </a:lnTo>
                  <a:lnTo>
                    <a:pt x="62" y="10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6" y="48"/>
                  </a:lnTo>
                  <a:lnTo>
                    <a:pt x="6" y="68"/>
                  </a:lnTo>
                  <a:lnTo>
                    <a:pt x="0" y="88"/>
                  </a:lnTo>
                  <a:lnTo>
                    <a:pt x="0" y="108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6" y="168"/>
                  </a:lnTo>
                  <a:lnTo>
                    <a:pt x="30" y="184"/>
                  </a:lnTo>
                  <a:lnTo>
                    <a:pt x="48" y="198"/>
                  </a:lnTo>
                  <a:lnTo>
                    <a:pt x="66" y="208"/>
                  </a:lnTo>
                  <a:lnTo>
                    <a:pt x="86" y="214"/>
                  </a:lnTo>
                  <a:lnTo>
                    <a:pt x="108" y="216"/>
                  </a:lnTo>
                  <a:lnTo>
                    <a:pt x="128" y="214"/>
                  </a:lnTo>
                  <a:lnTo>
                    <a:pt x="148" y="208"/>
                  </a:lnTo>
                  <a:lnTo>
                    <a:pt x="168" y="198"/>
                  </a:lnTo>
                  <a:lnTo>
                    <a:pt x="184" y="184"/>
                  </a:lnTo>
                  <a:lnTo>
                    <a:pt x="198" y="170"/>
                  </a:lnTo>
                  <a:lnTo>
                    <a:pt x="206" y="152"/>
                  </a:lnTo>
                  <a:lnTo>
                    <a:pt x="212" y="134"/>
                  </a:lnTo>
                  <a:lnTo>
                    <a:pt x="216" y="116"/>
                  </a:lnTo>
                  <a:lnTo>
                    <a:pt x="100" y="11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2"/>
            <p:cNvSpPr/>
            <p:nvPr/>
          </p:nvSpPr>
          <p:spPr bwMode="auto">
            <a:xfrm>
              <a:off x="1238250" y="3008313"/>
              <a:ext cx="187325" cy="184150"/>
            </a:xfrm>
            <a:custGeom>
              <a:avLst/>
              <a:gdLst>
                <a:gd name="T0" fmla="*/ 2147483647 w 118"/>
                <a:gd name="T1" fmla="*/ 2147483647 h 116"/>
                <a:gd name="T2" fmla="*/ 2147483647 w 118"/>
                <a:gd name="T3" fmla="*/ 2147483647 h 116"/>
                <a:gd name="T4" fmla="*/ 2147483647 w 118"/>
                <a:gd name="T5" fmla="*/ 2147483647 h 116"/>
                <a:gd name="T6" fmla="*/ 2147483647 w 118"/>
                <a:gd name="T7" fmla="*/ 2147483647 h 116"/>
                <a:gd name="T8" fmla="*/ 2147483647 w 118"/>
                <a:gd name="T9" fmla="*/ 2147483647 h 116"/>
                <a:gd name="T10" fmla="*/ 2147483647 w 118"/>
                <a:gd name="T11" fmla="*/ 2147483647 h 116"/>
                <a:gd name="T12" fmla="*/ 2147483647 w 118"/>
                <a:gd name="T13" fmla="*/ 2147483647 h 116"/>
                <a:gd name="T14" fmla="*/ 2147483647 w 118"/>
                <a:gd name="T15" fmla="*/ 0 h 116"/>
                <a:gd name="T16" fmla="*/ 2147483647 w 118"/>
                <a:gd name="T17" fmla="*/ 0 h 116"/>
                <a:gd name="T18" fmla="*/ 0 w 118"/>
                <a:gd name="T19" fmla="*/ 0 h 116"/>
                <a:gd name="T20" fmla="*/ 0 w 118"/>
                <a:gd name="T21" fmla="*/ 2147483647 h 116"/>
                <a:gd name="T22" fmla="*/ 2147483647 w 118"/>
                <a:gd name="T23" fmla="*/ 2147483647 h 116"/>
                <a:gd name="T24" fmla="*/ 2147483647 w 118"/>
                <a:gd name="T25" fmla="*/ 2147483647 h 116"/>
                <a:gd name="T26" fmla="*/ 2147483647 w 118"/>
                <a:gd name="T27" fmla="*/ 2147483647 h 116"/>
                <a:gd name="T28" fmla="*/ 2147483647 w 118"/>
                <a:gd name="T29" fmla="*/ 2147483647 h 116"/>
                <a:gd name="T30" fmla="*/ 2147483647 w 118"/>
                <a:gd name="T31" fmla="*/ 2147483647 h 116"/>
                <a:gd name="T32" fmla="*/ 2147483647 w 118"/>
                <a:gd name="T33" fmla="*/ 2147483647 h 116"/>
                <a:gd name="T34" fmla="*/ 2147483647 w 118"/>
                <a:gd name="T35" fmla="*/ 2147483647 h 116"/>
                <a:gd name="T36" fmla="*/ 2147483647 w 118"/>
                <a:gd name="T37" fmla="*/ 2147483647 h 116"/>
                <a:gd name="T38" fmla="*/ 2147483647 w 118"/>
                <a:gd name="T39" fmla="*/ 2147483647 h 116"/>
                <a:gd name="T40" fmla="*/ 2147483647 w 118"/>
                <a:gd name="T41" fmla="*/ 2147483647 h 116"/>
                <a:gd name="T42" fmla="*/ 2147483647 w 118"/>
                <a:gd name="T43" fmla="*/ 2147483647 h 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16">
                  <a:moveTo>
                    <a:pt x="86" y="32"/>
                  </a:moveTo>
                  <a:lnTo>
                    <a:pt x="86" y="32"/>
                  </a:lnTo>
                  <a:lnTo>
                    <a:pt x="78" y="24"/>
                  </a:lnTo>
                  <a:lnTo>
                    <a:pt x="68" y="16"/>
                  </a:lnTo>
                  <a:lnTo>
                    <a:pt x="56" y="10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118" y="116"/>
                  </a:lnTo>
                  <a:lnTo>
                    <a:pt x="118" y="106"/>
                  </a:lnTo>
                  <a:lnTo>
                    <a:pt x="118" y="94"/>
                  </a:lnTo>
                  <a:lnTo>
                    <a:pt x="114" y="82"/>
                  </a:lnTo>
                  <a:lnTo>
                    <a:pt x="112" y="72"/>
                  </a:lnTo>
                  <a:lnTo>
                    <a:pt x="108" y="60"/>
                  </a:lnTo>
                  <a:lnTo>
                    <a:pt x="102" y="50"/>
                  </a:lnTo>
                  <a:lnTo>
                    <a:pt x="94" y="40"/>
                  </a:lnTo>
                  <a:lnTo>
                    <a:pt x="86" y="32"/>
                  </a:lnTo>
                  <a:close/>
                </a:path>
              </a:pathLst>
            </a:custGeom>
            <a:solidFill>
              <a:srgbClr val="797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224790" y="1824355"/>
            <a:ext cx="319151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江苏省特级教师王冬娟以苏教版小学数学教材中的“综合与实践”领域为研究对象进行研究，于20</a:t>
            </a: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9年出版了《实践孕育智慧》一书。</a:t>
            </a:r>
            <a:endParaRPr lang="zh-CN" altLang="zh-CN" dirty="0">
              <a:solidFill>
                <a:prstClr val="black"/>
              </a:solidFill>
            </a:endParaRPr>
          </a:p>
        </p:txBody>
      </p:sp>
      <p:cxnSp>
        <p:nvCxnSpPr>
          <p:cNvPr id="9" name="直接连接符 8"/>
          <p:cNvCxnSpPr>
            <a:stCxn id="2" idx="4"/>
          </p:cNvCxnSpPr>
          <p:nvPr/>
        </p:nvCxnSpPr>
        <p:spPr>
          <a:xfrm flipH="1" flipV="1">
            <a:off x="4495800" y="1457325"/>
            <a:ext cx="10160" cy="58610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3345815" y="580390"/>
            <a:ext cx="31877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1995年10月起，中央教科所教育实验中心的研究人员与深圳、青岛、成都和太港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</a:rPr>
              <a:t>的几所小学</a:t>
            </a: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在全国率先联合开展了“活动教学”与“中小学素质发展实验研究”。</a:t>
            </a:r>
            <a:endParaRPr lang="zh-CN" altLang="zh-CN" dirty="0">
              <a:solidFill>
                <a:prstClr val="black"/>
              </a:solidFill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234315" y="3476625"/>
            <a:ext cx="2897505" cy="15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2011年推出数学新版课程标准，之后各类关于小学数学综合实践活动课的研究有一些但不是很多，查阅这些资料我发现：现在国内的研究主要是关注了小学数学综合实践活动课的特点、教学策略和模式等等几个方面。</a:t>
            </a:r>
            <a:endParaRPr lang="en-US" altLang="zh-CN" sz="1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6131560" y="3408680"/>
            <a:ext cx="289750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苏教版小学数学</a:t>
            </a: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教材中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每学期</a:t>
            </a: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新设了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两节</a:t>
            </a:r>
            <a:r>
              <a:rPr lang="en-US" altLang="zh-CN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综合实践活动课</a:t>
            </a:r>
            <a:r>
              <a: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。这种新的学习内容和形式是数学课程改革的一个突破，也是数学课程内容的一个亮点。</a:t>
            </a:r>
            <a:endParaRPr lang="zh-CN" altLang="en-US" sz="14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0" grpId="0"/>
      <p:bldP spid="54" grpId="0" bldLvl="0" animBg="1"/>
      <p:bldP spid="10" grpId="0"/>
      <p:bldP spid="11" grpId="0"/>
      <p:bldP spid="12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690,&quot;width&quot;:9795}"/>
</p:tagLst>
</file>

<file path=ppt/tags/tag2.xml><?xml version="1.0" encoding="utf-8"?>
<p:tagLst xmlns:p="http://schemas.openxmlformats.org/presentationml/2006/main">
  <p:tag name="ISPRING_ULTRA_SCORM_COURSE_ID" val="D2F72E37-68AD-4105-8BCB-31FA5E45B8D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O+15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vteR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77Xk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DvteR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DvteR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O+15E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O+15E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DvteRIYv5fY8oIAADwPQAAKQAAAHVuaXZlcnNhbC9za2luX2N1c3RvbWl6YXRpb25fc2V0dGluZ3MueG1s7Rtrb6PK9fv9FSNXV7qVqviBX6m8rjCME7QO9jUk2W1VWdhMYhRgfGHsXV/5Q39Nf1h/Sc8MEINjO5CklbYlbFbLmfOa85zhaHvhk+Mr65BRz/ndYg71DcKY4z+G/Z8Q6i2oS4NJQELCwuoecu/4Nv2m+Q+UwwAaMsu3rcBW+GrYr6Gh+EHdjtxVu/DWHDQbqNPEDdxFKm4psHYpqZeSAmtqo670qgcsIr4BWRCfHefaq2ZWXxJofkgCpvk2+d6XstjppewOrgLLdgAv7Leb/NklUndqkz+oWW91WnjXkCVJaiOlpdbV2q7TuezIdYRrzVZN2g26DakhoXqrVb9s7+qdRkuCt+FlG7g08WUbNTvNZkPdNXADqJEsD9SGsutIl/W6DNJw91LZDYeDTq2G6vW61FR3rbY0HNQQYEvAQ5a63ICSKg2k9k4eyPWuhIbKcDBs7rCK20oLdRu4XavtmoOBVKvtjbvfXdpce2ju7STmfIXhURccXeWxVT0SXL3FOggA2STeyrUYQb7lkU+VBfU84lfimBTxm2AkqmShERDAnL4vQtpnIuDRLwu62v6xVxUrCZpQJZ0LaThy7E+V+Zox6l8sqM+A1YVPA89yK/0/ROESbyYPJd2QoAjdg7Uge3Ed8ZOXLJYFIQzPOSIw8MrytyP6SC/m1uLpMaBr386l5nK7IoHr+E+AXbvsKPisINcJmcaIl9EPd/mTn2wF/gwJV6+N+ZOL0rXmxE0k1sRPAbq9yNctckC6cUKHCVK5zp9zpCvrkWQd0JX5c57GBylZr3X48zoRI98ZoEs84xtn0V1rS4KskKhCnqWiq/WqaDytAvrIjZ2le93Rz3QuhYLjP3INa/zJRcQ3yAXm8lJsNrF/9QAxfj2sJT0PpIBz08UlBgmWk8FMGd9MZP3rbDS+Gs8G2lWlr0RZiXha/tJod7/XW22oXDFdTk7GjTwaZXkhwaxVy8dLN6fj0QwY4tFMx1/MSp//XZh0fGuONB1X+vE/CjOYTPFdpc//zkN6O51i3ZwZI03FM82Y6WNT2GWETaxW+l/pGi2tDUGMoo1DviG2JAjKsxMQFLqOLRZ4yXb8NckhTx3fyJo+m2LDnGqKqY31St+gQbD9k+BsrdkSgmdphch2QmvuEluIhRAR66t0h4I/bOkAJvUsx7/II30q32v61cwcj0fGDOtqAqn0sW8jNbC4pOKMprKBp8AjsKB1v418JqJPcECy6xZmcq1dXY/g1+SKXDuPSxd+2Ru0mWBwyYT4OQghcPAUos4w7sdTldsQBCILraww/EYDOxM0adfl4K3pyhhCUzFT/E3OJuENjnf8BYQOWbAc/G6wYchXeDYYf4EYh9wcFyQaf4aU/FyQ6Cs2IIewkYNMl++0K5lnBE/DJEGSHFxYPN7dLbIWC6Dj1tw4dB0ChFsY0kRkY3hRWJKBf70FR2ry6ES2R4zB2OLt0dkQUCWwoc3lkAVlSMEqj65fb7W/zoayNsLqDMJNHd/PTFEluVDP2iKfMmTZG8tfEDQnC2sNmbCFNduxxRr3vFDht7XzO7JYXH9+jkuXruIvP79BpUzBO6IZnJdBGBxTVuw16dxs8Q7eqAiP9ZNa5DHAm1UwFKzLU238MS4KHW/tRlX6Ixz1rFxRZ72qx/vtld9t/wFljKgEDzSoaAOHFiLC0Il5y4Hm6RYi1PQhiIsvi1Dw+aW0EAN9HPPQKXoHmzuwXEaRO7BoMRb3eGBoJhy27smc3z5yEItcjbx23N/8jugSuJM/p+qcPFA4L7nE2kQHGehdwv15vJw6KmVai6mZI1BcB56PUVABV9fx+B0qH9vbG5yYIuoGmf3c07Vri+x2nSfREcDOa4+8PIc9BNQTUNcKk7iOmtJf3qlItMVpJHdS7ADxnKC5fZXKz3d5zMDyVLmeKbKuYH6j4Pns5qeD7OA2GZnGbCQPOAdIE89iiyV04Qd+z8vPK7oRqHgoA7948waxgsXyX//4Z342B/pEUBRD/1yUDyQ/r5r4md/fdMpI+PccfEx5kCUVLzkJ4wtVQpr/fmVqEKAfcmWxorbkUY9/4solGlIgdqNsmrJyfQNZYoikoOsAzoIFmdzI089Q+MRZv9K/sYInKJwmpW5RRsLyPDZZYR32V9w1cx2fFCR/dyfimze1yUxWVXH3hxx1ncVT1H5tuMDEn/mQSx+L8FOuZR2q8wFLYjusOE/R3JKqBSUhet8XhM3RXvcM2H9QcS2o4SzzfcZnAXUn/MvWy0+5gMA/xEEY91nAr/TJWxojXNJvse/6D5YbAloadIg6AR0m/LAYs8zCDrGnPHfsNN8Ycoh4R13oC0q0nRTrLPyQSlEG4stvWsAz7IXmcM2Kl1Kq74GH+Dr5zl7gp4CH+AbvKWO4173U6XApTZp8jhtYQRqex3eAQ3xRpWKc5C2LwzUY8c+yYWojMSCL6VGb9EVvNB2PxOnMYWmFqyc07vnPx5cbTjPfim2HfOyQWdiHb/V8/PaYw1xyOrjFPiAF06YW78cyIMY5lgLR+ODQGBEUse2KfKrARcRaLHmlDyso5vGpws0ZTWhO0a2SesbLWYpSaHOe1BP1XJTzQiJ9XsWLiaJRsp8n6lVf2KlXPeehXsz2tAP9tTcnAYYYcKDKxR7KAtPoy+RT2J04kR7QnVhNM2BL4O3DHSnJhBQgE1jiWJVkS/SSXoezJXNcsiFJqUoBUsY5v/9eCNlxPrhlNiIPLB3eMaRwFsS1bh+L2RqYgp+kEjeytJCDlYJJx6x5KHZ/pFolzWev45F2lJRpHu7pCk3ZgderR0QB7inr96rpNgs16siU9ezoNZrcltPWctpaTlvLaesPM239qRy3luPWctxajlvLcWs5bi3HreW4tRy3luPWctxajlvLcWs5bi3HreW4tRy3/iDj1j3q/8+0dU9UDlv/N4etOeaYHz5tzUH4w45bo/AsPG2NyMpha6Fh67Gp6cdPW093nY8dtqa0+i9MWw9hQAr8Tv6n7n8DUEsDBBQAAgAIAPC15EgugG8OhCsAAGRrAAAXAAAAdW5pdmVyc2FsL3VuaXZlcnNhbC5wbmftfQk0lO3/dwpJCnnIFEaJnpIwKmSPqCx5kn03RAlNU9YZE8qSyShPRhEtjyTrlPWxjMIM0Uxa7FlmkixjGjJjmeWdaVXx+7/nvO857++8R+fEcc99X9f3+n6++3Xd30mwtjJbJ7xJeMWKFesOHzI5tmIFP2jFipVXhAS5V14Omf/L/cUHPWZ2YEUhQWaE+we/r5Gl0YoVGNRapqcA9+81Zw45QlesWF/P+8+HD3rgvWLFqdnDJkbHQ90obwPyYB2OBh+rldwvqBp+SBHe1LD9mu9W2tXYh6HpL6X+7tz6x71G4S2SpX4KDpfbhPr+8bqz6bJi9x7R7m4naExZgmV+a//YR3eIb8gJust8/hjzRMGU9plDkb7tfRrzN4naHY79pScIxnGN+PSg2rCZUXts+MwkGgubmr2kCnuSs0mtbsUqkYU/6m5t8qs08f7jqu0uA7lTnJkOBKtDB259YMMW8Z9v5P5w8ZIHJdIhEt7V9G7/AyIjm36/oyCqaTeJfKe8L3zsFPCdYi5S/aWOoLTHBb4FPybioprU5C53pIc+peIlJsLouho/j4I8LQ9CxrnBaAeNYguMf51D7cy04Nb6UL9323Bg9DbQrx9iRYRA2wLtsypm75zDRv4ZVqvX/9PnhAvyxslbmn4mSdrDQ3pVtIhD3JOd168/+2VMIRA/IFrk11XEqss3XTgvnX/Nvln5Zz78NsHt13Xo2k/Z9f5FNcEz9HIs/OOdlTtvr6Q9lo9UaiDG6j35W974VbeAr+g+/CErwNcHo+Z9B7LYI1nrg2qmU2+kCz+4IAw7KkDyNWYim+iCRrHyCleUEltn5hlrE4d7oYSv0z+vQzDxiLTa3AvCD+qahRuI8aeJYt5CoJd+j5qQjESR72xArEvDfr7JTuCR3gEuvWLeC9ZgfcLDfyU5WNKaT1LM2++Aj+WfiS0z81WTpEpG71ewDDU8Lt/nLcNZsokuogPiB0aLLmDPM5HTlh69hbwbokUsH+Sv8YEAghRjv/Ok7g9LgeOGAmU7kymSwd5C+vzABTz8G9B5s67ClXcDP+CmtaPEMxKoT1jkh9AG5Pj1z+A016tWf3z63JfJmSQ798+1P+9wDx/JfuyO6unRTmJpEl5N+MKBLRLl4J6Odo7+9DSUAZ9gBzrr4PPq/uQSLbwI0eO3DsFHbbL26zI/1scxqof1qHOwyebt/do+/PyQ+fk+Rm3I2+dzY5D5Od0WBH4mJyty7oQFk/HaTOf+2z42a/wxsXYs2YacpBcLZZSXByfZRLXtlG96cfHZTWspNM3O48dcdIsHWxviDyP4AeptQVkqnX5PnmQbmSKDhkPfXTULJLAaJI5WT5V2SkLS5RXk7MdHHVbLjCFUi7JZCJcYUckK6hIL8N7uJ76zpI40O5yF6BikUYW2bEXGo8xjkEOHuyeQ5y+c4Q336mxOU64soMtJumglI3sBQAI/AJLXEfevUndywOjXUh74USMgzebmD2OQ9LTuedcMYVBSjb1pmT4urw65JCGuAb4Nc3DV7rBUnZ2FPmamPTteykHf64EeTau7CZzI56qJxE7/A44uOOcoz+/K0mT1r6kIiLQJiGDS0tE1JdYKbARLDhDs7b1XGuG+hLQ0WTU4iRVHrnqudbT6zokIDpKeY180mK1I6+yOiChB35BZC3pUquYmMGG+hDxlJnROqibuQqGwex6t393dokXS0+g22xwyfjTdrrrLt6q/LL0hHT4R1i4LzVJeQmI1tBOt71KqQz+1mYmK6zcgerK8XWOlVNL8+PCT/Xh2yYhdctuB+CFEed+8V9gVCkSu5ypkojdi9J20ZNoSGHhQTZTd9j8SUXSyFnd3R+SHHDBJO7OrIZ5MIv6DC0N7HoKxunyzambnMER6jm1PAIXdwUkqwrMyN4VwRx57pyWZdmdll5unWeyA8ccnPyyU4Y0ogJJjoZHA8dtli898O3iOPM7VXY3j8j3K401iMCH9BfbvTw21+m0te7km6bWdYfKdNdf33tm1m1xQ94Mfr60QGVz99YgV9o64JAuIFn2yeoGR9BE8keZdKShpHdUtLATac+eR0t+NPtWS0t8FKKp7BPU474Jwq3XU6aJiBeOPW2YW2tPWOpGUXR23V+60duYzilU63n7xUQWyfGX9D/ulw4JwrVcUYAmBSfO8NrSJa11OKS+unKdyDAhc26VmLPCo5mmSyJO4gZgftj8KtErD4pFLjPADw4DF5cmQ8gnfZWsocOKBYZl959UtM2Kwn41r7OFUf65tfVCwuBI8uMXWquLaZpEldKtVrfnsOi46pT+sc6iy2o8Vlr4C+trz/T8DPyOdXc2i98R1uCNYH7v9i2TZlH72c27woXYjaqYviUqbcTNgXF0UGC3NsFkGgsOo3xxUDQkdKyg/hY64xRWkgajj8rXl5Ajd2g4BwCZLx3vNSp44Z58fLNPyHeh9pxjsOcNlaxp2pXP/WJe+l1mstcmfTxcunc8Ix0w5bv+A67W4rAP5WCqlRwOCpi/9ULmWC/Jg/8vDwbxRokW4fnYh8p7cYOB91j//HpDsfMiF7tWm+ycDsqcCy6O/i15rkGEyZm8jtEq41Z0rm9xQYAHr69QE+QFTR4+53hE+bcvl3cl1r0ryi1uxT0nadJmvfrUulUtj+x9Eys4zbyVnCCG10NDBSxvXIya3IyYJw776UzfqE1VrQ2mrNnrzApMF3BMBD+yORhbBKf5x9DBa60MPD93YtE+z1lGOOz9mcWaz4lAIJjluexZs8sMwkD0IdDuXy4XfP+1+6XVC1Vvh9d/IVMNGPZRXWBmDZfVga264NJooKx2n9TtoR4oB1QcT8Rs403d4olGLJ83vdEFMQLMi7A9tJIDtTXvpvVBigFvhr/EPN7ayNTLll1K/6hTZ4K2sZIfRIBUauEXODqXLN8YJtx6LorPO7XzgICjr3A/9QpLPJR+2pBQRM5z2dZQykeMCAFo4q/Mqhh1fpOpeBZTIT0tuHJ7by8I87A1M5OzeDoY4I4Pw5T3d8wL5xI2cpPnIoev2fdrD7e8CU9cUjaU9XnnUgPXJUitkYuiYJ/OaK2AReLmTYBQUlKxp/TYSBUL7vUDtTy9LA42M5+MDpmiA8nIMpUwrKN8Eb7J75WWhfV4vpbj2tvzNaGeCOFBdifBmoqhGnZRh42J/HrhTrF91MHSMfA3yH5hMqIKhkOdvi/PVz+kpe8EitI+Mlzlg9ygeiC9L3Pr08kxIBDFRyHxrg9+Tg72IjHsU4YSeVB2T7iPT7dtecAWkQLJi2+14fGSz1iKStjMGqRUSkWt2cT1G4S6lwmEiyU8H1F61LVVVxxGLNZXBwnYcYXJysS9e9H2AVvYoEEJG3M9VtCfk489jlbnXpnrNzZ08Qsd93FpG14D2FHjeTJVMnbV30MVngr+yrBNkLe5tcujMeFFMCRpeYkuib0gGU2PEy0vR1xu882uOZ19SwDyrzqhrnLFJKdXSj/57CJ/L+FjRbwO2NzgmAAqiV4rQklzvLSIwkkamEUHI6UqFND+EpycLlCyk6LTi7K5Qv6B2wPBp6iXMeiUvi/l4ecWnl4P7pt2D4/EVMMCzQxIOKFsBJ4HuQuSJGrhedKIQ9WkYDFcB1dHkGup2NUt/5VshVZIy3yeK/DyRBIFuf3BrqJ/Ozu4Il4Z595Jm23mNqyqn4zHi50ps380EWeCcrDEie7vJ7rUAv7Xq3bNe18pFtLtnUyWqQvPHNK2Q0N2oRBpFNSvtSF7d3uPyFjjGsbW7CCyGSxovshYCLbCf0jjDg8niKXlSJ3bZX0TryLdLFPt4iKF2JAXhTW+LDZrCcHiMwZvuA7HBFhYTXMfPwTJt8mha7Tp7SBljRQf9MLBWSJI5+0jDXoszerHztlFnuvvASuzNqQoZiYZnAIEZwhpf1toi3MJU3pUJJqp/FYvTgAdCoImOP16+eVg3bScfDFSpRw5Z5Qzdk/rdlBgmQ2pSrFEWAuHHb18C5BxAVogaxd7fa/Gq+8jw20CBuG+rSeu/IH8Pf7xN+7jHuPBvmRIvSZKOWDnalmeI4nn6xYVIvumD+rpz6yWlqxa3uLjMC+Gfdr64t3IJTeIzMkWdvA19UNcpKbbYStTp/K/v2UfJ8Uy+U/0eFeVdU0XFoUl6+K/3FfsM9G77UNrhplNNw23We3+YwM3PzmRLxn/xVJhpqDd83rhrFbIjf2ESOHBs1bCSahCWRR9M72e+32LnD3/Itwq66fNjG707r3vaCy4IeoylK14e9BI15zqzyzvPnFTrxnVdvcO3vm3F4+Ir5UcavqfQcVHKN5XD/uT6X3unqHGi/6+qzfXfyrc0wxx4Nxz/Ef5gk2zFiDHDUV/Jk/vn52H+XCSMcBmpbq4/xidZcXdBFPYG+IP5C0ZYPAy7TkjX3cWNs5QfLh7IVNytvBZ39zMzF49kFiVhYSD4X0BCQeXLz8WUKQPOVH0Qhx4EjJy2R0x/hBowoPpvLkQ9WdfAOAs7imcEw1BB8MXjXYKlh1vY0PV6MEovmJch8CQlZdNXAduyaAxKsHTLDB/dkdJxeHvR0x2DvS8NYUVrQRclnwovVDC1M4GTXpqxzYV15EjpeOp5npKavHq0ErwgnuNGRo3b6JEWXnrEzGE1+d8M0tML8vXb7JKfcBlYv+mupyMcM/cjaBITpPMDqHBqhKj+cGHUGTL70mZu3KZx8Scl8/QISqaN5hXJwQiOMb6ZYbj06r56zTBJrr4Z71HJU7Pz/DEfPwAaK16+5gY/gBGkGYtOFVK/KP2Lwm5pcoiT45oC3NzwgX2fIv+MuEA7dn5hAabi9ZciS0XWk8Y5uHV1iclKA4uViJMxGgTV7wWjugxB/i8+vt7c/KL0gV8N0xdb8TXesPUh2EoS84avf70B9O1Z419rI2pIvu+XeeakwOJYUP512e8uxWrVgud+sfwXvl/+bAptr2vb2+oWZdp/S36lv9G0aOT49fLnsBF0uAZjF/xdRrXXLXjuV1/6/fKLktiTTna2711sadXhbl8rTfKfGf594oUmq34BPTzb/2zbNM6p67tuvd/zg4mLmO1v9PCiZEfbG1DbxqnRMJ+vNyxg4iIW+9tlnhtTTnm92d/nh8N5dWHBc9HLoC6D+n8EqilRnpybk7m/wdcCWa7PTZM4s8Vs2ETlcGBSYlGQLLaWpQCcPTSaVlEkCv9g7EtVhepRaLr0TjA1IySMqcomqcqRNHAU7aAyuS7acKSUN4Jt8Lde3Yz2ZuTwm6lnP7J+Tx4HPkh6wyZTsqoHP+Ug5nI2Cgir73saN+S7VurRHZOev5JvVJs5vJwYfs1qLHUJ16PUovG76hOHWNzR33fTkZKLxBQ81oTzAzgzKE7ozDP72rPxHLf9NNGIHKVeiow4f8PEpf65gv5/18h2B8ZJ8Tdge9bH2Ww5gkyANqhDMoOzxjzuwPUmNCaUD1w/PyDm7v/EvIo6tLcBE4Bu3v8P12HZr89ijfsGBfvkE6tkqrZf/ABB8rC/e9J22xzhZHb8dy1o4QHYptDkp7MDpLMuidLkN2i4VtsrGshnCDM1FNtSx0voJfgbzI1JHLI/hEOBjR2GX1yt4pFQ7DM7eb1M4t5b917EWhlShY/WBh0rEps0U8HRsq+aGGo5Qqo47yGOUsfhtUn6qecv46UYXbVSHMSubSPidhk6cb8ph9BnXFHy5M6WnWVKfZ5BLDmAirSDIIDGCfACGhlaMHsqe3ZfgaqqJHy8c6v8khwFrtVuZHpxTQtjJt7wLmV9wgVPuHNvbS3B5xCGyQFz78NLACk1GiSXsfmuh+CiHgGuEItZtpxqdshTzFQlbvwKyfHPcMh5J0NObagVAaUGMQFRphdXi1s1dKCfPM1FP2xoOeyl2TCZLZsTjfTpFAOnGjVgqNfBQUdurgFtPaRNh4y0QMMvSasI7Z+ekp9/jE+HCx+8uPWnCglvBlNhUKoEQ4hv620/T1wlozee7NVhPP4h3pB8PFl8S/MkfE+7EU7xidG+ps6pjU67w2S61IO9/fb4XFFKvwgIGloQGWTwNOQeqMkv6HTY6WPw3aFapQoK0bFCqt2zJB8lcasSWYExrP5Lt3/bniaEJhwef68l6V2CLixBh5cwCuNpFPi+7haXVGo5prpWCJRUk+vLL4XvU1CQOxoBg0zMOMTu6DL0oob+ZvjEeDqLzDQyHU9yqO1ViI6x0VlPoJj4lTfSKM+1wdFyEiwhsW4zpP+TA/zrWhDla+C6mXTxO0bcUfvofYAW/AZ3FEp6c5TJZiBDgtGmn4ryB8iZCLUdSPTR2zoQX4SntBThwX4dJTBYxKqEGjwvf91yM/UNIE/jBzO/KD+Yuq0bgspk2pSE2G5enFBuIBIjKj6xM18rxIBnhOLv+wjgFpT7vtmumTzFAyJb/pOt/Tku+9820cuPLT+2/Nj/P491bvauZtRQ9WYyHgsaMOsNYPEJBcR52xiowdpHdxi8SgP64cI98bpsXjYoFzGunuIoES44ERXFKzAcGog7PKAacAY36xP/I5Cqq2xusTmq57MhQlQJE+zWW3RrIz6Tyrv/15DMk5sXcj28mzY3qrim/CGtxxCGwjP+/eLff4/toh4/RnNqaMrus88GuSFR/C1A8Ak1tTtfKvoFqFbi39JjeqCLWw+I/0/bwKX/l7aBL+y4ydsWP227+DZF8d4oSBXvhkXTej6bPbzt7c6HS2zR+K+EjtOxzBas7kxGlWCEi9aJviXqA3o2RULqbvBp26yU9oEbvpld9U/VJeyXoMl3QrEpTadB3Ht8tjBtXnrR3ati3zlFruiMQ8hpkCV3G0s3cAGlV0BaK5bYBIq4b8fzXHKaSYDyJfaB9GyUuR4PjNqMRy6xkVbse2qZlGVSlkn57yCl+7lmLe1K/WOifkTo3EhOkD7vwIulE9GAwxyk4YEG1VQ4tWqWd2JFE5UrJ4bSmdJKJZMrbDpkOzQnzRY3dMR3R3gFt6ow3rmTaORGt9BBpaYKbxL7wz1U30VBiAUMxzErpskbkCAuk509YJcklNjn4zZtcZxMRvWwkVt7AdV50Y3g8RuDPKdjrql+A0FK2N538KQ/SU5Hy8uCGTKLERHf+offFnx4jrFMyGgZfXqoUsHlJL6EE8Soqs6CGpnqxpaR/xGQaqGJv9tFfayXJF2Vj5/EFBUhiAyyq0zKEpxcw+MkoTJhDUuxapOXmSkyEZ2Wb+A1CazSJdGFRFOr9nYHiGc2BIgaMD8+t4oXWk/i9HSQZ47CR200c5Lkt0yo4vCFqIoCeAOcmyEDIUwMXi7KuLddzpyJWLute2YmSDd2Jh5CYZNqnZLFPQ8xERFIiEUEMqJ2I3V0KXO+dRtXAjLOSkhMp1W4T8oBxPVL1iAsJsgVUvwm0o9ENqfqaJHSKmrgJmIbGBsH6ybHVDr9jHCTPkAVBweqkrbkU5POYliXuUzH0xSwEY5LEUpBjnyW8WxuPwNm0NeovoRspshzZZOclr5vB3Zbg1YwbDw+/sKdGqIpkzP3uObvewJyY+jsfGzfysRpc9dubI/5we4wq5qSbQcSheS7k65Ipe3Cl8sC8IQ2Lk9kqgr1+uNCwpCL1tg7NQA8trcHenn1uwVCEnKlEeNX9Hpa1Nv56ivrtkbHlKV4zYKuCwFJ6qWygBZoiceWYKddnCPNikF0AJgEKdPUdKU2xb9VgMxj5p1rme+u7XdtSVu83p+ZcI2bbmHOvXLjJoSGETEtZRpbAxOtvVhtB2KnzU2cpB9FJhzh/4NSRgeh6KY3KNxc2D2IGgHZ3eTHeEV4w5YZn6PhKlMHTZD+HRHj2Yo0B+cHGzoqRKxIncEI8bv5xii9/pQ3+CVcvQSPpeARJaVP6jfcEbg0IWGrGppvT+ULt1PiEsyhlmNOoW19BuAwZ/61lIqhpMtDHWQYBa7ejvKcpdKvpWm5Z/iH1QbfgmQKyXTDcTRaaahFAIxZroeTSm6YOa+14QlhTjeiVpQ6udTqm5N5q8dfAeOWODvykzFZ4pDbDac1XLWM6NU60btkTPPDri2x8ZKZe51LCoRgOZ+oOKaeU1uLvw2eWOJEiQfx3KHPRsaRLZlsw+ln84/IQZPCipckUI5HoL9mzgEuBwUAEbU9heSllOsmT7l2vdWdfZcSJ7Sj2wop5ZAxFy4zn8vV6RMwmD57hrxaVadr6lZoCH7xzRm6xSVeOQKqA7KiPPVzR4xkowOjUVJuDVhg5Myg3h+yULOlzPJ7I55ZDohG8k4CfmxSQMmQsBQo4PS4+khat/BS0yF40/UIAmjXrvkki3M4V4JgYFEzfK/RUsfTtHmoQ9LlyV2+WXq6tAYJagaJZ4ItH2xp6px6G6q55MpieFNxjcbcc31wK0aT78oAqc0MWBOWQhRSI1X4FGPw/4CXOgX1ldDS9NB6QugUQWhHKiLq3WuutZxpURT3bli/DtjhupRwjKT8d8npMinLpCyTskzK/zYpeUIgGME5BsuZx/b/h4Rejdbbkp17QfjcEscPPuwhQjZJWkclLBH7p4VODL08biiw33bxs5Tnbg5rXRF+UNewxFosdBlnT+68vfLWEsfM9z+HZpgKHPcgLeGMlDIjKvdw6bNawsPdeq9tdW/lTjXIEidhJYg1LjeFHxjmLMFIqymZnL/4JNMqlkigEobddlsKHL9ts8RJ2pywpFcPLghbuCwhEA1QVfT9lTtf5C5xlPWVLv4kl71KhUuUeUiVaHMbPskPxxfP3l6czCTv4bJ3Gf5l+JfhX4Z/Gf5l+JfhX4Z/Gf5l+JfhX4Z/Gf5l+JfhX4Z/Gf5l+JfhX4Z/Gf5l+JfhX4Z/Gf5l+JfhX4Z/Gf5l+JfhX4Z/Gf5l+P8L4K9lUYKO6rI+j1FeYMhE8qTgJL/jHpyz44KWKV/7lYZg59/2EM7LFHEFwvNL69GKT8OHN/tygf3cfTQU++H74IyeOl5fstCp55rbM2Irt3G5UCMZn7WG9tjzKIL3Hlzwk66Y5+qM+Y3SROxw1sJWquHSv/UL+N40gG9MzSFiWwhhC9+Jn9qv4vb91sfkezuGVe2exUcs8VaWeohMg4UffvA0/LVHwPdGAYL59R6Uq73acfxpPw/Y8z80jN0rq7N3mhnGXvjh7bjfer/96PhQvD6m1OzssMwGj58HPL3q144L39ou6H5y50y7r8469Wv33hWrFHi8O8vvuBTvzA4J6pmu2ffTY9b+/5kN10+13785mlf702fR/3lF5y96vwD/7fFzJ99Swd9efvz+4mTdfhG73BMBD3NrR1t+W9CiwuBhn0ybGysC6rNGjgL159pQcvofo0Rl5CLGMXnzSLwkSlXOV7dP/Jgi6q+55oXPMt7Unc0MuwJtNQfatBqTp1DsD6hj0LYKttZ9WcQIy5VcMVoZur9pZq4DGzlzyX3mUt7a3QS9MFooGdLfARQqdNbwXoiH/76Pky2q7pStswHR0WmJuNKAN/o45D5i7T+7MU8Gro31PyTO0c8l0xKOwrweiN2T1JQLKdNCIznvthuExRPNcexxInt8sMWdPclAstKxs+n1QUxcUC8skkkGYj+4oHuz1Huej17a6BaaQ8+abfXts50fmtpAtnqjkfmYzoRPpffDOirGp8KfHULNd4bvAjIHVosOF06VZYZT33VXjT0jd7JrKyhQSujeE9/f3XQ4V9t+i422aC/HMQlUJuG9jCru9C3f1z3kSkoNRl7WG3lzQyOZANNwBe1TQvcz4P0hGgk13kwFlO6kHnkrf0IR/h9tfcTA6siB91h0BjGtRzP+AZxf+q+pLGZzVvUs54E//wZKZXxP5Ie4yA/eQpL4xjStfbjSYUUXE60XK6/OcAqGx9Ou0jsDocBhOXMXfxdjh8JH9jUpYy9d7eXwFKxvmUiV65Xv3UvkpW5khpISTm6nqcA6HzY/2NKYjdLJJGcGzSavB+2G3+7QClx79D09babxn73siMPJ4jrqSZbeYIFI7bDTee9v4L3Ga0+0rbxsh+28IjZ4kFllyewJEHdqhEpykj7m6vmqCJ0kPzXuuSPxpO5sHI7XcBK4zrgbk4Mcr0FVxJat+tALTvAPzMyLRlZ1Np9vLlRGgfsZl7PUR3FfRcpWkKS3rggy0TmvHvCmiMGVoVlSZd/D+uzytaDgWo2AnmjEyY9iEoPT5huT9A4He/e6pvipdjjoi6oPohBFq+6nDZS/3SB+qLR469OEIdpzY36hsbeSAcPPc4MINqb0PrNed6234btUxjvDYWi2tfa+id3BZ10fcbGtqKIW9YRC8ocTvnaJ9pTv0xnctL1XEnWy5Vwj3K1HWxWOTS5waqREI28ZmSpPZBuZ5ocW9Rt4svgb31UWzLlPvgNAq4Af8ZlVUt7526db5MkOHzH0M6eZdtZnnh2KsIigkl/iH03PBJIphZHxgXqmKHJwv4bz9PmqOdD395FJPoIaWFXcHINQ8G/vG2qu6FwkSVHJubTiXbARTlYAgO+bv61nJH6mgXIAWcV6gggwwu1QiEa2cKqn2kVrquae1AxDZKxgTDaVw564frkAP0ivYt241zf6/MsMHEDa7HMVFItQOd3bzx2/44wBbfuJ8lHM+Sp58vpoZOjh5lxGW7yYQp8/+ZpmdG846G2mfxJtMtkntASGQs7MTRa17epXADsOh+54ManaVsJoii8qZfT4kYk1ZjhthfIalDmwJabvKq0KO18VpwobXBuHdgsfKQ6ZrJ3WO2NvUMHQTQJr4/r2u8zdP+aMekWpzNoxmu32tUnbiYHZ4az+GmuoPZY4XZulsrmGSu0mMmaJCLadJ27VWlA7tkR1LXyirEd3i3MovTey2dycwHJsSVMzS25jnzrMZHRm+b2d6pSBsleffK399BI9cnsLmm4SL04057dUOX3qCW7yuT4a3xCW6nmQX6wF3M69MNsFerkS3Qrf1T8+dQ0/eTsayXMLBjCKv3tERzkri9WVRTkV6PyewWRqTTuQ+LL292fiMezK8nLBFnzJtFZvZJeq8+g/Vl/W8EnDmmX/js6sDdmIPw34NxF/xpIBGXGX1bXVNMKphHg3mJyvPIvIf5HjBnrhdmxDuapBOaF82nKA3oJ4YVpAzt5M64pOtMMKiXYHYF7dhcNnT2SpvPMjpxJd18qSyoS0CKyDyQVouUZwS59ZxGNiaC9aNxXq+SzA8tbcHYBBnVsEpTTk/UcaBx/srTvVqqFJ9op7Wqk53huecQPYBzGgOVgJSL0xwvFar8Unb59Ke1zU2PsQ3aPKcbxrd6rxi5T4CAZO5diB7/iyAFXhPVRD2vz4JH1GdlITMaWJHQ55CB5OKGqk3qTI4INxuEovF6bmvE53Kmp81gumm1qBG8JQ1HHnGzrI+61cg3rlphN70OeRRfgw8hhNh5ZLZrTf1evrqXaPlSenGuGkDpW701dZ3npf+CoX2KryZ7z1QO/6i6HNzZNkaNZ8b9thduo9880mey4IbejGh+MdmFU7m+L9/YE06cAptF3Z6CC9EkvVxWa6f3EiGmLUK2dGqGA87lb4Ucy+G6j+QSt4AzWFkpGDa6DeV7/Pkqtg6+VTtgZuMXrvVJaZ2FrZ3oERsSOFjM74uTuza+Hj10UxZ6SALf06Cq/jUXaolINvZ2TZ1/y75yM/9ywpcEsvmV43Erxuj4jM/BapkTPz8c3zlcBzOZGhhfUolaCICbCsQwnCnh+gMuverrTpfZ8aOE8ukMH65jxDfAYS3ZmkggPIsuTXSh0BHXVnn76NRg5R48X3l8jWqVxwkIOOM+rLikt6KWJ4nBkzMLiZX6/KJpio3UNtgsApMzZGuMqpcjDpXzKDIPUuf1W6Xf8QtHgYUoRas9kxjteAZZOl1A3apncY4JkA9EHmgJ7mX0EJH8+iDzCL9VIvBjlWWSZj1quFrwaMURKvJplJVD43t+CyMrg//Vsje3vBcOb1a2A+kx5Fceyw7FoQaQzBa89X6CrsbGTak10sorKVy56aIFyt7bBeVN1ZTNElzYhoZAXVDl8WQ+4MHHkor3D69BtfeBU3vLlqmnLwRLVgWKC/x55UqEEFWrW088iT8nxXaDJkHHNQoub5vPfpN/WUWs2vrmqgUGT8xoMi1EnsWtzF/frOhuJrDVrkFZTIFLhsO7ibkATWiUSnMMoS77F2tyvN2er4MF7nCIBonXcFKSw90pizqooj9aHfoKVMVe8gBuZia2Taa9Z+R55skUxT5Uyqfu7XK9gwqVErVe6TGFBtCnFfl7EWVMbebxYxdSd1N6NvTZtcTy66KKM74a9prbKbDu/33mC8SR+jP0794iHGNIqndQiK5Vlz8IKav3zS/VT7LfSVZjASobM6xzO218qlzA4Nny0/uNaQhKX4KDqrxumHrHNWUq1kg59Y6bKD30Ju5QR75xedr0mrgHGtLjpJCMTmbB5S2bI76++9L/SOjmLAZR9LehT+EcpH6c99GDQGzr0YrAeyP1bp93PYDGAkE49gnkAakuciD7nN6W4OCSG+DQj2LgE7a+QKi5kKge6GyUXkNue6bkb234KU2vl/7X+4eaZutX7xWI1i+1RDJ/wFlwZOeNNctmLAMWxmSVBNybYJ6KxSGpfkMez41Rs5gbNNGf6VYh0H4soSK2v2eNcogMeYLWi4Gbwdsc6nhuwzBrvRU4+zg1eXeJOztxXVzo0O5kSO5qwXt+N/bZMFnO/EB+IaOrWUnEPJe6vmvQc6RR/Rjemv20un1QN0+is1HbofjlQCHzgb4R55lqgk5BBC0vGQ0YyWkEG3WAClZk+gRF+gnlv5fFjjV/0p3/uxF0o8vwZEqGl7h2E0+WGNCzmnmhWDHCp7uyAj1PyQ2flBULLjxAMt+strUOzqcs2bqJu7VmVMezm+SUIWX50eylbM81AIdme2EpmtXWJgQOA3AmM+E0gYcn/fGR7WPLnOAJVdT2E6763ZA3CrRfrUrPJmHUvR43uajQLrBTo+FtIg9VNcs7k+rSC88i1xx7eE6OTAPSDrQ8FTZMGtP3K4fsm5+FTVH1Y1Jd6ygSW3pNUjx+BvyyKxPQ/J7bScYC1V4NRkyPvpJOS0ubmTn3gRyC9Ird8t8lVhRM0FB3HviwkF3TJVrskYIZBb6OCldDQyoycBMl4GZLUB9Zg0IIc2yOs7DVtvF2MwE2NQEbbmKvHV3vhtwURR9JB6TqSaqs2EjacpjFjaPDdJdabeqPDdZMK8rb9xw/GaBp8x9d31SBtVYtWezkrK1GgotvdrNGKIqxsrwtbOE5/hqZrqs/ob/2ygFqifYKEPenn19a0ouTXc2RAp693QUHulpfqo4zQ1l8LEj4qrqp/cchCZGH7r3/YH9sz1cuVFG9f2hKWq5pycrgl48EoOMb51jQTAOCBfHizu3ZAeiovwyq+/HHqWM1fEmXv/uIY2cLa1iPmsSCZyBB15OF7dIb4tevsWXHDy4+G4FkUj0whHk/Rks9GePs/97B63vI7A/nBXUju5V3hNezletMOmZz3weLI4ClIDfvca3PUwroc1+d3wBnwxvME+3oisqlSa8/naVHwYGkWeyuIwC8UUTs3WcSPTXS+y81IMaBIGkCmcekvy1mu501aJM91nLU7HzV4Fzorz3qXqviXrbBBaHmjAYMmNBEdQSLmM3Phb4mOa0H/z/okgEh/2vAaPsdsHj+Z1ZYaf1rMqnx9K/Zrq7BSBzb3Kqg3xxNnJlkeuzqDQj8JIElXGXM8yylKXC3t3ldp1BTI6tHXMdTMPzj8/5+NW1Tcm2kX7OmfF+AYns5XUjVCIcoOw0vNJFSynTSZvyFqSXp1XB9GtKtBA34ufDWi3CO+FVsbO1s6HHEXsGAGkxD7S3If+W/cjOlU3frvnWpQ8ObIWH8f9qwKd+omtXTyt1zfPtroV9DceM631dgLt9q1tPujjdBGCZUdFQ+yxHdP/ZhXsp/+bJU6Y4qZrQbsNA9+0mJtLKTfh3Zw2FB10pz5zwB6NRaciZS8IgUZjkJ2Qv1jGeyfAY6sz8YNojIrCVwIvRFVxffVVa5YOqTQD0fKmVJcwiqcxp4hBbEKtrbKqivZkjj2qpmvYndnoXi1xooFT5G63IYgOQMS+cVcBaLwQ8369GkDbVDEKvIyuJhC4Iby7xe6ThrjQb7Wlgd2RBnlsvU/XpoIcse9k7qEq3zGmC/ZTIk82u+b72ekaofPbI+mPs2rCUDHjWe4sDHAeU09l9VHXgAS5sS43fsWm0+Eq4QJ7DFivDOBjr0vCxzxgCDz8NGtgSov5qMSngYL86i4Zgl5xEY0yH50IAOoazNBOnEsLuSBUhiYT9EYeGsG1rveUTqDvGxhwpgwQoZz5fgQkTRxMTrNou1IzD0w6xR7wlyu6lOd3DEJoHRvXTVod9IRxb/hbdpwq+HBj+k6l9zegbqCNsucz4Ydld7uea2W6HFoNUNja8sdEnjtrdEufMhmNmEUTYwE/bK7NOTBr4OcKD5touGvflX/nOb3e7JeVH+Knxs2Nka13ydn9EiPyClYupXfDDm95BH6UVwqBi1vAZuqB+g2pczPUuWwlLN0fGzx19mKFZfwdPte55ydklBdUEjL2qb3UnboWdjJ4d3h/kcFUDUa5qan3SRM4K2Kisn61wcwTY6Zj+5AvTCVw82y3brDl379UfkxWRSPfuO8G0A5/SmN99Py5MFSh+rnooWO+VGWqD32u7fyRl4CfajyvBOXmCCG14K3Krb8Wmi5E5WmKAXDGvEbTbwysD/+95xrfr19GtLU+9AOCPYzgBxzT/PUz6YrwVVc9dc/N9ItWgf5xumb56w2FXYbeG2kQCe8GPDcRRrjDJ88+F5juhNX/8rVMatZg3vc/0aySxd1nJkKwEbzvZ+DfVCah/tuXSq3iUnzQW7IFxVnNoHRVKD3EpK3g/jt80Mqk8IBH9P8CUEsDBBQAAgAIAPC15Ei46rdwSQAAAGoAAAAbAAAAdW5pdmVyc2FsL3VuaXZlcnNhbC5wbmcueG1ss7GvyM1RKEstKs7Mz7NVMtQzULK34+WyKShKLctMLVeoAIoZ6RlAgJJCJSq3PDOlJMNWydwcSSwjNTM9o8RWydTcEi6oDzQSAFBLAQIAABQAAgAIAO+15EgVDq0oZAQAAAcRAAAdAAAAAAAAAAEAAAAAAAAAAAB1bml2ZXJzYWwvY29tbW9uX21lc3NhZ2VzLmxuZ1BLAQIAABQAAgAIAO+15EiqiTkF8QMAACwRAAAnAAAAAAAAAAEAAAAAAJ8EAAB1bml2ZXJzYWwvZmxhc2hfcHVibGlzaGluZ19zZXR0aW5ncy54bWxQSwECAAAUAAIACADvteRILKqJ27ECAABUCgAAIQAAAAAAAAABAAAAAADVCAAAdW5pdmVyc2FsL2ZsYXNoX3NraW5fc2V0dGluZ3MueG1sUEsBAgAAFAACAAgA77XkSJjAjiXHAwAAPRAAACYAAAAAAAAAAQAAAAAAxQsAAHVuaXZlcnNhbC9odG1sX3B1Ymxpc2hpbmdfc2V0dGluZ3MueG1sUEsBAgAAFAACAAgA77XkSPhisWuEAQAA/wUAAB8AAAAAAAAAAQAAAAAA0A8AAHVuaXZlcnNhbC9odG1sX3NraW5fc2V0dGluZ3MuanNQSwECAAAUAAIACADvteRIPTwv0cEAAADlAQAAGgAAAAAAAAABAAAAAACREQAAdW5pdmVyc2FsL2kxOG5fcHJlc2V0cy54bWxQSwECAAAUAAIACADvteRIm217W2AAAABlAAAAHAAAAAAAAAABAAAAAACKEgAAdW5pdmVyc2FsL2xvY2FsX3NldHRpbmdzLnhtbFBLAQIAABQAAgAIAESUV0cjtE77+wIAALAIAAAUAAAAAAAAAAEAAAAAACQTAAB1bml2ZXJzYWwvcGxheWVyLnhtbFBLAQIAABQAAgAIAO+15Ehi/l9jyggAAPA9AAApAAAAAAAAAAEAAAAAAFEWAAB1bml2ZXJzYWwvc2tpbl9jdXN0b21pemF0aW9uX3NldHRpbmdzLnhtbFBLAQIAABQAAgAIAPC15EgugG8OhCsAAGRrAAAXAAAAAAAAAAAAAAAAAGIfAAB1bml2ZXJzYWwvdW5pdmVyc2FsLnBuZ1BLAQIAABQAAgAIAPC15Ei46rdwSQAAAGoAAAAbAAAAAAAAAAEAAAAAABtLAAB1bml2ZXJzYWwvdW5pdmVyc2FsLnBuZy54bWxQSwUGAAAAAAsACwBJAwAAnUsAAAAA"/>
  <p:tag name="ISPRING_PRESENTATION_TITLE" val="03【儿童模板】活泼可爱欢快儿童动态PPT模板"/>
</p:tagLst>
</file>

<file path=ppt/theme/theme1.xml><?xml version="1.0" encoding="utf-8"?>
<a:theme xmlns:a="http://schemas.openxmlformats.org/drawingml/2006/main" name="Office Theme">
  <a:themeElements>
    <a:clrScheme name="自定义 4104">
      <a:dk1>
        <a:srgbClr val="5F5F5F"/>
      </a:dk1>
      <a:lt1>
        <a:sysClr val="window" lastClr="FFFFFF"/>
      </a:lt1>
      <a:dk2>
        <a:srgbClr val="080808"/>
      </a:dk2>
      <a:lt2>
        <a:srgbClr val="E7E6E6"/>
      </a:lt2>
      <a:accent1>
        <a:srgbClr val="E65038"/>
      </a:accent1>
      <a:accent2>
        <a:srgbClr val="D99030"/>
      </a:accent2>
      <a:accent3>
        <a:srgbClr val="84AD4E"/>
      </a:accent3>
      <a:accent4>
        <a:srgbClr val="44B394"/>
      </a:accent4>
      <a:accent5>
        <a:srgbClr val="E65038"/>
      </a:accent5>
      <a:accent6>
        <a:srgbClr val="D99030"/>
      </a:accent6>
      <a:hlink>
        <a:srgbClr val="84AD4E"/>
      </a:hlink>
      <a:folHlink>
        <a:srgbClr val="44B394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2261</Words>
  <Application>WPS 演示</Application>
  <PresentationFormat>全屏显示(16:9)</PresentationFormat>
  <Paragraphs>227</Paragraphs>
  <Slides>25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楷体</vt:lpstr>
      <vt:lpstr>楷体_GB2312</vt:lpstr>
      <vt:lpstr>微软雅黑</vt:lpstr>
      <vt:lpstr>黑体</vt:lpstr>
      <vt:lpstr>Impact</vt:lpstr>
      <vt:lpstr>方正卡通简体</vt:lpstr>
      <vt:lpstr>Open Sans</vt:lpstr>
      <vt:lpstr>Arial Unicode MS</vt:lpstr>
      <vt:lpstr>Gill Sans</vt:lpstr>
      <vt:lpstr>Helvetica Light</vt:lpstr>
      <vt:lpstr>Kontrapunkt Bob Bold</vt:lpstr>
      <vt:lpstr>MS PGothic</vt:lpstr>
      <vt:lpstr>Aparajita</vt:lpstr>
      <vt:lpstr>Lato Regular</vt:lpstr>
      <vt:lpstr>Raleway Black</vt:lpstr>
      <vt:lpstr>Lato Light</vt:lpstr>
      <vt:lpstr>Latha</vt:lpstr>
      <vt:lpstr>Shruti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03【儿童模板】活泼可爱欢快儿童动态PPT模板</dc:title>
  <dc:creator/>
  <cp:lastModifiedBy>User</cp:lastModifiedBy>
  <cp:revision>1832</cp:revision>
  <dcterms:created xsi:type="dcterms:W3CDTF">2014-11-26T08:06:00Z</dcterms:created>
  <dcterms:modified xsi:type="dcterms:W3CDTF">2021-10-13T10:00:37Z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