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72" r:id="rId5"/>
    <p:sldId id="27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9E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4123C-A8A2-4C0D-891C-4EA74E9A26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625FD-0BD2-46B7-A58D-0F29B6E77A1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3" name="Group343"/>
          <p:cNvGrpSpPr/>
          <p:nvPr/>
        </p:nvGrpSpPr>
        <p:grpSpPr>
          <a:xfrm>
            <a:off x="-1745615" y="904875"/>
            <a:ext cx="10250170" cy="5998845"/>
            <a:chOff x="2889047" y="1879550"/>
            <a:chExt cx="5089313" cy="3184875"/>
          </a:xfrm>
        </p:grpSpPr>
        <p:sp>
          <p:nvSpPr>
            <p:cNvPr id="103" name="MMConnector"/>
            <p:cNvSpPr/>
            <p:nvPr/>
          </p:nvSpPr>
          <p:spPr>
            <a:xfrm>
              <a:off x="5237000" y="2875150"/>
              <a:ext cx="640920" cy="701100"/>
            </a:xfrm>
            <a:custGeom>
              <a:avLst/>
              <a:gdLst/>
              <a:ahLst/>
              <a:cxnLst/>
              <a:rect l="0" t="0" r="0" b="0"/>
              <a:pathLst>
                <a:path w="640920" h="701100" fill="none">
                  <a:moveTo>
                    <a:pt x="-173520" y="147250"/>
                  </a:moveTo>
                  <a:cubicBezTo>
                    <a:pt x="-84985" y="-285306"/>
                    <a:pt x="150028" y="-553850"/>
                    <a:pt x="467400" y="-553850"/>
                  </a:cubicBezTo>
                </a:path>
              </a:pathLst>
            </a:custGeom>
            <a:solidFill>
              <a:srgbClr val="00B0F0"/>
            </a:solidFill>
            <a:ln w="15200" cap="rnd">
              <a:solidFill>
                <a:srgbClr val="92D050"/>
              </a:solidFill>
              <a:round/>
            </a:ln>
          </p:spPr>
        </p:sp>
        <p:sp>
          <p:nvSpPr>
            <p:cNvPr id="105" name="MMConnector"/>
            <p:cNvSpPr/>
            <p:nvPr/>
          </p:nvSpPr>
          <p:spPr>
            <a:xfrm>
              <a:off x="5237000" y="3975250"/>
              <a:ext cx="639752" cy="685900"/>
            </a:xfrm>
            <a:custGeom>
              <a:avLst/>
              <a:gdLst/>
              <a:ahLst/>
              <a:cxnLst/>
              <a:rect l="0" t="0" r="0" b="0"/>
              <a:pathLst>
                <a:path w="639752" h="685900" fill="none">
                  <a:moveTo>
                    <a:pt x="-172352" y="-139650"/>
                  </a:moveTo>
                  <a:cubicBezTo>
                    <a:pt x="-82931" y="283699"/>
                    <a:pt x="151413" y="546250"/>
                    <a:pt x="467400" y="546250"/>
                  </a:cubicBezTo>
                </a:path>
              </a:pathLst>
            </a:custGeom>
            <a:solidFill>
              <a:srgbClr val="00B0F0"/>
            </a:solidFill>
            <a:ln w="15200" cap="rnd">
              <a:solidFill>
                <a:srgbClr val="00B050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5237000" y="3421400"/>
              <a:ext cx="478800" cy="7600"/>
            </a:xfrm>
            <a:custGeom>
              <a:avLst/>
              <a:gdLst/>
              <a:ahLst/>
              <a:cxnLst/>
              <a:rect l="0" t="0" r="0" b="0"/>
              <a:pathLst>
                <a:path w="478800" h="7600" fill="none">
                  <a:moveTo>
                    <a:pt x="-11400" y="-3719"/>
                  </a:moveTo>
                  <a:cubicBezTo>
                    <a:pt x="106684" y="-6193"/>
                    <a:pt x="271324" y="-7600"/>
                    <a:pt x="467400" y="-7600"/>
                  </a:cubicBezTo>
                </a:path>
              </a:pathLst>
            </a:custGeom>
            <a:solidFill>
              <a:srgbClr val="00B0F0"/>
            </a:solidFill>
            <a:ln w="15200" cap="rnd">
              <a:solidFill>
                <a:srgbClr val="00B0F0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6810200" y="2147925"/>
              <a:ext cx="220400" cy="346750"/>
            </a:xfrm>
            <a:custGeom>
              <a:avLst/>
              <a:gdLst/>
              <a:ahLst/>
              <a:cxnLst/>
              <a:rect l="0" t="0" r="0" b="0"/>
              <a:pathLst>
                <a:path w="220400" h="346750" fill="none">
                  <a:moveTo>
                    <a:pt x="-110200" y="173375"/>
                  </a:moveTo>
                  <a:lnTo>
                    <a:pt x="-26600" y="173375"/>
                  </a:lnTo>
                  <a:cubicBezTo>
                    <a:pt x="-26600" y="-34675"/>
                    <a:pt x="28120" y="-173375"/>
                    <a:pt x="110200" y="-1733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92D050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6810200" y="4340525"/>
              <a:ext cx="220400" cy="361950"/>
            </a:xfrm>
            <a:custGeom>
              <a:avLst/>
              <a:gdLst/>
              <a:ahLst/>
              <a:cxnLst/>
              <a:rect l="0" t="0" r="0" b="0"/>
              <a:pathLst>
                <a:path w="220400" h="361950" fill="none">
                  <a:moveTo>
                    <a:pt x="-110200" y="180975"/>
                  </a:moveTo>
                  <a:lnTo>
                    <a:pt x="-26600" y="180975"/>
                  </a:lnTo>
                  <a:cubicBezTo>
                    <a:pt x="-26600" y="-36195"/>
                    <a:pt x="28120" y="-180975"/>
                    <a:pt x="110200" y="-1809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00B050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6810200" y="4702475"/>
              <a:ext cx="220400" cy="361950"/>
            </a:xfrm>
            <a:custGeom>
              <a:avLst/>
              <a:gdLst/>
              <a:ahLst/>
              <a:cxnLst/>
              <a:rect l="0" t="0" r="0" b="0"/>
              <a:pathLst>
                <a:path w="220400" h="361950" fill="none">
                  <a:moveTo>
                    <a:pt x="-110200" y="-180975"/>
                  </a:moveTo>
                  <a:lnTo>
                    <a:pt x="-26600" y="-180975"/>
                  </a:lnTo>
                  <a:cubicBezTo>
                    <a:pt x="-26600" y="36195"/>
                    <a:pt x="28120" y="180975"/>
                    <a:pt x="110200" y="1809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00B050"/>
              </a:solidFill>
              <a:round/>
            </a:ln>
          </p:spPr>
        </p:sp>
        <p:sp>
          <p:nvSpPr>
            <p:cNvPr id="211" name="MMConnector"/>
            <p:cNvSpPr/>
            <p:nvPr/>
          </p:nvSpPr>
          <p:spPr>
            <a:xfrm>
              <a:off x="6810200" y="3232825"/>
              <a:ext cx="220400" cy="361950"/>
            </a:xfrm>
            <a:custGeom>
              <a:avLst/>
              <a:gdLst/>
              <a:ahLst/>
              <a:cxnLst/>
              <a:rect l="0" t="0" r="0" b="0"/>
              <a:pathLst>
                <a:path w="220400" h="361950" fill="none">
                  <a:moveTo>
                    <a:pt x="-110200" y="180975"/>
                  </a:moveTo>
                  <a:lnTo>
                    <a:pt x="-26600" y="180975"/>
                  </a:lnTo>
                  <a:cubicBezTo>
                    <a:pt x="-26600" y="-36195"/>
                    <a:pt x="28120" y="-180975"/>
                    <a:pt x="110200" y="-1809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EB6D71"/>
              </a:solidFill>
              <a:round/>
            </a:ln>
          </p:spPr>
        </p:sp>
        <p:sp>
          <p:nvSpPr>
            <p:cNvPr id="213" name="MMConnector"/>
            <p:cNvSpPr/>
            <p:nvPr/>
          </p:nvSpPr>
          <p:spPr>
            <a:xfrm>
              <a:off x="6810200" y="3387187"/>
              <a:ext cx="220400" cy="120650"/>
            </a:xfrm>
            <a:custGeom>
              <a:avLst/>
              <a:gdLst/>
              <a:ahLst/>
              <a:cxnLst/>
              <a:rect l="0" t="0" r="0" b="0"/>
              <a:pathLst>
                <a:path w="220400" h="120650" fill="none">
                  <a:moveTo>
                    <a:pt x="-110200" y="60325"/>
                  </a:moveTo>
                  <a:lnTo>
                    <a:pt x="-26600" y="60325"/>
                  </a:lnTo>
                  <a:cubicBezTo>
                    <a:pt x="-26600" y="-12065"/>
                    <a:pt x="28120" y="-60325"/>
                    <a:pt x="110200" y="-6032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EB6D71"/>
              </a:solidFill>
              <a:round/>
            </a:ln>
          </p:spPr>
        </p:sp>
        <p:sp>
          <p:nvSpPr>
            <p:cNvPr id="215" name="MMConnector"/>
            <p:cNvSpPr/>
            <p:nvPr/>
          </p:nvSpPr>
          <p:spPr>
            <a:xfrm>
              <a:off x="6810200" y="3474125"/>
              <a:ext cx="220400" cy="120650"/>
            </a:xfrm>
            <a:custGeom>
              <a:avLst/>
              <a:gdLst/>
              <a:ahLst/>
              <a:cxnLst/>
              <a:rect l="0" t="0" r="0" b="0"/>
              <a:pathLst>
                <a:path w="220400" h="120650" fill="none">
                  <a:moveTo>
                    <a:pt x="-110200" y="-60325"/>
                  </a:moveTo>
                  <a:lnTo>
                    <a:pt x="-26600" y="-60325"/>
                  </a:lnTo>
                  <a:cubicBezTo>
                    <a:pt x="-26600" y="12065"/>
                    <a:pt x="28120" y="60325"/>
                    <a:pt x="110200" y="6032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EB6D71"/>
              </a:solidFill>
              <a:round/>
            </a:ln>
          </p:spPr>
        </p:sp>
        <p:sp>
          <p:nvSpPr>
            <p:cNvPr id="217" name="MMConnector"/>
            <p:cNvSpPr/>
            <p:nvPr/>
          </p:nvSpPr>
          <p:spPr>
            <a:xfrm>
              <a:off x="6810200" y="3594775"/>
              <a:ext cx="220400" cy="361950"/>
            </a:xfrm>
            <a:custGeom>
              <a:avLst/>
              <a:gdLst/>
              <a:ahLst/>
              <a:cxnLst/>
              <a:rect l="0" t="0" r="0" b="0"/>
              <a:pathLst>
                <a:path w="220400" h="361950" fill="none">
                  <a:moveTo>
                    <a:pt x="-110200" y="-180975"/>
                  </a:moveTo>
                  <a:lnTo>
                    <a:pt x="-26600" y="-180975"/>
                  </a:lnTo>
                  <a:cubicBezTo>
                    <a:pt x="-26600" y="36195"/>
                    <a:pt x="28120" y="180975"/>
                    <a:pt x="110200" y="1809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EB6D71"/>
              </a:solidFill>
              <a:round/>
            </a:ln>
          </p:spPr>
        </p:sp>
        <p:sp>
          <p:nvSpPr>
            <p:cNvPr id="341" name="MMConnector"/>
            <p:cNvSpPr/>
            <p:nvPr/>
          </p:nvSpPr>
          <p:spPr>
            <a:xfrm>
              <a:off x="6810200" y="2502275"/>
              <a:ext cx="220400" cy="361950"/>
            </a:xfrm>
            <a:custGeom>
              <a:avLst/>
              <a:gdLst/>
              <a:ahLst/>
              <a:cxnLst/>
              <a:rect l="0" t="0" r="0" b="0"/>
              <a:pathLst>
                <a:path w="220400" h="361950" fill="none">
                  <a:moveTo>
                    <a:pt x="-110200" y="-180975"/>
                  </a:moveTo>
                  <a:lnTo>
                    <a:pt x="-26600" y="-180975"/>
                  </a:lnTo>
                  <a:cubicBezTo>
                    <a:pt x="-26600" y="36195"/>
                    <a:pt x="28120" y="180975"/>
                    <a:pt x="110200" y="180975"/>
                  </a:cubicBezTo>
                </a:path>
              </a:pathLst>
            </a:custGeom>
            <a:solidFill>
              <a:srgbClr val="00B0F0"/>
            </a:solidFill>
            <a:ln w="3333" cap="rnd">
              <a:solidFill>
                <a:srgbClr val="92D050"/>
              </a:solidFill>
              <a:round/>
            </a:ln>
          </p:spPr>
        </p:sp>
        <p:grpSp>
          <p:nvGrpSpPr>
            <p:cNvPr id="344" name="Group 344"/>
            <p:cNvGrpSpPr/>
            <p:nvPr/>
          </p:nvGrpSpPr>
          <p:grpSpPr>
            <a:xfrm>
              <a:off x="3945665" y="3022400"/>
              <a:ext cx="1520614" cy="848558"/>
              <a:chOff x="3945665" y="3022400"/>
              <a:chExt cx="1520614" cy="848558"/>
            </a:xfrm>
          </p:grpSpPr>
          <p:sp>
            <p:nvSpPr>
              <p:cNvPr id="101" name="MainIdea"/>
              <p:cNvSpPr/>
              <p:nvPr/>
            </p:nvSpPr>
            <p:spPr>
              <a:xfrm>
                <a:off x="3945665" y="3022400"/>
                <a:ext cx="1520614" cy="848558"/>
              </a:xfrm>
              <a:custGeom>
                <a:avLst/>
                <a:gdLst/>
                <a:ahLst/>
                <a:cxnLst/>
                <a:rect l="0" t="0" r="0" b="0"/>
                <a:pathLst>
                  <a:path w="912000" h="813200">
                    <a:moveTo>
                      <a:pt x="30400" y="0"/>
                    </a:moveTo>
                    <a:lnTo>
                      <a:pt x="881600" y="0"/>
                    </a:lnTo>
                    <a:cubicBezTo>
                      <a:pt x="898381" y="0"/>
                      <a:pt x="912000" y="13619"/>
                      <a:pt x="912000" y="30400"/>
                    </a:cubicBezTo>
                    <a:lnTo>
                      <a:pt x="912000" y="782800"/>
                    </a:lnTo>
                    <a:cubicBezTo>
                      <a:pt x="912000" y="799581"/>
                      <a:pt x="898381" y="813200"/>
                      <a:pt x="881600" y="813200"/>
                    </a:cubicBezTo>
                    <a:lnTo>
                      <a:pt x="30400" y="813200"/>
                    </a:lnTo>
                    <a:cubicBezTo>
                      <a:pt x="13619" y="813200"/>
                      <a:pt x="0" y="799581"/>
                      <a:pt x="0" y="782800"/>
                    </a:cubicBezTo>
                    <a:lnTo>
                      <a:pt x="0" y="30400"/>
                    </a:lnTo>
                    <a:cubicBezTo>
                      <a:pt x="0" y="13619"/>
                      <a:pt x="13619" y="0"/>
                      <a:pt x="30400" y="0"/>
                    </a:cubicBezTo>
                    <a:close/>
                  </a:path>
                </a:pathLst>
              </a:custGeom>
              <a:solidFill>
                <a:srgbClr val="00B0F0"/>
              </a:solidFill>
              <a:ln w="15200" cap="flat">
                <a:noFill/>
                <a:round/>
              </a:ln>
            </p:spPr>
          </p:sp>
          <p:grpSp>
            <p:nvGrpSpPr>
              <p:cNvPr id="487" name="ClipArt"/>
              <p:cNvGrpSpPr/>
              <p:nvPr/>
            </p:nvGrpSpPr>
            <p:grpSpPr>
              <a:xfrm>
                <a:off x="4603518" y="3159200"/>
                <a:ext cx="339765" cy="304000"/>
                <a:chOff x="4603518" y="3159200"/>
                <a:chExt cx="339765" cy="304000"/>
              </a:xfrm>
            </p:grpSpPr>
            <p:sp>
              <p:nvSpPr>
                <p:cNvPr id="510" name="Shape"/>
                <p:cNvSpPr/>
                <p:nvPr/>
              </p:nvSpPr>
              <p:spPr>
                <a:xfrm>
                  <a:off x="4603518" y="3159200"/>
                  <a:ext cx="339765" cy="227921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339765" h="227921">
                      <a:moveTo>
                        <a:pt x="331195" y="0"/>
                      </a:moveTo>
                      <a:lnTo>
                        <a:pt x="8570" y="0"/>
                      </a:lnTo>
                      <a:cubicBezTo>
                        <a:pt x="4020" y="0"/>
                        <a:pt x="0" y="3958"/>
                        <a:pt x="0" y="8788"/>
                      </a:cubicBezTo>
                      <a:lnTo>
                        <a:pt x="0" y="219134"/>
                      </a:lnTo>
                      <a:cubicBezTo>
                        <a:pt x="0" y="224042"/>
                        <a:pt x="3944" y="227921"/>
                        <a:pt x="8570" y="227921"/>
                      </a:cubicBezTo>
                      <a:lnTo>
                        <a:pt x="331195" y="227921"/>
                      </a:lnTo>
                      <a:cubicBezTo>
                        <a:pt x="335746" y="227921"/>
                        <a:pt x="339765" y="223963"/>
                        <a:pt x="339765" y="219134"/>
                      </a:cubicBezTo>
                      <a:lnTo>
                        <a:pt x="339765" y="8788"/>
                      </a:lnTo>
                      <a:cubicBezTo>
                        <a:pt x="339765" y="3958"/>
                        <a:pt x="335821" y="0"/>
                        <a:pt x="331195" y="0"/>
                      </a:cubicBezTo>
                      <a:close/>
                      <a:moveTo>
                        <a:pt x="315496" y="202667"/>
                      </a:moveTo>
                      <a:lnTo>
                        <a:pt x="24269" y="202667"/>
                      </a:lnTo>
                      <a:lnTo>
                        <a:pt x="24269" y="25333"/>
                      </a:lnTo>
                      <a:lnTo>
                        <a:pt x="315496" y="25333"/>
                      </a:lnTo>
                      <a:lnTo>
                        <a:pt x="315496" y="20266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500" cap="flat">
                  <a:solidFill>
                    <a:srgbClr val="FFFFFF"/>
                  </a:solidFill>
                  <a:round/>
                </a:ln>
              </p:spPr>
            </p:sp>
            <p:sp>
              <p:nvSpPr>
                <p:cNvPr id="511" name="Shape"/>
                <p:cNvSpPr/>
                <p:nvPr/>
              </p:nvSpPr>
              <p:spPr>
                <a:xfrm>
                  <a:off x="4706661" y="3399866"/>
                  <a:ext cx="133480" cy="6333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33480" h="63333">
                      <a:moveTo>
                        <a:pt x="102006" y="63333"/>
                      </a:moveTo>
                      <a:cubicBezTo>
                        <a:pt x="123241" y="62937"/>
                        <a:pt x="133480" y="60246"/>
                        <a:pt x="123999" y="53437"/>
                      </a:cubicBezTo>
                      <a:cubicBezTo>
                        <a:pt x="114519" y="46550"/>
                        <a:pt x="102385" y="41325"/>
                        <a:pt x="102006" y="35625"/>
                      </a:cubicBezTo>
                      <a:cubicBezTo>
                        <a:pt x="101778" y="32696"/>
                        <a:pt x="100716" y="0"/>
                        <a:pt x="100716" y="0"/>
                      </a:cubicBezTo>
                      <a:lnTo>
                        <a:pt x="66740" y="0"/>
                      </a:lnTo>
                      <a:lnTo>
                        <a:pt x="32763" y="0"/>
                      </a:lnTo>
                      <a:cubicBezTo>
                        <a:pt x="32763" y="0"/>
                        <a:pt x="31625" y="32696"/>
                        <a:pt x="31474" y="35625"/>
                      </a:cubicBezTo>
                      <a:cubicBezTo>
                        <a:pt x="31095" y="41246"/>
                        <a:pt x="18960" y="46550"/>
                        <a:pt x="9480" y="53437"/>
                      </a:cubicBezTo>
                      <a:cubicBezTo>
                        <a:pt x="0" y="60325"/>
                        <a:pt x="10238" y="62937"/>
                        <a:pt x="31474" y="63333"/>
                      </a:cubicBezTo>
                      <a:lnTo>
                        <a:pt x="102006" y="633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500" cap="flat">
                  <a:solidFill>
                    <a:srgbClr val="FFFFFF"/>
                  </a:solidFill>
                  <a:round/>
                </a:ln>
              </p:spPr>
            </p:sp>
          </p:grpSp>
          <p:sp>
            <p:nvSpPr>
              <p:cNvPr id="345" name="Text 345"/>
              <p:cNvSpPr txBox="1"/>
              <p:nvPr/>
            </p:nvSpPr>
            <p:spPr>
              <a:xfrm>
                <a:off x="4389600" y="3508800"/>
                <a:ext cx="724800" cy="284921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zh-CN" sz="1600" dirty="0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第七章</a:t>
                </a:r>
                <a:endParaRPr lang="zh-CN" sz="160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lang="zh-CN" sz="1600" b="1" dirty="0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现代教育技术资源的开发与利用</a:t>
                </a:r>
                <a:endParaRPr lang="zh-CN" sz="1600" b="1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46" name="Group 346"/>
            <p:cNvGrpSpPr/>
            <p:nvPr/>
          </p:nvGrpSpPr>
          <p:grpSpPr>
            <a:xfrm>
              <a:off x="5657108" y="2095104"/>
              <a:ext cx="1051787" cy="348593"/>
              <a:chOff x="5657108" y="2095104"/>
              <a:chExt cx="1051787" cy="348593"/>
            </a:xfrm>
          </p:grpSpPr>
          <p:sp>
            <p:nvSpPr>
              <p:cNvPr id="102" name="MainTopic"/>
              <p:cNvSpPr/>
              <p:nvPr/>
            </p:nvSpPr>
            <p:spPr>
              <a:xfrm>
                <a:off x="5657108" y="2095104"/>
                <a:ext cx="1051787" cy="348593"/>
              </a:xfrm>
              <a:custGeom>
                <a:avLst/>
                <a:gdLst/>
                <a:ahLst/>
                <a:cxnLst/>
                <a:rect l="0" t="0" r="0" b="0"/>
                <a:pathLst>
                  <a:path w="995600" h="334400">
                    <a:moveTo>
                      <a:pt x="30400" y="0"/>
                    </a:moveTo>
                    <a:lnTo>
                      <a:pt x="965200" y="0"/>
                    </a:lnTo>
                    <a:cubicBezTo>
                      <a:pt x="981981" y="0"/>
                      <a:pt x="995600" y="13619"/>
                      <a:pt x="995600" y="30400"/>
                    </a:cubicBezTo>
                    <a:lnTo>
                      <a:pt x="995600" y="304000"/>
                    </a:lnTo>
                    <a:cubicBezTo>
                      <a:pt x="995600" y="320781"/>
                      <a:pt x="981981" y="334400"/>
                      <a:pt x="965200" y="334400"/>
                    </a:cubicBezTo>
                    <a:lnTo>
                      <a:pt x="30400" y="334400"/>
                    </a:lnTo>
                    <a:cubicBezTo>
                      <a:pt x="13619" y="334400"/>
                      <a:pt x="0" y="320781"/>
                      <a:pt x="0" y="304000"/>
                    </a:cubicBezTo>
                    <a:lnTo>
                      <a:pt x="0" y="30400"/>
                    </a:lnTo>
                    <a:cubicBezTo>
                      <a:pt x="0" y="13619"/>
                      <a:pt x="13619" y="0"/>
                      <a:pt x="30400" y="0"/>
                    </a:cubicBezTo>
                    <a:close/>
                  </a:path>
                </a:pathLst>
              </a:custGeom>
              <a:solidFill>
                <a:srgbClr val="92D050"/>
              </a:solidFill>
              <a:ln w="15200" cap="flat">
                <a:solidFill>
                  <a:srgbClr val="92D050"/>
                </a:solidFill>
                <a:round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2" name="Text 347"/>
              <p:cNvSpPr txBox="1"/>
              <p:nvPr/>
            </p:nvSpPr>
            <p:spPr>
              <a:xfrm>
                <a:off x="5715750" y="2203996"/>
                <a:ext cx="894776" cy="18744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zh-CN" sz="1400" b="1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现代教育技术资源</a:t>
                </a:r>
                <a:endParaRPr lang="zh-CN" sz="1400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48" name="Group 348"/>
            <p:cNvGrpSpPr/>
            <p:nvPr/>
          </p:nvGrpSpPr>
          <p:grpSpPr>
            <a:xfrm>
              <a:off x="5466045" y="4354300"/>
              <a:ext cx="1234021" cy="334434"/>
              <a:chOff x="5466045" y="4354300"/>
              <a:chExt cx="1234021" cy="334434"/>
            </a:xfrm>
          </p:grpSpPr>
          <p:sp>
            <p:nvSpPr>
              <p:cNvPr id="104" name="MainTopic"/>
              <p:cNvSpPr/>
              <p:nvPr/>
            </p:nvSpPr>
            <p:spPr>
              <a:xfrm>
                <a:off x="5466045" y="4354300"/>
                <a:ext cx="1234021" cy="334434"/>
              </a:xfrm>
              <a:custGeom>
                <a:avLst/>
                <a:gdLst/>
                <a:ahLst/>
                <a:cxnLst/>
                <a:rect l="0" t="0" r="0" b="0"/>
                <a:pathLst>
                  <a:path w="995600" h="334400">
                    <a:moveTo>
                      <a:pt x="30400" y="0"/>
                    </a:moveTo>
                    <a:lnTo>
                      <a:pt x="965200" y="0"/>
                    </a:lnTo>
                    <a:cubicBezTo>
                      <a:pt x="981981" y="0"/>
                      <a:pt x="995600" y="13619"/>
                      <a:pt x="995600" y="30400"/>
                    </a:cubicBezTo>
                    <a:lnTo>
                      <a:pt x="995600" y="304000"/>
                    </a:lnTo>
                    <a:cubicBezTo>
                      <a:pt x="995600" y="320781"/>
                      <a:pt x="981981" y="334400"/>
                      <a:pt x="965200" y="334400"/>
                    </a:cubicBezTo>
                    <a:lnTo>
                      <a:pt x="30400" y="334400"/>
                    </a:lnTo>
                    <a:cubicBezTo>
                      <a:pt x="13619" y="334400"/>
                      <a:pt x="0" y="320781"/>
                      <a:pt x="0" y="304000"/>
                    </a:cubicBezTo>
                    <a:lnTo>
                      <a:pt x="0" y="30400"/>
                    </a:lnTo>
                    <a:cubicBezTo>
                      <a:pt x="0" y="13619"/>
                      <a:pt x="13619" y="0"/>
                      <a:pt x="30400" y="0"/>
                    </a:cubicBezTo>
                    <a:close/>
                  </a:path>
                </a:pathLst>
              </a:custGeom>
              <a:solidFill>
                <a:srgbClr val="16A58A"/>
              </a:solidFill>
              <a:ln w="15200" cap="flat">
                <a:solidFill>
                  <a:srgbClr val="16A58A"/>
                </a:solidFill>
                <a:round/>
              </a:ln>
            </p:spPr>
          </p:sp>
          <p:sp>
            <p:nvSpPr>
              <p:cNvPr id="590" name="Shape"/>
              <p:cNvSpPr/>
              <p:nvPr/>
            </p:nvSpPr>
            <p:spPr>
              <a:xfrm>
                <a:off x="5908175" y="4493060"/>
                <a:ext cx="0" cy="0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</a:path>
                </a:pathLst>
              </a:custGeom>
              <a:solidFill>
                <a:srgbClr val="FFFFFF"/>
              </a:solidFill>
              <a:ln w="2500" cap="flat">
                <a:solidFill>
                  <a:srgbClr val="FFFFFF"/>
                </a:solidFill>
                <a:round/>
              </a:ln>
            </p:spPr>
          </p:sp>
          <p:sp>
            <p:nvSpPr>
              <p:cNvPr id="349" name="Text 349"/>
              <p:cNvSpPr txBox="1"/>
              <p:nvPr/>
            </p:nvSpPr>
            <p:spPr>
              <a:xfrm>
                <a:off x="5568512" y="4437908"/>
                <a:ext cx="1042013" cy="143955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zh-CN" sz="1200" b="1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现代化的教学手段与现代教育的关系</a:t>
                </a:r>
                <a:endParaRPr lang="zh-CN" sz="1200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50" name="Group 350"/>
            <p:cNvGrpSpPr/>
            <p:nvPr/>
          </p:nvGrpSpPr>
          <p:grpSpPr>
            <a:xfrm>
              <a:off x="2979800" y="2290900"/>
              <a:ext cx="765554" cy="190000"/>
              <a:chOff x="2979800" y="2290900"/>
              <a:chExt cx="765554" cy="190000"/>
            </a:xfrm>
          </p:grpSpPr>
          <p:grpSp>
            <p:nvGrpSpPr>
              <p:cNvPr id="517" name="ClipArt"/>
              <p:cNvGrpSpPr/>
              <p:nvPr/>
            </p:nvGrpSpPr>
            <p:grpSpPr>
              <a:xfrm>
                <a:off x="2979800" y="2290900"/>
                <a:ext cx="190000" cy="190000"/>
                <a:chOff x="2979800" y="2290900"/>
                <a:chExt cx="190000" cy="190000"/>
              </a:xfrm>
            </p:grpSpPr>
            <p:grpSp>
              <p:nvGrpSpPr>
                <p:cNvPr id="419" name="ClipArt"/>
                <p:cNvGrpSpPr/>
                <p:nvPr/>
              </p:nvGrpSpPr>
              <p:grpSpPr>
                <a:xfrm>
                  <a:off x="2979800" y="2290900"/>
                  <a:ext cx="190000" cy="190000"/>
                  <a:chOff x="2979800" y="2290900"/>
                  <a:chExt cx="190000" cy="190000"/>
                </a:xfrm>
              </p:grpSpPr>
              <p:sp>
                <p:nvSpPr>
                  <p:cNvPr id="420" name="Shape"/>
                  <p:cNvSpPr/>
                  <p:nvPr/>
                </p:nvSpPr>
                <p:spPr>
                  <a:xfrm>
                    <a:off x="2979800" y="2290900"/>
                    <a:ext cx="190000" cy="190000"/>
                  </a:xfrm>
                  <a:custGeom>
                    <a:avLst/>
                    <a:gdLst/>
                    <a:ahLst/>
                    <a:cxnLst/>
                    <a:rect l="0" t="0" r="0" b="0"/>
                    <a:pathLst>
                      <a:path w="190000" h="190000">
                        <a:moveTo>
                          <a:pt x="182083" y="7917"/>
                        </a:moveTo>
                        <a:lnTo>
                          <a:pt x="182083" y="182083"/>
                        </a:lnTo>
                        <a:lnTo>
                          <a:pt x="7917" y="182083"/>
                        </a:lnTo>
                        <a:lnTo>
                          <a:pt x="7917" y="7917"/>
                        </a:lnTo>
                        <a:lnTo>
                          <a:pt x="182083" y="7917"/>
                        </a:lnTo>
                        <a:close/>
                        <a:moveTo>
                          <a:pt x="190000" y="0"/>
                        </a:moveTo>
                        <a:lnTo>
                          <a:pt x="0" y="0"/>
                        </a:lnTo>
                        <a:lnTo>
                          <a:pt x="0" y="190000"/>
                        </a:lnTo>
                        <a:lnTo>
                          <a:pt x="190000" y="190000"/>
                        </a:lnTo>
                        <a:lnTo>
                          <a:pt x="190000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500" cap="flat">
                    <a:solidFill>
                      <a:srgbClr val="FFFFFF"/>
                    </a:solidFill>
                    <a:round/>
                  </a:ln>
                </p:spPr>
              </p:sp>
              <p:sp>
                <p:nvSpPr>
                  <p:cNvPr id="421" name="Shape"/>
                  <p:cNvSpPr/>
                  <p:nvPr/>
                </p:nvSpPr>
                <p:spPr>
                  <a:xfrm>
                    <a:off x="3043134" y="2334442"/>
                    <a:ext cx="95000" cy="7917"/>
                  </a:xfrm>
                  <a:custGeom>
                    <a:avLst/>
                    <a:gdLst/>
                    <a:ahLst/>
                    <a:cxnLst/>
                    <a:rect l="0" t="0" r="0" b="0"/>
                    <a:pathLst>
                      <a:path w="95000" h="7917">
                        <a:moveTo>
                          <a:pt x="0" y="7917"/>
                        </a:moveTo>
                        <a:lnTo>
                          <a:pt x="95000" y="7917"/>
                        </a:lnTo>
                        <a:lnTo>
                          <a:pt x="95000" y="0"/>
                        </a:lnTo>
                        <a:lnTo>
                          <a:pt x="0" y="0"/>
                        </a:lnTo>
                        <a:lnTo>
                          <a:pt x="0" y="79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500" cap="flat">
                    <a:solidFill>
                      <a:srgbClr val="FFFFFF"/>
                    </a:solidFill>
                    <a:round/>
                  </a:ln>
                </p:spPr>
              </p:sp>
              <p:sp>
                <p:nvSpPr>
                  <p:cNvPr id="422" name="Shape"/>
                  <p:cNvSpPr/>
                  <p:nvPr/>
                </p:nvSpPr>
                <p:spPr>
                  <a:xfrm>
                    <a:off x="3043134" y="2381942"/>
                    <a:ext cx="95000" cy="7917"/>
                  </a:xfrm>
                  <a:custGeom>
                    <a:avLst/>
                    <a:gdLst/>
                    <a:ahLst/>
                    <a:cxnLst/>
                    <a:rect l="0" t="0" r="0" b="0"/>
                    <a:pathLst>
                      <a:path w="95000" h="7917">
                        <a:moveTo>
                          <a:pt x="0" y="7917"/>
                        </a:moveTo>
                        <a:lnTo>
                          <a:pt x="95000" y="7917"/>
                        </a:lnTo>
                        <a:lnTo>
                          <a:pt x="95000" y="0"/>
                        </a:lnTo>
                        <a:lnTo>
                          <a:pt x="0" y="0"/>
                        </a:lnTo>
                        <a:lnTo>
                          <a:pt x="0" y="79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500" cap="flat">
                    <a:solidFill>
                      <a:srgbClr val="FFFFFF"/>
                    </a:solidFill>
                    <a:round/>
                  </a:ln>
                </p:spPr>
              </p:sp>
              <p:sp>
                <p:nvSpPr>
                  <p:cNvPr id="423" name="Shape"/>
                  <p:cNvSpPr/>
                  <p:nvPr/>
                </p:nvSpPr>
                <p:spPr>
                  <a:xfrm>
                    <a:off x="3043134" y="2429442"/>
                    <a:ext cx="95000" cy="7917"/>
                  </a:xfrm>
                  <a:custGeom>
                    <a:avLst/>
                    <a:gdLst/>
                    <a:ahLst/>
                    <a:cxnLst/>
                    <a:rect l="0" t="0" r="0" b="0"/>
                    <a:pathLst>
                      <a:path w="95000" h="7917">
                        <a:moveTo>
                          <a:pt x="0" y="7917"/>
                        </a:moveTo>
                        <a:lnTo>
                          <a:pt x="95000" y="7917"/>
                        </a:lnTo>
                        <a:lnTo>
                          <a:pt x="95000" y="0"/>
                        </a:lnTo>
                        <a:lnTo>
                          <a:pt x="0" y="0"/>
                        </a:lnTo>
                        <a:lnTo>
                          <a:pt x="0" y="79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2500" cap="flat">
                    <a:solidFill>
                      <a:srgbClr val="FFFFFF"/>
                    </a:solidFill>
                    <a:round/>
                  </a:ln>
                </p:spPr>
              </p:sp>
            </p:grpSp>
            <p:sp>
              <p:nvSpPr>
                <p:cNvPr id="424" name="Shape"/>
                <p:cNvSpPr/>
                <p:nvPr/>
              </p:nvSpPr>
              <p:spPr>
                <a:xfrm>
                  <a:off x="3011467" y="2330483"/>
                  <a:ext cx="15833" cy="1583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5833" h="15833">
                      <a:moveTo>
                        <a:pt x="23750" y="7917"/>
                      </a:moveTo>
                      <a:cubicBezTo>
                        <a:pt x="23750" y="12289"/>
                        <a:pt x="16661" y="15833"/>
                        <a:pt x="7917" y="15833"/>
                      </a:cubicBezTo>
                      <a:cubicBezTo>
                        <a:pt x="-828" y="15833"/>
                        <a:pt x="-7917" y="12289"/>
                        <a:pt x="-7917" y="7917"/>
                      </a:cubicBezTo>
                      <a:cubicBezTo>
                        <a:pt x="-7917" y="3544"/>
                        <a:pt x="-828" y="0"/>
                        <a:pt x="7917" y="0"/>
                      </a:cubicBezTo>
                      <a:cubicBezTo>
                        <a:pt x="16661" y="0"/>
                        <a:pt x="23750" y="3544"/>
                        <a:pt x="23750" y="791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500" cap="flat">
                  <a:solidFill>
                    <a:srgbClr val="FFFFFF"/>
                  </a:solidFill>
                  <a:round/>
                </a:ln>
              </p:spPr>
            </p:sp>
            <p:sp>
              <p:nvSpPr>
                <p:cNvPr id="425" name="Shape"/>
                <p:cNvSpPr/>
                <p:nvPr/>
              </p:nvSpPr>
              <p:spPr>
                <a:xfrm>
                  <a:off x="3011467" y="2377983"/>
                  <a:ext cx="15833" cy="1583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5833" h="15833">
                      <a:moveTo>
                        <a:pt x="23750" y="7917"/>
                      </a:moveTo>
                      <a:cubicBezTo>
                        <a:pt x="23750" y="12289"/>
                        <a:pt x="16661" y="15833"/>
                        <a:pt x="7917" y="15833"/>
                      </a:cubicBezTo>
                      <a:cubicBezTo>
                        <a:pt x="-828" y="15833"/>
                        <a:pt x="-7917" y="12289"/>
                        <a:pt x="-7917" y="7917"/>
                      </a:cubicBezTo>
                      <a:cubicBezTo>
                        <a:pt x="-7917" y="3544"/>
                        <a:pt x="-828" y="0"/>
                        <a:pt x="7917" y="0"/>
                      </a:cubicBezTo>
                      <a:cubicBezTo>
                        <a:pt x="16661" y="0"/>
                        <a:pt x="23750" y="3544"/>
                        <a:pt x="23750" y="791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500" cap="flat">
                  <a:solidFill>
                    <a:srgbClr val="FFFFFF"/>
                  </a:solidFill>
                  <a:round/>
                </a:ln>
              </p:spPr>
            </p:sp>
            <p:sp>
              <p:nvSpPr>
                <p:cNvPr id="426" name="Shape"/>
                <p:cNvSpPr/>
                <p:nvPr/>
              </p:nvSpPr>
              <p:spPr>
                <a:xfrm>
                  <a:off x="3011467" y="2425483"/>
                  <a:ext cx="15833" cy="15833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15833" h="15833">
                      <a:moveTo>
                        <a:pt x="23750" y="7917"/>
                      </a:moveTo>
                      <a:cubicBezTo>
                        <a:pt x="23750" y="12289"/>
                        <a:pt x="16661" y="15833"/>
                        <a:pt x="7917" y="15833"/>
                      </a:cubicBezTo>
                      <a:cubicBezTo>
                        <a:pt x="-828" y="15833"/>
                        <a:pt x="-7917" y="12289"/>
                        <a:pt x="-7917" y="7917"/>
                      </a:cubicBezTo>
                      <a:cubicBezTo>
                        <a:pt x="-7917" y="3544"/>
                        <a:pt x="-828" y="0"/>
                        <a:pt x="7917" y="0"/>
                      </a:cubicBezTo>
                      <a:cubicBezTo>
                        <a:pt x="16661" y="0"/>
                        <a:pt x="23750" y="3544"/>
                        <a:pt x="23750" y="791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500" cap="flat">
                  <a:solidFill>
                    <a:srgbClr val="FFFFFF"/>
                  </a:solidFill>
                  <a:round/>
                </a:ln>
              </p:spPr>
            </p:sp>
          </p:grpSp>
          <p:sp>
            <p:nvSpPr>
              <p:cNvPr id="351" name="Text 351"/>
              <p:cNvSpPr txBox="1"/>
              <p:nvPr/>
            </p:nvSpPr>
            <p:spPr>
              <a:xfrm>
                <a:off x="3175354" y="2298500"/>
                <a:ext cx="570000" cy="15960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1200" dirty="0" err="1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项目概述</a:t>
                </a:r>
                <a:endParaRPr sz="120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52" name="Group 352"/>
            <p:cNvGrpSpPr/>
            <p:nvPr/>
          </p:nvGrpSpPr>
          <p:grpSpPr>
            <a:xfrm>
              <a:off x="2889047" y="4384700"/>
              <a:ext cx="856307" cy="190000"/>
              <a:chOff x="2889047" y="4384700"/>
              <a:chExt cx="856307" cy="190000"/>
            </a:xfrm>
          </p:grpSpPr>
          <p:sp>
            <p:nvSpPr>
              <p:cNvPr id="347" name="Shape"/>
              <p:cNvSpPr/>
              <p:nvPr/>
            </p:nvSpPr>
            <p:spPr>
              <a:xfrm>
                <a:off x="2889047" y="4384700"/>
                <a:ext cx="212353" cy="190000"/>
              </a:xfrm>
              <a:custGeom>
                <a:avLst/>
                <a:gdLst/>
                <a:ahLst/>
                <a:cxnLst/>
                <a:rect l="0" t="0" r="0" b="0"/>
                <a:pathLst>
                  <a:path w="212353" h="190000">
                    <a:moveTo>
                      <a:pt x="192129" y="28500"/>
                    </a:moveTo>
                    <a:lnTo>
                      <a:pt x="106180" y="28500"/>
                    </a:lnTo>
                    <a:lnTo>
                      <a:pt x="85954" y="0"/>
                    </a:lnTo>
                    <a:lnTo>
                      <a:pt x="20224" y="0"/>
                    </a:lnTo>
                    <a:cubicBezTo>
                      <a:pt x="9099" y="0"/>
                      <a:pt x="0" y="11399"/>
                      <a:pt x="0" y="25333"/>
                    </a:cubicBezTo>
                    <a:lnTo>
                      <a:pt x="0" y="164666"/>
                    </a:lnTo>
                    <a:cubicBezTo>
                      <a:pt x="0" y="178602"/>
                      <a:pt x="9099" y="190000"/>
                      <a:pt x="20224" y="190000"/>
                    </a:cubicBezTo>
                    <a:lnTo>
                      <a:pt x="192129" y="190000"/>
                    </a:lnTo>
                    <a:cubicBezTo>
                      <a:pt x="203254" y="190000"/>
                      <a:pt x="212353" y="178602"/>
                      <a:pt x="212353" y="164666"/>
                    </a:cubicBezTo>
                    <a:lnTo>
                      <a:pt x="212353" y="53833"/>
                    </a:lnTo>
                    <a:cubicBezTo>
                      <a:pt x="212353" y="39899"/>
                      <a:pt x="203254" y="28500"/>
                      <a:pt x="192129" y="28500"/>
                    </a:cubicBezTo>
                    <a:close/>
                    <a:moveTo>
                      <a:pt x="197185" y="164666"/>
                    </a:moveTo>
                    <a:cubicBezTo>
                      <a:pt x="197185" y="168100"/>
                      <a:pt x="194869" y="171000"/>
                      <a:pt x="192129" y="171000"/>
                    </a:cubicBezTo>
                    <a:lnTo>
                      <a:pt x="20224" y="171000"/>
                    </a:lnTo>
                    <a:cubicBezTo>
                      <a:pt x="17483" y="171000"/>
                      <a:pt x="15168" y="168100"/>
                      <a:pt x="15168" y="164666"/>
                    </a:cubicBezTo>
                    <a:lnTo>
                      <a:pt x="15168" y="47500"/>
                    </a:lnTo>
                    <a:lnTo>
                      <a:pt x="192129" y="47500"/>
                    </a:lnTo>
                    <a:cubicBezTo>
                      <a:pt x="194869" y="47500"/>
                      <a:pt x="197185" y="50401"/>
                      <a:pt x="197185" y="53833"/>
                    </a:cubicBezTo>
                    <a:lnTo>
                      <a:pt x="197185" y="164666"/>
                    </a:lnTo>
                    <a:close/>
                  </a:path>
                </a:pathLst>
              </a:custGeom>
              <a:solidFill>
                <a:srgbClr val="FFFFFF"/>
              </a:solidFill>
              <a:ln w="2500" cap="flat">
                <a:solidFill>
                  <a:srgbClr val="FFFFFF"/>
                </a:solidFill>
                <a:round/>
              </a:ln>
            </p:spPr>
          </p:sp>
          <p:sp>
            <p:nvSpPr>
              <p:cNvPr id="353" name="Text 353"/>
              <p:cNvSpPr txBox="1"/>
              <p:nvPr/>
            </p:nvSpPr>
            <p:spPr>
              <a:xfrm>
                <a:off x="3106954" y="4392300"/>
                <a:ext cx="638400" cy="15960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1200" dirty="0">
                    <a:solidFill>
                      <a:srgbClr val="FFFFFF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项目计划1</a:t>
                </a:r>
                <a:endParaRPr sz="1200" dirty="0">
                  <a:solidFill>
                    <a:srgbClr val="FFFF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54" name="Group 354"/>
            <p:cNvGrpSpPr/>
            <p:nvPr/>
          </p:nvGrpSpPr>
          <p:grpSpPr>
            <a:xfrm>
              <a:off x="5704400" y="3246600"/>
              <a:ext cx="995600" cy="334400"/>
              <a:chOff x="5704400" y="3246600"/>
              <a:chExt cx="995600" cy="334400"/>
            </a:xfrm>
          </p:grpSpPr>
          <p:sp>
            <p:nvSpPr>
              <p:cNvPr id="112" name="MainTopic"/>
              <p:cNvSpPr/>
              <p:nvPr/>
            </p:nvSpPr>
            <p:spPr>
              <a:xfrm>
                <a:off x="5704400" y="3246600"/>
                <a:ext cx="995600" cy="334400"/>
              </a:xfrm>
              <a:custGeom>
                <a:avLst/>
                <a:gdLst/>
                <a:ahLst/>
                <a:cxnLst/>
                <a:rect l="0" t="0" r="0" b="0"/>
                <a:pathLst>
                  <a:path w="995600" h="334400">
                    <a:moveTo>
                      <a:pt x="30400" y="0"/>
                    </a:moveTo>
                    <a:lnTo>
                      <a:pt x="965200" y="0"/>
                    </a:lnTo>
                    <a:cubicBezTo>
                      <a:pt x="981981" y="0"/>
                      <a:pt x="995600" y="13619"/>
                      <a:pt x="995600" y="30400"/>
                    </a:cubicBezTo>
                    <a:lnTo>
                      <a:pt x="995600" y="304000"/>
                    </a:lnTo>
                    <a:cubicBezTo>
                      <a:pt x="995600" y="320781"/>
                      <a:pt x="981981" y="334400"/>
                      <a:pt x="965200" y="334400"/>
                    </a:cubicBezTo>
                    <a:lnTo>
                      <a:pt x="30400" y="334400"/>
                    </a:lnTo>
                    <a:cubicBezTo>
                      <a:pt x="13619" y="334400"/>
                      <a:pt x="0" y="320781"/>
                      <a:pt x="0" y="304000"/>
                    </a:cubicBezTo>
                    <a:lnTo>
                      <a:pt x="0" y="30400"/>
                    </a:lnTo>
                    <a:cubicBezTo>
                      <a:pt x="0" y="13619"/>
                      <a:pt x="13619" y="0"/>
                      <a:pt x="30400" y="0"/>
                    </a:cubicBezTo>
                    <a:close/>
                  </a:path>
                </a:pathLst>
              </a:custGeom>
              <a:solidFill>
                <a:srgbClr val="EB6D71"/>
              </a:solidFill>
              <a:ln w="15200" cap="flat">
                <a:noFill/>
                <a:round/>
              </a:ln>
            </p:spPr>
          </p:sp>
          <p:sp>
            <p:nvSpPr>
              <p:cNvPr id="355" name="Text 355"/>
              <p:cNvSpPr txBox="1"/>
              <p:nvPr/>
            </p:nvSpPr>
            <p:spPr>
              <a:xfrm>
                <a:off x="5796463" y="3323466"/>
                <a:ext cx="814063" cy="155080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zh-CN" sz="1200" b="1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信息技术资源与教学的整合</a:t>
                </a:r>
                <a:endParaRPr lang="zh-CN" sz="1200" b="1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14" name="SubTopic"/>
            <p:cNvSpPr/>
            <p:nvPr/>
          </p:nvSpPr>
          <p:spPr>
            <a:xfrm>
              <a:off x="6928149" y="1879550"/>
              <a:ext cx="696777" cy="190142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92D050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0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计算机多媒体的运用</a:t>
              </a:r>
              <a:endParaRPr lang="zh-CN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6" name="SubTopic"/>
            <p:cNvSpPr/>
            <p:nvPr/>
          </p:nvSpPr>
          <p:spPr>
            <a:xfrm>
              <a:off x="5737967" y="2609760"/>
              <a:ext cx="985578" cy="190142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92D050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0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计算机多媒体的运用</a:t>
              </a:r>
              <a:endParaRPr lang="zh-CN" sz="1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00000"/>
                </a:lnSpc>
              </a:pPr>
              <a:r>
                <a:rPr lang="zh-CN" sz="1000" b="1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网络资源的开发和利用（最重要）</a:t>
              </a:r>
              <a:endParaRPr lang="zh-CN" sz="1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4" name="SubTopic"/>
            <p:cNvSpPr/>
            <p:nvPr/>
          </p:nvSpPr>
          <p:spPr>
            <a:xfrm>
              <a:off x="6920267" y="4064495"/>
              <a:ext cx="843700" cy="190142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16A58A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400" b="1">
                  <a:solidFill>
                    <a:srgbClr val="303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现代教育技术的优势</a:t>
              </a:r>
              <a:endParaRPr lang="zh-CN" sz="1400" b="1">
                <a:solidFill>
                  <a:srgbClr val="303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0" name="SubTopic"/>
            <p:cNvSpPr/>
            <p:nvPr/>
          </p:nvSpPr>
          <p:spPr>
            <a:xfrm>
              <a:off x="6920267" y="4788315"/>
              <a:ext cx="843700" cy="164183"/>
            </a:xfrm>
            <a:custGeom>
              <a:avLst/>
              <a:gdLst>
                <a:gd name="rtl" fmla="*/ 22800 w 547200"/>
                <a:gd name="rtt" fmla="*/ 19000 h 190000"/>
                <a:gd name="rtr" fmla="*/ 539600 w 547200"/>
                <a:gd name="rtb" fmla="*/ 163400 h 190000"/>
              </a:gdLst>
              <a:ahLst/>
              <a:cxnLst/>
              <a:rect l="rtl" t="rtt" r="rtr" b="rtb"/>
              <a:pathLst>
                <a:path w="547200" h="190000">
                  <a:moveTo>
                    <a:pt x="30400" y="0"/>
                  </a:moveTo>
                  <a:lnTo>
                    <a:pt x="516800" y="0"/>
                  </a:lnTo>
                  <a:cubicBezTo>
                    <a:pt x="533581" y="0"/>
                    <a:pt x="547200" y="13619"/>
                    <a:pt x="547200" y="30400"/>
                  </a:cubicBezTo>
                  <a:lnTo>
                    <a:pt x="547200" y="159600"/>
                  </a:lnTo>
                  <a:cubicBezTo>
                    <a:pt x="547200" y="176381"/>
                    <a:pt x="533581" y="190000"/>
                    <a:pt x="5168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16A58A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400" b="1">
                  <a:solidFill>
                    <a:srgbClr val="303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现代教育技术的局限</a:t>
              </a:r>
              <a:endParaRPr lang="zh-CN" sz="1400" b="1">
                <a:solidFill>
                  <a:srgbClr val="303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473" name="ClipArt"/>
            <p:cNvGrpSpPr/>
            <p:nvPr/>
          </p:nvGrpSpPr>
          <p:grpSpPr>
            <a:xfrm rot="0">
              <a:off x="2931400" y="3337800"/>
              <a:ext cx="170000" cy="190000"/>
              <a:chOff x="2931400" y="3337800"/>
              <a:chExt cx="170000" cy="190000"/>
            </a:xfrm>
          </p:grpSpPr>
          <p:sp>
            <p:nvSpPr>
              <p:cNvPr id="297" name="Shape"/>
              <p:cNvSpPr/>
              <p:nvPr/>
            </p:nvSpPr>
            <p:spPr>
              <a:xfrm>
                <a:off x="3035289" y="3353633"/>
                <a:ext cx="47222" cy="39583"/>
              </a:xfrm>
              <a:custGeom>
                <a:avLst/>
                <a:gdLst/>
                <a:ahLst/>
                <a:cxnLst/>
                <a:rect l="0" t="0" r="0" b="0"/>
                <a:pathLst>
                  <a:path w="47222" h="39583">
                    <a:moveTo>
                      <a:pt x="9444" y="0"/>
                    </a:moveTo>
                    <a:lnTo>
                      <a:pt x="0" y="0"/>
                    </a:lnTo>
                    <a:lnTo>
                      <a:pt x="0" y="39583"/>
                    </a:lnTo>
                    <a:lnTo>
                      <a:pt x="47222" y="39583"/>
                    </a:lnTo>
                    <a:lnTo>
                      <a:pt x="47222" y="31667"/>
                    </a:lnTo>
                    <a:lnTo>
                      <a:pt x="9444" y="31667"/>
                    </a:lnTo>
                    <a:lnTo>
                      <a:pt x="9444" y="0"/>
                    </a:lnTo>
                    <a:close/>
                  </a:path>
                </a:pathLst>
              </a:custGeom>
              <a:solidFill>
                <a:srgbClr val="FFFFFF"/>
              </a:solidFill>
              <a:ln w="2500" cap="flat">
                <a:solidFill>
                  <a:srgbClr val="FFFFFF"/>
                </a:solidFill>
                <a:round/>
              </a:ln>
            </p:spPr>
          </p:sp>
          <p:sp>
            <p:nvSpPr>
              <p:cNvPr id="298" name="Shape"/>
              <p:cNvSpPr/>
              <p:nvPr/>
            </p:nvSpPr>
            <p:spPr>
              <a:xfrm>
                <a:off x="2931400" y="3337800"/>
                <a:ext cx="170000" cy="190000"/>
              </a:xfrm>
              <a:custGeom>
                <a:avLst/>
                <a:gdLst/>
                <a:ahLst/>
                <a:cxnLst/>
                <a:rect l="0" t="0" r="0" b="0"/>
                <a:pathLst>
                  <a:path w="170000" h="190000">
                    <a:moveTo>
                      <a:pt x="125906" y="0"/>
                    </a:moveTo>
                    <a:lnTo>
                      <a:pt x="28333" y="0"/>
                    </a:lnTo>
                    <a:lnTo>
                      <a:pt x="28333" y="23750"/>
                    </a:lnTo>
                    <a:lnTo>
                      <a:pt x="0" y="23750"/>
                    </a:lnTo>
                    <a:lnTo>
                      <a:pt x="0" y="190000"/>
                    </a:lnTo>
                    <a:lnTo>
                      <a:pt x="141666" y="190000"/>
                    </a:lnTo>
                    <a:lnTo>
                      <a:pt x="141666" y="166250"/>
                    </a:lnTo>
                    <a:lnTo>
                      <a:pt x="170000" y="166250"/>
                    </a:lnTo>
                    <a:lnTo>
                      <a:pt x="170000" y="37109"/>
                    </a:lnTo>
                    <a:lnTo>
                      <a:pt x="125906" y="0"/>
                    </a:lnTo>
                    <a:close/>
                    <a:moveTo>
                      <a:pt x="132223" y="182083"/>
                    </a:moveTo>
                    <a:lnTo>
                      <a:pt x="9444" y="182083"/>
                    </a:lnTo>
                    <a:lnTo>
                      <a:pt x="9444" y="31667"/>
                    </a:lnTo>
                    <a:lnTo>
                      <a:pt x="28333" y="31667"/>
                    </a:lnTo>
                    <a:lnTo>
                      <a:pt x="28333" y="166250"/>
                    </a:lnTo>
                    <a:lnTo>
                      <a:pt x="132223" y="166250"/>
                    </a:lnTo>
                    <a:lnTo>
                      <a:pt x="132223" y="182083"/>
                    </a:lnTo>
                    <a:close/>
                    <a:moveTo>
                      <a:pt x="160555" y="158333"/>
                    </a:moveTo>
                    <a:lnTo>
                      <a:pt x="37778" y="158333"/>
                    </a:lnTo>
                    <a:lnTo>
                      <a:pt x="37778" y="7917"/>
                    </a:lnTo>
                    <a:lnTo>
                      <a:pt x="122010" y="7917"/>
                    </a:lnTo>
                    <a:lnTo>
                      <a:pt x="160555" y="40375"/>
                    </a:lnTo>
                    <a:lnTo>
                      <a:pt x="160555" y="158333"/>
                    </a:lnTo>
                    <a:close/>
                  </a:path>
                </a:pathLst>
              </a:custGeom>
              <a:solidFill>
                <a:srgbClr val="FFFFFF"/>
              </a:solidFill>
              <a:ln w="2500" cap="flat">
                <a:solidFill>
                  <a:srgbClr val="FFFFFF"/>
                </a:solidFill>
                <a:round/>
              </a:ln>
            </p:spPr>
          </p:sp>
        </p:grpSp>
        <p:sp>
          <p:nvSpPr>
            <p:cNvPr id="210" name="SubTopic"/>
            <p:cNvSpPr/>
            <p:nvPr/>
          </p:nvSpPr>
          <p:spPr>
            <a:xfrm>
              <a:off x="6920582" y="2956683"/>
              <a:ext cx="1057462" cy="190142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EB6D71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000" b="1">
                  <a:solidFill>
                    <a:srgbClr val="303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信息技术资源与教学整合的方式</a:t>
              </a:r>
              <a:endParaRPr lang="zh-CN" sz="1000" b="1">
                <a:solidFill>
                  <a:srgbClr val="303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2" name="SubTopic"/>
            <p:cNvSpPr/>
            <p:nvPr/>
          </p:nvSpPr>
          <p:spPr>
            <a:xfrm>
              <a:off x="6920267" y="3341345"/>
              <a:ext cx="1058093" cy="190142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EB6D71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000" b="1">
                  <a:solidFill>
                    <a:srgbClr val="303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信息技术与教学专题设计</a:t>
              </a:r>
              <a:endParaRPr lang="zh-CN" sz="1000" b="1">
                <a:solidFill>
                  <a:srgbClr val="303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14" name="SubTopic"/>
            <p:cNvSpPr/>
            <p:nvPr/>
          </p:nvSpPr>
          <p:spPr>
            <a:xfrm>
              <a:off x="6920267" y="3768146"/>
              <a:ext cx="1020574" cy="155417"/>
            </a:xfrm>
            <a:custGeom>
              <a:avLst/>
              <a:gdLst>
                <a:gd name="rtl" fmla="*/ 22800 w 448400"/>
                <a:gd name="rtt" fmla="*/ 19000 h 190000"/>
                <a:gd name="rtr" fmla="*/ 440800 w 448400"/>
                <a:gd name="rtb" fmla="*/ 163400 h 190000"/>
              </a:gdLst>
              <a:ahLst/>
              <a:cxnLst/>
              <a:rect l="rtl" t="rtt" r="rtr" b="rtb"/>
              <a:pathLst>
                <a:path w="448400" h="190000">
                  <a:moveTo>
                    <a:pt x="30400" y="0"/>
                  </a:moveTo>
                  <a:lnTo>
                    <a:pt x="418000" y="0"/>
                  </a:lnTo>
                  <a:cubicBezTo>
                    <a:pt x="434781" y="0"/>
                    <a:pt x="448400" y="13619"/>
                    <a:pt x="448400" y="30400"/>
                  </a:cubicBezTo>
                  <a:lnTo>
                    <a:pt x="448400" y="159600"/>
                  </a:lnTo>
                  <a:cubicBezTo>
                    <a:pt x="448400" y="176381"/>
                    <a:pt x="434781" y="190000"/>
                    <a:pt x="418000" y="190000"/>
                  </a:cubicBezTo>
                  <a:lnTo>
                    <a:pt x="30400" y="190000"/>
                  </a:lnTo>
                  <a:cubicBezTo>
                    <a:pt x="13619" y="190000"/>
                    <a:pt x="0" y="176381"/>
                    <a:pt x="0" y="1596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EB6D71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>
                <a:lnSpc>
                  <a:spcPct val="100000"/>
                </a:lnSpc>
              </a:pPr>
              <a:r>
                <a:rPr lang="zh-CN" sz="1000" b="1">
                  <a:solidFill>
                    <a:srgbClr val="303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网络素材资源与课堂教学的整合</a:t>
              </a:r>
              <a:endParaRPr lang="zh-CN" sz="1000" b="1">
                <a:solidFill>
                  <a:srgbClr val="303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0" name="SubTopic"/>
            <p:cNvSpPr/>
            <p:nvPr/>
          </p:nvSpPr>
          <p:spPr>
            <a:xfrm>
              <a:off x="6920267" y="2544374"/>
              <a:ext cx="704344" cy="196884"/>
            </a:xfrm>
            <a:custGeom>
              <a:avLst/>
              <a:gdLst>
                <a:gd name="rtl" fmla="*/ 45600 w 547200"/>
                <a:gd name="rtt" fmla="*/ 31160 h 159600"/>
                <a:gd name="rtr" fmla="*/ 539600 w 547200"/>
                <a:gd name="rtb" fmla="*/ 145160 h 159600"/>
              </a:gdLst>
              <a:ahLst/>
              <a:cxnLst/>
              <a:rect l="rtl" t="rtt" r="rtr" b="rtb"/>
              <a:pathLst>
                <a:path w="547200" h="159600">
                  <a:moveTo>
                    <a:pt x="30400" y="0"/>
                  </a:moveTo>
                  <a:lnTo>
                    <a:pt x="516800" y="0"/>
                  </a:lnTo>
                  <a:cubicBezTo>
                    <a:pt x="533581" y="0"/>
                    <a:pt x="547200" y="13619"/>
                    <a:pt x="547200" y="30400"/>
                  </a:cubicBezTo>
                  <a:lnTo>
                    <a:pt x="547200" y="129200"/>
                  </a:lnTo>
                  <a:cubicBezTo>
                    <a:pt x="547200" y="145981"/>
                    <a:pt x="533581" y="159600"/>
                    <a:pt x="516800" y="159600"/>
                  </a:cubicBezTo>
                  <a:lnTo>
                    <a:pt x="30400" y="159600"/>
                  </a:lnTo>
                  <a:cubicBezTo>
                    <a:pt x="13619" y="159600"/>
                    <a:pt x="0" y="145981"/>
                    <a:pt x="0" y="129200"/>
                  </a:cubicBezTo>
                  <a:lnTo>
                    <a:pt x="0" y="30400"/>
                  </a:lnTo>
                  <a:cubicBezTo>
                    <a:pt x="0" y="13619"/>
                    <a:pt x="13619" y="0"/>
                    <a:pt x="30400" y="0"/>
                  </a:cubicBezTo>
                  <a:close/>
                </a:path>
              </a:pathLst>
            </a:custGeom>
            <a:noFill/>
            <a:ln w="3333" cap="flat">
              <a:solidFill>
                <a:srgbClr val="92D050"/>
              </a:solidFill>
              <a:round/>
            </a:ln>
          </p:spPr>
          <p:txBody>
            <a:bodyPr wrap="none" lIns="0" tIns="0" rIns="0" bIns="0" rtlCol="0" anchor="ctr"/>
            <a:lstStyle/>
            <a:p>
              <a:pPr algn="ctr"/>
              <a:r>
                <a:rPr lang="zh-CN" sz="1000"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网络资源的开发与利用</a:t>
              </a:r>
              <a:endParaRPr lang="zh-CN" sz="1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 flipV="1">
            <a:off x="8300085" y="2780030"/>
            <a:ext cx="484505" cy="3390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矩形 4"/>
          <p:cNvSpPr/>
          <p:nvPr/>
        </p:nvSpPr>
        <p:spPr>
          <a:xfrm>
            <a:off x="8784590" y="2746375"/>
            <a:ext cx="2340610" cy="372745"/>
          </a:xfrm>
          <a:prstGeom prst="rect">
            <a:avLst/>
          </a:prstGeom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</a:rPr>
              <a:t>侧重教师教学的作用</a:t>
            </a:r>
            <a:endParaRPr lang="zh-CN" altLang="en-US" sz="1400" b="1">
              <a:solidFill>
                <a:schemeClr val="tx1"/>
              </a:solidFill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8341995" y="3298190"/>
            <a:ext cx="579755" cy="2432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8921750" y="3173730"/>
            <a:ext cx="2339975" cy="39687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侧重学生学习的作用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3" name="下箭头 2"/>
          <p:cNvSpPr/>
          <p:nvPr/>
        </p:nvSpPr>
        <p:spPr>
          <a:xfrm>
            <a:off x="4730115" y="1997710"/>
            <a:ext cx="290195" cy="29083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7799070" y="1101725"/>
            <a:ext cx="27432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8073390" y="891540"/>
            <a:ext cx="1727835" cy="40386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计算机多媒体课程资源的开发和运用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10" name="左大括号 9"/>
          <p:cNvSpPr/>
          <p:nvPr/>
        </p:nvSpPr>
        <p:spPr>
          <a:xfrm>
            <a:off x="9917430" y="563880"/>
            <a:ext cx="365760" cy="1130300"/>
          </a:xfrm>
          <a:prstGeom prst="leftBrac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10285730" y="488315"/>
            <a:ext cx="1920875" cy="50038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作为条件性课程资源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283190" y="1409700"/>
            <a:ext cx="1871345" cy="43434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作为素材性课程资源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14" name="左大括号 13"/>
          <p:cNvSpPr/>
          <p:nvPr/>
        </p:nvSpPr>
        <p:spPr>
          <a:xfrm>
            <a:off x="7874000" y="1679575"/>
            <a:ext cx="629920" cy="1212215"/>
          </a:xfrm>
          <a:prstGeom prst="leftBrac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6" name="直接连接符 15"/>
          <p:cNvCxnSpPr/>
          <p:nvPr/>
        </p:nvCxnSpPr>
        <p:spPr>
          <a:xfrm flipV="1">
            <a:off x="8503920" y="4444365"/>
            <a:ext cx="541655" cy="558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endCxn id="20" idx="1"/>
          </p:cNvCxnSpPr>
          <p:nvPr/>
        </p:nvCxnSpPr>
        <p:spPr>
          <a:xfrm>
            <a:off x="8455660" y="4561205"/>
            <a:ext cx="671195" cy="1181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8424545" y="4561205"/>
            <a:ext cx="701675" cy="4597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9062085" y="4161155"/>
            <a:ext cx="1582420" cy="33909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教师的教学层面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9126855" y="4549775"/>
            <a:ext cx="1646555" cy="25844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学生的学习层</a:t>
            </a:r>
            <a:r>
              <a:rPr lang="zh-CN" altLang="en-US" sz="1400">
                <a:solidFill>
                  <a:schemeClr val="tx1"/>
                </a:solidFill>
                <a:uFillTx/>
              </a:rPr>
              <a:t>面</a:t>
            </a:r>
            <a:endParaRPr lang="zh-CN" altLang="en-US" sz="1400">
              <a:solidFill>
                <a:schemeClr val="tx1"/>
              </a:solidFill>
              <a:uFillTx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9126220" y="4874260"/>
            <a:ext cx="2135505" cy="29337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新教育理念的革新层面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429625" y="1388745"/>
            <a:ext cx="1696720" cy="43942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网络课程资源库的建设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429625" y="1885315"/>
            <a:ext cx="1871980" cy="282575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课程实施的平台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408670" y="2223135"/>
            <a:ext cx="1912620" cy="193675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学生学习的平台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401685" y="2457450"/>
            <a:ext cx="1921510" cy="181610"/>
          </a:xfrm>
          <a:prstGeom prst="rect">
            <a:avLst/>
          </a:prstGeom>
          <a:noFill/>
          <a:ln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网络教育和远程教育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cxnSp>
        <p:nvCxnSpPr>
          <p:cNvPr id="26" name="直接连接符 25"/>
          <p:cNvCxnSpPr/>
          <p:nvPr/>
        </p:nvCxnSpPr>
        <p:spPr>
          <a:xfrm flipV="1">
            <a:off x="8496935" y="3733800"/>
            <a:ext cx="452120" cy="9715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8496935" y="3895090"/>
            <a:ext cx="387350" cy="19431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/>
          <p:cNvSpPr/>
          <p:nvPr/>
        </p:nvSpPr>
        <p:spPr>
          <a:xfrm>
            <a:off x="9029700" y="3637280"/>
            <a:ext cx="1743710" cy="251460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教学专题解析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9062085" y="3971290"/>
            <a:ext cx="2336800" cy="137795"/>
          </a:xfrm>
          <a:prstGeom prst="rect">
            <a:avLst/>
          </a:prstGeom>
          <a:noFill/>
          <a:ln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利用信息技术设计教学专题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cxnSp>
        <p:nvCxnSpPr>
          <p:cNvPr id="30" name="直接连接符 29"/>
          <p:cNvCxnSpPr/>
          <p:nvPr/>
        </p:nvCxnSpPr>
        <p:spPr>
          <a:xfrm>
            <a:off x="8099425" y="5122545"/>
            <a:ext cx="467995" cy="113030"/>
          </a:xfrm>
          <a:prstGeom prst="line">
            <a:avLst/>
          </a:prstGeom>
          <a:ln>
            <a:solidFill>
              <a:srgbClr val="5F9E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8083550" y="5139055"/>
            <a:ext cx="467995" cy="500380"/>
          </a:xfrm>
          <a:prstGeom prst="line">
            <a:avLst/>
          </a:prstGeom>
          <a:ln>
            <a:solidFill>
              <a:srgbClr val="5F9E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8599805" y="5139055"/>
            <a:ext cx="3429635" cy="401320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促进有效学习及信息能力的发展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8609965" y="5607050"/>
            <a:ext cx="2987675" cy="371475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400" b="1">
                <a:solidFill>
                  <a:schemeClr val="tx1"/>
                </a:solidFill>
                <a:uFillTx/>
              </a:rPr>
              <a:t>促进有效教学的实现及专业发展</a:t>
            </a:r>
            <a:endParaRPr lang="zh-CN" altLang="en-US" sz="1400" b="1">
              <a:solidFill>
                <a:schemeClr val="tx1"/>
              </a:solidFill>
              <a:uFillTx/>
            </a:endParaRPr>
          </a:p>
        </p:txBody>
      </p:sp>
      <p:cxnSp>
        <p:nvCxnSpPr>
          <p:cNvPr id="34" name="直接连接符 33"/>
          <p:cNvCxnSpPr/>
          <p:nvPr/>
        </p:nvCxnSpPr>
        <p:spPr>
          <a:xfrm flipV="1">
            <a:off x="8093075" y="6075680"/>
            <a:ext cx="403860" cy="257810"/>
          </a:xfrm>
          <a:prstGeom prst="line">
            <a:avLst/>
          </a:prstGeom>
          <a:ln>
            <a:solidFill>
              <a:srgbClr val="5F9E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8577580" y="5994400"/>
            <a:ext cx="1792605" cy="339090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uFillTx/>
              </a:rPr>
              <a:t>硬件设备及教师素质要求高</a:t>
            </a:r>
            <a:endParaRPr lang="zh-CN" altLang="en-US" sz="1200" b="1">
              <a:solidFill>
                <a:schemeClr val="tx1"/>
              </a:solidFill>
              <a:uFillTx/>
            </a:endParaRPr>
          </a:p>
        </p:txBody>
      </p:sp>
      <p:cxnSp>
        <p:nvCxnSpPr>
          <p:cNvPr id="36" name="直接连接符 35"/>
          <p:cNvCxnSpPr/>
          <p:nvPr/>
        </p:nvCxnSpPr>
        <p:spPr>
          <a:xfrm>
            <a:off x="8093075" y="6382385"/>
            <a:ext cx="419735" cy="306705"/>
          </a:xfrm>
          <a:prstGeom prst="line">
            <a:avLst/>
          </a:prstGeom>
          <a:ln>
            <a:solidFill>
              <a:srgbClr val="5F9E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8625840" y="6511290"/>
            <a:ext cx="1676400" cy="339090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uFillTx/>
              </a:rPr>
              <a:t>埋没了传统教育技术的力量</a:t>
            </a:r>
            <a:endParaRPr lang="zh-CN" altLang="en-US" sz="1200" b="1">
              <a:solidFill>
                <a:schemeClr val="tx1"/>
              </a:solidFill>
              <a:uFillTx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0503535" y="6035040"/>
            <a:ext cx="1485900" cy="339090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uFillTx/>
              </a:rPr>
              <a:t>导致疲劳，不利于健康</a:t>
            </a:r>
            <a:endParaRPr lang="zh-CN" altLang="en-US" sz="1200" b="1">
              <a:solidFill>
                <a:schemeClr val="tx1"/>
              </a:solidFill>
              <a:uFillTx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0503535" y="6496050"/>
            <a:ext cx="1651635" cy="290830"/>
          </a:xfrm>
          <a:prstGeom prst="rect">
            <a:avLst/>
          </a:prstGeom>
          <a:noFill/>
          <a:ln>
            <a:solidFill>
              <a:srgbClr val="5F9E7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uFillTx/>
              </a:rPr>
              <a:t>带来对自己地位及作用的困惑</a:t>
            </a:r>
            <a:endParaRPr lang="zh-CN" altLang="en-US" sz="1200" b="1">
              <a:solidFill>
                <a:schemeClr val="tx1"/>
              </a:solidFill>
              <a:uFillTx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0370185" y="1071245"/>
            <a:ext cx="161861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solidFill>
                  <a:srgbClr val="FF0000"/>
                </a:solidFill>
              </a:rPr>
              <a:t>资源的功能分类</a:t>
            </a:r>
            <a:endParaRPr lang="zh-CN" altLang="en-US" sz="1400">
              <a:solidFill>
                <a:srgbClr val="FF0000"/>
              </a:solidFill>
            </a:endParaRPr>
          </a:p>
        </p:txBody>
      </p:sp>
      <p:sp>
        <p:nvSpPr>
          <p:cNvPr id="40" name="右箭头 39"/>
          <p:cNvSpPr/>
          <p:nvPr/>
        </p:nvSpPr>
        <p:spPr>
          <a:xfrm>
            <a:off x="10351135" y="1932940"/>
            <a:ext cx="283210" cy="755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1" name="文本框 40"/>
          <p:cNvSpPr txBox="1"/>
          <p:nvPr/>
        </p:nvSpPr>
        <p:spPr>
          <a:xfrm>
            <a:off x="10772775" y="1828165"/>
            <a:ext cx="12560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solidFill>
                  <a:schemeClr val="tx1">
                    <a:lumMod val="95000"/>
                    <a:lumOff val="5000"/>
                  </a:schemeClr>
                </a:solidFill>
              </a:rPr>
              <a:t>网络、</a:t>
            </a:r>
            <a:endParaRPr lang="zh-CN" altLang="en-US" sz="14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zh-CN" altLang="en-US" sz="1400">
                <a:solidFill>
                  <a:schemeClr val="tx1">
                    <a:lumMod val="95000"/>
                    <a:lumOff val="5000"/>
                  </a:schemeClr>
                </a:solidFill>
              </a:rPr>
              <a:t>多媒体结合</a:t>
            </a:r>
            <a:endParaRPr lang="zh-CN" altLang="en-US" sz="14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4555" y="1418590"/>
            <a:ext cx="23348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条件性课程资源</a:t>
            </a:r>
            <a:endParaRPr lang="zh-CN" altLang="en-US" sz="2400" b="1"/>
          </a:p>
        </p:txBody>
      </p:sp>
      <p:sp>
        <p:nvSpPr>
          <p:cNvPr id="3" name="左大括号 2"/>
          <p:cNvSpPr/>
          <p:nvPr/>
        </p:nvSpPr>
        <p:spPr>
          <a:xfrm>
            <a:off x="3415030" y="570230"/>
            <a:ext cx="459740" cy="20878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140200" y="428625"/>
            <a:ext cx="1787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学科的传授层面</a:t>
            </a:r>
            <a:endParaRPr lang="zh-CN" altLang="en-US"/>
          </a:p>
        </p:txBody>
      </p:sp>
      <p:sp>
        <p:nvSpPr>
          <p:cNvPr id="6" name="右箭头 5"/>
          <p:cNvSpPr/>
          <p:nvPr/>
        </p:nvSpPr>
        <p:spPr>
          <a:xfrm>
            <a:off x="6033770" y="464185"/>
            <a:ext cx="1256030" cy="2654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573010" y="446405"/>
            <a:ext cx="2070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“</a:t>
            </a:r>
            <a:r>
              <a:rPr lang="zh-CN" altLang="en-US">
                <a:solidFill>
                  <a:srgbClr val="FF0000"/>
                </a:solidFill>
              </a:rPr>
              <a:t>教</a:t>
            </a:r>
            <a:r>
              <a:rPr lang="en-US" altLang="zh-CN"/>
              <a:t>”</a:t>
            </a:r>
            <a:r>
              <a:rPr lang="zh-CN" altLang="en-US"/>
              <a:t>的特征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104640" y="1543685"/>
            <a:ext cx="21056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学生学习层面</a:t>
            </a:r>
            <a:endParaRPr lang="zh-CN" altLang="en-US"/>
          </a:p>
        </p:txBody>
      </p:sp>
      <p:sp>
        <p:nvSpPr>
          <p:cNvPr id="9" name="右箭头 8"/>
          <p:cNvSpPr/>
          <p:nvPr/>
        </p:nvSpPr>
        <p:spPr>
          <a:xfrm>
            <a:off x="6281420" y="1566545"/>
            <a:ext cx="1380490" cy="194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7962265" y="1508125"/>
            <a:ext cx="22650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支持</a:t>
            </a:r>
            <a:r>
              <a:rPr lang="en-US" altLang="zh-CN"/>
              <a:t>“</a:t>
            </a:r>
            <a:r>
              <a:rPr lang="zh-CN" altLang="en-US">
                <a:solidFill>
                  <a:srgbClr val="FF0000"/>
                </a:solidFill>
              </a:rPr>
              <a:t>学</a:t>
            </a:r>
            <a:r>
              <a:rPr lang="en-US" altLang="zh-CN"/>
              <a:t>”</a:t>
            </a:r>
            <a:r>
              <a:rPr lang="zh-CN" altLang="en-US"/>
              <a:t>的特征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104640" y="2428240"/>
            <a:ext cx="34677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学科教学与学生学习活动层面</a:t>
            </a:r>
            <a:endParaRPr lang="zh-CN" altLang="en-US"/>
          </a:p>
        </p:txBody>
      </p:sp>
      <p:sp>
        <p:nvSpPr>
          <p:cNvPr id="12" name="右箭头 11"/>
          <p:cNvSpPr/>
          <p:nvPr/>
        </p:nvSpPr>
        <p:spPr>
          <a:xfrm>
            <a:off x="7289800" y="2497455"/>
            <a:ext cx="1238250" cy="2305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8688070" y="2410460"/>
            <a:ext cx="2087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建构主义观点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972820" y="4463415"/>
            <a:ext cx="22294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/>
              <a:t>素材性课程资源</a:t>
            </a:r>
            <a:endParaRPr lang="zh-CN" altLang="en-US" sz="2000" b="1"/>
          </a:p>
        </p:txBody>
      </p:sp>
      <p:sp>
        <p:nvSpPr>
          <p:cNvPr id="15" name="左大括号 14"/>
          <p:cNvSpPr/>
          <p:nvPr/>
        </p:nvSpPr>
        <p:spPr>
          <a:xfrm>
            <a:off x="3149600" y="3574415"/>
            <a:ext cx="991235" cy="21767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7289800" y="3383915"/>
            <a:ext cx="29375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学生学习的</a:t>
            </a:r>
            <a:r>
              <a:rPr lang="zh-CN" altLang="en-US">
                <a:solidFill>
                  <a:srgbClr val="FF0000"/>
                </a:solidFill>
              </a:rPr>
              <a:t>对象和目标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423410" y="3383915"/>
            <a:ext cx="17875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学习目标层面</a:t>
            </a:r>
            <a:endParaRPr lang="zh-CN" altLang="en-US"/>
          </a:p>
        </p:txBody>
      </p:sp>
      <p:sp>
        <p:nvSpPr>
          <p:cNvPr id="19" name="右箭头 18"/>
          <p:cNvSpPr/>
          <p:nvPr/>
        </p:nvSpPr>
        <p:spPr>
          <a:xfrm>
            <a:off x="5998210" y="3507740"/>
            <a:ext cx="1167765" cy="194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211320" y="5684520"/>
            <a:ext cx="22644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课程结构层面</a:t>
            </a:r>
            <a:endParaRPr lang="zh-CN" altLang="en-US"/>
          </a:p>
        </p:txBody>
      </p:sp>
      <p:sp>
        <p:nvSpPr>
          <p:cNvPr id="21" name="右箭头 20"/>
          <p:cNvSpPr/>
          <p:nvPr/>
        </p:nvSpPr>
        <p:spPr>
          <a:xfrm>
            <a:off x="5998210" y="5772785"/>
            <a:ext cx="2265045" cy="2120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8652510" y="5684520"/>
            <a:ext cx="18224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纳入课程结构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88900" y="2499360"/>
            <a:ext cx="39801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 sz="2800" b="1"/>
          </a:p>
          <a:p>
            <a:r>
              <a:rPr lang="zh-CN" altLang="en-US" sz="2800" b="1"/>
              <a:t>网络课程资源库的建设</a:t>
            </a:r>
            <a:endParaRPr lang="zh-CN" altLang="en-US" sz="2800" b="1"/>
          </a:p>
        </p:txBody>
      </p:sp>
      <p:sp>
        <p:nvSpPr>
          <p:cNvPr id="5" name="左大括号 4"/>
          <p:cNvSpPr/>
          <p:nvPr/>
        </p:nvSpPr>
        <p:spPr>
          <a:xfrm>
            <a:off x="4370070" y="711835"/>
            <a:ext cx="848995" cy="44589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377815" y="747395"/>
            <a:ext cx="19831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/>
              <a:t>教师个人资源库</a:t>
            </a:r>
            <a:endParaRPr lang="zh-CN" altLang="en-US" sz="2000" b="1"/>
          </a:p>
        </p:txBody>
      </p:sp>
      <p:sp>
        <p:nvSpPr>
          <p:cNvPr id="7" name="右箭头 6"/>
          <p:cNvSpPr/>
          <p:nvPr/>
        </p:nvSpPr>
        <p:spPr>
          <a:xfrm>
            <a:off x="7520305" y="782955"/>
            <a:ext cx="1256030" cy="2298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775700" y="747395"/>
            <a:ext cx="34328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如制作教师的个人学科网页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219065" y="2499360"/>
            <a:ext cx="19113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/>
              <a:t>教学资源库</a:t>
            </a:r>
            <a:endParaRPr lang="zh-CN" altLang="en-US" sz="2000" b="1"/>
          </a:p>
        </p:txBody>
      </p:sp>
      <p:sp>
        <p:nvSpPr>
          <p:cNvPr id="10" name="右箭头 9"/>
          <p:cNvSpPr/>
          <p:nvPr/>
        </p:nvSpPr>
        <p:spPr>
          <a:xfrm>
            <a:off x="6767830" y="2534285"/>
            <a:ext cx="1114425" cy="3009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8183245" y="2463800"/>
            <a:ext cx="38919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利用</a:t>
            </a:r>
            <a:r>
              <a:rPr lang="zh-CN" altLang="en-US"/>
              <a:t>网络的资源库，也要</a:t>
            </a:r>
            <a:r>
              <a:rPr lang="zh-CN" altLang="en-US">
                <a:solidFill>
                  <a:srgbClr val="FF0000"/>
                </a:solidFill>
              </a:rPr>
              <a:t>开发、建立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87340" y="4781550"/>
            <a:ext cx="18230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教育网站的建设</a:t>
            </a:r>
            <a:endParaRPr lang="zh-CN" altLang="en-US"/>
          </a:p>
        </p:txBody>
      </p:sp>
      <p:sp>
        <p:nvSpPr>
          <p:cNvPr id="13" name="右箭头 12"/>
          <p:cNvSpPr/>
          <p:nvPr/>
        </p:nvSpPr>
        <p:spPr>
          <a:xfrm>
            <a:off x="7157085" y="4907915"/>
            <a:ext cx="1026160" cy="159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左大括号 13"/>
          <p:cNvSpPr/>
          <p:nvPr/>
        </p:nvSpPr>
        <p:spPr>
          <a:xfrm>
            <a:off x="8395970" y="4551680"/>
            <a:ext cx="424180" cy="14687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926830" y="4392295"/>
            <a:ext cx="2123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教师：工作帮助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8997315" y="5914390"/>
            <a:ext cx="24771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学生：能动性培养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78155" y="2835275"/>
            <a:ext cx="27247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/>
              <a:t>网络素材资源与</a:t>
            </a:r>
            <a:endParaRPr lang="zh-CN" altLang="en-US" sz="2000" b="1"/>
          </a:p>
          <a:p>
            <a:r>
              <a:rPr lang="zh-CN" altLang="en-US" sz="2000" b="1"/>
              <a:t>课堂教学的整合</a:t>
            </a:r>
            <a:endParaRPr lang="zh-CN" altLang="en-US" sz="2000" b="1"/>
          </a:p>
        </p:txBody>
      </p:sp>
      <p:sp>
        <p:nvSpPr>
          <p:cNvPr id="3" name="左大括号 2"/>
          <p:cNvSpPr/>
          <p:nvPr/>
        </p:nvSpPr>
        <p:spPr>
          <a:xfrm>
            <a:off x="2848610" y="729615"/>
            <a:ext cx="1486535" cy="516699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441190" y="694055"/>
            <a:ext cx="20339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教师的教学层面</a:t>
            </a:r>
            <a:endParaRPr lang="zh-CN" altLang="en-US" sz="2000"/>
          </a:p>
        </p:txBody>
      </p:sp>
      <p:sp>
        <p:nvSpPr>
          <p:cNvPr id="5" name="右箭头 4"/>
          <p:cNvSpPr/>
          <p:nvPr/>
        </p:nvSpPr>
        <p:spPr>
          <a:xfrm>
            <a:off x="6440805" y="853440"/>
            <a:ext cx="1008380" cy="1416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7909560" y="361315"/>
            <a:ext cx="1680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  <a:uFillTx/>
              </a:rPr>
              <a:t>完成</a:t>
            </a:r>
            <a:r>
              <a:rPr lang="zh-CN" altLang="en-US"/>
              <a:t>课堂</a:t>
            </a:r>
            <a:r>
              <a:rPr lang="zh-CN" altLang="en-US">
                <a:solidFill>
                  <a:srgbClr val="FF0000"/>
                </a:solidFill>
                <a:uFillTx/>
              </a:rPr>
              <a:t>目标</a:t>
            </a:r>
            <a:endParaRPr lang="zh-CN" altLang="en-US">
              <a:solidFill>
                <a:srgbClr val="FF0000"/>
              </a:solidFill>
              <a:uFillTx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51165" y="924560"/>
            <a:ext cx="2724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  <a:uFillTx/>
              </a:rPr>
              <a:t>增加</a:t>
            </a:r>
            <a:r>
              <a:rPr lang="zh-CN" altLang="en-US"/>
              <a:t>课程的</a:t>
            </a:r>
            <a:r>
              <a:rPr lang="zh-CN" altLang="en-US">
                <a:solidFill>
                  <a:srgbClr val="FF0000"/>
                </a:solidFill>
                <a:uFillTx/>
              </a:rPr>
              <a:t>生动性</a:t>
            </a:r>
            <a:endParaRPr lang="zh-CN" altLang="en-US">
              <a:solidFill>
                <a:srgbClr val="FF0000"/>
              </a:solidFill>
              <a:uFillTx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103870" y="1455420"/>
            <a:ext cx="23710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  <a:uFillTx/>
              </a:rPr>
              <a:t>因材施教</a:t>
            </a:r>
            <a:endParaRPr lang="zh-CN" altLang="en-US">
              <a:solidFill>
                <a:srgbClr val="FF0000"/>
              </a:solidFill>
              <a:uFillTx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7732395" y="393700"/>
            <a:ext cx="265430" cy="14859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493895" y="30302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学生学习层面</a:t>
            </a:r>
            <a:endParaRPr lang="zh-CN" altLang="en-US"/>
          </a:p>
        </p:txBody>
      </p:sp>
      <p:sp>
        <p:nvSpPr>
          <p:cNvPr id="12" name="右箭头 11"/>
          <p:cNvSpPr/>
          <p:nvPr/>
        </p:nvSpPr>
        <p:spPr>
          <a:xfrm>
            <a:off x="6139815" y="3171825"/>
            <a:ext cx="1238885" cy="1238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3" name="左大括号 12"/>
          <p:cNvSpPr/>
          <p:nvPr/>
        </p:nvSpPr>
        <p:spPr>
          <a:xfrm>
            <a:off x="7626350" y="2375535"/>
            <a:ext cx="495300" cy="16808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8387080" y="2233930"/>
            <a:ext cx="17684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促进全面发展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475345" y="3719830"/>
            <a:ext cx="14687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增强信心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441825" y="5401310"/>
            <a:ext cx="24949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新教育理念的革新层面</a:t>
            </a:r>
            <a:endParaRPr lang="zh-CN" altLang="en-US"/>
          </a:p>
        </p:txBody>
      </p:sp>
      <p:sp>
        <p:nvSpPr>
          <p:cNvPr id="17" name="右箭头 16"/>
          <p:cNvSpPr/>
          <p:nvPr/>
        </p:nvSpPr>
        <p:spPr>
          <a:xfrm>
            <a:off x="6971665" y="5489575"/>
            <a:ext cx="1043940" cy="159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8" name="文本框 17"/>
          <p:cNvSpPr txBox="1"/>
          <p:nvPr/>
        </p:nvSpPr>
        <p:spPr>
          <a:xfrm>
            <a:off x="8174990" y="5312410"/>
            <a:ext cx="32023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新理念、新教学法、新学习观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618</Words>
  <Application>WPS 演示</Application>
  <PresentationFormat>宽屏</PresentationFormat>
  <Paragraphs>136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黑体</vt:lpstr>
      <vt:lpstr>等线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千幻 妖</dc:creator>
  <cp:lastModifiedBy>悠然</cp:lastModifiedBy>
  <cp:revision>9</cp:revision>
  <dcterms:created xsi:type="dcterms:W3CDTF">2018-10-25T07:35:00Z</dcterms:created>
  <dcterms:modified xsi:type="dcterms:W3CDTF">2022-06-01T04:00:20Z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2052-11.1.0.9021</vt:lpwstr>
  </property>
</Properties>
</file>