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30"/>
  </p:notesMasterIdLst>
  <p:handoutMasterIdLst>
    <p:handoutMasterId r:id="rId31"/>
  </p:handoutMasterIdLst>
  <p:sldIdLst>
    <p:sldId id="409" r:id="rId4"/>
    <p:sldId id="410" r:id="rId5"/>
    <p:sldId id="451" r:id="rId6"/>
    <p:sldId id="423" r:id="rId7"/>
    <p:sldId id="420" r:id="rId8"/>
    <p:sldId id="452" r:id="rId9"/>
    <p:sldId id="453" r:id="rId10"/>
    <p:sldId id="427" r:id="rId11"/>
    <p:sldId id="428" r:id="rId12"/>
    <p:sldId id="419" r:id="rId13"/>
    <p:sldId id="429" r:id="rId14"/>
    <p:sldId id="430" r:id="rId15"/>
    <p:sldId id="431" r:id="rId16"/>
    <p:sldId id="434" r:id="rId17"/>
    <p:sldId id="435" r:id="rId18"/>
    <p:sldId id="436" r:id="rId19"/>
    <p:sldId id="454" r:id="rId20"/>
    <p:sldId id="438" r:id="rId21"/>
    <p:sldId id="437" r:id="rId22"/>
    <p:sldId id="440" r:id="rId23"/>
    <p:sldId id="441" r:id="rId24"/>
    <p:sldId id="442" r:id="rId25"/>
    <p:sldId id="443" r:id="rId26"/>
    <p:sldId id="444" r:id="rId27"/>
    <p:sldId id="445" r:id="rId28"/>
    <p:sldId id="412" r:id="rId29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gs" Target="tags/tag7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6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648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4" Type="http://schemas.openxmlformats.org/officeDocument/2006/relationships/theme" Target="../theme/theme2.xml"/><Relationship Id="rId13" Type="http://schemas.openxmlformats.org/officeDocument/2006/relationships/tags" Target="../tags/tag48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0.xml"/><Relationship Id="rId2" Type="http://schemas.openxmlformats.org/officeDocument/2006/relationships/image" Target="../media/image34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1.xml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1.wav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0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64.xml"/><Relationship Id="rId2" Type="http://schemas.openxmlformats.org/officeDocument/2006/relationships/image" Target="../media/image41.pn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5.xml"/><Relationship Id="rId1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6.xml"/><Relationship Id="rId1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7.xml"/><Relationship Id="rId1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8.xml"/><Relationship Id="rId1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3.xml"/><Relationship Id="rId13" Type="http://schemas.openxmlformats.org/officeDocument/2006/relationships/audio" Target="../media/audio1.wav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1.wav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1.wav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3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19220" y="1978660"/>
            <a:ext cx="435292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地震逃生</a:t>
            </a:r>
            <a:endParaRPr lang="zh-CN" altLang="zh-CN" sz="8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3"/>
          <p:cNvSpPr/>
          <p:nvPr/>
        </p:nvSpPr>
        <p:spPr>
          <a:xfrm>
            <a:off x="6274435" y="1036320"/>
            <a:ext cx="3054985" cy="20478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 descr="C:\Users\Administrator\Desktop\封图\dzts1.jpgdzts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8535" y="549275"/>
            <a:ext cx="8487410" cy="60058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11"/>
          <p:cNvGrpSpPr/>
          <p:nvPr/>
        </p:nvGrpSpPr>
        <p:grpSpPr>
          <a:xfrm>
            <a:off x="4990465" y="5432425"/>
            <a:ext cx="5920740" cy="1148080"/>
            <a:chOff x="7415" y="1107"/>
            <a:chExt cx="6889" cy="3006"/>
          </a:xfrm>
        </p:grpSpPr>
        <p:sp>
          <p:nvSpPr>
            <p:cNvPr id="10" name="AutoShape 12"/>
            <p:cNvSpPr>
              <a:spLocks noChangeAspect="1"/>
            </p:cNvSpPr>
            <p:nvPr/>
          </p:nvSpPr>
          <p:spPr>
            <a:xfrm>
              <a:off x="7415" y="1107"/>
              <a:ext cx="6685" cy="3006"/>
            </a:xfrm>
            <a:prstGeom prst="wedgeRectCallout">
              <a:avLst>
                <a:gd name="adj1" fmla="val -70032"/>
                <a:gd name="adj2" fmla="val -65389"/>
              </a:avLst>
            </a:prstGeom>
            <a:solidFill>
              <a:srgbClr val="BBE0E3"/>
            </a:solidFill>
            <a:ln w="9525">
              <a:noFill/>
            </a:ln>
          </p:spPr>
          <p:txBody>
            <a:bodyPr wrap="none" anchor="ctr"/>
            <a:p>
              <a:pPr algn="ctr" eaLnBrk="0" hangingPunct="0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 Box 13"/>
            <p:cNvSpPr txBox="1"/>
            <p:nvPr/>
          </p:nvSpPr>
          <p:spPr>
            <a:xfrm>
              <a:off x="7502" y="1149"/>
              <a:ext cx="6802" cy="28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eaLnBrk="0" hangingPunct="0">
                <a:lnSpc>
                  <a:spcPct val="15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小黄鸭说：</a:t>
              </a:r>
              <a:r>
                <a:rPr lang="en-US" altLang="zh-CN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“</a:t>
              </a: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不能乘坐电梯，一旦停电我们就困在里面了，万一电梯掉下去我们就死定了</a:t>
              </a: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”</a:t>
              </a:r>
              <a:endPara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848485" y="86995"/>
            <a:ext cx="8823960" cy="112364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wrap="square" rtlCol="0">
            <a:spAutoFit/>
          </a:bodyPr>
          <a:p>
            <a:pPr fontAlgn="base">
              <a:lnSpc>
                <a:spcPct val="150000"/>
              </a:lnSpc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小黄鸭和皮皮猴出去旅行，住在一栋小楼里，突然发生了地震。这时，皮皮猴着急地说：</a:t>
            </a:r>
            <a:r>
              <a:rPr lang="en-US" altLang="zh-CN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快快，我们赶快坐电梯逃吧！</a:t>
            </a:r>
            <a:r>
              <a:rPr lang="en-US" altLang="zh-CN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Rectangle 10"/>
          <p:cNvSpPr/>
          <p:nvPr/>
        </p:nvSpPr>
        <p:spPr>
          <a:xfrm>
            <a:off x="1419225" y="4528185"/>
            <a:ext cx="646113" cy="2159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p>
            <a:pPr eaLnBrk="0" hangingPunct="0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C:\Users\Administrator\Desktop\封图\dzts2.jpgdzts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6758" y="435610"/>
            <a:ext cx="8701087" cy="5986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5"/>
          <p:cNvSpPr>
            <a:spLocks noChangeAspect="1" noChangeArrowheads="1"/>
          </p:cNvSpPr>
          <p:nvPr/>
        </p:nvSpPr>
        <p:spPr bwMode="auto">
          <a:xfrm>
            <a:off x="978218" y="64135"/>
            <a:ext cx="4703763" cy="1944688"/>
          </a:xfrm>
          <a:prstGeom prst="cloudCallout">
            <a:avLst>
              <a:gd name="adj1" fmla="val 71251"/>
              <a:gd name="adj2" fmla="val 52269"/>
            </a:avLst>
          </a:prstGeom>
          <a:solidFill>
            <a:srgbClr val="FFCC99"/>
          </a:solidFill>
          <a:ln w="9525">
            <a:solidFill>
              <a:srgbClr val="92D05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1556703" y="365760"/>
            <a:ext cx="40068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皮皮猴说：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不能乘坐电梯，那我们从窗户跳下去吧。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endParaRPr lang="en-US" altLang="zh-CN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7"/>
          <p:cNvSpPr>
            <a:spLocks noChangeAspect="1"/>
          </p:cNvSpPr>
          <p:nvPr/>
        </p:nvSpPr>
        <p:spPr>
          <a:xfrm>
            <a:off x="4879975" y="5213985"/>
            <a:ext cx="4891088" cy="1387475"/>
          </a:xfrm>
          <a:prstGeom prst="wedgeRoundRectCallout">
            <a:avLst>
              <a:gd name="adj1" fmla="val -39903"/>
              <a:gd name="adj2" fmla="val -89662"/>
              <a:gd name="adj3" fmla="val 16667"/>
            </a:avLst>
          </a:prstGeom>
          <a:solidFill>
            <a:srgbClr val="BBE0E3"/>
          </a:solidFill>
          <a:ln w="9525">
            <a:noFill/>
          </a:ln>
        </p:spPr>
        <p:txBody>
          <a:bodyPr wrap="none" anchor="ctr"/>
          <a:p>
            <a:pPr algn="ctr" eaLnBrk="0" hangingPunct="0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5100638" y="5267960"/>
            <a:ext cx="4598987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小黄鸭说：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冷静一点，你要是跳窗了，不摔成泥才怪呢。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/>
      <p:bldP spid="6" grpId="0" bldLvl="0" animBg="1"/>
      <p:bldP spid="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AutoShape 8"/>
          <p:cNvSpPr>
            <a:spLocks noChangeAspect="1"/>
          </p:cNvSpPr>
          <p:nvPr/>
        </p:nvSpPr>
        <p:spPr>
          <a:xfrm>
            <a:off x="4059238" y="1109345"/>
            <a:ext cx="914400" cy="609600"/>
          </a:xfrm>
          <a:prstGeom prst="borderCallout1">
            <a:avLst>
              <a:gd name="adj1" fmla="val -12514"/>
              <a:gd name="adj2" fmla="val 87560"/>
              <a:gd name="adj3" fmla="val -12514"/>
              <a:gd name="adj4" fmla="val -25574"/>
            </a:avLst>
          </a:prstGeom>
          <a:noFill/>
          <a:ln w="9525">
            <a:noFill/>
          </a:ln>
        </p:spPr>
        <p:txBody>
          <a:bodyPr anchor="t"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 descr="C:\Users\Administrator\Desktop\封图\dzts3.jpgdzts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5193" y="823595"/>
            <a:ext cx="8394700" cy="5891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Text Box 10"/>
          <p:cNvSpPr txBox="1"/>
          <p:nvPr/>
        </p:nvSpPr>
        <p:spPr>
          <a:xfrm>
            <a:off x="1385888" y="128270"/>
            <a:ext cx="9055100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小黄鸭拉着皮皮猴躲进了卫生间，并安慰皮皮猴，这里相对安全一些，不要绝望，一定会有人来救我们的。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地震逃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0905" y="1195705"/>
            <a:ext cx="7687310" cy="5380355"/>
          </a:xfrm>
          <a:prstGeom prst="rect">
            <a:avLst/>
          </a:prstGeom>
        </p:spPr>
      </p:pic>
      <p:sp>
        <p:nvSpPr>
          <p:cNvPr id="15368" name="Text Box 8"/>
          <p:cNvSpPr txBox="1"/>
          <p:nvPr/>
        </p:nvSpPr>
        <p:spPr>
          <a:xfrm>
            <a:off x="1429385" y="71438"/>
            <a:ext cx="9150350" cy="112451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 wrap="square">
            <a:spAutoFit/>
          </a:bodyPr>
          <a:p>
            <a:pPr fontAlgn="base">
              <a:lnSpc>
                <a:spcPct val="150000"/>
              </a:lnSpc>
            </a:pPr>
            <a:r>
              <a:rPr lang="zh-CN" altLang="en-US" sz="2000" b="1" strike="noStrike" noProof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地震终于停了。袋鼠伯伯开着消防车赶了过来，小黄鸭听到外面有声音，大声喊：“我们在这里，快来救我们！”皮皮猴和小黄鸭得救了。</a:t>
            </a:r>
            <a:endParaRPr lang="zh-CN" altLang="en-US" sz="2000" b="1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90" name="AutoShape 6"/>
          <p:cNvSpPr>
            <a:spLocks noChangeAspect="1"/>
          </p:cNvSpPr>
          <p:nvPr/>
        </p:nvSpPr>
        <p:spPr>
          <a:xfrm>
            <a:off x="4544695" y="619125"/>
            <a:ext cx="5588635" cy="3637280"/>
          </a:xfrm>
          <a:prstGeom prst="cloudCallout">
            <a:avLst>
              <a:gd name="adj1" fmla="val -59236"/>
              <a:gd name="adj2" fmla="val 33722"/>
            </a:avLst>
          </a:prstGeom>
          <a:solidFill>
            <a:srgbClr val="F8F0DB"/>
          </a:solidFill>
          <a:ln w="9525">
            <a:noFill/>
          </a:ln>
        </p:spPr>
        <p:txBody>
          <a:bodyPr wrap="none" anchor="ctr"/>
          <a:p>
            <a:pPr algn="ctr"/>
            <a:endParaRPr lang="zh-CN" altLang="en-US" sz="3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2" name="Text Box 8"/>
          <p:cNvSpPr txBox="1"/>
          <p:nvPr/>
        </p:nvSpPr>
        <p:spPr>
          <a:xfrm>
            <a:off x="5132388" y="1283018"/>
            <a:ext cx="4729162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小朋友们，遇到地震时你们可千万不要像皮皮猴一样盲目地逃生哦。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460" name="图片 1" descr="416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475" y="2430145"/>
            <a:ext cx="2782888" cy="3552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ldLvl="0" animBg="1"/>
      <p:bldP spid="16392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680970" y="2186305"/>
            <a:ext cx="6830695" cy="2122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R="0" algn="ctr" defTabSz="914400">
              <a:lnSpc>
                <a:spcPct val="150000"/>
              </a:lnSpc>
              <a:buClrTx/>
              <a:buSzTx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schemeClr val="accent4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地震这么危险，我们如何在地震中逃生呢？</a:t>
            </a:r>
            <a:endParaRPr kumimoji="0" lang="zh-CN" altLang="en-US" sz="4400" b="1" kern="1200" cap="none" spc="0" normalizeH="0" baseline="0" noProof="0" dirty="0">
              <a:solidFill>
                <a:schemeClr val="accent4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C:\Users\Administrator\Desktop\ppt用到的各种小标签\论一论.png论一论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0385" y="655320"/>
            <a:ext cx="163766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安全小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640" y="720090"/>
            <a:ext cx="2181225" cy="809625"/>
          </a:xfrm>
          <a:prstGeom prst="rect">
            <a:avLst/>
          </a:prstGeom>
        </p:spPr>
      </p:pic>
      <p:pic>
        <p:nvPicPr>
          <p:cNvPr id="10241" name="Picture 4" descr="C:\Users\Administrator\Desktop\漫画分类-平台水印版\自然灾害\1-8-副本.jpg1-8-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70175" y="1619885"/>
            <a:ext cx="6268720" cy="443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6158230" y="962660"/>
            <a:ext cx="4932680" cy="1310005"/>
          </a:xfrm>
          <a:prstGeom prst="wedgeRoundRectCallout">
            <a:avLst>
              <a:gd name="adj1" fmla="val -49627"/>
              <a:gd name="adj2" fmla="val -4696"/>
              <a:gd name="adj3" fmla="val 16667"/>
            </a:avLst>
          </a:prstGeom>
          <a:solidFill>
            <a:schemeClr val="bg1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TextBox 4"/>
          <p:cNvSpPr txBox="1"/>
          <p:nvPr/>
        </p:nvSpPr>
        <p:spPr>
          <a:xfrm>
            <a:off x="6243955" y="962660"/>
            <a:ext cx="49104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如果在教室里，应用书包挡住自己的头部，迅速躲在书桌下或书桌旁。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6786797" y="3016459"/>
            <a:ext cx="4320000" cy="3240000"/>
            <a:chOff x="1118623" y="3072806"/>
            <a:chExt cx="1633392" cy="1225044"/>
          </a:xfrm>
        </p:grpSpPr>
        <p:sp>
          <p:nvSpPr>
            <p:cNvPr id="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1689336" y="3701794"/>
              <a:ext cx="933939" cy="23118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623" y="3072806"/>
              <a:ext cx="1633392" cy="1225044"/>
            </a:xfrm>
            <a:prstGeom prst="round2DiagRect">
              <a:avLst>
                <a:gd name="adj1" fmla="val 3681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组合 5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1130094" y="678957"/>
            <a:ext cx="4320000" cy="3240000"/>
            <a:chOff x="1118623" y="3072806"/>
            <a:chExt cx="1633392" cy="1225044"/>
          </a:xfrm>
        </p:grpSpPr>
        <p:sp>
          <p:nvSpPr>
            <p:cNvPr id="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1689336" y="3701794"/>
              <a:ext cx="933939" cy="23118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623" y="3072806"/>
              <a:ext cx="1633392" cy="1225044"/>
            </a:xfrm>
            <a:prstGeom prst="round2DiagRect">
              <a:avLst>
                <a:gd name="adj1" fmla="val 3681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文本_QLS                                                                                                                   屈老师工作室原创设计 网址：kj.qulaoshi.com"/>
          <p:cNvSpPr txBox="1"/>
          <p:nvPr/>
        </p:nvSpPr>
        <p:spPr>
          <a:xfrm>
            <a:off x="262297" y="5714586"/>
            <a:ext cx="6437981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当</a:t>
            </a:r>
            <a:r>
              <a:rPr lang="zh-CN" altLang="en-US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地震发生时，在卧室的小朋友立即抱着头趴到床底下</a:t>
            </a:r>
            <a:r>
              <a:rPr lang="zh-CN" altLang="en-US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b="1" dirty="0" smtClean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可用</a:t>
            </a:r>
            <a:r>
              <a:rPr lang="zh-CN" altLang="en-US" b="1" dirty="0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被子、枕头包着头，但不能堵住鼻子，避免呼吸不顺畅；</a:t>
            </a:r>
            <a:endParaRPr lang="zh-CN" altLang="en-US" b="1" dirty="0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ntr" presetSubtype="9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3845" y="2118360"/>
            <a:ext cx="5977890" cy="3955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1366203" y="804545"/>
            <a:ext cx="9209088" cy="1116013"/>
          </a:xfrm>
          <a:prstGeom prst="wedgeRoundRectCallout">
            <a:avLst>
              <a:gd name="adj1" fmla="val -49627"/>
              <a:gd name="adj2" fmla="val -4696"/>
              <a:gd name="adj3" fmla="val 16667"/>
            </a:avLst>
          </a:prstGeom>
          <a:solidFill>
            <a:schemeClr val="bg1"/>
          </a:solidFill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1" name="TextBox 4"/>
          <p:cNvSpPr txBox="1"/>
          <p:nvPr/>
        </p:nvSpPr>
        <p:spPr>
          <a:xfrm>
            <a:off x="1464945" y="855345"/>
            <a:ext cx="91916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如果在室外，应尽快跑到开阔的地方。不要躲到地下通道里或高架桥下面，注意远离楼房、围墙、树木、广告牌、玻璃或悬挂物。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圆角矩形标注 10"/>
          <p:cNvSpPr/>
          <p:nvPr/>
        </p:nvSpPr>
        <p:spPr>
          <a:xfrm>
            <a:off x="2433955" y="817563"/>
            <a:ext cx="3073400" cy="2835275"/>
          </a:xfrm>
          <a:prstGeom prst="wedgeRoundRectCallout">
            <a:avLst>
              <a:gd name="adj1" fmla="val 50576"/>
              <a:gd name="adj2" fmla="val 26850"/>
              <a:gd name="adj3" fmla="val 16667"/>
            </a:avLst>
          </a:prstGeom>
          <a:solidFill>
            <a:schemeClr val="bg1"/>
          </a:solidFill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7" name="TextBox 4"/>
          <p:cNvSpPr txBox="1"/>
          <p:nvPr/>
        </p:nvSpPr>
        <p:spPr>
          <a:xfrm>
            <a:off x="2554605" y="1009650"/>
            <a:ext cx="2881313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地震停止后，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若房屋不再摇晃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......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我们应该怎样安全离开呢？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8" name="圆角矩形 1"/>
          <p:cNvSpPr/>
          <p:nvPr/>
        </p:nvSpPr>
        <p:spPr>
          <a:xfrm>
            <a:off x="1473200" y="3790633"/>
            <a:ext cx="3073400" cy="223202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349365" y="817563"/>
            <a:ext cx="3073400" cy="2835275"/>
          </a:xfrm>
          <a:prstGeom prst="wedgeRoundRectCallout">
            <a:avLst>
              <a:gd name="adj1" fmla="val 50576"/>
              <a:gd name="adj2" fmla="val 26850"/>
              <a:gd name="adj3" fmla="val 16667"/>
            </a:avLst>
          </a:prstGeom>
          <a:solidFill>
            <a:schemeClr val="bg1"/>
          </a:solidFill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0" name="TextBox 4"/>
          <p:cNvSpPr txBox="1"/>
          <p:nvPr/>
        </p:nvSpPr>
        <p:spPr>
          <a:xfrm>
            <a:off x="6400165" y="957263"/>
            <a:ext cx="2925763" cy="2306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保护头部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沿安全通道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听从指挥，快速疏散到操场等空旷处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9FFFF">
                  <a:alpha val="100000"/>
                </a:srgbClr>
              </a:clrFrom>
              <a:clrTo>
                <a:srgbClr val="F9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1965" y="3790950"/>
            <a:ext cx="3202305" cy="2296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矩形 3"/>
          <p:cNvSpPr/>
          <p:nvPr/>
        </p:nvSpPr>
        <p:spPr>
          <a:xfrm>
            <a:off x="2090420" y="2414270"/>
            <a:ext cx="842200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 algn="l" eaLnBrk="0" hangingPunct="0">
              <a:lnSpc>
                <a:spcPct val="150000"/>
              </a:lnSpc>
              <a:buClrTx/>
              <a:buSzTx/>
              <a:buFontTx/>
              <a:buAutoNum type="arabicPeriod"/>
            </a:pP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Wingdings" panose="05000000000000000000" pitchFamily="2" charset="2"/>
              </a:rPr>
              <a:t>了解地震带来的危险；</a:t>
            </a:r>
            <a:endParaRPr lang="zh-CN" alt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457200" indent="-457200" algn="l" eaLnBrk="0" hangingPunct="0">
              <a:lnSpc>
                <a:spcPct val="150000"/>
              </a:lnSpc>
              <a:buClrTx/>
              <a:buSzTx/>
              <a:buFontTx/>
              <a:buAutoNum type="arabicPeriod"/>
            </a:pPr>
            <a:endParaRPr lang="zh-CN" alt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 algn="l" eaLnBrk="0" hangingPunct="0">
              <a:lnSpc>
                <a:spcPct val="150000"/>
              </a:lnSpc>
              <a:buClrTx/>
              <a:buSzTx/>
              <a:buFontTx/>
              <a:buAutoNum type="arabicPeriod"/>
            </a:pP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掌握</a:t>
            </a: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Wingdings" panose="05000000000000000000" pitchFamily="2" charset="2"/>
              </a:rPr>
              <a:t>地震来临时的逃生方法，</a:t>
            </a: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学会保护自己。</a:t>
            </a:r>
            <a:endParaRPr lang="zh-CN" alt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pic>
        <p:nvPicPr>
          <p:cNvPr id="4099" name="图片 1" descr="学习目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18" y="826135"/>
            <a:ext cx="2070100" cy="7683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31" name="图片 1" descr="安全对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83260"/>
            <a:ext cx="2425065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96670" y="2861310"/>
            <a:ext cx="946086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4000" b="1">
                <a:solidFill>
                  <a:schemeClr val="accent4"/>
                </a:solidFill>
                <a:effectLst/>
              </a:rPr>
              <a:t>我们来看一看，下图中的小朋友做得对吗？</a:t>
            </a:r>
            <a:endParaRPr lang="zh-CN" altLang="en-US" sz="4000" b="1">
              <a:solidFill>
                <a:schemeClr val="accent4"/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1" descr="C:\Users\Administrator\Desktop\封图\dzts5.jpgdzts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1545" y="1203960"/>
            <a:ext cx="6579235" cy="4617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Text Box 9"/>
          <p:cNvSpPr txBox="1"/>
          <p:nvPr/>
        </p:nvSpPr>
        <p:spPr>
          <a:xfrm>
            <a:off x="6713538" y="3413125"/>
            <a:ext cx="2066925" cy="31686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en-US" altLang="zh-CN" sz="200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1" name="Oval 13"/>
          <p:cNvSpPr>
            <a:spLocks noChangeAspect="1"/>
          </p:cNvSpPr>
          <p:nvPr/>
        </p:nvSpPr>
        <p:spPr>
          <a:xfrm>
            <a:off x="5783898" y="3297238"/>
            <a:ext cx="442912" cy="90011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2" name="Line 14"/>
          <p:cNvSpPr>
            <a:spLocks noChangeAspect="1"/>
          </p:cNvSpPr>
          <p:nvPr/>
        </p:nvSpPr>
        <p:spPr>
          <a:xfrm flipH="1">
            <a:off x="6044248" y="1625600"/>
            <a:ext cx="528637" cy="1671638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0" name="Text Box 3"/>
          <p:cNvSpPr txBox="1"/>
          <p:nvPr/>
        </p:nvSpPr>
        <p:spPr>
          <a:xfrm>
            <a:off x="5972810" y="933450"/>
            <a:ext cx="3702050" cy="5842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180000" tIns="108000" bIns="10800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发生地震时乘坐电梯逃生。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ldLvl="0"/>
      <p:bldP spid="1742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1" descr="C:\Users\Administrator\Desktop\封图\dzts8.jpgdzts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395" y="572770"/>
            <a:ext cx="8140700" cy="5712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6" name="Text Box 8"/>
          <p:cNvSpPr txBox="1"/>
          <p:nvPr/>
        </p:nvSpPr>
        <p:spPr>
          <a:xfrm>
            <a:off x="6335713" y="873125"/>
            <a:ext cx="1800225" cy="3170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0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Oval 11"/>
          <p:cNvSpPr>
            <a:spLocks noChangeAspect="1"/>
          </p:cNvSpPr>
          <p:nvPr/>
        </p:nvSpPr>
        <p:spPr>
          <a:xfrm>
            <a:off x="5830888" y="1207770"/>
            <a:ext cx="504825" cy="1727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20" name="Line 12"/>
          <p:cNvSpPr>
            <a:spLocks noChangeAspect="1"/>
          </p:cNvSpPr>
          <p:nvPr/>
        </p:nvSpPr>
        <p:spPr>
          <a:xfrm rot="3060000" flipH="1">
            <a:off x="4918075" y="1483360"/>
            <a:ext cx="350838" cy="16144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34" name="Text Box 3"/>
          <p:cNvSpPr txBox="1"/>
          <p:nvPr/>
        </p:nvSpPr>
        <p:spPr>
          <a:xfrm>
            <a:off x="819468" y="2662238"/>
            <a:ext cx="5180012" cy="584835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lIns="180000" tIns="108000" bIns="10800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躲在卫生间等开间小的地方等待救援。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ldLvl="0"/>
      <p:bldP spid="1741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" descr="C:\Users\Administrator\Desktop\封图\dzts7.jpgdzts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9130" y="1076960"/>
            <a:ext cx="6851015" cy="4807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Oval 4"/>
          <p:cNvSpPr>
            <a:spLocks noChangeAspect="1"/>
          </p:cNvSpPr>
          <p:nvPr/>
        </p:nvSpPr>
        <p:spPr>
          <a:xfrm>
            <a:off x="4682808" y="2399983"/>
            <a:ext cx="1150937" cy="83185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Line 5"/>
          <p:cNvSpPr>
            <a:spLocks noChangeAspect="1"/>
          </p:cNvSpPr>
          <p:nvPr/>
        </p:nvSpPr>
        <p:spPr>
          <a:xfrm rot="-6120000">
            <a:off x="4585018" y="1723073"/>
            <a:ext cx="1346200" cy="31750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56" name="Text Box 3"/>
          <p:cNvSpPr txBox="1"/>
          <p:nvPr/>
        </p:nvSpPr>
        <p:spPr>
          <a:xfrm>
            <a:off x="990918" y="689610"/>
            <a:ext cx="4087812" cy="5842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180000" tIns="108000" bIns="10800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处在高楼层时选择跳楼逃生。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6"/>
          <p:cNvSpPr txBox="1"/>
          <p:nvPr/>
        </p:nvSpPr>
        <p:spPr>
          <a:xfrm>
            <a:off x="7308533" y="1494155"/>
            <a:ext cx="2662237" cy="3168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en-US" altLang="zh-CN" sz="20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/>
      <p:bldP spid="8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3" descr="C:\Users\Administrator\Desktop\漫画分类-平台水印版\自然灾害\1-10(地震)-副本.jpg1-10(地震)-副本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37080" y="1006475"/>
            <a:ext cx="7284720" cy="5150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Text Box 8"/>
          <p:cNvSpPr txBox="1"/>
          <p:nvPr/>
        </p:nvSpPr>
        <p:spPr>
          <a:xfrm>
            <a:off x="6878638" y="3597275"/>
            <a:ext cx="1800225" cy="31702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0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79" name="Text Box 3"/>
          <p:cNvSpPr txBox="1"/>
          <p:nvPr/>
        </p:nvSpPr>
        <p:spPr>
          <a:xfrm>
            <a:off x="2738120" y="938530"/>
            <a:ext cx="5882640" cy="64643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lIns="180000" tIns="108000" bIns="10800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在室外时迅速跑到空旷的地方躲避。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5143" y="1508443"/>
            <a:ext cx="3560763" cy="760413"/>
          </a:xfrm>
          <a:prstGeom prst="rect">
            <a:avLst/>
          </a:prstGeom>
          <a:noFill/>
          <a:ln>
            <a:miter lim="800000"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地震来了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……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5" name="矩形 4"/>
          <p:cNvSpPr/>
          <p:nvPr/>
        </p:nvSpPr>
        <p:spPr>
          <a:xfrm>
            <a:off x="2432368" y="2378075"/>
            <a:ext cx="7026275" cy="552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假如我们在幼儿园教室时发生了地震，小朋友们应该怎么办？</a:t>
            </a:r>
            <a:endParaRPr lang="zh-CN" altLang="en-US" sz="20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6" name="矩形 6"/>
          <p:cNvSpPr/>
          <p:nvPr/>
        </p:nvSpPr>
        <p:spPr>
          <a:xfrm>
            <a:off x="2432685" y="3016250"/>
            <a:ext cx="751014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演练说明：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主讲老师和助教老师指导小朋友练习在室内应急避震的技能：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可先寻找身边的物品或利用自身手臂保护头部，然后躲在桌子下面或两排桌子中间，以及躲在教室的内墙角等相对较安全的地方。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7" name="图片 1" descr="演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885" y="808990"/>
            <a:ext cx="2024063" cy="1460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正方形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-158750" y="4223062"/>
            <a:ext cx="12509500" cy="2820185"/>
            <a:chOff x="8828690" y="2690648"/>
            <a:chExt cx="2333297" cy="2333297"/>
          </a:xfrm>
        </p:grpSpPr>
        <p:grpSp>
          <p:nvGrpSpPr>
            <p:cNvPr id="12" name="组合 20_QLS                                                                                                                   屈老师工作室原创设计 网址：kj.qulaoshi.com"/>
            <p:cNvGrpSpPr/>
            <p:nvPr/>
          </p:nvGrpSpPr>
          <p:grpSpPr>
            <a:xfrm>
              <a:off x="8828690" y="2690648"/>
              <a:ext cx="2333297" cy="2333297"/>
              <a:chOff x="8828690" y="2690648"/>
              <a:chExt cx="2333297" cy="2333297"/>
            </a:xfrm>
          </p:grpSpPr>
          <p:sp>
            <p:nvSpPr>
              <p:cNvPr id="14" name="形状_QLS                                                                                                                   屈老师工作室原创设计 网址：kj.qulaoshi.com"/>
              <p:cNvSpPr/>
              <p:nvPr/>
            </p:nvSpPr>
            <p:spPr>
              <a:xfrm>
                <a:off x="9490243" y="3822987"/>
                <a:ext cx="1375080" cy="340383"/>
              </a:xfrm>
              <a:prstGeom prst="rect">
                <a:avLst/>
              </a:prstGeom>
              <a:blipFill dpi="0" rotWithShape="1">
                <a:blip r:embed="rId1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alpha val="0"/>
                    </a:schemeClr>
                  </a:solidFill>
                </a:endParaRPr>
              </a:p>
            </p:txBody>
          </p:sp>
          <p:sp>
            <p:nvSpPr>
              <p:cNvPr id="15" name="矩形 18_QLS                                                                                                                   屈老师工作室原创设计 网址：kj.qulaoshi.com"/>
              <p:cNvSpPr/>
              <p:nvPr/>
            </p:nvSpPr>
            <p:spPr>
              <a:xfrm>
                <a:off x="8828690" y="2690648"/>
                <a:ext cx="2333297" cy="2333297"/>
              </a:xfrm>
              <a:prstGeom prst="rect">
                <a:avLst/>
              </a:prstGeom>
              <a:solidFill>
                <a:srgbClr val="BCD5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>
                      <a:alpha val="0"/>
                    </a:schemeClr>
                  </a:solidFill>
                </a:endParaRPr>
              </a:p>
            </p:txBody>
          </p:sp>
        </p:grpSp>
        <p:sp>
          <p:nvSpPr>
            <p:cNvPr id="13" name="矩形 21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9037383" y="3670012"/>
              <a:ext cx="1915909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alpha val="0"/>
                    </a:schemeClr>
                  </a:solidFill>
                </a:rPr>
                <a:t>屈*老*师*工*作</a:t>
              </a:r>
              <a:r>
                <a:rPr lang="zh-CN" altLang="en-US" dirty="0" smtClean="0">
                  <a:solidFill>
                    <a:schemeClr val="bg1">
                      <a:alpha val="0"/>
                    </a:schemeClr>
                  </a:solidFill>
                </a:rPr>
                <a:t>*</a:t>
              </a:r>
              <a:endParaRPr lang="en-US" altLang="zh-CN" dirty="0" smtClean="0">
                <a:solidFill>
                  <a:schemeClr val="bg1">
                    <a:alpha val="0"/>
                  </a:schemeClr>
                </a:solidFill>
              </a:endParaRPr>
            </a:p>
            <a:p>
              <a:r>
                <a:rPr lang="zh-CN" altLang="en-US" dirty="0" smtClean="0">
                  <a:solidFill>
                    <a:schemeClr val="bg1">
                      <a:alpha val="0"/>
                    </a:schemeClr>
                  </a:solidFill>
                </a:rPr>
                <a:t>室</a:t>
              </a:r>
              <a:r>
                <a:rPr lang="zh-CN" altLang="en-US" dirty="0">
                  <a:solidFill>
                    <a:schemeClr val="bg1">
                      <a:alpha val="0"/>
                    </a:schemeClr>
                  </a:solidFill>
                </a:rPr>
                <a:t>*原*创*设*计</a:t>
              </a:r>
              <a:endParaRPr lang="zh-CN" altLang="en-US" dirty="0">
                <a:solidFill>
                  <a:schemeClr val="bg1">
                    <a:alpha val="0"/>
                  </a:schemeClr>
                </a:solidFill>
              </a:endParaRPr>
            </a:p>
          </p:txBody>
        </p:sp>
      </p:grpSp>
      <p:grpSp>
        <p:nvGrpSpPr>
          <p:cNvPr id="31" name="组合 3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9004852" y="1348519"/>
            <a:ext cx="1969267" cy="3422524"/>
            <a:chOff x="1246133" y="928462"/>
            <a:chExt cx="1449671" cy="939031"/>
          </a:xfrm>
        </p:grpSpPr>
        <p:sp>
          <p:nvSpPr>
            <p:cNvPr id="32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1970968" y="1492646"/>
              <a:ext cx="148422" cy="36740"/>
            </a:xfrm>
            <a:prstGeom prst="rect">
              <a:avLst/>
            </a:prstGeom>
            <a:blipFill dpi="0" rotWithShape="1">
              <a:blip r:embed="rId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133" y="928462"/>
              <a:ext cx="1449671" cy="9390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组合 3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5734629" y="87117"/>
            <a:ext cx="2424265" cy="4737773"/>
            <a:chOff x="1246133" y="870015"/>
            <a:chExt cx="1449671" cy="1055923"/>
          </a:xfrm>
        </p:grpSpPr>
        <p:sp>
          <p:nvSpPr>
            <p:cNvPr id="20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1970968" y="1492646"/>
              <a:ext cx="148422" cy="36740"/>
            </a:xfrm>
            <a:prstGeom prst="rect">
              <a:avLst/>
            </a:prstGeom>
            <a:blipFill dpi="0" rotWithShape="1">
              <a:blip r:embed="rId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133" y="870015"/>
              <a:ext cx="1449671" cy="10559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组合 3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763108" y="284413"/>
            <a:ext cx="1484116" cy="4486630"/>
            <a:chOff x="1246133" y="581281"/>
            <a:chExt cx="1449671" cy="1633392"/>
          </a:xfrm>
        </p:grpSpPr>
        <p:sp>
          <p:nvSpPr>
            <p:cNvPr id="1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1970968" y="1492646"/>
              <a:ext cx="148422" cy="36740"/>
            </a:xfrm>
            <a:prstGeom prst="rect">
              <a:avLst/>
            </a:prstGeom>
            <a:blipFill dpi="0" rotWithShape="1">
              <a:blip r:embed="rId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133" y="581281"/>
              <a:ext cx="1449671" cy="16333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组合 3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066852" y="1329384"/>
            <a:ext cx="1969267" cy="3465178"/>
            <a:chOff x="1246133" y="922610"/>
            <a:chExt cx="1449671" cy="950734"/>
          </a:xfrm>
        </p:grpSpPr>
        <p:sp>
          <p:nvSpPr>
            <p:cNvPr id="2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1970968" y="1492646"/>
              <a:ext cx="148422" cy="36740"/>
            </a:xfrm>
            <a:prstGeom prst="rect">
              <a:avLst/>
            </a:prstGeom>
            <a:blipFill dpi="0" rotWithShape="1">
              <a:blip r:embed="rId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133" y="922610"/>
              <a:ext cx="1449671" cy="9507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汗水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3282957" y="1831669"/>
            <a:ext cx="1001129" cy="623570"/>
            <a:chOff x="4040668" y="933296"/>
            <a:chExt cx="1382750" cy="861268"/>
          </a:xfrm>
        </p:grpSpPr>
        <p:sp>
          <p:nvSpPr>
            <p:cNvPr id="4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4506332" y="1519084"/>
              <a:ext cx="655603" cy="162286"/>
            </a:xfrm>
            <a:prstGeom prst="rect">
              <a:avLst/>
            </a:prstGeom>
            <a:blipFill dpi="0" rotWithShape="1">
              <a:blip r:embed="rId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668" y="933296"/>
              <a:ext cx="1382750" cy="8612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8" name="形状_QLS                                                                                                                   屈老师工作室原创设计 网址：kj.qulaoshi.com"/>
          <p:cNvSpPr/>
          <p:nvPr/>
        </p:nvSpPr>
        <p:spPr>
          <a:xfrm>
            <a:off x="6282933" y="2418644"/>
            <a:ext cx="44947" cy="16318"/>
          </a:xfrm>
          <a:prstGeom prst="rect">
            <a:avLst/>
          </a:prstGeom>
          <a:blipFill dpi="0" rotWithShape="1">
            <a:blip r:embed="rId1">
              <a:alphaModFix amt="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汗水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1246095" y="1646417"/>
            <a:ext cx="785905" cy="505604"/>
            <a:chOff x="4040668" y="943438"/>
            <a:chExt cx="1382750" cy="840982"/>
          </a:xfrm>
        </p:grpSpPr>
        <p:sp>
          <p:nvSpPr>
            <p:cNvPr id="4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4506332" y="1519084"/>
              <a:ext cx="655603" cy="162286"/>
            </a:xfrm>
            <a:prstGeom prst="rect">
              <a:avLst/>
            </a:prstGeom>
            <a:blipFill dpi="0" rotWithShape="1">
              <a:blip r:embed="rId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668" y="943438"/>
              <a:ext cx="1382750" cy="8409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汗水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5882077" y="1101990"/>
            <a:ext cx="1001129" cy="608883"/>
            <a:chOff x="4040668" y="943438"/>
            <a:chExt cx="1382750" cy="840982"/>
          </a:xfrm>
        </p:grpSpPr>
        <p:sp>
          <p:nvSpPr>
            <p:cNvPr id="48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4506332" y="1519084"/>
              <a:ext cx="655603" cy="162286"/>
            </a:xfrm>
            <a:prstGeom prst="rect">
              <a:avLst/>
            </a:prstGeom>
            <a:blipFill dpi="0" rotWithShape="1">
              <a:blip r:embed="rId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9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668" y="943438"/>
              <a:ext cx="1382750" cy="8409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汗水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9910549" y="1842343"/>
            <a:ext cx="688545" cy="428872"/>
            <a:chOff x="4040668" y="933296"/>
            <a:chExt cx="1382750" cy="861268"/>
          </a:xfrm>
        </p:grpSpPr>
        <p:sp>
          <p:nvSpPr>
            <p:cNvPr id="51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4506332" y="1519084"/>
              <a:ext cx="655603" cy="162286"/>
            </a:xfrm>
            <a:prstGeom prst="rect">
              <a:avLst/>
            </a:prstGeom>
            <a:blipFill dpi="0" rotWithShape="1">
              <a:blip r:embed="rId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2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668" y="933296"/>
              <a:ext cx="1382750" cy="8612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4" name="组合 3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12502986" y="3851336"/>
            <a:ext cx="1334781" cy="1947111"/>
            <a:chOff x="2120444" y="247852"/>
            <a:chExt cx="1026963" cy="1498082"/>
          </a:xfrm>
        </p:grpSpPr>
        <p:sp>
          <p:nvSpPr>
            <p:cNvPr id="35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flipH="1" flipV="1">
              <a:off x="2221477" y="602909"/>
              <a:ext cx="478870" cy="118538"/>
            </a:xfrm>
            <a:prstGeom prst="rect">
              <a:avLst/>
            </a:prstGeom>
            <a:blipFill dpi="0" rotWithShape="1">
              <a:blip r:embed="rId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0444" y="247852"/>
              <a:ext cx="1026963" cy="14980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组合 3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-2575048" y="4173008"/>
            <a:ext cx="2067043" cy="2467562"/>
            <a:chOff x="1286832" y="-252889"/>
            <a:chExt cx="2067043" cy="2467562"/>
          </a:xfrm>
        </p:grpSpPr>
        <p:sp>
          <p:nvSpPr>
            <p:cNvPr id="26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flipH="1" flipV="1">
              <a:off x="2221477" y="602909"/>
              <a:ext cx="478870" cy="118538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832" y="-252889"/>
              <a:ext cx="2067043" cy="24675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组合 3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12350739" y="5029541"/>
            <a:ext cx="2067043" cy="1947112"/>
            <a:chOff x="1286832" y="7336"/>
            <a:chExt cx="2067043" cy="1947112"/>
          </a:xfrm>
        </p:grpSpPr>
        <p:sp>
          <p:nvSpPr>
            <p:cNvPr id="29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 flipH="1" flipV="1">
              <a:off x="2221477" y="602909"/>
              <a:ext cx="478870" cy="118538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832" y="7336"/>
              <a:ext cx="2067043" cy="19471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13" name="chimes.wav"/>
          </p:stSnd>
        </p:sndAc>
      </p:transition>
    </mc:Choice>
    <mc:Fallback>
      <p:transition spd="slow">
        <p:blinds dir="vert"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1.20091 4.07407E-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1.21029 -1.48148E-6 " pathEditMode="relative" rAng="0" ptsTypes="AA">
                                      <p:cBhvr>
                                        <p:cTn id="32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2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indefinite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66667E-6 -2.22222E-6 L -1.21029 -2.22222E-6 " pathEditMode="relative" rAng="0" ptsTypes="AA">
                                      <p:cBhvr>
                                        <p:cTn id="46" dur="7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21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54167E-6 5.55112E-17 L 3.54167E-6 0.4379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1.85185E-6 L 5E-6 0.4736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59259E-6 L 2.5E-6 0.54537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16667E-6 5.55112E-17 L 4.16667E-6 0.45023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3" descr="340112111598455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0353" y="3022600"/>
            <a:ext cx="4583112" cy="321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4" descr="204612111598455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65" y="3022600"/>
            <a:ext cx="4560888" cy="321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5"/>
          <p:cNvSpPr txBox="1"/>
          <p:nvPr/>
        </p:nvSpPr>
        <p:spPr>
          <a:xfrm>
            <a:off x="3354388" y="1375728"/>
            <a:ext cx="5630862" cy="129286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lIns="180000" tIns="108000" bIns="108000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小朋友们，他们为什么要躲起来，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还用东西挡住自己的头呢？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124" name="图片 1" descr="思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" y="174625"/>
            <a:ext cx="2073275" cy="1539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4" descr="828512111598455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2365" y="1961515"/>
            <a:ext cx="4359275" cy="3249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3"/>
          <p:cNvSpPr txBox="1"/>
          <p:nvPr/>
        </p:nvSpPr>
        <p:spPr>
          <a:xfrm>
            <a:off x="3803015" y="354965"/>
            <a:ext cx="4094163" cy="14478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lIns="180000" tIns="108000" bIns="108000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他们怎么这么害怕？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发生了什么事情呢？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147" name="Picture 5" descr="568512111598455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3" y="2013903"/>
            <a:ext cx="4587875" cy="3176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Text Box 2"/>
          <p:cNvSpPr txBox="1"/>
          <p:nvPr/>
        </p:nvSpPr>
        <p:spPr>
          <a:xfrm>
            <a:off x="3144203" y="5406390"/>
            <a:ext cx="5478462" cy="769938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lIns="180000" tIns="108000" bIns="108000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原来是发生了可怕的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地震！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 flipH="1">
            <a:off x="6786797" y="3016459"/>
            <a:ext cx="4320000" cy="3240000"/>
            <a:chOff x="1118623" y="3072806"/>
            <a:chExt cx="1633392" cy="1225044"/>
          </a:xfrm>
        </p:grpSpPr>
        <p:sp>
          <p:nvSpPr>
            <p:cNvPr id="4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1689336" y="3701794"/>
              <a:ext cx="933939" cy="23118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623" y="3072806"/>
              <a:ext cx="1633392" cy="1225044"/>
            </a:xfrm>
            <a:prstGeom prst="round2DiagRect">
              <a:avLst>
                <a:gd name="adj1" fmla="val 3681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6" name="组合 5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1130094" y="678957"/>
            <a:ext cx="4320000" cy="3240000"/>
            <a:chOff x="1118623" y="3072806"/>
            <a:chExt cx="1633392" cy="1225044"/>
          </a:xfrm>
        </p:grpSpPr>
        <p:sp>
          <p:nvSpPr>
            <p:cNvPr id="7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1689336" y="3701794"/>
              <a:ext cx="933939" cy="23118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623" y="3072806"/>
              <a:ext cx="1633392" cy="1225044"/>
            </a:xfrm>
            <a:prstGeom prst="round2DiagRect">
              <a:avLst>
                <a:gd name="adj1" fmla="val 3681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5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6786797" y="750779"/>
            <a:ext cx="4320000" cy="3240000"/>
            <a:chOff x="1118623" y="3072806"/>
            <a:chExt cx="1633392" cy="1225044"/>
          </a:xfrm>
        </p:grpSpPr>
        <p:sp>
          <p:nvSpPr>
            <p:cNvPr id="10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1689336" y="3701794"/>
              <a:ext cx="933939" cy="23118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623" y="3072806"/>
              <a:ext cx="1633392" cy="1225044"/>
            </a:xfrm>
            <a:prstGeom prst="round2DiagRect">
              <a:avLst>
                <a:gd name="adj1" fmla="val 3681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组合 5_QLS                                                                                                                   屈老师工作室原创设计 网址：kj.qulaoshi.com"/>
          <p:cNvGrpSpPr/>
          <p:nvPr/>
        </p:nvGrpSpPr>
        <p:grpSpPr>
          <a:xfrm>
            <a:off x="1130094" y="2732753"/>
            <a:ext cx="4320000" cy="3240000"/>
            <a:chOff x="1118623" y="3072806"/>
            <a:chExt cx="1633392" cy="1225044"/>
          </a:xfrm>
        </p:grpSpPr>
        <p:sp>
          <p:nvSpPr>
            <p:cNvPr id="13" name="形状_QLS                                                                                                                   屈老师工作室原创设计 网址：kj.qulaoshi.com"/>
            <p:cNvSpPr/>
            <p:nvPr/>
          </p:nvSpPr>
          <p:spPr>
            <a:xfrm>
              <a:off x="1689336" y="3701794"/>
              <a:ext cx="933939" cy="23118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_QLS                                                                                                                   屈老师工作室原创设计 网址：kj.qulaoshi.com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623" y="3072806"/>
              <a:ext cx="1633392" cy="1225044"/>
            </a:xfrm>
            <a:prstGeom prst="round2DiagRect">
              <a:avLst>
                <a:gd name="adj1" fmla="val 3681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Text Box 3"/>
          <p:cNvSpPr txBox="1"/>
          <p:nvPr/>
        </p:nvSpPr>
        <p:spPr>
          <a:xfrm>
            <a:off x="2302510" y="1089025"/>
            <a:ext cx="7586345" cy="1877695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square" lIns="180000" tIns="108000" bIns="108000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地震发生时非常危险，它会毁坏房屋、桥梁等，还会夺去人的生命！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地震是无情的，同学们一定要学会在地震中保护自己的生命！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b="14977"/>
          <a:stretch>
            <a:fillRect/>
          </a:stretch>
        </p:blipFill>
        <p:spPr>
          <a:xfrm>
            <a:off x="3446145" y="2580005"/>
            <a:ext cx="5013960" cy="3594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987550" y="2541270"/>
            <a:ext cx="8975090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schemeClr val="accent4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 下面让我们来看一段小故事吧！</a:t>
            </a:r>
            <a:endParaRPr kumimoji="0" lang="zh-CN" altLang="en-US" sz="4400" b="1" kern="1200" cap="none" spc="0" normalizeH="0" baseline="0" noProof="0" dirty="0">
              <a:solidFill>
                <a:schemeClr val="accent4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安全故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" y="655320"/>
            <a:ext cx="218122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COMMONDATA" val="eyJoZGlkIjoiZTA5ZDRlZmI0OTA4YzdmYzcyZGEzYmQ3MDYwNDQ1YjQifQ=="/>
  <p:tag name="KSO_WPP_MARK_KEY" val="9bc9bdc1-d45e-4f4b-adbb-ca6683244afb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WPS 演示</Application>
  <PresentationFormat>宽屏</PresentationFormat>
  <Paragraphs>77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 Unicode MS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dd</cp:lastModifiedBy>
  <cp:revision>173</cp:revision>
  <dcterms:created xsi:type="dcterms:W3CDTF">2020-06-10T01:58:00Z</dcterms:created>
  <dcterms:modified xsi:type="dcterms:W3CDTF">2022-09-12T14:30:53Z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CECD024A2DE7464C9B924EF61C6FF0D7</vt:lpwstr>
  </property>
</Properties>
</file>