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83" r:id="rId4"/>
    <p:sldId id="259" r:id="rId5"/>
    <p:sldId id="260" r:id="rId6"/>
    <p:sldId id="265" r:id="rId7"/>
    <p:sldId id="269" r:id="rId8"/>
    <p:sldId id="262" r:id="rId9"/>
    <p:sldId id="270" r:id="rId10"/>
    <p:sldId id="263" r:id="rId11"/>
    <p:sldId id="268" r:id="rId12"/>
    <p:sldId id="285" r:id="rId13"/>
    <p:sldId id="307" r:id="rId14"/>
    <p:sldId id="266" r:id="rId15"/>
    <p:sldId id="303" r:id="rId16"/>
    <p:sldId id="304" r:id="rId17"/>
    <p:sldId id="284" r:id="rId18"/>
    <p:sldId id="306" r:id="rId19"/>
    <p:sldId id="286" r:id="rId20"/>
    <p:sldId id="258" r:id="rId21"/>
  </p:sldIdLst>
  <p:sldSz cx="12192000" cy="6858000"/>
  <p:notesSz cx="6858000" cy="9144000"/>
  <p:embeddedFontLst>
    <p:embeddedFont>
      <p:font typeface="思源黑体 CN Light" panose="020B0300000000000000" pitchFamily="34" charset="-122"/>
      <p:regular r:id="rId25"/>
    </p:embeddedFont>
    <p:embeddedFont>
      <p:font typeface="华文行楷" panose="02010800040101010101" charset="-122"/>
      <p:regular r:id="rId26"/>
    </p:embeddedFont>
    <p:embeddedFont>
      <p:font typeface="楷体" panose="02010609060101010101" charset="-122"/>
      <p:regular r:id="rId27"/>
    </p:embeddedFont>
    <p:embeddedFont>
      <p:font typeface="站酷小薇LOGO体" panose="02010600010101010101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5C6"/>
    <a:srgbClr val="EBEEBF"/>
    <a:srgbClr val="A7CDA4"/>
    <a:srgbClr val="E7E4CB"/>
    <a:srgbClr val="679173"/>
    <a:srgbClr val="90BC96"/>
    <a:srgbClr val="A8D2AF"/>
    <a:srgbClr val="73BB77"/>
    <a:srgbClr val="CAE3C7"/>
    <a:srgbClr val="DDE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7.xml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屏幕, 电脑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82" r="16547" b="14023"/>
          <a:stretch>
            <a:fillRect/>
          </a:stretch>
        </p:blipFill>
        <p:spPr>
          <a:xfrm rot="16200000" flipH="1">
            <a:off x="2667001" y="-2667001"/>
            <a:ext cx="6857999" cy="12192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8" t="32759" r="12011" b="3479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形状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33942" r="14428" b="3394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 descr="图片包含 形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9" b="9724"/>
          <a:stretch>
            <a:fillRect/>
          </a:stretch>
        </p:blipFill>
        <p:spPr>
          <a:xfrm>
            <a:off x="7589521" y="1156425"/>
            <a:ext cx="4602480" cy="5701575"/>
          </a:xfrm>
          <a:prstGeom prst="rect">
            <a:avLst/>
          </a:prstGeom>
        </p:spPr>
      </p:pic>
      <p:pic>
        <p:nvPicPr>
          <p:cNvPr id="4" name="图片 3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627"/>
          <a:stretch>
            <a:fillRect/>
          </a:stretch>
        </p:blipFill>
        <p:spPr>
          <a:xfrm>
            <a:off x="-1" y="-1"/>
            <a:ext cx="6663167" cy="6850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形状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33942" r="14428" b="3394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428265" y="405116"/>
            <a:ext cx="11348116" cy="6054080"/>
          </a:xfrm>
          <a:prstGeom prst="rect">
            <a:avLst/>
          </a:prstGeom>
          <a:noFill/>
          <a:ln w="28575">
            <a:solidFill>
              <a:schemeClr val="accent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</a:endParaRPr>
          </a:p>
        </p:txBody>
      </p:sp>
      <p:pic>
        <p:nvPicPr>
          <p:cNvPr id="3" name="图片 2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627"/>
          <a:stretch>
            <a:fillRect/>
          </a:stretch>
        </p:blipFill>
        <p:spPr>
          <a:xfrm>
            <a:off x="0" y="0"/>
            <a:ext cx="1687678" cy="1735016"/>
          </a:xfrm>
          <a:prstGeom prst="rect">
            <a:avLst/>
          </a:prstGeom>
        </p:spPr>
      </p:pic>
      <p:pic>
        <p:nvPicPr>
          <p:cNvPr id="4" name="图片 3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627"/>
          <a:stretch>
            <a:fillRect/>
          </a:stretch>
        </p:blipFill>
        <p:spPr>
          <a:xfrm rot="5400000" flipH="1">
            <a:off x="10480653" y="5138716"/>
            <a:ext cx="1687678" cy="1735016"/>
          </a:xfrm>
          <a:prstGeom prst="rect">
            <a:avLst/>
          </a:prstGeom>
        </p:spPr>
      </p:pic>
      <p:pic>
        <p:nvPicPr>
          <p:cNvPr id="6" name="图片 5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627"/>
          <a:stretch>
            <a:fillRect/>
          </a:stretch>
        </p:blipFill>
        <p:spPr>
          <a:xfrm flipH="1">
            <a:off x="10516968" y="7937"/>
            <a:ext cx="1687678" cy="1735016"/>
          </a:xfrm>
          <a:prstGeom prst="rect">
            <a:avLst/>
          </a:prstGeom>
        </p:spPr>
      </p:pic>
      <p:pic>
        <p:nvPicPr>
          <p:cNvPr id="7" name="图片 6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627"/>
          <a:stretch>
            <a:fillRect/>
          </a:stretch>
        </p:blipFill>
        <p:spPr>
          <a:xfrm rot="16200000">
            <a:off x="36315" y="5146952"/>
            <a:ext cx="1687678" cy="173501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612609" y="565591"/>
            <a:ext cx="10996798" cy="5727856"/>
          </a:xfrm>
          <a:prstGeom prst="rect">
            <a:avLst/>
          </a:prstGeom>
          <a:noFill/>
          <a:ln w="9525">
            <a:solidFill>
              <a:schemeClr val="accent1">
                <a:alpha val="6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</a:defRPr>
            </a:lvl1pPr>
          </a:lstStyle>
          <a:p>
            <a:fld id="{F97582CB-84AC-4D60-852E-86CD62303D7C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</a:defRPr>
            </a:lvl1pPr>
          </a:lstStyle>
          <a:p>
            <a:fld id="{B967E011-908A-4C66-A538-31C58D32DFE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10130" y="1120775"/>
            <a:ext cx="7027545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0" dirty="0" smtClean="0">
                <a:solidFill>
                  <a:srgbClr val="679173"/>
                </a:solidFill>
                <a:latin typeface="华文行楷" panose="02010800040101010101" charset="-122"/>
                <a:ea typeface="华文行楷" panose="02010800040101010101" charset="-122"/>
              </a:rPr>
              <a:t>行有所向</a:t>
            </a:r>
            <a:endParaRPr lang="zh-CN" altLang="en-US" sz="10000" dirty="0" smtClean="0">
              <a:solidFill>
                <a:srgbClr val="679173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21580" y="2915285"/>
            <a:ext cx="603123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0" dirty="0" smtClean="0">
                <a:solidFill>
                  <a:srgbClr val="679173"/>
                </a:solidFill>
                <a:latin typeface="华文行楷" panose="02010800040101010101" charset="-122"/>
                <a:ea typeface="华文行楷" panose="02010800040101010101" charset="-122"/>
              </a:rPr>
              <a:t>唤新启程</a:t>
            </a:r>
            <a:endParaRPr lang="zh-CN" altLang="en-US" sz="10000" dirty="0" smtClean="0">
              <a:solidFill>
                <a:schemeClr val="tx1">
                  <a:lumMod val="65000"/>
                  <a:lumOff val="3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840990" y="4864735"/>
            <a:ext cx="8114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 b="0">
                <a:solidFill>
                  <a:srgbClr val="90BC96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—</a:t>
            </a:r>
            <a:r>
              <a:rPr lang="zh-CN" sz="3200" b="0">
                <a:solidFill>
                  <a:srgbClr val="90BC96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2022-2023学年度第一学期四数教研组计划</a:t>
            </a:r>
            <a:endParaRPr lang="zh-CN" altLang="en-US" sz="3200" b="0">
              <a:solidFill>
                <a:srgbClr val="90BC96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839701" y="2713993"/>
            <a:ext cx="7398703" cy="2050899"/>
            <a:chOff x="2402436" y="2840993"/>
            <a:chExt cx="7398703" cy="2050899"/>
          </a:xfrm>
        </p:grpSpPr>
        <p:sp>
          <p:nvSpPr>
            <p:cNvPr id="6" name="Freeform 8"/>
            <p:cNvSpPr/>
            <p:nvPr/>
          </p:nvSpPr>
          <p:spPr bwMode="auto">
            <a:xfrm>
              <a:off x="4200104" y="3207251"/>
              <a:ext cx="1116656" cy="1341274"/>
            </a:xfrm>
            <a:custGeom>
              <a:avLst/>
              <a:gdLst>
                <a:gd name="T0" fmla="*/ 0 w 6844"/>
                <a:gd name="T1" fmla="*/ 8216 h 8216"/>
                <a:gd name="T2" fmla="*/ 824 w 6844"/>
                <a:gd name="T3" fmla="*/ 7527 h 8216"/>
                <a:gd name="T4" fmla="*/ 1826 w 6844"/>
                <a:gd name="T5" fmla="*/ 6924 h 8216"/>
                <a:gd name="T6" fmla="*/ 5415 w 6844"/>
                <a:gd name="T7" fmla="*/ 7077 h 8216"/>
                <a:gd name="T8" fmla="*/ 5889 w 6844"/>
                <a:gd name="T9" fmla="*/ 7379 h 8216"/>
                <a:gd name="T10" fmla="*/ 6256 w 6844"/>
                <a:gd name="T11" fmla="*/ 7576 h 8216"/>
                <a:gd name="T12" fmla="*/ 6377 w 6844"/>
                <a:gd name="T13" fmla="*/ 7429 h 8216"/>
                <a:gd name="T14" fmla="*/ 5612 w 6844"/>
                <a:gd name="T15" fmla="*/ 5753 h 8216"/>
                <a:gd name="T16" fmla="*/ 5401 w 6844"/>
                <a:gd name="T17" fmla="*/ 3529 h 8216"/>
                <a:gd name="T18" fmla="*/ 6844 w 6844"/>
                <a:gd name="T19" fmla="*/ 0 h 8216"/>
                <a:gd name="T20" fmla="*/ 441 w 6844"/>
                <a:gd name="T21" fmla="*/ 270 h 8216"/>
                <a:gd name="T22" fmla="*/ 75 w 6844"/>
                <a:gd name="T23" fmla="*/ 0 h 8216"/>
                <a:gd name="T24" fmla="*/ 1111 w 6844"/>
                <a:gd name="T25" fmla="*/ 1750 h 8216"/>
                <a:gd name="T26" fmla="*/ 1540 w 6844"/>
                <a:gd name="T27" fmla="*/ 4148 h 8216"/>
                <a:gd name="T28" fmla="*/ 297 w 6844"/>
                <a:gd name="T29" fmla="*/ 7811 h 8216"/>
                <a:gd name="T30" fmla="*/ 0 w 6844"/>
                <a:gd name="T31" fmla="*/ 8216 h 8216"/>
                <a:gd name="connsiteX0" fmla="*/ 0 w 10000"/>
                <a:gd name="connsiteY0" fmla="*/ 10000 h 10000"/>
                <a:gd name="connsiteX1" fmla="*/ 1204 w 10000"/>
                <a:gd name="connsiteY1" fmla="*/ 9161 h 10000"/>
                <a:gd name="connsiteX2" fmla="*/ 2668 w 10000"/>
                <a:gd name="connsiteY2" fmla="*/ 8427 h 10000"/>
                <a:gd name="connsiteX3" fmla="*/ 7912 w 10000"/>
                <a:gd name="connsiteY3" fmla="*/ 8614 h 10000"/>
                <a:gd name="connsiteX4" fmla="*/ 8605 w 10000"/>
                <a:gd name="connsiteY4" fmla="*/ 8981 h 10000"/>
                <a:gd name="connsiteX5" fmla="*/ 9756 w 10000"/>
                <a:gd name="connsiteY5" fmla="*/ 9552 h 10000"/>
                <a:gd name="connsiteX6" fmla="*/ 9318 w 10000"/>
                <a:gd name="connsiteY6" fmla="*/ 9042 h 10000"/>
                <a:gd name="connsiteX7" fmla="*/ 8200 w 10000"/>
                <a:gd name="connsiteY7" fmla="*/ 7002 h 10000"/>
                <a:gd name="connsiteX8" fmla="*/ 7892 w 10000"/>
                <a:gd name="connsiteY8" fmla="*/ 4295 h 10000"/>
                <a:gd name="connsiteX9" fmla="*/ 10000 w 10000"/>
                <a:gd name="connsiteY9" fmla="*/ 0 h 10000"/>
                <a:gd name="connsiteX10" fmla="*/ 644 w 10000"/>
                <a:gd name="connsiteY10" fmla="*/ 329 h 10000"/>
                <a:gd name="connsiteX11" fmla="*/ 110 w 10000"/>
                <a:gd name="connsiteY11" fmla="*/ 0 h 10000"/>
                <a:gd name="connsiteX12" fmla="*/ 1623 w 10000"/>
                <a:gd name="connsiteY12" fmla="*/ 2130 h 10000"/>
                <a:gd name="connsiteX13" fmla="*/ 2250 w 10000"/>
                <a:gd name="connsiteY13" fmla="*/ 5049 h 10000"/>
                <a:gd name="connsiteX14" fmla="*/ 434 w 10000"/>
                <a:gd name="connsiteY14" fmla="*/ 9507 h 10000"/>
                <a:gd name="connsiteX15" fmla="*/ 0 w 10000"/>
                <a:gd name="connsiteY15" fmla="*/ 10000 h 10000"/>
                <a:gd name="connsiteX0-1" fmla="*/ 0 w 10000"/>
                <a:gd name="connsiteY0-2" fmla="*/ 10000 h 10000"/>
                <a:gd name="connsiteX1-3" fmla="*/ 1204 w 10000"/>
                <a:gd name="connsiteY1-4" fmla="*/ 9161 h 10000"/>
                <a:gd name="connsiteX2-5" fmla="*/ 2668 w 10000"/>
                <a:gd name="connsiteY2-6" fmla="*/ 8427 h 10000"/>
                <a:gd name="connsiteX3-7" fmla="*/ 7912 w 10000"/>
                <a:gd name="connsiteY3-8" fmla="*/ 8614 h 10000"/>
                <a:gd name="connsiteX4-9" fmla="*/ 8605 w 10000"/>
                <a:gd name="connsiteY4-10" fmla="*/ 8981 h 10000"/>
                <a:gd name="connsiteX5-11" fmla="*/ 9756 w 10000"/>
                <a:gd name="connsiteY5-12" fmla="*/ 9552 h 10000"/>
                <a:gd name="connsiteX6-13" fmla="*/ 9318 w 10000"/>
                <a:gd name="connsiteY6-14" fmla="*/ 9042 h 10000"/>
                <a:gd name="connsiteX7-15" fmla="*/ 8200 w 10000"/>
                <a:gd name="connsiteY7-16" fmla="*/ 7002 h 10000"/>
                <a:gd name="connsiteX8-17" fmla="*/ 7892 w 10000"/>
                <a:gd name="connsiteY8-18" fmla="*/ 4295 h 10000"/>
                <a:gd name="connsiteX9-19" fmla="*/ 10000 w 10000"/>
                <a:gd name="connsiteY9-20" fmla="*/ 0 h 10000"/>
                <a:gd name="connsiteX10-21" fmla="*/ 644 w 10000"/>
                <a:gd name="connsiteY10-22" fmla="*/ 329 h 10000"/>
                <a:gd name="connsiteX11-23" fmla="*/ 110 w 10000"/>
                <a:gd name="connsiteY11-24" fmla="*/ 0 h 10000"/>
                <a:gd name="connsiteX12-25" fmla="*/ 1623 w 10000"/>
                <a:gd name="connsiteY12-26" fmla="*/ 2130 h 10000"/>
                <a:gd name="connsiteX13-27" fmla="*/ 2250 w 10000"/>
                <a:gd name="connsiteY13-28" fmla="*/ 5049 h 10000"/>
                <a:gd name="connsiteX14-29" fmla="*/ 434 w 10000"/>
                <a:gd name="connsiteY14-30" fmla="*/ 9507 h 10000"/>
                <a:gd name="connsiteX15-31" fmla="*/ 0 w 10000"/>
                <a:gd name="connsiteY15-32" fmla="*/ 10000 h 10000"/>
                <a:gd name="connsiteX0-33" fmla="*/ 0 w 10000"/>
                <a:gd name="connsiteY0-34" fmla="*/ 10000 h 10000"/>
                <a:gd name="connsiteX1-35" fmla="*/ 1204 w 10000"/>
                <a:gd name="connsiteY1-36" fmla="*/ 9161 h 10000"/>
                <a:gd name="connsiteX2-37" fmla="*/ 2668 w 10000"/>
                <a:gd name="connsiteY2-38" fmla="*/ 8427 h 10000"/>
                <a:gd name="connsiteX3-39" fmla="*/ 7912 w 10000"/>
                <a:gd name="connsiteY3-40" fmla="*/ 8614 h 10000"/>
                <a:gd name="connsiteX4-41" fmla="*/ 8605 w 10000"/>
                <a:gd name="connsiteY4-42" fmla="*/ 8981 h 10000"/>
                <a:gd name="connsiteX5-43" fmla="*/ 9756 w 10000"/>
                <a:gd name="connsiteY5-44" fmla="*/ 9552 h 10000"/>
                <a:gd name="connsiteX6-45" fmla="*/ 9318 w 10000"/>
                <a:gd name="connsiteY6-46" fmla="*/ 9042 h 10000"/>
                <a:gd name="connsiteX7-47" fmla="*/ 8200 w 10000"/>
                <a:gd name="connsiteY7-48" fmla="*/ 7002 h 10000"/>
                <a:gd name="connsiteX8-49" fmla="*/ 7892 w 10000"/>
                <a:gd name="connsiteY8-50" fmla="*/ 4295 h 10000"/>
                <a:gd name="connsiteX9-51" fmla="*/ 10000 w 10000"/>
                <a:gd name="connsiteY9-52" fmla="*/ 0 h 10000"/>
                <a:gd name="connsiteX10-53" fmla="*/ 644 w 10000"/>
                <a:gd name="connsiteY10-54" fmla="*/ 329 h 10000"/>
                <a:gd name="connsiteX11-55" fmla="*/ 110 w 10000"/>
                <a:gd name="connsiteY11-56" fmla="*/ 0 h 10000"/>
                <a:gd name="connsiteX12-57" fmla="*/ 1623 w 10000"/>
                <a:gd name="connsiteY12-58" fmla="*/ 2130 h 10000"/>
                <a:gd name="connsiteX13-59" fmla="*/ 2250 w 10000"/>
                <a:gd name="connsiteY13-60" fmla="*/ 5049 h 10000"/>
                <a:gd name="connsiteX14-61" fmla="*/ 434 w 10000"/>
                <a:gd name="connsiteY14-62" fmla="*/ 9507 h 10000"/>
                <a:gd name="connsiteX15-63" fmla="*/ 0 w 10000"/>
                <a:gd name="connsiteY15-64" fmla="*/ 10000 h 10000"/>
                <a:gd name="connsiteX0-65" fmla="*/ 0 w 10000"/>
                <a:gd name="connsiteY0-66" fmla="*/ 10000 h 10000"/>
                <a:gd name="connsiteX1-67" fmla="*/ 1204 w 10000"/>
                <a:gd name="connsiteY1-68" fmla="*/ 9161 h 10000"/>
                <a:gd name="connsiteX2-69" fmla="*/ 2668 w 10000"/>
                <a:gd name="connsiteY2-70" fmla="*/ 8427 h 10000"/>
                <a:gd name="connsiteX3-71" fmla="*/ 7912 w 10000"/>
                <a:gd name="connsiteY3-72" fmla="*/ 8614 h 10000"/>
                <a:gd name="connsiteX4-73" fmla="*/ 8605 w 10000"/>
                <a:gd name="connsiteY4-74" fmla="*/ 8981 h 10000"/>
                <a:gd name="connsiteX5-75" fmla="*/ 9756 w 10000"/>
                <a:gd name="connsiteY5-76" fmla="*/ 9552 h 10000"/>
                <a:gd name="connsiteX6-77" fmla="*/ 9369 w 10000"/>
                <a:gd name="connsiteY6-78" fmla="*/ 9053 h 10000"/>
                <a:gd name="connsiteX7-79" fmla="*/ 8200 w 10000"/>
                <a:gd name="connsiteY7-80" fmla="*/ 7002 h 10000"/>
                <a:gd name="connsiteX8-81" fmla="*/ 7892 w 10000"/>
                <a:gd name="connsiteY8-82" fmla="*/ 4295 h 10000"/>
                <a:gd name="connsiteX9-83" fmla="*/ 10000 w 10000"/>
                <a:gd name="connsiteY9-84" fmla="*/ 0 h 10000"/>
                <a:gd name="connsiteX10-85" fmla="*/ 644 w 10000"/>
                <a:gd name="connsiteY10-86" fmla="*/ 329 h 10000"/>
                <a:gd name="connsiteX11-87" fmla="*/ 110 w 10000"/>
                <a:gd name="connsiteY11-88" fmla="*/ 0 h 10000"/>
                <a:gd name="connsiteX12-89" fmla="*/ 1623 w 10000"/>
                <a:gd name="connsiteY12-90" fmla="*/ 2130 h 10000"/>
                <a:gd name="connsiteX13-91" fmla="*/ 2250 w 10000"/>
                <a:gd name="connsiteY13-92" fmla="*/ 5049 h 10000"/>
                <a:gd name="connsiteX14-93" fmla="*/ 434 w 10000"/>
                <a:gd name="connsiteY14-94" fmla="*/ 9507 h 10000"/>
                <a:gd name="connsiteX15-95" fmla="*/ 0 w 10000"/>
                <a:gd name="connsiteY15-9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75" y="9900"/>
                    <a:pt x="973" y="9305"/>
                    <a:pt x="1204" y="9161"/>
                  </a:cubicBezTo>
                  <a:cubicBezTo>
                    <a:pt x="1587" y="8925"/>
                    <a:pt x="2176" y="8577"/>
                    <a:pt x="2668" y="8427"/>
                  </a:cubicBezTo>
                  <a:cubicBezTo>
                    <a:pt x="4547" y="7700"/>
                    <a:pt x="6078" y="7785"/>
                    <a:pt x="7912" y="8614"/>
                  </a:cubicBezTo>
                  <a:cubicBezTo>
                    <a:pt x="8165" y="8728"/>
                    <a:pt x="8298" y="8825"/>
                    <a:pt x="8605" y="8981"/>
                  </a:cubicBezTo>
                  <a:cubicBezTo>
                    <a:pt x="8912" y="9137"/>
                    <a:pt x="9629" y="9540"/>
                    <a:pt x="9756" y="9552"/>
                  </a:cubicBezTo>
                  <a:cubicBezTo>
                    <a:pt x="9883" y="9564"/>
                    <a:pt x="9338" y="9136"/>
                    <a:pt x="9369" y="9053"/>
                  </a:cubicBezTo>
                  <a:cubicBezTo>
                    <a:pt x="9055" y="8872"/>
                    <a:pt x="8446" y="7795"/>
                    <a:pt x="8200" y="7002"/>
                  </a:cubicBezTo>
                  <a:cubicBezTo>
                    <a:pt x="7954" y="6209"/>
                    <a:pt x="7798" y="5235"/>
                    <a:pt x="7892" y="4295"/>
                  </a:cubicBezTo>
                  <a:cubicBezTo>
                    <a:pt x="8073" y="2499"/>
                    <a:pt x="8977" y="1043"/>
                    <a:pt x="10000" y="0"/>
                  </a:cubicBezTo>
                  <a:cubicBezTo>
                    <a:pt x="9392" y="106"/>
                    <a:pt x="5885" y="4045"/>
                    <a:pt x="644" y="329"/>
                  </a:cubicBezTo>
                  <a:cubicBezTo>
                    <a:pt x="321" y="99"/>
                    <a:pt x="285" y="22"/>
                    <a:pt x="110" y="0"/>
                  </a:cubicBezTo>
                  <a:cubicBezTo>
                    <a:pt x="668" y="484"/>
                    <a:pt x="1308" y="1478"/>
                    <a:pt x="1623" y="2130"/>
                  </a:cubicBezTo>
                  <a:cubicBezTo>
                    <a:pt x="2031" y="2973"/>
                    <a:pt x="2272" y="4042"/>
                    <a:pt x="2250" y="5049"/>
                  </a:cubicBezTo>
                  <a:cubicBezTo>
                    <a:pt x="2217" y="6615"/>
                    <a:pt x="1563" y="8306"/>
                    <a:pt x="434" y="9507"/>
                  </a:cubicBezTo>
                  <a:cubicBezTo>
                    <a:pt x="272" y="9680"/>
                    <a:pt x="118" y="9831"/>
                    <a:pt x="0" y="1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6875370" y="3202244"/>
              <a:ext cx="1138116" cy="1352004"/>
            </a:xfrm>
            <a:custGeom>
              <a:avLst/>
              <a:gdLst>
                <a:gd name="T0" fmla="*/ 0 w 6973"/>
                <a:gd name="T1" fmla="*/ 8238 h 8281"/>
                <a:gd name="T2" fmla="*/ 477 w 6973"/>
                <a:gd name="T3" fmla="*/ 7843 h 8281"/>
                <a:gd name="T4" fmla="*/ 1039 w 6973"/>
                <a:gd name="T5" fmla="*/ 7417 h 8281"/>
                <a:gd name="T6" fmla="*/ 2309 w 6973"/>
                <a:gd name="T7" fmla="*/ 6748 h 8281"/>
                <a:gd name="T8" fmla="*/ 2963 w 6973"/>
                <a:gd name="T9" fmla="*/ 6593 h 8281"/>
                <a:gd name="T10" fmla="*/ 3747 w 6973"/>
                <a:gd name="T11" fmla="*/ 6531 h 8281"/>
                <a:gd name="T12" fmla="*/ 3486 w 6973"/>
                <a:gd name="T13" fmla="*/ 6365 h 8281"/>
                <a:gd name="T14" fmla="*/ 3085 w 6973"/>
                <a:gd name="T15" fmla="*/ 6342 h 8281"/>
                <a:gd name="T16" fmla="*/ 3446 w 6973"/>
                <a:gd name="T17" fmla="*/ 5748 h 8281"/>
                <a:gd name="T18" fmla="*/ 3507 w 6973"/>
                <a:gd name="T19" fmla="*/ 5900 h 8281"/>
                <a:gd name="T20" fmla="*/ 3359 w 6973"/>
                <a:gd name="T21" fmla="*/ 6253 h 8281"/>
                <a:gd name="T22" fmla="*/ 3749 w 6973"/>
                <a:gd name="T23" fmla="*/ 6138 h 8281"/>
                <a:gd name="T24" fmla="*/ 3898 w 6973"/>
                <a:gd name="T25" fmla="*/ 6579 h 8281"/>
                <a:gd name="T26" fmla="*/ 5394 w 6973"/>
                <a:gd name="T27" fmla="*/ 7100 h 8281"/>
                <a:gd name="T28" fmla="*/ 6568 w 6973"/>
                <a:gd name="T29" fmla="*/ 7951 h 8281"/>
                <a:gd name="T30" fmla="*/ 6973 w 6973"/>
                <a:gd name="T31" fmla="*/ 8281 h 8281"/>
                <a:gd name="T32" fmla="*/ 6378 w 6973"/>
                <a:gd name="T33" fmla="*/ 7491 h 8281"/>
                <a:gd name="T34" fmla="*/ 5370 w 6973"/>
                <a:gd name="T35" fmla="*/ 4250 h 8281"/>
                <a:gd name="T36" fmla="*/ 6850 w 6973"/>
                <a:gd name="T37" fmla="*/ 31 h 8281"/>
                <a:gd name="T38" fmla="*/ 6479 w 6973"/>
                <a:gd name="T39" fmla="*/ 299 h 8281"/>
                <a:gd name="T40" fmla="*/ 5380 w 6973"/>
                <a:gd name="T41" fmla="*/ 1069 h 8281"/>
                <a:gd name="T42" fmla="*/ 735 w 6973"/>
                <a:gd name="T43" fmla="*/ 539 h 8281"/>
                <a:gd name="T44" fmla="*/ 50 w 6973"/>
                <a:gd name="T45" fmla="*/ 0 h 8281"/>
                <a:gd name="T46" fmla="*/ 1102 w 6973"/>
                <a:gd name="T47" fmla="*/ 1760 h 8281"/>
                <a:gd name="T48" fmla="*/ 1064 w 6973"/>
                <a:gd name="T49" fmla="*/ 6492 h 8281"/>
                <a:gd name="T50" fmla="*/ 584 w 6973"/>
                <a:gd name="T51" fmla="*/ 7422 h 8281"/>
                <a:gd name="T52" fmla="*/ 0 w 6973"/>
                <a:gd name="T53" fmla="*/ 8238 h 8281"/>
                <a:gd name="connsiteX0" fmla="*/ 0 w 10000"/>
                <a:gd name="connsiteY0" fmla="*/ 9948 h 10000"/>
                <a:gd name="connsiteX1" fmla="*/ 684 w 10000"/>
                <a:gd name="connsiteY1" fmla="*/ 9471 h 10000"/>
                <a:gd name="connsiteX2" fmla="*/ 1490 w 10000"/>
                <a:gd name="connsiteY2" fmla="*/ 8957 h 10000"/>
                <a:gd name="connsiteX3" fmla="*/ 3311 w 10000"/>
                <a:gd name="connsiteY3" fmla="*/ 8149 h 10000"/>
                <a:gd name="connsiteX4" fmla="*/ 4249 w 10000"/>
                <a:gd name="connsiteY4" fmla="*/ 7962 h 10000"/>
                <a:gd name="connsiteX5" fmla="*/ 5374 w 10000"/>
                <a:gd name="connsiteY5" fmla="*/ 7887 h 10000"/>
                <a:gd name="connsiteX6" fmla="*/ 4999 w 10000"/>
                <a:gd name="connsiteY6" fmla="*/ 7686 h 10000"/>
                <a:gd name="connsiteX7" fmla="*/ 4424 w 10000"/>
                <a:gd name="connsiteY7" fmla="*/ 7658 h 10000"/>
                <a:gd name="connsiteX8" fmla="*/ 5029 w 10000"/>
                <a:gd name="connsiteY8" fmla="*/ 7125 h 10000"/>
                <a:gd name="connsiteX9" fmla="*/ 4817 w 10000"/>
                <a:gd name="connsiteY9" fmla="*/ 7551 h 10000"/>
                <a:gd name="connsiteX10" fmla="*/ 5376 w 10000"/>
                <a:gd name="connsiteY10" fmla="*/ 7412 h 10000"/>
                <a:gd name="connsiteX11" fmla="*/ 5590 w 10000"/>
                <a:gd name="connsiteY11" fmla="*/ 7945 h 10000"/>
                <a:gd name="connsiteX12" fmla="*/ 7736 w 10000"/>
                <a:gd name="connsiteY12" fmla="*/ 8574 h 10000"/>
                <a:gd name="connsiteX13" fmla="*/ 9419 w 10000"/>
                <a:gd name="connsiteY13" fmla="*/ 9601 h 10000"/>
                <a:gd name="connsiteX14" fmla="*/ 10000 w 10000"/>
                <a:gd name="connsiteY14" fmla="*/ 10000 h 10000"/>
                <a:gd name="connsiteX15" fmla="*/ 9147 w 10000"/>
                <a:gd name="connsiteY15" fmla="*/ 9046 h 10000"/>
                <a:gd name="connsiteX16" fmla="*/ 7701 w 10000"/>
                <a:gd name="connsiteY16" fmla="*/ 5132 h 10000"/>
                <a:gd name="connsiteX17" fmla="*/ 9824 w 10000"/>
                <a:gd name="connsiteY17" fmla="*/ 37 h 10000"/>
                <a:gd name="connsiteX18" fmla="*/ 9292 w 10000"/>
                <a:gd name="connsiteY18" fmla="*/ 361 h 10000"/>
                <a:gd name="connsiteX19" fmla="*/ 7715 w 10000"/>
                <a:gd name="connsiteY19" fmla="*/ 1291 h 10000"/>
                <a:gd name="connsiteX20" fmla="*/ 1054 w 10000"/>
                <a:gd name="connsiteY20" fmla="*/ 651 h 10000"/>
                <a:gd name="connsiteX21" fmla="*/ 72 w 10000"/>
                <a:gd name="connsiteY21" fmla="*/ 0 h 10000"/>
                <a:gd name="connsiteX22" fmla="*/ 1580 w 10000"/>
                <a:gd name="connsiteY22" fmla="*/ 2125 h 10000"/>
                <a:gd name="connsiteX23" fmla="*/ 1526 w 10000"/>
                <a:gd name="connsiteY23" fmla="*/ 7840 h 10000"/>
                <a:gd name="connsiteX24" fmla="*/ 838 w 10000"/>
                <a:gd name="connsiteY24" fmla="*/ 8963 h 10000"/>
                <a:gd name="connsiteX25" fmla="*/ 0 w 10000"/>
                <a:gd name="connsiteY25" fmla="*/ 9948 h 10000"/>
                <a:gd name="connsiteX0-1" fmla="*/ 0 w 10000"/>
                <a:gd name="connsiteY0-2" fmla="*/ 9948 h 10000"/>
                <a:gd name="connsiteX1-3" fmla="*/ 684 w 10000"/>
                <a:gd name="connsiteY1-4" fmla="*/ 9471 h 10000"/>
                <a:gd name="connsiteX2-5" fmla="*/ 1490 w 10000"/>
                <a:gd name="connsiteY2-6" fmla="*/ 8957 h 10000"/>
                <a:gd name="connsiteX3-7" fmla="*/ 3311 w 10000"/>
                <a:gd name="connsiteY3-8" fmla="*/ 8149 h 10000"/>
                <a:gd name="connsiteX4-9" fmla="*/ 4249 w 10000"/>
                <a:gd name="connsiteY4-10" fmla="*/ 7962 h 10000"/>
                <a:gd name="connsiteX5-11" fmla="*/ 5374 w 10000"/>
                <a:gd name="connsiteY5-12" fmla="*/ 7887 h 10000"/>
                <a:gd name="connsiteX6-13" fmla="*/ 4999 w 10000"/>
                <a:gd name="connsiteY6-14" fmla="*/ 7686 h 10000"/>
                <a:gd name="connsiteX7-15" fmla="*/ 4424 w 10000"/>
                <a:gd name="connsiteY7-16" fmla="*/ 7658 h 10000"/>
                <a:gd name="connsiteX8-17" fmla="*/ 4817 w 10000"/>
                <a:gd name="connsiteY8-18" fmla="*/ 7551 h 10000"/>
                <a:gd name="connsiteX9-19" fmla="*/ 5376 w 10000"/>
                <a:gd name="connsiteY9-20" fmla="*/ 7412 h 10000"/>
                <a:gd name="connsiteX10-21" fmla="*/ 5590 w 10000"/>
                <a:gd name="connsiteY10-22" fmla="*/ 7945 h 10000"/>
                <a:gd name="connsiteX11-23" fmla="*/ 7736 w 10000"/>
                <a:gd name="connsiteY11-24" fmla="*/ 8574 h 10000"/>
                <a:gd name="connsiteX12-25" fmla="*/ 9419 w 10000"/>
                <a:gd name="connsiteY12-26" fmla="*/ 9601 h 10000"/>
                <a:gd name="connsiteX13-27" fmla="*/ 10000 w 10000"/>
                <a:gd name="connsiteY13-28" fmla="*/ 10000 h 10000"/>
                <a:gd name="connsiteX14-29" fmla="*/ 9147 w 10000"/>
                <a:gd name="connsiteY14-30" fmla="*/ 9046 h 10000"/>
                <a:gd name="connsiteX15-31" fmla="*/ 7701 w 10000"/>
                <a:gd name="connsiteY15-32" fmla="*/ 5132 h 10000"/>
                <a:gd name="connsiteX16-33" fmla="*/ 9824 w 10000"/>
                <a:gd name="connsiteY16-34" fmla="*/ 37 h 10000"/>
                <a:gd name="connsiteX17-35" fmla="*/ 9292 w 10000"/>
                <a:gd name="connsiteY17-36" fmla="*/ 361 h 10000"/>
                <a:gd name="connsiteX18-37" fmla="*/ 7715 w 10000"/>
                <a:gd name="connsiteY18-38" fmla="*/ 1291 h 10000"/>
                <a:gd name="connsiteX19-39" fmla="*/ 1054 w 10000"/>
                <a:gd name="connsiteY19-40" fmla="*/ 651 h 10000"/>
                <a:gd name="connsiteX20-41" fmla="*/ 72 w 10000"/>
                <a:gd name="connsiteY20-42" fmla="*/ 0 h 10000"/>
                <a:gd name="connsiteX21-43" fmla="*/ 1580 w 10000"/>
                <a:gd name="connsiteY21-44" fmla="*/ 2125 h 10000"/>
                <a:gd name="connsiteX22-45" fmla="*/ 1526 w 10000"/>
                <a:gd name="connsiteY22-46" fmla="*/ 7840 h 10000"/>
                <a:gd name="connsiteX23-47" fmla="*/ 838 w 10000"/>
                <a:gd name="connsiteY23-48" fmla="*/ 8963 h 10000"/>
                <a:gd name="connsiteX24-49" fmla="*/ 0 w 10000"/>
                <a:gd name="connsiteY24-50" fmla="*/ 9948 h 10000"/>
                <a:gd name="connsiteX0-51" fmla="*/ 0 w 10000"/>
                <a:gd name="connsiteY0-52" fmla="*/ 9948 h 10000"/>
                <a:gd name="connsiteX1-53" fmla="*/ 684 w 10000"/>
                <a:gd name="connsiteY1-54" fmla="*/ 9471 h 10000"/>
                <a:gd name="connsiteX2-55" fmla="*/ 1490 w 10000"/>
                <a:gd name="connsiteY2-56" fmla="*/ 8957 h 10000"/>
                <a:gd name="connsiteX3-57" fmla="*/ 3311 w 10000"/>
                <a:gd name="connsiteY3-58" fmla="*/ 8149 h 10000"/>
                <a:gd name="connsiteX4-59" fmla="*/ 4249 w 10000"/>
                <a:gd name="connsiteY4-60" fmla="*/ 7962 h 10000"/>
                <a:gd name="connsiteX5-61" fmla="*/ 5374 w 10000"/>
                <a:gd name="connsiteY5-62" fmla="*/ 7887 h 10000"/>
                <a:gd name="connsiteX6-63" fmla="*/ 4999 w 10000"/>
                <a:gd name="connsiteY6-64" fmla="*/ 7686 h 10000"/>
                <a:gd name="connsiteX7-65" fmla="*/ 4424 w 10000"/>
                <a:gd name="connsiteY7-66" fmla="*/ 7658 h 10000"/>
                <a:gd name="connsiteX8-67" fmla="*/ 5376 w 10000"/>
                <a:gd name="connsiteY8-68" fmla="*/ 7412 h 10000"/>
                <a:gd name="connsiteX9-69" fmla="*/ 5590 w 10000"/>
                <a:gd name="connsiteY9-70" fmla="*/ 7945 h 10000"/>
                <a:gd name="connsiteX10-71" fmla="*/ 7736 w 10000"/>
                <a:gd name="connsiteY10-72" fmla="*/ 8574 h 10000"/>
                <a:gd name="connsiteX11-73" fmla="*/ 9419 w 10000"/>
                <a:gd name="connsiteY11-74" fmla="*/ 9601 h 10000"/>
                <a:gd name="connsiteX12-75" fmla="*/ 10000 w 10000"/>
                <a:gd name="connsiteY12-76" fmla="*/ 10000 h 10000"/>
                <a:gd name="connsiteX13-77" fmla="*/ 9147 w 10000"/>
                <a:gd name="connsiteY13-78" fmla="*/ 9046 h 10000"/>
                <a:gd name="connsiteX14-79" fmla="*/ 7701 w 10000"/>
                <a:gd name="connsiteY14-80" fmla="*/ 5132 h 10000"/>
                <a:gd name="connsiteX15-81" fmla="*/ 9824 w 10000"/>
                <a:gd name="connsiteY15-82" fmla="*/ 37 h 10000"/>
                <a:gd name="connsiteX16-83" fmla="*/ 9292 w 10000"/>
                <a:gd name="connsiteY16-84" fmla="*/ 361 h 10000"/>
                <a:gd name="connsiteX17-85" fmla="*/ 7715 w 10000"/>
                <a:gd name="connsiteY17-86" fmla="*/ 1291 h 10000"/>
                <a:gd name="connsiteX18-87" fmla="*/ 1054 w 10000"/>
                <a:gd name="connsiteY18-88" fmla="*/ 651 h 10000"/>
                <a:gd name="connsiteX19-89" fmla="*/ 72 w 10000"/>
                <a:gd name="connsiteY19-90" fmla="*/ 0 h 10000"/>
                <a:gd name="connsiteX20-91" fmla="*/ 1580 w 10000"/>
                <a:gd name="connsiteY20-92" fmla="*/ 2125 h 10000"/>
                <a:gd name="connsiteX21-93" fmla="*/ 1526 w 10000"/>
                <a:gd name="connsiteY21-94" fmla="*/ 7840 h 10000"/>
                <a:gd name="connsiteX22-95" fmla="*/ 838 w 10000"/>
                <a:gd name="connsiteY22-96" fmla="*/ 8963 h 10000"/>
                <a:gd name="connsiteX23-97" fmla="*/ 0 w 10000"/>
                <a:gd name="connsiteY23-98" fmla="*/ 9948 h 10000"/>
                <a:gd name="connsiteX0-99" fmla="*/ 0 w 10000"/>
                <a:gd name="connsiteY0-100" fmla="*/ 9948 h 10000"/>
                <a:gd name="connsiteX1-101" fmla="*/ 684 w 10000"/>
                <a:gd name="connsiteY1-102" fmla="*/ 9471 h 10000"/>
                <a:gd name="connsiteX2-103" fmla="*/ 1490 w 10000"/>
                <a:gd name="connsiteY2-104" fmla="*/ 8957 h 10000"/>
                <a:gd name="connsiteX3-105" fmla="*/ 3311 w 10000"/>
                <a:gd name="connsiteY3-106" fmla="*/ 8149 h 10000"/>
                <a:gd name="connsiteX4-107" fmla="*/ 4249 w 10000"/>
                <a:gd name="connsiteY4-108" fmla="*/ 7962 h 10000"/>
                <a:gd name="connsiteX5-109" fmla="*/ 5374 w 10000"/>
                <a:gd name="connsiteY5-110" fmla="*/ 7887 h 10000"/>
                <a:gd name="connsiteX6-111" fmla="*/ 4999 w 10000"/>
                <a:gd name="connsiteY6-112" fmla="*/ 7686 h 10000"/>
                <a:gd name="connsiteX7-113" fmla="*/ 5376 w 10000"/>
                <a:gd name="connsiteY7-114" fmla="*/ 7412 h 10000"/>
                <a:gd name="connsiteX8-115" fmla="*/ 5590 w 10000"/>
                <a:gd name="connsiteY8-116" fmla="*/ 7945 h 10000"/>
                <a:gd name="connsiteX9-117" fmla="*/ 7736 w 10000"/>
                <a:gd name="connsiteY9-118" fmla="*/ 8574 h 10000"/>
                <a:gd name="connsiteX10-119" fmla="*/ 9419 w 10000"/>
                <a:gd name="connsiteY10-120" fmla="*/ 9601 h 10000"/>
                <a:gd name="connsiteX11-121" fmla="*/ 10000 w 10000"/>
                <a:gd name="connsiteY11-122" fmla="*/ 10000 h 10000"/>
                <a:gd name="connsiteX12-123" fmla="*/ 9147 w 10000"/>
                <a:gd name="connsiteY12-124" fmla="*/ 9046 h 10000"/>
                <a:gd name="connsiteX13-125" fmla="*/ 7701 w 10000"/>
                <a:gd name="connsiteY13-126" fmla="*/ 5132 h 10000"/>
                <a:gd name="connsiteX14-127" fmla="*/ 9824 w 10000"/>
                <a:gd name="connsiteY14-128" fmla="*/ 37 h 10000"/>
                <a:gd name="connsiteX15-129" fmla="*/ 9292 w 10000"/>
                <a:gd name="connsiteY15-130" fmla="*/ 361 h 10000"/>
                <a:gd name="connsiteX16-131" fmla="*/ 7715 w 10000"/>
                <a:gd name="connsiteY16-132" fmla="*/ 1291 h 10000"/>
                <a:gd name="connsiteX17-133" fmla="*/ 1054 w 10000"/>
                <a:gd name="connsiteY17-134" fmla="*/ 651 h 10000"/>
                <a:gd name="connsiteX18-135" fmla="*/ 72 w 10000"/>
                <a:gd name="connsiteY18-136" fmla="*/ 0 h 10000"/>
                <a:gd name="connsiteX19-137" fmla="*/ 1580 w 10000"/>
                <a:gd name="connsiteY19-138" fmla="*/ 2125 h 10000"/>
                <a:gd name="connsiteX20-139" fmla="*/ 1526 w 10000"/>
                <a:gd name="connsiteY20-140" fmla="*/ 7840 h 10000"/>
                <a:gd name="connsiteX21-141" fmla="*/ 838 w 10000"/>
                <a:gd name="connsiteY21-142" fmla="*/ 8963 h 10000"/>
                <a:gd name="connsiteX22-143" fmla="*/ 0 w 10000"/>
                <a:gd name="connsiteY22-144" fmla="*/ 9948 h 10000"/>
                <a:gd name="connsiteX0-145" fmla="*/ 0 w 10000"/>
                <a:gd name="connsiteY0-146" fmla="*/ 9948 h 10000"/>
                <a:gd name="connsiteX1-147" fmla="*/ 684 w 10000"/>
                <a:gd name="connsiteY1-148" fmla="*/ 9471 h 10000"/>
                <a:gd name="connsiteX2-149" fmla="*/ 1490 w 10000"/>
                <a:gd name="connsiteY2-150" fmla="*/ 8957 h 10000"/>
                <a:gd name="connsiteX3-151" fmla="*/ 3311 w 10000"/>
                <a:gd name="connsiteY3-152" fmla="*/ 8149 h 10000"/>
                <a:gd name="connsiteX4-153" fmla="*/ 4249 w 10000"/>
                <a:gd name="connsiteY4-154" fmla="*/ 7962 h 10000"/>
                <a:gd name="connsiteX5-155" fmla="*/ 5374 w 10000"/>
                <a:gd name="connsiteY5-156" fmla="*/ 7887 h 10000"/>
                <a:gd name="connsiteX6-157" fmla="*/ 4999 w 10000"/>
                <a:gd name="connsiteY6-158" fmla="*/ 7686 h 10000"/>
                <a:gd name="connsiteX7-159" fmla="*/ 5590 w 10000"/>
                <a:gd name="connsiteY7-160" fmla="*/ 7945 h 10000"/>
                <a:gd name="connsiteX8-161" fmla="*/ 7736 w 10000"/>
                <a:gd name="connsiteY8-162" fmla="*/ 8574 h 10000"/>
                <a:gd name="connsiteX9-163" fmla="*/ 9419 w 10000"/>
                <a:gd name="connsiteY9-164" fmla="*/ 9601 h 10000"/>
                <a:gd name="connsiteX10-165" fmla="*/ 10000 w 10000"/>
                <a:gd name="connsiteY10-166" fmla="*/ 10000 h 10000"/>
                <a:gd name="connsiteX11-167" fmla="*/ 9147 w 10000"/>
                <a:gd name="connsiteY11-168" fmla="*/ 9046 h 10000"/>
                <a:gd name="connsiteX12-169" fmla="*/ 7701 w 10000"/>
                <a:gd name="connsiteY12-170" fmla="*/ 5132 h 10000"/>
                <a:gd name="connsiteX13-171" fmla="*/ 9824 w 10000"/>
                <a:gd name="connsiteY13-172" fmla="*/ 37 h 10000"/>
                <a:gd name="connsiteX14-173" fmla="*/ 9292 w 10000"/>
                <a:gd name="connsiteY14-174" fmla="*/ 361 h 10000"/>
                <a:gd name="connsiteX15-175" fmla="*/ 7715 w 10000"/>
                <a:gd name="connsiteY15-176" fmla="*/ 1291 h 10000"/>
                <a:gd name="connsiteX16-177" fmla="*/ 1054 w 10000"/>
                <a:gd name="connsiteY16-178" fmla="*/ 651 h 10000"/>
                <a:gd name="connsiteX17-179" fmla="*/ 72 w 10000"/>
                <a:gd name="connsiteY17-180" fmla="*/ 0 h 10000"/>
                <a:gd name="connsiteX18-181" fmla="*/ 1580 w 10000"/>
                <a:gd name="connsiteY18-182" fmla="*/ 2125 h 10000"/>
                <a:gd name="connsiteX19-183" fmla="*/ 1526 w 10000"/>
                <a:gd name="connsiteY19-184" fmla="*/ 7840 h 10000"/>
                <a:gd name="connsiteX20-185" fmla="*/ 838 w 10000"/>
                <a:gd name="connsiteY20-186" fmla="*/ 8963 h 10000"/>
                <a:gd name="connsiteX21-187" fmla="*/ 0 w 10000"/>
                <a:gd name="connsiteY21-188" fmla="*/ 9948 h 10000"/>
                <a:gd name="connsiteX0-189" fmla="*/ 0 w 10000"/>
                <a:gd name="connsiteY0-190" fmla="*/ 9948 h 10000"/>
                <a:gd name="connsiteX1-191" fmla="*/ 684 w 10000"/>
                <a:gd name="connsiteY1-192" fmla="*/ 9471 h 10000"/>
                <a:gd name="connsiteX2-193" fmla="*/ 1490 w 10000"/>
                <a:gd name="connsiteY2-194" fmla="*/ 8957 h 10000"/>
                <a:gd name="connsiteX3-195" fmla="*/ 3311 w 10000"/>
                <a:gd name="connsiteY3-196" fmla="*/ 8149 h 10000"/>
                <a:gd name="connsiteX4-197" fmla="*/ 4249 w 10000"/>
                <a:gd name="connsiteY4-198" fmla="*/ 7962 h 10000"/>
                <a:gd name="connsiteX5-199" fmla="*/ 5374 w 10000"/>
                <a:gd name="connsiteY5-200" fmla="*/ 7887 h 10000"/>
                <a:gd name="connsiteX6-201" fmla="*/ 5590 w 10000"/>
                <a:gd name="connsiteY6-202" fmla="*/ 7945 h 10000"/>
                <a:gd name="connsiteX7-203" fmla="*/ 7736 w 10000"/>
                <a:gd name="connsiteY7-204" fmla="*/ 8574 h 10000"/>
                <a:gd name="connsiteX8-205" fmla="*/ 9419 w 10000"/>
                <a:gd name="connsiteY8-206" fmla="*/ 9601 h 10000"/>
                <a:gd name="connsiteX9-207" fmla="*/ 10000 w 10000"/>
                <a:gd name="connsiteY9-208" fmla="*/ 10000 h 10000"/>
                <a:gd name="connsiteX10-209" fmla="*/ 9147 w 10000"/>
                <a:gd name="connsiteY10-210" fmla="*/ 9046 h 10000"/>
                <a:gd name="connsiteX11-211" fmla="*/ 7701 w 10000"/>
                <a:gd name="connsiteY11-212" fmla="*/ 5132 h 10000"/>
                <a:gd name="connsiteX12-213" fmla="*/ 9824 w 10000"/>
                <a:gd name="connsiteY12-214" fmla="*/ 37 h 10000"/>
                <a:gd name="connsiteX13-215" fmla="*/ 9292 w 10000"/>
                <a:gd name="connsiteY13-216" fmla="*/ 361 h 10000"/>
                <a:gd name="connsiteX14-217" fmla="*/ 7715 w 10000"/>
                <a:gd name="connsiteY14-218" fmla="*/ 1291 h 10000"/>
                <a:gd name="connsiteX15-219" fmla="*/ 1054 w 10000"/>
                <a:gd name="connsiteY15-220" fmla="*/ 651 h 10000"/>
                <a:gd name="connsiteX16-221" fmla="*/ 72 w 10000"/>
                <a:gd name="connsiteY16-222" fmla="*/ 0 h 10000"/>
                <a:gd name="connsiteX17-223" fmla="*/ 1580 w 10000"/>
                <a:gd name="connsiteY17-224" fmla="*/ 2125 h 10000"/>
                <a:gd name="connsiteX18-225" fmla="*/ 1526 w 10000"/>
                <a:gd name="connsiteY18-226" fmla="*/ 7840 h 10000"/>
                <a:gd name="connsiteX19-227" fmla="*/ 838 w 10000"/>
                <a:gd name="connsiteY19-228" fmla="*/ 8963 h 10000"/>
                <a:gd name="connsiteX20-229" fmla="*/ 0 w 10000"/>
                <a:gd name="connsiteY20-230" fmla="*/ 9948 h 10000"/>
                <a:gd name="connsiteX0-231" fmla="*/ 0 w 10000"/>
                <a:gd name="connsiteY0-232" fmla="*/ 9948 h 10000"/>
                <a:gd name="connsiteX1-233" fmla="*/ 684 w 10000"/>
                <a:gd name="connsiteY1-234" fmla="*/ 9471 h 10000"/>
                <a:gd name="connsiteX2-235" fmla="*/ 1490 w 10000"/>
                <a:gd name="connsiteY2-236" fmla="*/ 8957 h 10000"/>
                <a:gd name="connsiteX3-237" fmla="*/ 3311 w 10000"/>
                <a:gd name="connsiteY3-238" fmla="*/ 8149 h 10000"/>
                <a:gd name="connsiteX4-239" fmla="*/ 4249 w 10000"/>
                <a:gd name="connsiteY4-240" fmla="*/ 7962 h 10000"/>
                <a:gd name="connsiteX5-241" fmla="*/ 5590 w 10000"/>
                <a:gd name="connsiteY5-242" fmla="*/ 7945 h 10000"/>
                <a:gd name="connsiteX6-243" fmla="*/ 7736 w 10000"/>
                <a:gd name="connsiteY6-244" fmla="*/ 8574 h 10000"/>
                <a:gd name="connsiteX7-245" fmla="*/ 9419 w 10000"/>
                <a:gd name="connsiteY7-246" fmla="*/ 9601 h 10000"/>
                <a:gd name="connsiteX8-247" fmla="*/ 10000 w 10000"/>
                <a:gd name="connsiteY8-248" fmla="*/ 10000 h 10000"/>
                <a:gd name="connsiteX9-249" fmla="*/ 9147 w 10000"/>
                <a:gd name="connsiteY9-250" fmla="*/ 9046 h 10000"/>
                <a:gd name="connsiteX10-251" fmla="*/ 7701 w 10000"/>
                <a:gd name="connsiteY10-252" fmla="*/ 5132 h 10000"/>
                <a:gd name="connsiteX11-253" fmla="*/ 9824 w 10000"/>
                <a:gd name="connsiteY11-254" fmla="*/ 37 h 10000"/>
                <a:gd name="connsiteX12-255" fmla="*/ 9292 w 10000"/>
                <a:gd name="connsiteY12-256" fmla="*/ 361 h 10000"/>
                <a:gd name="connsiteX13-257" fmla="*/ 7715 w 10000"/>
                <a:gd name="connsiteY13-258" fmla="*/ 1291 h 10000"/>
                <a:gd name="connsiteX14-259" fmla="*/ 1054 w 10000"/>
                <a:gd name="connsiteY14-260" fmla="*/ 651 h 10000"/>
                <a:gd name="connsiteX15-261" fmla="*/ 72 w 10000"/>
                <a:gd name="connsiteY15-262" fmla="*/ 0 h 10000"/>
                <a:gd name="connsiteX16-263" fmla="*/ 1580 w 10000"/>
                <a:gd name="connsiteY16-264" fmla="*/ 2125 h 10000"/>
                <a:gd name="connsiteX17-265" fmla="*/ 1526 w 10000"/>
                <a:gd name="connsiteY17-266" fmla="*/ 7840 h 10000"/>
                <a:gd name="connsiteX18-267" fmla="*/ 838 w 10000"/>
                <a:gd name="connsiteY18-268" fmla="*/ 8963 h 10000"/>
                <a:gd name="connsiteX19-269" fmla="*/ 0 w 10000"/>
                <a:gd name="connsiteY19-270" fmla="*/ 9948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</a:cxnLst>
              <a:rect l="l" t="t" r="r" b="b"/>
              <a:pathLst>
                <a:path w="10000" h="10000">
                  <a:moveTo>
                    <a:pt x="0" y="9948"/>
                  </a:moveTo>
                  <a:cubicBezTo>
                    <a:pt x="85" y="9947"/>
                    <a:pt x="525" y="9575"/>
                    <a:pt x="684" y="9471"/>
                  </a:cubicBezTo>
                  <a:cubicBezTo>
                    <a:pt x="964" y="9289"/>
                    <a:pt x="1179" y="9137"/>
                    <a:pt x="1490" y="8957"/>
                  </a:cubicBezTo>
                  <a:cubicBezTo>
                    <a:pt x="1937" y="8698"/>
                    <a:pt x="2655" y="8302"/>
                    <a:pt x="3311" y="8149"/>
                  </a:cubicBezTo>
                  <a:cubicBezTo>
                    <a:pt x="3608" y="8096"/>
                    <a:pt x="3869" y="7996"/>
                    <a:pt x="4249" y="7962"/>
                  </a:cubicBezTo>
                  <a:cubicBezTo>
                    <a:pt x="4629" y="7928"/>
                    <a:pt x="5009" y="7843"/>
                    <a:pt x="5590" y="7945"/>
                  </a:cubicBezTo>
                  <a:cubicBezTo>
                    <a:pt x="6415" y="8027"/>
                    <a:pt x="7089" y="8289"/>
                    <a:pt x="7736" y="8574"/>
                  </a:cubicBezTo>
                  <a:cubicBezTo>
                    <a:pt x="8106" y="8737"/>
                    <a:pt x="9304" y="9429"/>
                    <a:pt x="9419" y="9601"/>
                  </a:cubicBezTo>
                  <a:cubicBezTo>
                    <a:pt x="9663" y="9743"/>
                    <a:pt x="9811" y="9866"/>
                    <a:pt x="10000" y="10000"/>
                  </a:cubicBezTo>
                  <a:cubicBezTo>
                    <a:pt x="9824" y="9876"/>
                    <a:pt x="9300" y="9237"/>
                    <a:pt x="9147" y="9046"/>
                  </a:cubicBezTo>
                  <a:cubicBezTo>
                    <a:pt x="8322" y="8020"/>
                    <a:pt x="7708" y="6413"/>
                    <a:pt x="7701" y="5132"/>
                  </a:cubicBezTo>
                  <a:cubicBezTo>
                    <a:pt x="7690" y="3323"/>
                    <a:pt x="8454" y="1282"/>
                    <a:pt x="9824" y="37"/>
                  </a:cubicBezTo>
                  <a:cubicBezTo>
                    <a:pt x="9644" y="59"/>
                    <a:pt x="9610" y="133"/>
                    <a:pt x="9292" y="361"/>
                  </a:cubicBezTo>
                  <a:cubicBezTo>
                    <a:pt x="8798" y="716"/>
                    <a:pt x="8298" y="1026"/>
                    <a:pt x="7715" y="1291"/>
                  </a:cubicBezTo>
                  <a:cubicBezTo>
                    <a:pt x="5280" y="2397"/>
                    <a:pt x="3135" y="2026"/>
                    <a:pt x="1054" y="651"/>
                  </a:cubicBezTo>
                  <a:cubicBezTo>
                    <a:pt x="886" y="540"/>
                    <a:pt x="245" y="29"/>
                    <a:pt x="72" y="0"/>
                  </a:cubicBezTo>
                  <a:cubicBezTo>
                    <a:pt x="621" y="473"/>
                    <a:pt x="1281" y="1503"/>
                    <a:pt x="1580" y="2125"/>
                  </a:cubicBezTo>
                  <a:cubicBezTo>
                    <a:pt x="2435" y="3899"/>
                    <a:pt x="2412" y="6074"/>
                    <a:pt x="1526" y="7840"/>
                  </a:cubicBezTo>
                  <a:cubicBezTo>
                    <a:pt x="1318" y="8254"/>
                    <a:pt x="1081" y="8616"/>
                    <a:pt x="838" y="8963"/>
                  </a:cubicBezTo>
                  <a:cubicBezTo>
                    <a:pt x="568" y="9344"/>
                    <a:pt x="239" y="9635"/>
                    <a:pt x="0" y="99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082125" y="2840993"/>
              <a:ext cx="2050900" cy="2050899"/>
            </a:xfrm>
            <a:prstGeom prst="ellipse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402436" y="2840993"/>
              <a:ext cx="2050900" cy="2050899"/>
            </a:xfrm>
            <a:prstGeom prst="ellipse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750239" y="2840993"/>
              <a:ext cx="2050900" cy="2050899"/>
            </a:xfrm>
            <a:prstGeom prst="ellipse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604010" y="772160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研读课标，促进教师专业发展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51610" y="3277870"/>
            <a:ext cx="13436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6000" dirty="0" smtClean="0">
                <a:latin typeface="楷体" panose="02010609060101010101" charset="-122"/>
                <a:ea typeface="楷体" panose="02010609060101010101" charset="-122"/>
              </a:rPr>
              <a:t>听</a:t>
            </a:r>
            <a:endParaRPr lang="zh-CN" altLang="en-US" sz="60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50360" y="3272155"/>
            <a:ext cx="13436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6000" dirty="0" smtClean="0">
                <a:latin typeface="楷体" panose="02010609060101010101" charset="-122"/>
                <a:ea typeface="楷体" panose="02010609060101010101" charset="-122"/>
              </a:rPr>
              <a:t>读</a:t>
            </a:r>
            <a:endParaRPr lang="zh-CN" altLang="en-US" sz="60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854671" y="2726058"/>
            <a:ext cx="2050900" cy="2050899"/>
          </a:xfrm>
          <a:prstGeom prst="ellipse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15" name="Freeform 9"/>
          <p:cNvSpPr/>
          <p:nvPr/>
        </p:nvSpPr>
        <p:spPr bwMode="auto">
          <a:xfrm>
            <a:off x="7989160" y="3080324"/>
            <a:ext cx="1138116" cy="1352004"/>
          </a:xfrm>
          <a:custGeom>
            <a:avLst/>
            <a:gdLst>
              <a:gd name="T0" fmla="*/ 0 w 6973"/>
              <a:gd name="T1" fmla="*/ 8238 h 8281"/>
              <a:gd name="T2" fmla="*/ 477 w 6973"/>
              <a:gd name="T3" fmla="*/ 7843 h 8281"/>
              <a:gd name="T4" fmla="*/ 1039 w 6973"/>
              <a:gd name="T5" fmla="*/ 7417 h 8281"/>
              <a:gd name="T6" fmla="*/ 2309 w 6973"/>
              <a:gd name="T7" fmla="*/ 6748 h 8281"/>
              <a:gd name="T8" fmla="*/ 2963 w 6973"/>
              <a:gd name="T9" fmla="*/ 6593 h 8281"/>
              <a:gd name="T10" fmla="*/ 3747 w 6973"/>
              <a:gd name="T11" fmla="*/ 6531 h 8281"/>
              <a:gd name="T12" fmla="*/ 3486 w 6973"/>
              <a:gd name="T13" fmla="*/ 6365 h 8281"/>
              <a:gd name="T14" fmla="*/ 3085 w 6973"/>
              <a:gd name="T15" fmla="*/ 6342 h 8281"/>
              <a:gd name="T16" fmla="*/ 3446 w 6973"/>
              <a:gd name="T17" fmla="*/ 5748 h 8281"/>
              <a:gd name="T18" fmla="*/ 3507 w 6973"/>
              <a:gd name="T19" fmla="*/ 5900 h 8281"/>
              <a:gd name="T20" fmla="*/ 3359 w 6973"/>
              <a:gd name="T21" fmla="*/ 6253 h 8281"/>
              <a:gd name="T22" fmla="*/ 3749 w 6973"/>
              <a:gd name="T23" fmla="*/ 6138 h 8281"/>
              <a:gd name="T24" fmla="*/ 3898 w 6973"/>
              <a:gd name="T25" fmla="*/ 6579 h 8281"/>
              <a:gd name="T26" fmla="*/ 5394 w 6973"/>
              <a:gd name="T27" fmla="*/ 7100 h 8281"/>
              <a:gd name="T28" fmla="*/ 6568 w 6973"/>
              <a:gd name="T29" fmla="*/ 7951 h 8281"/>
              <a:gd name="T30" fmla="*/ 6973 w 6973"/>
              <a:gd name="T31" fmla="*/ 8281 h 8281"/>
              <a:gd name="T32" fmla="*/ 6378 w 6973"/>
              <a:gd name="T33" fmla="*/ 7491 h 8281"/>
              <a:gd name="T34" fmla="*/ 5370 w 6973"/>
              <a:gd name="T35" fmla="*/ 4250 h 8281"/>
              <a:gd name="T36" fmla="*/ 6850 w 6973"/>
              <a:gd name="T37" fmla="*/ 31 h 8281"/>
              <a:gd name="T38" fmla="*/ 6479 w 6973"/>
              <a:gd name="T39" fmla="*/ 299 h 8281"/>
              <a:gd name="T40" fmla="*/ 5380 w 6973"/>
              <a:gd name="T41" fmla="*/ 1069 h 8281"/>
              <a:gd name="T42" fmla="*/ 735 w 6973"/>
              <a:gd name="T43" fmla="*/ 539 h 8281"/>
              <a:gd name="T44" fmla="*/ 50 w 6973"/>
              <a:gd name="T45" fmla="*/ 0 h 8281"/>
              <a:gd name="T46" fmla="*/ 1102 w 6973"/>
              <a:gd name="T47" fmla="*/ 1760 h 8281"/>
              <a:gd name="T48" fmla="*/ 1064 w 6973"/>
              <a:gd name="T49" fmla="*/ 6492 h 8281"/>
              <a:gd name="T50" fmla="*/ 584 w 6973"/>
              <a:gd name="T51" fmla="*/ 7422 h 8281"/>
              <a:gd name="T52" fmla="*/ 0 w 6973"/>
              <a:gd name="T53" fmla="*/ 8238 h 8281"/>
              <a:gd name="connsiteX0" fmla="*/ 0 w 10000"/>
              <a:gd name="connsiteY0" fmla="*/ 9948 h 10000"/>
              <a:gd name="connsiteX1" fmla="*/ 684 w 10000"/>
              <a:gd name="connsiteY1" fmla="*/ 9471 h 10000"/>
              <a:gd name="connsiteX2" fmla="*/ 1490 w 10000"/>
              <a:gd name="connsiteY2" fmla="*/ 8957 h 10000"/>
              <a:gd name="connsiteX3" fmla="*/ 3311 w 10000"/>
              <a:gd name="connsiteY3" fmla="*/ 8149 h 10000"/>
              <a:gd name="connsiteX4" fmla="*/ 4249 w 10000"/>
              <a:gd name="connsiteY4" fmla="*/ 7962 h 10000"/>
              <a:gd name="connsiteX5" fmla="*/ 5374 w 10000"/>
              <a:gd name="connsiteY5" fmla="*/ 7887 h 10000"/>
              <a:gd name="connsiteX6" fmla="*/ 4999 w 10000"/>
              <a:gd name="connsiteY6" fmla="*/ 7686 h 10000"/>
              <a:gd name="connsiteX7" fmla="*/ 4424 w 10000"/>
              <a:gd name="connsiteY7" fmla="*/ 7658 h 10000"/>
              <a:gd name="connsiteX8" fmla="*/ 5029 w 10000"/>
              <a:gd name="connsiteY8" fmla="*/ 7125 h 10000"/>
              <a:gd name="connsiteX9" fmla="*/ 4817 w 10000"/>
              <a:gd name="connsiteY9" fmla="*/ 7551 h 10000"/>
              <a:gd name="connsiteX10" fmla="*/ 5376 w 10000"/>
              <a:gd name="connsiteY10" fmla="*/ 7412 h 10000"/>
              <a:gd name="connsiteX11" fmla="*/ 5590 w 10000"/>
              <a:gd name="connsiteY11" fmla="*/ 7945 h 10000"/>
              <a:gd name="connsiteX12" fmla="*/ 7736 w 10000"/>
              <a:gd name="connsiteY12" fmla="*/ 8574 h 10000"/>
              <a:gd name="connsiteX13" fmla="*/ 9419 w 10000"/>
              <a:gd name="connsiteY13" fmla="*/ 9601 h 10000"/>
              <a:gd name="connsiteX14" fmla="*/ 10000 w 10000"/>
              <a:gd name="connsiteY14" fmla="*/ 10000 h 10000"/>
              <a:gd name="connsiteX15" fmla="*/ 9147 w 10000"/>
              <a:gd name="connsiteY15" fmla="*/ 9046 h 10000"/>
              <a:gd name="connsiteX16" fmla="*/ 7701 w 10000"/>
              <a:gd name="connsiteY16" fmla="*/ 5132 h 10000"/>
              <a:gd name="connsiteX17" fmla="*/ 9824 w 10000"/>
              <a:gd name="connsiteY17" fmla="*/ 37 h 10000"/>
              <a:gd name="connsiteX18" fmla="*/ 9292 w 10000"/>
              <a:gd name="connsiteY18" fmla="*/ 361 h 10000"/>
              <a:gd name="connsiteX19" fmla="*/ 7715 w 10000"/>
              <a:gd name="connsiteY19" fmla="*/ 1291 h 10000"/>
              <a:gd name="connsiteX20" fmla="*/ 1054 w 10000"/>
              <a:gd name="connsiteY20" fmla="*/ 651 h 10000"/>
              <a:gd name="connsiteX21" fmla="*/ 72 w 10000"/>
              <a:gd name="connsiteY21" fmla="*/ 0 h 10000"/>
              <a:gd name="connsiteX22" fmla="*/ 1580 w 10000"/>
              <a:gd name="connsiteY22" fmla="*/ 2125 h 10000"/>
              <a:gd name="connsiteX23" fmla="*/ 1526 w 10000"/>
              <a:gd name="connsiteY23" fmla="*/ 7840 h 10000"/>
              <a:gd name="connsiteX24" fmla="*/ 838 w 10000"/>
              <a:gd name="connsiteY24" fmla="*/ 8963 h 10000"/>
              <a:gd name="connsiteX25" fmla="*/ 0 w 10000"/>
              <a:gd name="connsiteY25" fmla="*/ 9948 h 10000"/>
              <a:gd name="connsiteX0-1" fmla="*/ 0 w 10000"/>
              <a:gd name="connsiteY0-2" fmla="*/ 9948 h 10000"/>
              <a:gd name="connsiteX1-3" fmla="*/ 684 w 10000"/>
              <a:gd name="connsiteY1-4" fmla="*/ 9471 h 10000"/>
              <a:gd name="connsiteX2-5" fmla="*/ 1490 w 10000"/>
              <a:gd name="connsiteY2-6" fmla="*/ 8957 h 10000"/>
              <a:gd name="connsiteX3-7" fmla="*/ 3311 w 10000"/>
              <a:gd name="connsiteY3-8" fmla="*/ 8149 h 10000"/>
              <a:gd name="connsiteX4-9" fmla="*/ 4249 w 10000"/>
              <a:gd name="connsiteY4-10" fmla="*/ 7962 h 10000"/>
              <a:gd name="connsiteX5-11" fmla="*/ 5374 w 10000"/>
              <a:gd name="connsiteY5-12" fmla="*/ 7887 h 10000"/>
              <a:gd name="connsiteX6-13" fmla="*/ 4999 w 10000"/>
              <a:gd name="connsiteY6-14" fmla="*/ 7686 h 10000"/>
              <a:gd name="connsiteX7-15" fmla="*/ 4424 w 10000"/>
              <a:gd name="connsiteY7-16" fmla="*/ 7658 h 10000"/>
              <a:gd name="connsiteX8-17" fmla="*/ 4817 w 10000"/>
              <a:gd name="connsiteY8-18" fmla="*/ 7551 h 10000"/>
              <a:gd name="connsiteX9-19" fmla="*/ 5376 w 10000"/>
              <a:gd name="connsiteY9-20" fmla="*/ 7412 h 10000"/>
              <a:gd name="connsiteX10-21" fmla="*/ 5590 w 10000"/>
              <a:gd name="connsiteY10-22" fmla="*/ 7945 h 10000"/>
              <a:gd name="connsiteX11-23" fmla="*/ 7736 w 10000"/>
              <a:gd name="connsiteY11-24" fmla="*/ 8574 h 10000"/>
              <a:gd name="connsiteX12-25" fmla="*/ 9419 w 10000"/>
              <a:gd name="connsiteY12-26" fmla="*/ 9601 h 10000"/>
              <a:gd name="connsiteX13-27" fmla="*/ 10000 w 10000"/>
              <a:gd name="connsiteY13-28" fmla="*/ 10000 h 10000"/>
              <a:gd name="connsiteX14-29" fmla="*/ 9147 w 10000"/>
              <a:gd name="connsiteY14-30" fmla="*/ 9046 h 10000"/>
              <a:gd name="connsiteX15-31" fmla="*/ 7701 w 10000"/>
              <a:gd name="connsiteY15-32" fmla="*/ 5132 h 10000"/>
              <a:gd name="connsiteX16-33" fmla="*/ 9824 w 10000"/>
              <a:gd name="connsiteY16-34" fmla="*/ 37 h 10000"/>
              <a:gd name="connsiteX17-35" fmla="*/ 9292 w 10000"/>
              <a:gd name="connsiteY17-36" fmla="*/ 361 h 10000"/>
              <a:gd name="connsiteX18-37" fmla="*/ 7715 w 10000"/>
              <a:gd name="connsiteY18-38" fmla="*/ 1291 h 10000"/>
              <a:gd name="connsiteX19-39" fmla="*/ 1054 w 10000"/>
              <a:gd name="connsiteY19-40" fmla="*/ 651 h 10000"/>
              <a:gd name="connsiteX20-41" fmla="*/ 72 w 10000"/>
              <a:gd name="connsiteY20-42" fmla="*/ 0 h 10000"/>
              <a:gd name="connsiteX21-43" fmla="*/ 1580 w 10000"/>
              <a:gd name="connsiteY21-44" fmla="*/ 2125 h 10000"/>
              <a:gd name="connsiteX22-45" fmla="*/ 1526 w 10000"/>
              <a:gd name="connsiteY22-46" fmla="*/ 7840 h 10000"/>
              <a:gd name="connsiteX23-47" fmla="*/ 838 w 10000"/>
              <a:gd name="connsiteY23-48" fmla="*/ 8963 h 10000"/>
              <a:gd name="connsiteX24-49" fmla="*/ 0 w 10000"/>
              <a:gd name="connsiteY24-50" fmla="*/ 9948 h 10000"/>
              <a:gd name="connsiteX0-51" fmla="*/ 0 w 10000"/>
              <a:gd name="connsiteY0-52" fmla="*/ 9948 h 10000"/>
              <a:gd name="connsiteX1-53" fmla="*/ 684 w 10000"/>
              <a:gd name="connsiteY1-54" fmla="*/ 9471 h 10000"/>
              <a:gd name="connsiteX2-55" fmla="*/ 1490 w 10000"/>
              <a:gd name="connsiteY2-56" fmla="*/ 8957 h 10000"/>
              <a:gd name="connsiteX3-57" fmla="*/ 3311 w 10000"/>
              <a:gd name="connsiteY3-58" fmla="*/ 8149 h 10000"/>
              <a:gd name="connsiteX4-59" fmla="*/ 4249 w 10000"/>
              <a:gd name="connsiteY4-60" fmla="*/ 7962 h 10000"/>
              <a:gd name="connsiteX5-61" fmla="*/ 5374 w 10000"/>
              <a:gd name="connsiteY5-62" fmla="*/ 7887 h 10000"/>
              <a:gd name="connsiteX6-63" fmla="*/ 4999 w 10000"/>
              <a:gd name="connsiteY6-64" fmla="*/ 7686 h 10000"/>
              <a:gd name="connsiteX7-65" fmla="*/ 4424 w 10000"/>
              <a:gd name="connsiteY7-66" fmla="*/ 7658 h 10000"/>
              <a:gd name="connsiteX8-67" fmla="*/ 5376 w 10000"/>
              <a:gd name="connsiteY8-68" fmla="*/ 7412 h 10000"/>
              <a:gd name="connsiteX9-69" fmla="*/ 5590 w 10000"/>
              <a:gd name="connsiteY9-70" fmla="*/ 7945 h 10000"/>
              <a:gd name="connsiteX10-71" fmla="*/ 7736 w 10000"/>
              <a:gd name="connsiteY10-72" fmla="*/ 8574 h 10000"/>
              <a:gd name="connsiteX11-73" fmla="*/ 9419 w 10000"/>
              <a:gd name="connsiteY11-74" fmla="*/ 9601 h 10000"/>
              <a:gd name="connsiteX12-75" fmla="*/ 10000 w 10000"/>
              <a:gd name="connsiteY12-76" fmla="*/ 10000 h 10000"/>
              <a:gd name="connsiteX13-77" fmla="*/ 9147 w 10000"/>
              <a:gd name="connsiteY13-78" fmla="*/ 9046 h 10000"/>
              <a:gd name="connsiteX14-79" fmla="*/ 7701 w 10000"/>
              <a:gd name="connsiteY14-80" fmla="*/ 5132 h 10000"/>
              <a:gd name="connsiteX15-81" fmla="*/ 9824 w 10000"/>
              <a:gd name="connsiteY15-82" fmla="*/ 37 h 10000"/>
              <a:gd name="connsiteX16-83" fmla="*/ 9292 w 10000"/>
              <a:gd name="connsiteY16-84" fmla="*/ 361 h 10000"/>
              <a:gd name="connsiteX17-85" fmla="*/ 7715 w 10000"/>
              <a:gd name="connsiteY17-86" fmla="*/ 1291 h 10000"/>
              <a:gd name="connsiteX18-87" fmla="*/ 1054 w 10000"/>
              <a:gd name="connsiteY18-88" fmla="*/ 651 h 10000"/>
              <a:gd name="connsiteX19-89" fmla="*/ 72 w 10000"/>
              <a:gd name="connsiteY19-90" fmla="*/ 0 h 10000"/>
              <a:gd name="connsiteX20-91" fmla="*/ 1580 w 10000"/>
              <a:gd name="connsiteY20-92" fmla="*/ 2125 h 10000"/>
              <a:gd name="connsiteX21-93" fmla="*/ 1526 w 10000"/>
              <a:gd name="connsiteY21-94" fmla="*/ 7840 h 10000"/>
              <a:gd name="connsiteX22-95" fmla="*/ 838 w 10000"/>
              <a:gd name="connsiteY22-96" fmla="*/ 8963 h 10000"/>
              <a:gd name="connsiteX23-97" fmla="*/ 0 w 10000"/>
              <a:gd name="connsiteY23-98" fmla="*/ 9948 h 10000"/>
              <a:gd name="connsiteX0-99" fmla="*/ 0 w 10000"/>
              <a:gd name="connsiteY0-100" fmla="*/ 9948 h 10000"/>
              <a:gd name="connsiteX1-101" fmla="*/ 684 w 10000"/>
              <a:gd name="connsiteY1-102" fmla="*/ 9471 h 10000"/>
              <a:gd name="connsiteX2-103" fmla="*/ 1490 w 10000"/>
              <a:gd name="connsiteY2-104" fmla="*/ 8957 h 10000"/>
              <a:gd name="connsiteX3-105" fmla="*/ 3311 w 10000"/>
              <a:gd name="connsiteY3-106" fmla="*/ 8149 h 10000"/>
              <a:gd name="connsiteX4-107" fmla="*/ 4249 w 10000"/>
              <a:gd name="connsiteY4-108" fmla="*/ 7962 h 10000"/>
              <a:gd name="connsiteX5-109" fmla="*/ 5374 w 10000"/>
              <a:gd name="connsiteY5-110" fmla="*/ 7887 h 10000"/>
              <a:gd name="connsiteX6-111" fmla="*/ 4999 w 10000"/>
              <a:gd name="connsiteY6-112" fmla="*/ 7686 h 10000"/>
              <a:gd name="connsiteX7-113" fmla="*/ 5376 w 10000"/>
              <a:gd name="connsiteY7-114" fmla="*/ 7412 h 10000"/>
              <a:gd name="connsiteX8-115" fmla="*/ 5590 w 10000"/>
              <a:gd name="connsiteY8-116" fmla="*/ 7945 h 10000"/>
              <a:gd name="connsiteX9-117" fmla="*/ 7736 w 10000"/>
              <a:gd name="connsiteY9-118" fmla="*/ 8574 h 10000"/>
              <a:gd name="connsiteX10-119" fmla="*/ 9419 w 10000"/>
              <a:gd name="connsiteY10-120" fmla="*/ 9601 h 10000"/>
              <a:gd name="connsiteX11-121" fmla="*/ 10000 w 10000"/>
              <a:gd name="connsiteY11-122" fmla="*/ 10000 h 10000"/>
              <a:gd name="connsiteX12-123" fmla="*/ 9147 w 10000"/>
              <a:gd name="connsiteY12-124" fmla="*/ 9046 h 10000"/>
              <a:gd name="connsiteX13-125" fmla="*/ 7701 w 10000"/>
              <a:gd name="connsiteY13-126" fmla="*/ 5132 h 10000"/>
              <a:gd name="connsiteX14-127" fmla="*/ 9824 w 10000"/>
              <a:gd name="connsiteY14-128" fmla="*/ 37 h 10000"/>
              <a:gd name="connsiteX15-129" fmla="*/ 9292 w 10000"/>
              <a:gd name="connsiteY15-130" fmla="*/ 361 h 10000"/>
              <a:gd name="connsiteX16-131" fmla="*/ 7715 w 10000"/>
              <a:gd name="connsiteY16-132" fmla="*/ 1291 h 10000"/>
              <a:gd name="connsiteX17-133" fmla="*/ 1054 w 10000"/>
              <a:gd name="connsiteY17-134" fmla="*/ 651 h 10000"/>
              <a:gd name="connsiteX18-135" fmla="*/ 72 w 10000"/>
              <a:gd name="connsiteY18-136" fmla="*/ 0 h 10000"/>
              <a:gd name="connsiteX19-137" fmla="*/ 1580 w 10000"/>
              <a:gd name="connsiteY19-138" fmla="*/ 2125 h 10000"/>
              <a:gd name="connsiteX20-139" fmla="*/ 1526 w 10000"/>
              <a:gd name="connsiteY20-140" fmla="*/ 7840 h 10000"/>
              <a:gd name="connsiteX21-141" fmla="*/ 838 w 10000"/>
              <a:gd name="connsiteY21-142" fmla="*/ 8963 h 10000"/>
              <a:gd name="connsiteX22-143" fmla="*/ 0 w 10000"/>
              <a:gd name="connsiteY22-144" fmla="*/ 9948 h 10000"/>
              <a:gd name="connsiteX0-145" fmla="*/ 0 w 10000"/>
              <a:gd name="connsiteY0-146" fmla="*/ 9948 h 10000"/>
              <a:gd name="connsiteX1-147" fmla="*/ 684 w 10000"/>
              <a:gd name="connsiteY1-148" fmla="*/ 9471 h 10000"/>
              <a:gd name="connsiteX2-149" fmla="*/ 1490 w 10000"/>
              <a:gd name="connsiteY2-150" fmla="*/ 8957 h 10000"/>
              <a:gd name="connsiteX3-151" fmla="*/ 3311 w 10000"/>
              <a:gd name="connsiteY3-152" fmla="*/ 8149 h 10000"/>
              <a:gd name="connsiteX4-153" fmla="*/ 4249 w 10000"/>
              <a:gd name="connsiteY4-154" fmla="*/ 7962 h 10000"/>
              <a:gd name="connsiteX5-155" fmla="*/ 5374 w 10000"/>
              <a:gd name="connsiteY5-156" fmla="*/ 7887 h 10000"/>
              <a:gd name="connsiteX6-157" fmla="*/ 4999 w 10000"/>
              <a:gd name="connsiteY6-158" fmla="*/ 7686 h 10000"/>
              <a:gd name="connsiteX7-159" fmla="*/ 5590 w 10000"/>
              <a:gd name="connsiteY7-160" fmla="*/ 7945 h 10000"/>
              <a:gd name="connsiteX8-161" fmla="*/ 7736 w 10000"/>
              <a:gd name="connsiteY8-162" fmla="*/ 8574 h 10000"/>
              <a:gd name="connsiteX9-163" fmla="*/ 9419 w 10000"/>
              <a:gd name="connsiteY9-164" fmla="*/ 9601 h 10000"/>
              <a:gd name="connsiteX10-165" fmla="*/ 10000 w 10000"/>
              <a:gd name="connsiteY10-166" fmla="*/ 10000 h 10000"/>
              <a:gd name="connsiteX11-167" fmla="*/ 9147 w 10000"/>
              <a:gd name="connsiteY11-168" fmla="*/ 9046 h 10000"/>
              <a:gd name="connsiteX12-169" fmla="*/ 7701 w 10000"/>
              <a:gd name="connsiteY12-170" fmla="*/ 5132 h 10000"/>
              <a:gd name="connsiteX13-171" fmla="*/ 9824 w 10000"/>
              <a:gd name="connsiteY13-172" fmla="*/ 37 h 10000"/>
              <a:gd name="connsiteX14-173" fmla="*/ 9292 w 10000"/>
              <a:gd name="connsiteY14-174" fmla="*/ 361 h 10000"/>
              <a:gd name="connsiteX15-175" fmla="*/ 7715 w 10000"/>
              <a:gd name="connsiteY15-176" fmla="*/ 1291 h 10000"/>
              <a:gd name="connsiteX16-177" fmla="*/ 1054 w 10000"/>
              <a:gd name="connsiteY16-178" fmla="*/ 651 h 10000"/>
              <a:gd name="connsiteX17-179" fmla="*/ 72 w 10000"/>
              <a:gd name="connsiteY17-180" fmla="*/ 0 h 10000"/>
              <a:gd name="connsiteX18-181" fmla="*/ 1580 w 10000"/>
              <a:gd name="connsiteY18-182" fmla="*/ 2125 h 10000"/>
              <a:gd name="connsiteX19-183" fmla="*/ 1526 w 10000"/>
              <a:gd name="connsiteY19-184" fmla="*/ 7840 h 10000"/>
              <a:gd name="connsiteX20-185" fmla="*/ 838 w 10000"/>
              <a:gd name="connsiteY20-186" fmla="*/ 8963 h 10000"/>
              <a:gd name="connsiteX21-187" fmla="*/ 0 w 10000"/>
              <a:gd name="connsiteY21-188" fmla="*/ 9948 h 10000"/>
              <a:gd name="connsiteX0-189" fmla="*/ 0 w 10000"/>
              <a:gd name="connsiteY0-190" fmla="*/ 9948 h 10000"/>
              <a:gd name="connsiteX1-191" fmla="*/ 684 w 10000"/>
              <a:gd name="connsiteY1-192" fmla="*/ 9471 h 10000"/>
              <a:gd name="connsiteX2-193" fmla="*/ 1490 w 10000"/>
              <a:gd name="connsiteY2-194" fmla="*/ 8957 h 10000"/>
              <a:gd name="connsiteX3-195" fmla="*/ 3311 w 10000"/>
              <a:gd name="connsiteY3-196" fmla="*/ 8149 h 10000"/>
              <a:gd name="connsiteX4-197" fmla="*/ 4249 w 10000"/>
              <a:gd name="connsiteY4-198" fmla="*/ 7962 h 10000"/>
              <a:gd name="connsiteX5-199" fmla="*/ 5374 w 10000"/>
              <a:gd name="connsiteY5-200" fmla="*/ 7887 h 10000"/>
              <a:gd name="connsiteX6-201" fmla="*/ 5590 w 10000"/>
              <a:gd name="connsiteY6-202" fmla="*/ 7945 h 10000"/>
              <a:gd name="connsiteX7-203" fmla="*/ 7736 w 10000"/>
              <a:gd name="connsiteY7-204" fmla="*/ 8574 h 10000"/>
              <a:gd name="connsiteX8-205" fmla="*/ 9419 w 10000"/>
              <a:gd name="connsiteY8-206" fmla="*/ 9601 h 10000"/>
              <a:gd name="connsiteX9-207" fmla="*/ 10000 w 10000"/>
              <a:gd name="connsiteY9-208" fmla="*/ 10000 h 10000"/>
              <a:gd name="connsiteX10-209" fmla="*/ 9147 w 10000"/>
              <a:gd name="connsiteY10-210" fmla="*/ 9046 h 10000"/>
              <a:gd name="connsiteX11-211" fmla="*/ 7701 w 10000"/>
              <a:gd name="connsiteY11-212" fmla="*/ 5132 h 10000"/>
              <a:gd name="connsiteX12-213" fmla="*/ 9824 w 10000"/>
              <a:gd name="connsiteY12-214" fmla="*/ 37 h 10000"/>
              <a:gd name="connsiteX13-215" fmla="*/ 9292 w 10000"/>
              <a:gd name="connsiteY13-216" fmla="*/ 361 h 10000"/>
              <a:gd name="connsiteX14-217" fmla="*/ 7715 w 10000"/>
              <a:gd name="connsiteY14-218" fmla="*/ 1291 h 10000"/>
              <a:gd name="connsiteX15-219" fmla="*/ 1054 w 10000"/>
              <a:gd name="connsiteY15-220" fmla="*/ 651 h 10000"/>
              <a:gd name="connsiteX16-221" fmla="*/ 72 w 10000"/>
              <a:gd name="connsiteY16-222" fmla="*/ 0 h 10000"/>
              <a:gd name="connsiteX17-223" fmla="*/ 1580 w 10000"/>
              <a:gd name="connsiteY17-224" fmla="*/ 2125 h 10000"/>
              <a:gd name="connsiteX18-225" fmla="*/ 1526 w 10000"/>
              <a:gd name="connsiteY18-226" fmla="*/ 7840 h 10000"/>
              <a:gd name="connsiteX19-227" fmla="*/ 838 w 10000"/>
              <a:gd name="connsiteY19-228" fmla="*/ 8963 h 10000"/>
              <a:gd name="connsiteX20-229" fmla="*/ 0 w 10000"/>
              <a:gd name="connsiteY20-230" fmla="*/ 9948 h 10000"/>
              <a:gd name="connsiteX0-231" fmla="*/ 0 w 10000"/>
              <a:gd name="connsiteY0-232" fmla="*/ 9948 h 10000"/>
              <a:gd name="connsiteX1-233" fmla="*/ 684 w 10000"/>
              <a:gd name="connsiteY1-234" fmla="*/ 9471 h 10000"/>
              <a:gd name="connsiteX2-235" fmla="*/ 1490 w 10000"/>
              <a:gd name="connsiteY2-236" fmla="*/ 8957 h 10000"/>
              <a:gd name="connsiteX3-237" fmla="*/ 3311 w 10000"/>
              <a:gd name="connsiteY3-238" fmla="*/ 8149 h 10000"/>
              <a:gd name="connsiteX4-239" fmla="*/ 4249 w 10000"/>
              <a:gd name="connsiteY4-240" fmla="*/ 7962 h 10000"/>
              <a:gd name="connsiteX5-241" fmla="*/ 5590 w 10000"/>
              <a:gd name="connsiteY5-242" fmla="*/ 7945 h 10000"/>
              <a:gd name="connsiteX6-243" fmla="*/ 7736 w 10000"/>
              <a:gd name="connsiteY6-244" fmla="*/ 8574 h 10000"/>
              <a:gd name="connsiteX7-245" fmla="*/ 9419 w 10000"/>
              <a:gd name="connsiteY7-246" fmla="*/ 9601 h 10000"/>
              <a:gd name="connsiteX8-247" fmla="*/ 10000 w 10000"/>
              <a:gd name="connsiteY8-248" fmla="*/ 10000 h 10000"/>
              <a:gd name="connsiteX9-249" fmla="*/ 9147 w 10000"/>
              <a:gd name="connsiteY9-250" fmla="*/ 9046 h 10000"/>
              <a:gd name="connsiteX10-251" fmla="*/ 7701 w 10000"/>
              <a:gd name="connsiteY10-252" fmla="*/ 5132 h 10000"/>
              <a:gd name="connsiteX11-253" fmla="*/ 9824 w 10000"/>
              <a:gd name="connsiteY11-254" fmla="*/ 37 h 10000"/>
              <a:gd name="connsiteX12-255" fmla="*/ 9292 w 10000"/>
              <a:gd name="connsiteY12-256" fmla="*/ 361 h 10000"/>
              <a:gd name="connsiteX13-257" fmla="*/ 7715 w 10000"/>
              <a:gd name="connsiteY13-258" fmla="*/ 1291 h 10000"/>
              <a:gd name="connsiteX14-259" fmla="*/ 1054 w 10000"/>
              <a:gd name="connsiteY14-260" fmla="*/ 651 h 10000"/>
              <a:gd name="connsiteX15-261" fmla="*/ 72 w 10000"/>
              <a:gd name="connsiteY15-262" fmla="*/ 0 h 10000"/>
              <a:gd name="connsiteX16-263" fmla="*/ 1580 w 10000"/>
              <a:gd name="connsiteY16-264" fmla="*/ 2125 h 10000"/>
              <a:gd name="connsiteX17-265" fmla="*/ 1526 w 10000"/>
              <a:gd name="connsiteY17-266" fmla="*/ 7840 h 10000"/>
              <a:gd name="connsiteX18-267" fmla="*/ 838 w 10000"/>
              <a:gd name="connsiteY18-268" fmla="*/ 8963 h 10000"/>
              <a:gd name="connsiteX19-269" fmla="*/ 0 w 10000"/>
              <a:gd name="connsiteY19-270" fmla="*/ 9948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10000" h="10000">
                <a:moveTo>
                  <a:pt x="0" y="9948"/>
                </a:moveTo>
                <a:cubicBezTo>
                  <a:pt x="85" y="9947"/>
                  <a:pt x="525" y="9575"/>
                  <a:pt x="684" y="9471"/>
                </a:cubicBezTo>
                <a:cubicBezTo>
                  <a:pt x="964" y="9289"/>
                  <a:pt x="1179" y="9137"/>
                  <a:pt x="1490" y="8957"/>
                </a:cubicBezTo>
                <a:cubicBezTo>
                  <a:pt x="1937" y="8698"/>
                  <a:pt x="2655" y="8302"/>
                  <a:pt x="3311" y="8149"/>
                </a:cubicBezTo>
                <a:cubicBezTo>
                  <a:pt x="3608" y="8096"/>
                  <a:pt x="3869" y="7996"/>
                  <a:pt x="4249" y="7962"/>
                </a:cubicBezTo>
                <a:cubicBezTo>
                  <a:pt x="4629" y="7928"/>
                  <a:pt x="5009" y="7843"/>
                  <a:pt x="5590" y="7945"/>
                </a:cubicBezTo>
                <a:cubicBezTo>
                  <a:pt x="6415" y="8027"/>
                  <a:pt x="7089" y="8289"/>
                  <a:pt x="7736" y="8574"/>
                </a:cubicBezTo>
                <a:cubicBezTo>
                  <a:pt x="8106" y="8737"/>
                  <a:pt x="9304" y="9429"/>
                  <a:pt x="9419" y="9601"/>
                </a:cubicBezTo>
                <a:cubicBezTo>
                  <a:pt x="9663" y="9743"/>
                  <a:pt x="9811" y="9866"/>
                  <a:pt x="10000" y="10000"/>
                </a:cubicBezTo>
                <a:cubicBezTo>
                  <a:pt x="9824" y="9876"/>
                  <a:pt x="9300" y="9237"/>
                  <a:pt x="9147" y="9046"/>
                </a:cubicBezTo>
                <a:cubicBezTo>
                  <a:pt x="8322" y="8020"/>
                  <a:pt x="7708" y="6413"/>
                  <a:pt x="7701" y="5132"/>
                </a:cubicBezTo>
                <a:cubicBezTo>
                  <a:pt x="7690" y="3323"/>
                  <a:pt x="8454" y="1282"/>
                  <a:pt x="9824" y="37"/>
                </a:cubicBezTo>
                <a:cubicBezTo>
                  <a:pt x="9644" y="59"/>
                  <a:pt x="9610" y="133"/>
                  <a:pt x="9292" y="361"/>
                </a:cubicBezTo>
                <a:cubicBezTo>
                  <a:pt x="8798" y="716"/>
                  <a:pt x="8298" y="1026"/>
                  <a:pt x="7715" y="1291"/>
                </a:cubicBezTo>
                <a:cubicBezTo>
                  <a:pt x="5280" y="2397"/>
                  <a:pt x="3135" y="2026"/>
                  <a:pt x="1054" y="651"/>
                </a:cubicBezTo>
                <a:cubicBezTo>
                  <a:pt x="886" y="540"/>
                  <a:pt x="245" y="29"/>
                  <a:pt x="72" y="0"/>
                </a:cubicBezTo>
                <a:cubicBezTo>
                  <a:pt x="621" y="473"/>
                  <a:pt x="1281" y="1503"/>
                  <a:pt x="1580" y="2125"/>
                </a:cubicBezTo>
                <a:cubicBezTo>
                  <a:pt x="2435" y="3899"/>
                  <a:pt x="2412" y="6074"/>
                  <a:pt x="1526" y="7840"/>
                </a:cubicBezTo>
                <a:cubicBezTo>
                  <a:pt x="1318" y="8254"/>
                  <a:pt x="1081" y="8616"/>
                  <a:pt x="838" y="8963"/>
                </a:cubicBezTo>
                <a:cubicBezTo>
                  <a:pt x="568" y="9344"/>
                  <a:pt x="239" y="9635"/>
                  <a:pt x="0" y="9948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37045" y="3295015"/>
            <a:ext cx="13436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6000" dirty="0" smtClean="0">
                <a:latin typeface="楷体" panose="02010609060101010101" charset="-122"/>
                <a:ea typeface="楷体" panose="02010609060101010101" charset="-122"/>
              </a:rPr>
              <a:t>讲</a:t>
            </a:r>
            <a:endParaRPr lang="zh-CN" altLang="en-US" sz="60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49765" y="3295015"/>
            <a:ext cx="13436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6000" dirty="0" smtClean="0">
                <a:latin typeface="楷体" panose="02010609060101010101" charset="-122"/>
                <a:ea typeface="楷体" panose="02010609060101010101" charset="-122"/>
              </a:rPr>
              <a:t>做</a:t>
            </a:r>
            <a:endParaRPr lang="zh-CN" altLang="en-US" sz="60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67410" y="4980305"/>
            <a:ext cx="265176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聆听课标修订组专家系列讲座</a:t>
            </a:r>
            <a:endParaRPr lang="zh-CN" altLang="en-US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744845" y="4980305"/>
            <a:ext cx="3627120" cy="1015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将理解在组内分享，线上线下相结合。及时反思并积极推进集备和作业设计的研讨。</a:t>
            </a:r>
            <a:endParaRPr lang="zh-CN" altLang="en-US" sz="2200" dirty="0" smtClean="0">
              <a:solidFill>
                <a:schemeClr val="tx2">
                  <a:lumMod val="40000"/>
                  <a:lumOff val="6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081020" y="1698625"/>
            <a:ext cx="3626485" cy="1015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新旧课标对比研读，寻找相同与不同，思考联系与区别，聚焦核心素养。</a:t>
            </a:r>
            <a:endParaRPr lang="zh-CN" altLang="en-US" sz="2200" dirty="0" smtClean="0">
              <a:solidFill>
                <a:schemeClr val="tx2">
                  <a:lumMod val="40000"/>
                  <a:lumOff val="6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180705" y="1656715"/>
            <a:ext cx="3337560" cy="1015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运用于教学实践，基于课堂实施情况进行总结、反思和再学习。</a:t>
            </a:r>
            <a:endParaRPr lang="zh-CN" altLang="en-US" sz="2200" dirty="0" smtClean="0">
              <a:solidFill>
                <a:schemeClr val="tx2">
                  <a:lumMod val="40000"/>
                  <a:lumOff val="6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05065" y="557025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90BC96"/>
              </a:solidFill>
              <a:effectLst/>
              <a:uLnTx/>
              <a:uFillTx/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0"/>
      <p:bldP spid="35" grpId="1"/>
      <p:bldP spid="34" grpId="0"/>
      <p:bldP spid="34" grpId="1"/>
      <p:bldP spid="36" grpId="0"/>
      <p:bldP spid="36" grpId="1"/>
      <p:bldP spid="14" grpId="0" animBg="1"/>
      <p:bldP spid="15" grpId="0" animBg="1"/>
      <p:bldP spid="27" grpId="0"/>
      <p:bldP spid="14" grpId="1" animBg="1"/>
      <p:bldP spid="15" grpId="1" animBg="1"/>
      <p:bldP spid="27" grpId="1"/>
      <p:bldP spid="12" grpId="0"/>
      <p:bldP spid="13" grpId="0"/>
      <p:bldP spid="16" grpId="0"/>
      <p:bldP spid="12" grpId="1"/>
      <p:bldP spid="13" grpId="1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772160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用心打磨，积淀教师底蕴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557025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kern="1200" cap="none" spc="0" normalizeH="0" baseline="0" noProof="0" dirty="0">
                <a:solidFill>
                  <a:srgbClr val="90BC96"/>
                </a:solidFill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02</a:t>
            </a:r>
            <a:endParaRPr kumimoji="0" lang="en-US" altLang="zh-CN" sz="6000" b="0" i="0" kern="1200" cap="none" spc="0" normalizeH="0" baseline="0" noProof="0" dirty="0">
              <a:solidFill>
                <a:srgbClr val="90BC96"/>
              </a:solidFill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03605" y="2138045"/>
          <a:ext cx="10384790" cy="998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885"/>
                <a:gridCol w="1433195"/>
                <a:gridCol w="2378710"/>
                <a:gridCol w="1925320"/>
                <a:gridCol w="1927860"/>
                <a:gridCol w="1353820"/>
              </a:tblGrid>
              <a:tr h="3575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二上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二下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三上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四上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CD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五上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六上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7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表内除法》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《有余数的除法》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《两三位数除以一位数》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《两三位数除以两位数》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CD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《小数乘法和除法》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分数除法》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4302125" y="5036820"/>
          <a:ext cx="6724015" cy="789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565"/>
                <a:gridCol w="1642745"/>
                <a:gridCol w="1186180"/>
                <a:gridCol w="1369695"/>
                <a:gridCol w="1179830"/>
              </a:tblGrid>
              <a:tr h="3448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周一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周二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周三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周四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周五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1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林浩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蒋宁（朱莹）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左燕磊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周练设计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唐宇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2" name="组合 21"/>
          <p:cNvGrpSpPr/>
          <p:nvPr/>
        </p:nvGrpSpPr>
        <p:grpSpPr>
          <a:xfrm>
            <a:off x="1374775" y="1480185"/>
            <a:ext cx="5144770" cy="444500"/>
            <a:chOff x="2165" y="2331"/>
            <a:chExt cx="8102" cy="700"/>
          </a:xfrm>
        </p:grpSpPr>
        <p:sp>
          <p:nvSpPr>
            <p:cNvPr id="4" name="文本框 3"/>
            <p:cNvSpPr txBox="1"/>
            <p:nvPr/>
          </p:nvSpPr>
          <p:spPr>
            <a:xfrm>
              <a:off x="3185" y="2389"/>
              <a:ext cx="7083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2400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重视单元整体教学</a:t>
              </a:r>
              <a:endPara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2165" y="2331"/>
              <a:ext cx="685" cy="701"/>
              <a:chOff x="2265918" y="2197458"/>
              <a:chExt cx="625033" cy="625033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2265918" y="2197458"/>
                <a:ext cx="625033" cy="62503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26" name="Freeform 129"/>
              <p:cNvSpPr>
                <a:spLocks noEditPoints="1"/>
              </p:cNvSpPr>
              <p:nvPr/>
            </p:nvSpPr>
            <p:spPr bwMode="auto">
              <a:xfrm>
                <a:off x="2399047" y="2330587"/>
                <a:ext cx="358775" cy="358775"/>
              </a:xfrm>
              <a:custGeom>
                <a:avLst/>
                <a:gdLst>
                  <a:gd name="T0" fmla="*/ 78 w 201"/>
                  <a:gd name="T1" fmla="*/ 194 h 201"/>
                  <a:gd name="T2" fmla="*/ 91 w 201"/>
                  <a:gd name="T3" fmla="*/ 164 h 201"/>
                  <a:gd name="T4" fmla="*/ 154 w 201"/>
                  <a:gd name="T5" fmla="*/ 123 h 201"/>
                  <a:gd name="T6" fmla="*/ 150 w 201"/>
                  <a:gd name="T7" fmla="*/ 168 h 201"/>
                  <a:gd name="T8" fmla="*/ 78 w 201"/>
                  <a:gd name="T9" fmla="*/ 194 h 201"/>
                  <a:gd name="T10" fmla="*/ 35 w 201"/>
                  <a:gd name="T11" fmla="*/ 128 h 201"/>
                  <a:gd name="T12" fmla="*/ 82 w 201"/>
                  <a:gd name="T13" fmla="*/ 54 h 201"/>
                  <a:gd name="T14" fmla="*/ 106 w 201"/>
                  <a:gd name="T15" fmla="*/ 35 h 201"/>
                  <a:gd name="T16" fmla="*/ 167 w 201"/>
                  <a:gd name="T17" fmla="*/ 95 h 201"/>
                  <a:gd name="T18" fmla="*/ 148 w 201"/>
                  <a:gd name="T19" fmla="*/ 119 h 201"/>
                  <a:gd name="T20" fmla="*/ 74 w 201"/>
                  <a:gd name="T21" fmla="*/ 166 h 201"/>
                  <a:gd name="T22" fmla="*/ 35 w 201"/>
                  <a:gd name="T23" fmla="*/ 128 h 201"/>
                  <a:gd name="T24" fmla="*/ 127 w 201"/>
                  <a:gd name="T25" fmla="*/ 75 h 201"/>
                  <a:gd name="T26" fmla="*/ 102 w 201"/>
                  <a:gd name="T27" fmla="*/ 75 h 201"/>
                  <a:gd name="T28" fmla="*/ 102 w 201"/>
                  <a:gd name="T29" fmla="*/ 99 h 201"/>
                  <a:gd name="T30" fmla="*/ 127 w 201"/>
                  <a:gd name="T31" fmla="*/ 99 h 201"/>
                  <a:gd name="T32" fmla="*/ 127 w 201"/>
                  <a:gd name="T33" fmla="*/ 75 h 201"/>
                  <a:gd name="T34" fmla="*/ 179 w 201"/>
                  <a:gd name="T35" fmla="*/ 17 h 201"/>
                  <a:gd name="T36" fmla="*/ 196 w 201"/>
                  <a:gd name="T37" fmla="*/ 0 h 201"/>
                  <a:gd name="T38" fmla="*/ 201 w 201"/>
                  <a:gd name="T39" fmla="*/ 5 h 201"/>
                  <a:gd name="T40" fmla="*/ 184 w 201"/>
                  <a:gd name="T41" fmla="*/ 21 h 201"/>
                  <a:gd name="T42" fmla="*/ 170 w 201"/>
                  <a:gd name="T43" fmla="*/ 90 h 201"/>
                  <a:gd name="T44" fmla="*/ 112 w 201"/>
                  <a:gd name="T45" fmla="*/ 31 h 201"/>
                  <a:gd name="T46" fmla="*/ 179 w 201"/>
                  <a:gd name="T47" fmla="*/ 17 h 201"/>
                  <a:gd name="T48" fmla="*/ 7 w 201"/>
                  <a:gd name="T49" fmla="*/ 123 h 201"/>
                  <a:gd name="T50" fmla="*/ 34 w 201"/>
                  <a:gd name="T51" fmla="*/ 51 h 201"/>
                  <a:gd name="T52" fmla="*/ 78 w 201"/>
                  <a:gd name="T53" fmla="*/ 47 h 201"/>
                  <a:gd name="T54" fmla="*/ 37 w 201"/>
                  <a:gd name="T55" fmla="*/ 110 h 201"/>
                  <a:gd name="T56" fmla="*/ 7 w 201"/>
                  <a:gd name="T57" fmla="*/ 123 h 201"/>
                  <a:gd name="T58" fmla="*/ 48 w 201"/>
                  <a:gd name="T59" fmla="*/ 169 h 201"/>
                  <a:gd name="T60" fmla="*/ 48 w 201"/>
                  <a:gd name="T61" fmla="*/ 161 h 201"/>
                  <a:gd name="T62" fmla="*/ 31 w 201"/>
                  <a:gd name="T63" fmla="*/ 170 h 201"/>
                  <a:gd name="T64" fmla="*/ 39 w 201"/>
                  <a:gd name="T65" fmla="*/ 152 h 201"/>
                  <a:gd name="T66" fmla="*/ 29 w 201"/>
                  <a:gd name="T67" fmla="*/ 155 h 201"/>
                  <a:gd name="T68" fmla="*/ 36 w 201"/>
                  <a:gd name="T69" fmla="*/ 138 h 201"/>
                  <a:gd name="T70" fmla="*/ 64 w 201"/>
                  <a:gd name="T71" fmla="*/ 165 h 201"/>
                  <a:gd name="T72" fmla="*/ 48 w 201"/>
                  <a:gd name="T73" fmla="*/ 16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1" h="201">
                    <a:moveTo>
                      <a:pt x="78" y="194"/>
                    </a:moveTo>
                    <a:cubicBezTo>
                      <a:pt x="78" y="194"/>
                      <a:pt x="89" y="186"/>
                      <a:pt x="91" y="164"/>
                    </a:cubicBezTo>
                    <a:cubicBezTo>
                      <a:pt x="128" y="147"/>
                      <a:pt x="154" y="123"/>
                      <a:pt x="154" y="123"/>
                    </a:cubicBezTo>
                    <a:cubicBezTo>
                      <a:pt x="154" y="123"/>
                      <a:pt x="170" y="148"/>
                      <a:pt x="150" y="168"/>
                    </a:cubicBezTo>
                    <a:cubicBezTo>
                      <a:pt x="116" y="201"/>
                      <a:pt x="78" y="194"/>
                      <a:pt x="78" y="194"/>
                    </a:cubicBezTo>
                    <a:close/>
                    <a:moveTo>
                      <a:pt x="35" y="128"/>
                    </a:moveTo>
                    <a:cubicBezTo>
                      <a:pt x="35" y="128"/>
                      <a:pt x="65" y="71"/>
                      <a:pt x="82" y="54"/>
                    </a:cubicBezTo>
                    <a:cubicBezTo>
                      <a:pt x="90" y="46"/>
                      <a:pt x="98" y="40"/>
                      <a:pt x="106" y="35"/>
                    </a:cubicBezTo>
                    <a:cubicBezTo>
                      <a:pt x="167" y="95"/>
                      <a:pt x="167" y="95"/>
                      <a:pt x="167" y="95"/>
                    </a:cubicBezTo>
                    <a:cubicBezTo>
                      <a:pt x="162" y="103"/>
                      <a:pt x="156" y="111"/>
                      <a:pt x="148" y="119"/>
                    </a:cubicBezTo>
                    <a:cubicBezTo>
                      <a:pt x="130" y="137"/>
                      <a:pt x="74" y="166"/>
                      <a:pt x="74" y="166"/>
                    </a:cubicBezTo>
                    <a:lnTo>
                      <a:pt x="35" y="128"/>
                    </a:lnTo>
                    <a:close/>
                    <a:moveTo>
                      <a:pt x="127" y="75"/>
                    </a:moveTo>
                    <a:cubicBezTo>
                      <a:pt x="120" y="68"/>
                      <a:pt x="109" y="68"/>
                      <a:pt x="102" y="75"/>
                    </a:cubicBezTo>
                    <a:cubicBezTo>
                      <a:pt x="95" y="81"/>
                      <a:pt x="95" y="93"/>
                      <a:pt x="102" y="99"/>
                    </a:cubicBezTo>
                    <a:cubicBezTo>
                      <a:pt x="109" y="106"/>
                      <a:pt x="120" y="106"/>
                      <a:pt x="127" y="99"/>
                    </a:cubicBezTo>
                    <a:cubicBezTo>
                      <a:pt x="134" y="93"/>
                      <a:pt x="134" y="81"/>
                      <a:pt x="127" y="75"/>
                    </a:cubicBezTo>
                    <a:close/>
                    <a:moveTo>
                      <a:pt x="179" y="17"/>
                    </a:moveTo>
                    <a:cubicBezTo>
                      <a:pt x="196" y="0"/>
                      <a:pt x="196" y="0"/>
                      <a:pt x="196" y="0"/>
                    </a:cubicBezTo>
                    <a:cubicBezTo>
                      <a:pt x="201" y="5"/>
                      <a:pt x="201" y="5"/>
                      <a:pt x="201" y="5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6" y="31"/>
                      <a:pt x="188" y="58"/>
                      <a:pt x="170" y="90"/>
                    </a:cubicBezTo>
                    <a:cubicBezTo>
                      <a:pt x="112" y="31"/>
                      <a:pt x="112" y="31"/>
                      <a:pt x="112" y="31"/>
                    </a:cubicBezTo>
                    <a:cubicBezTo>
                      <a:pt x="142" y="14"/>
                      <a:pt x="169" y="15"/>
                      <a:pt x="179" y="17"/>
                    </a:cubicBezTo>
                    <a:close/>
                    <a:moveTo>
                      <a:pt x="7" y="123"/>
                    </a:moveTo>
                    <a:cubicBezTo>
                      <a:pt x="7" y="123"/>
                      <a:pt x="0" y="85"/>
                      <a:pt x="34" y="51"/>
                    </a:cubicBezTo>
                    <a:cubicBezTo>
                      <a:pt x="53" y="32"/>
                      <a:pt x="78" y="47"/>
                      <a:pt x="78" y="47"/>
                    </a:cubicBezTo>
                    <a:cubicBezTo>
                      <a:pt x="78" y="47"/>
                      <a:pt x="55" y="73"/>
                      <a:pt x="37" y="110"/>
                    </a:cubicBezTo>
                    <a:cubicBezTo>
                      <a:pt x="15" y="112"/>
                      <a:pt x="7" y="123"/>
                      <a:pt x="7" y="123"/>
                    </a:cubicBezTo>
                    <a:close/>
                    <a:moveTo>
                      <a:pt x="48" y="169"/>
                    </a:moveTo>
                    <a:cubicBezTo>
                      <a:pt x="48" y="161"/>
                      <a:pt x="48" y="161"/>
                      <a:pt x="48" y="161"/>
                    </a:cubicBezTo>
                    <a:cubicBezTo>
                      <a:pt x="31" y="170"/>
                      <a:pt x="31" y="170"/>
                      <a:pt x="31" y="170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6" y="138"/>
                      <a:pt x="36" y="138"/>
                      <a:pt x="36" y="138"/>
                    </a:cubicBezTo>
                    <a:cubicBezTo>
                      <a:pt x="64" y="165"/>
                      <a:pt x="64" y="165"/>
                      <a:pt x="64" y="165"/>
                    </a:cubicBezTo>
                    <a:lnTo>
                      <a:pt x="48" y="1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1374775" y="3400425"/>
            <a:ext cx="9339580" cy="445135"/>
            <a:chOff x="2165" y="5355"/>
            <a:chExt cx="14708" cy="701"/>
          </a:xfrm>
        </p:grpSpPr>
        <p:sp>
          <p:nvSpPr>
            <p:cNvPr id="9" name="文本框 8"/>
            <p:cNvSpPr txBox="1"/>
            <p:nvPr/>
          </p:nvSpPr>
          <p:spPr>
            <a:xfrm>
              <a:off x="3185" y="5423"/>
              <a:ext cx="13688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2400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每节课核心问题的挖掘与推进：把握重心，找准</a:t>
              </a:r>
              <a:r>
                <a:rPr lang="zh-CN" altLang="en-US" sz="2400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主次。</a:t>
              </a:r>
              <a:endPara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165" y="5355"/>
              <a:ext cx="685" cy="701"/>
              <a:chOff x="2265918" y="2197458"/>
              <a:chExt cx="625033" cy="625033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2265918" y="2197458"/>
                <a:ext cx="625033" cy="62503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15" name="Freeform 129"/>
              <p:cNvSpPr>
                <a:spLocks noEditPoints="1"/>
              </p:cNvSpPr>
              <p:nvPr/>
            </p:nvSpPr>
            <p:spPr bwMode="auto">
              <a:xfrm>
                <a:off x="2399047" y="2330587"/>
                <a:ext cx="358775" cy="358775"/>
              </a:xfrm>
              <a:custGeom>
                <a:avLst/>
                <a:gdLst>
                  <a:gd name="T0" fmla="*/ 78 w 201"/>
                  <a:gd name="T1" fmla="*/ 194 h 201"/>
                  <a:gd name="T2" fmla="*/ 91 w 201"/>
                  <a:gd name="T3" fmla="*/ 164 h 201"/>
                  <a:gd name="T4" fmla="*/ 154 w 201"/>
                  <a:gd name="T5" fmla="*/ 123 h 201"/>
                  <a:gd name="T6" fmla="*/ 150 w 201"/>
                  <a:gd name="T7" fmla="*/ 168 h 201"/>
                  <a:gd name="T8" fmla="*/ 78 w 201"/>
                  <a:gd name="T9" fmla="*/ 194 h 201"/>
                  <a:gd name="T10" fmla="*/ 35 w 201"/>
                  <a:gd name="T11" fmla="*/ 128 h 201"/>
                  <a:gd name="T12" fmla="*/ 82 w 201"/>
                  <a:gd name="T13" fmla="*/ 54 h 201"/>
                  <a:gd name="T14" fmla="*/ 106 w 201"/>
                  <a:gd name="T15" fmla="*/ 35 h 201"/>
                  <a:gd name="T16" fmla="*/ 167 w 201"/>
                  <a:gd name="T17" fmla="*/ 95 h 201"/>
                  <a:gd name="T18" fmla="*/ 148 w 201"/>
                  <a:gd name="T19" fmla="*/ 119 h 201"/>
                  <a:gd name="T20" fmla="*/ 74 w 201"/>
                  <a:gd name="T21" fmla="*/ 166 h 201"/>
                  <a:gd name="T22" fmla="*/ 35 w 201"/>
                  <a:gd name="T23" fmla="*/ 128 h 201"/>
                  <a:gd name="T24" fmla="*/ 127 w 201"/>
                  <a:gd name="T25" fmla="*/ 75 h 201"/>
                  <a:gd name="T26" fmla="*/ 102 w 201"/>
                  <a:gd name="T27" fmla="*/ 75 h 201"/>
                  <a:gd name="T28" fmla="*/ 102 w 201"/>
                  <a:gd name="T29" fmla="*/ 99 h 201"/>
                  <a:gd name="T30" fmla="*/ 127 w 201"/>
                  <a:gd name="T31" fmla="*/ 99 h 201"/>
                  <a:gd name="T32" fmla="*/ 127 w 201"/>
                  <a:gd name="T33" fmla="*/ 75 h 201"/>
                  <a:gd name="T34" fmla="*/ 179 w 201"/>
                  <a:gd name="T35" fmla="*/ 17 h 201"/>
                  <a:gd name="T36" fmla="*/ 196 w 201"/>
                  <a:gd name="T37" fmla="*/ 0 h 201"/>
                  <a:gd name="T38" fmla="*/ 201 w 201"/>
                  <a:gd name="T39" fmla="*/ 5 h 201"/>
                  <a:gd name="T40" fmla="*/ 184 w 201"/>
                  <a:gd name="T41" fmla="*/ 21 h 201"/>
                  <a:gd name="T42" fmla="*/ 170 w 201"/>
                  <a:gd name="T43" fmla="*/ 90 h 201"/>
                  <a:gd name="T44" fmla="*/ 112 w 201"/>
                  <a:gd name="T45" fmla="*/ 31 h 201"/>
                  <a:gd name="T46" fmla="*/ 179 w 201"/>
                  <a:gd name="T47" fmla="*/ 17 h 201"/>
                  <a:gd name="T48" fmla="*/ 7 w 201"/>
                  <a:gd name="T49" fmla="*/ 123 h 201"/>
                  <a:gd name="T50" fmla="*/ 34 w 201"/>
                  <a:gd name="T51" fmla="*/ 51 h 201"/>
                  <a:gd name="T52" fmla="*/ 78 w 201"/>
                  <a:gd name="T53" fmla="*/ 47 h 201"/>
                  <a:gd name="T54" fmla="*/ 37 w 201"/>
                  <a:gd name="T55" fmla="*/ 110 h 201"/>
                  <a:gd name="T56" fmla="*/ 7 w 201"/>
                  <a:gd name="T57" fmla="*/ 123 h 201"/>
                  <a:gd name="T58" fmla="*/ 48 w 201"/>
                  <a:gd name="T59" fmla="*/ 169 h 201"/>
                  <a:gd name="T60" fmla="*/ 48 w 201"/>
                  <a:gd name="T61" fmla="*/ 161 h 201"/>
                  <a:gd name="T62" fmla="*/ 31 w 201"/>
                  <a:gd name="T63" fmla="*/ 170 h 201"/>
                  <a:gd name="T64" fmla="*/ 39 w 201"/>
                  <a:gd name="T65" fmla="*/ 152 h 201"/>
                  <a:gd name="T66" fmla="*/ 29 w 201"/>
                  <a:gd name="T67" fmla="*/ 155 h 201"/>
                  <a:gd name="T68" fmla="*/ 36 w 201"/>
                  <a:gd name="T69" fmla="*/ 138 h 201"/>
                  <a:gd name="T70" fmla="*/ 64 w 201"/>
                  <a:gd name="T71" fmla="*/ 165 h 201"/>
                  <a:gd name="T72" fmla="*/ 48 w 201"/>
                  <a:gd name="T73" fmla="*/ 16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1" h="201">
                    <a:moveTo>
                      <a:pt x="78" y="194"/>
                    </a:moveTo>
                    <a:cubicBezTo>
                      <a:pt x="78" y="194"/>
                      <a:pt x="89" y="186"/>
                      <a:pt x="91" y="164"/>
                    </a:cubicBezTo>
                    <a:cubicBezTo>
                      <a:pt x="128" y="147"/>
                      <a:pt x="154" y="123"/>
                      <a:pt x="154" y="123"/>
                    </a:cubicBezTo>
                    <a:cubicBezTo>
                      <a:pt x="154" y="123"/>
                      <a:pt x="170" y="148"/>
                      <a:pt x="150" y="168"/>
                    </a:cubicBezTo>
                    <a:cubicBezTo>
                      <a:pt x="116" y="201"/>
                      <a:pt x="78" y="194"/>
                      <a:pt x="78" y="194"/>
                    </a:cubicBezTo>
                    <a:close/>
                    <a:moveTo>
                      <a:pt x="35" y="128"/>
                    </a:moveTo>
                    <a:cubicBezTo>
                      <a:pt x="35" y="128"/>
                      <a:pt x="65" y="71"/>
                      <a:pt x="82" y="54"/>
                    </a:cubicBezTo>
                    <a:cubicBezTo>
                      <a:pt x="90" y="46"/>
                      <a:pt x="98" y="40"/>
                      <a:pt x="106" y="35"/>
                    </a:cubicBezTo>
                    <a:cubicBezTo>
                      <a:pt x="167" y="95"/>
                      <a:pt x="167" y="95"/>
                      <a:pt x="167" y="95"/>
                    </a:cubicBezTo>
                    <a:cubicBezTo>
                      <a:pt x="162" y="103"/>
                      <a:pt x="156" y="111"/>
                      <a:pt x="148" y="119"/>
                    </a:cubicBezTo>
                    <a:cubicBezTo>
                      <a:pt x="130" y="137"/>
                      <a:pt x="74" y="166"/>
                      <a:pt x="74" y="166"/>
                    </a:cubicBezTo>
                    <a:lnTo>
                      <a:pt x="35" y="128"/>
                    </a:lnTo>
                    <a:close/>
                    <a:moveTo>
                      <a:pt x="127" y="75"/>
                    </a:moveTo>
                    <a:cubicBezTo>
                      <a:pt x="120" y="68"/>
                      <a:pt x="109" y="68"/>
                      <a:pt x="102" y="75"/>
                    </a:cubicBezTo>
                    <a:cubicBezTo>
                      <a:pt x="95" y="81"/>
                      <a:pt x="95" y="93"/>
                      <a:pt x="102" y="99"/>
                    </a:cubicBezTo>
                    <a:cubicBezTo>
                      <a:pt x="109" y="106"/>
                      <a:pt x="120" y="106"/>
                      <a:pt x="127" y="99"/>
                    </a:cubicBezTo>
                    <a:cubicBezTo>
                      <a:pt x="134" y="93"/>
                      <a:pt x="134" y="81"/>
                      <a:pt x="127" y="75"/>
                    </a:cubicBezTo>
                    <a:close/>
                    <a:moveTo>
                      <a:pt x="179" y="17"/>
                    </a:moveTo>
                    <a:cubicBezTo>
                      <a:pt x="196" y="0"/>
                      <a:pt x="196" y="0"/>
                      <a:pt x="196" y="0"/>
                    </a:cubicBezTo>
                    <a:cubicBezTo>
                      <a:pt x="201" y="5"/>
                      <a:pt x="201" y="5"/>
                      <a:pt x="201" y="5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6" y="31"/>
                      <a:pt x="188" y="58"/>
                      <a:pt x="170" y="90"/>
                    </a:cubicBezTo>
                    <a:cubicBezTo>
                      <a:pt x="112" y="31"/>
                      <a:pt x="112" y="31"/>
                      <a:pt x="112" y="31"/>
                    </a:cubicBezTo>
                    <a:cubicBezTo>
                      <a:pt x="142" y="14"/>
                      <a:pt x="169" y="15"/>
                      <a:pt x="179" y="17"/>
                    </a:cubicBezTo>
                    <a:close/>
                    <a:moveTo>
                      <a:pt x="7" y="123"/>
                    </a:moveTo>
                    <a:cubicBezTo>
                      <a:pt x="7" y="123"/>
                      <a:pt x="0" y="85"/>
                      <a:pt x="34" y="51"/>
                    </a:cubicBezTo>
                    <a:cubicBezTo>
                      <a:pt x="53" y="32"/>
                      <a:pt x="78" y="47"/>
                      <a:pt x="78" y="47"/>
                    </a:cubicBezTo>
                    <a:cubicBezTo>
                      <a:pt x="78" y="47"/>
                      <a:pt x="55" y="73"/>
                      <a:pt x="37" y="110"/>
                    </a:cubicBezTo>
                    <a:cubicBezTo>
                      <a:pt x="15" y="112"/>
                      <a:pt x="7" y="123"/>
                      <a:pt x="7" y="123"/>
                    </a:cubicBezTo>
                    <a:close/>
                    <a:moveTo>
                      <a:pt x="48" y="169"/>
                    </a:moveTo>
                    <a:cubicBezTo>
                      <a:pt x="48" y="161"/>
                      <a:pt x="48" y="161"/>
                      <a:pt x="48" y="161"/>
                    </a:cubicBezTo>
                    <a:cubicBezTo>
                      <a:pt x="31" y="170"/>
                      <a:pt x="31" y="170"/>
                      <a:pt x="31" y="170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6" y="138"/>
                      <a:pt x="36" y="138"/>
                      <a:pt x="36" y="138"/>
                    </a:cubicBezTo>
                    <a:cubicBezTo>
                      <a:pt x="64" y="165"/>
                      <a:pt x="64" y="165"/>
                      <a:pt x="64" y="165"/>
                    </a:cubicBezTo>
                    <a:lnTo>
                      <a:pt x="48" y="1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374775" y="4015105"/>
            <a:ext cx="5144770" cy="444500"/>
            <a:chOff x="2165" y="6323"/>
            <a:chExt cx="8102" cy="700"/>
          </a:xfrm>
        </p:grpSpPr>
        <p:sp>
          <p:nvSpPr>
            <p:cNvPr id="10" name="文本框 9"/>
            <p:cNvSpPr txBox="1"/>
            <p:nvPr/>
          </p:nvSpPr>
          <p:spPr>
            <a:xfrm>
              <a:off x="3185" y="6387"/>
              <a:ext cx="7083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2400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捕捉什么样的资源？如何呈现？</a:t>
              </a:r>
              <a:endPara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165" y="6323"/>
              <a:ext cx="685" cy="701"/>
              <a:chOff x="2265918" y="2197458"/>
              <a:chExt cx="625033" cy="625033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2265918" y="2197458"/>
                <a:ext cx="625033" cy="62503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18" name="Freeform 129"/>
              <p:cNvSpPr>
                <a:spLocks noEditPoints="1"/>
              </p:cNvSpPr>
              <p:nvPr/>
            </p:nvSpPr>
            <p:spPr bwMode="auto">
              <a:xfrm>
                <a:off x="2399047" y="2330587"/>
                <a:ext cx="358775" cy="358775"/>
              </a:xfrm>
              <a:custGeom>
                <a:avLst/>
                <a:gdLst>
                  <a:gd name="T0" fmla="*/ 78 w 201"/>
                  <a:gd name="T1" fmla="*/ 194 h 201"/>
                  <a:gd name="T2" fmla="*/ 91 w 201"/>
                  <a:gd name="T3" fmla="*/ 164 h 201"/>
                  <a:gd name="T4" fmla="*/ 154 w 201"/>
                  <a:gd name="T5" fmla="*/ 123 h 201"/>
                  <a:gd name="T6" fmla="*/ 150 w 201"/>
                  <a:gd name="T7" fmla="*/ 168 h 201"/>
                  <a:gd name="T8" fmla="*/ 78 w 201"/>
                  <a:gd name="T9" fmla="*/ 194 h 201"/>
                  <a:gd name="T10" fmla="*/ 35 w 201"/>
                  <a:gd name="T11" fmla="*/ 128 h 201"/>
                  <a:gd name="T12" fmla="*/ 82 w 201"/>
                  <a:gd name="T13" fmla="*/ 54 h 201"/>
                  <a:gd name="T14" fmla="*/ 106 w 201"/>
                  <a:gd name="T15" fmla="*/ 35 h 201"/>
                  <a:gd name="T16" fmla="*/ 167 w 201"/>
                  <a:gd name="T17" fmla="*/ 95 h 201"/>
                  <a:gd name="T18" fmla="*/ 148 w 201"/>
                  <a:gd name="T19" fmla="*/ 119 h 201"/>
                  <a:gd name="T20" fmla="*/ 74 w 201"/>
                  <a:gd name="T21" fmla="*/ 166 h 201"/>
                  <a:gd name="T22" fmla="*/ 35 w 201"/>
                  <a:gd name="T23" fmla="*/ 128 h 201"/>
                  <a:gd name="T24" fmla="*/ 127 w 201"/>
                  <a:gd name="T25" fmla="*/ 75 h 201"/>
                  <a:gd name="T26" fmla="*/ 102 w 201"/>
                  <a:gd name="T27" fmla="*/ 75 h 201"/>
                  <a:gd name="T28" fmla="*/ 102 w 201"/>
                  <a:gd name="T29" fmla="*/ 99 h 201"/>
                  <a:gd name="T30" fmla="*/ 127 w 201"/>
                  <a:gd name="T31" fmla="*/ 99 h 201"/>
                  <a:gd name="T32" fmla="*/ 127 w 201"/>
                  <a:gd name="T33" fmla="*/ 75 h 201"/>
                  <a:gd name="T34" fmla="*/ 179 w 201"/>
                  <a:gd name="T35" fmla="*/ 17 h 201"/>
                  <a:gd name="T36" fmla="*/ 196 w 201"/>
                  <a:gd name="T37" fmla="*/ 0 h 201"/>
                  <a:gd name="T38" fmla="*/ 201 w 201"/>
                  <a:gd name="T39" fmla="*/ 5 h 201"/>
                  <a:gd name="T40" fmla="*/ 184 w 201"/>
                  <a:gd name="T41" fmla="*/ 21 h 201"/>
                  <a:gd name="T42" fmla="*/ 170 w 201"/>
                  <a:gd name="T43" fmla="*/ 90 h 201"/>
                  <a:gd name="T44" fmla="*/ 112 w 201"/>
                  <a:gd name="T45" fmla="*/ 31 h 201"/>
                  <a:gd name="T46" fmla="*/ 179 w 201"/>
                  <a:gd name="T47" fmla="*/ 17 h 201"/>
                  <a:gd name="T48" fmla="*/ 7 w 201"/>
                  <a:gd name="T49" fmla="*/ 123 h 201"/>
                  <a:gd name="T50" fmla="*/ 34 w 201"/>
                  <a:gd name="T51" fmla="*/ 51 h 201"/>
                  <a:gd name="T52" fmla="*/ 78 w 201"/>
                  <a:gd name="T53" fmla="*/ 47 h 201"/>
                  <a:gd name="T54" fmla="*/ 37 w 201"/>
                  <a:gd name="T55" fmla="*/ 110 h 201"/>
                  <a:gd name="T56" fmla="*/ 7 w 201"/>
                  <a:gd name="T57" fmla="*/ 123 h 201"/>
                  <a:gd name="T58" fmla="*/ 48 w 201"/>
                  <a:gd name="T59" fmla="*/ 169 h 201"/>
                  <a:gd name="T60" fmla="*/ 48 w 201"/>
                  <a:gd name="T61" fmla="*/ 161 h 201"/>
                  <a:gd name="T62" fmla="*/ 31 w 201"/>
                  <a:gd name="T63" fmla="*/ 170 h 201"/>
                  <a:gd name="T64" fmla="*/ 39 w 201"/>
                  <a:gd name="T65" fmla="*/ 152 h 201"/>
                  <a:gd name="T66" fmla="*/ 29 w 201"/>
                  <a:gd name="T67" fmla="*/ 155 h 201"/>
                  <a:gd name="T68" fmla="*/ 36 w 201"/>
                  <a:gd name="T69" fmla="*/ 138 h 201"/>
                  <a:gd name="T70" fmla="*/ 64 w 201"/>
                  <a:gd name="T71" fmla="*/ 165 h 201"/>
                  <a:gd name="T72" fmla="*/ 48 w 201"/>
                  <a:gd name="T73" fmla="*/ 16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1" h="201">
                    <a:moveTo>
                      <a:pt x="78" y="194"/>
                    </a:moveTo>
                    <a:cubicBezTo>
                      <a:pt x="78" y="194"/>
                      <a:pt x="89" y="186"/>
                      <a:pt x="91" y="164"/>
                    </a:cubicBezTo>
                    <a:cubicBezTo>
                      <a:pt x="128" y="147"/>
                      <a:pt x="154" y="123"/>
                      <a:pt x="154" y="123"/>
                    </a:cubicBezTo>
                    <a:cubicBezTo>
                      <a:pt x="154" y="123"/>
                      <a:pt x="170" y="148"/>
                      <a:pt x="150" y="168"/>
                    </a:cubicBezTo>
                    <a:cubicBezTo>
                      <a:pt x="116" y="201"/>
                      <a:pt x="78" y="194"/>
                      <a:pt x="78" y="194"/>
                    </a:cubicBezTo>
                    <a:close/>
                    <a:moveTo>
                      <a:pt x="35" y="128"/>
                    </a:moveTo>
                    <a:cubicBezTo>
                      <a:pt x="35" y="128"/>
                      <a:pt x="65" y="71"/>
                      <a:pt x="82" y="54"/>
                    </a:cubicBezTo>
                    <a:cubicBezTo>
                      <a:pt x="90" y="46"/>
                      <a:pt x="98" y="40"/>
                      <a:pt x="106" y="35"/>
                    </a:cubicBezTo>
                    <a:cubicBezTo>
                      <a:pt x="167" y="95"/>
                      <a:pt x="167" y="95"/>
                      <a:pt x="167" y="95"/>
                    </a:cubicBezTo>
                    <a:cubicBezTo>
                      <a:pt x="162" y="103"/>
                      <a:pt x="156" y="111"/>
                      <a:pt x="148" y="119"/>
                    </a:cubicBezTo>
                    <a:cubicBezTo>
                      <a:pt x="130" y="137"/>
                      <a:pt x="74" y="166"/>
                      <a:pt x="74" y="166"/>
                    </a:cubicBezTo>
                    <a:lnTo>
                      <a:pt x="35" y="128"/>
                    </a:lnTo>
                    <a:close/>
                    <a:moveTo>
                      <a:pt x="127" y="75"/>
                    </a:moveTo>
                    <a:cubicBezTo>
                      <a:pt x="120" y="68"/>
                      <a:pt x="109" y="68"/>
                      <a:pt x="102" y="75"/>
                    </a:cubicBezTo>
                    <a:cubicBezTo>
                      <a:pt x="95" y="81"/>
                      <a:pt x="95" y="93"/>
                      <a:pt x="102" y="99"/>
                    </a:cubicBezTo>
                    <a:cubicBezTo>
                      <a:pt x="109" y="106"/>
                      <a:pt x="120" y="106"/>
                      <a:pt x="127" y="99"/>
                    </a:cubicBezTo>
                    <a:cubicBezTo>
                      <a:pt x="134" y="93"/>
                      <a:pt x="134" y="81"/>
                      <a:pt x="127" y="75"/>
                    </a:cubicBezTo>
                    <a:close/>
                    <a:moveTo>
                      <a:pt x="179" y="17"/>
                    </a:moveTo>
                    <a:cubicBezTo>
                      <a:pt x="196" y="0"/>
                      <a:pt x="196" y="0"/>
                      <a:pt x="196" y="0"/>
                    </a:cubicBezTo>
                    <a:cubicBezTo>
                      <a:pt x="201" y="5"/>
                      <a:pt x="201" y="5"/>
                      <a:pt x="201" y="5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6" y="31"/>
                      <a:pt x="188" y="58"/>
                      <a:pt x="170" y="90"/>
                    </a:cubicBezTo>
                    <a:cubicBezTo>
                      <a:pt x="112" y="31"/>
                      <a:pt x="112" y="31"/>
                      <a:pt x="112" y="31"/>
                    </a:cubicBezTo>
                    <a:cubicBezTo>
                      <a:pt x="142" y="14"/>
                      <a:pt x="169" y="15"/>
                      <a:pt x="179" y="17"/>
                    </a:cubicBezTo>
                    <a:close/>
                    <a:moveTo>
                      <a:pt x="7" y="123"/>
                    </a:moveTo>
                    <a:cubicBezTo>
                      <a:pt x="7" y="123"/>
                      <a:pt x="0" y="85"/>
                      <a:pt x="34" y="51"/>
                    </a:cubicBezTo>
                    <a:cubicBezTo>
                      <a:pt x="53" y="32"/>
                      <a:pt x="78" y="47"/>
                      <a:pt x="78" y="47"/>
                    </a:cubicBezTo>
                    <a:cubicBezTo>
                      <a:pt x="78" y="47"/>
                      <a:pt x="55" y="73"/>
                      <a:pt x="37" y="110"/>
                    </a:cubicBezTo>
                    <a:cubicBezTo>
                      <a:pt x="15" y="112"/>
                      <a:pt x="7" y="123"/>
                      <a:pt x="7" y="123"/>
                    </a:cubicBezTo>
                    <a:close/>
                    <a:moveTo>
                      <a:pt x="48" y="169"/>
                    </a:moveTo>
                    <a:cubicBezTo>
                      <a:pt x="48" y="161"/>
                      <a:pt x="48" y="161"/>
                      <a:pt x="48" y="161"/>
                    </a:cubicBezTo>
                    <a:cubicBezTo>
                      <a:pt x="31" y="170"/>
                      <a:pt x="31" y="170"/>
                      <a:pt x="31" y="170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6" y="138"/>
                      <a:pt x="36" y="138"/>
                      <a:pt x="36" y="138"/>
                    </a:cubicBezTo>
                    <a:cubicBezTo>
                      <a:pt x="64" y="165"/>
                      <a:pt x="64" y="165"/>
                      <a:pt x="64" y="165"/>
                    </a:cubicBezTo>
                    <a:lnTo>
                      <a:pt x="48" y="1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1374775" y="4629785"/>
            <a:ext cx="5144770" cy="444500"/>
            <a:chOff x="2165" y="7291"/>
            <a:chExt cx="8102" cy="700"/>
          </a:xfrm>
        </p:grpSpPr>
        <p:sp>
          <p:nvSpPr>
            <p:cNvPr id="12" name="文本框 11"/>
            <p:cNvSpPr txBox="1"/>
            <p:nvPr/>
          </p:nvSpPr>
          <p:spPr>
            <a:xfrm>
              <a:off x="3185" y="7351"/>
              <a:ext cx="7083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2400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备课作、家作</a:t>
              </a:r>
              <a:endPara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165" y="7291"/>
              <a:ext cx="685" cy="701"/>
              <a:chOff x="2265918" y="2197458"/>
              <a:chExt cx="625033" cy="625033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265918" y="2197458"/>
                <a:ext cx="625033" cy="62503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21" name="Freeform 129"/>
              <p:cNvSpPr>
                <a:spLocks noEditPoints="1"/>
              </p:cNvSpPr>
              <p:nvPr/>
            </p:nvSpPr>
            <p:spPr bwMode="auto">
              <a:xfrm>
                <a:off x="2399047" y="2330587"/>
                <a:ext cx="358775" cy="358775"/>
              </a:xfrm>
              <a:custGeom>
                <a:avLst/>
                <a:gdLst>
                  <a:gd name="T0" fmla="*/ 78 w 201"/>
                  <a:gd name="T1" fmla="*/ 194 h 201"/>
                  <a:gd name="T2" fmla="*/ 91 w 201"/>
                  <a:gd name="T3" fmla="*/ 164 h 201"/>
                  <a:gd name="T4" fmla="*/ 154 w 201"/>
                  <a:gd name="T5" fmla="*/ 123 h 201"/>
                  <a:gd name="T6" fmla="*/ 150 w 201"/>
                  <a:gd name="T7" fmla="*/ 168 h 201"/>
                  <a:gd name="T8" fmla="*/ 78 w 201"/>
                  <a:gd name="T9" fmla="*/ 194 h 201"/>
                  <a:gd name="T10" fmla="*/ 35 w 201"/>
                  <a:gd name="T11" fmla="*/ 128 h 201"/>
                  <a:gd name="T12" fmla="*/ 82 w 201"/>
                  <a:gd name="T13" fmla="*/ 54 h 201"/>
                  <a:gd name="T14" fmla="*/ 106 w 201"/>
                  <a:gd name="T15" fmla="*/ 35 h 201"/>
                  <a:gd name="T16" fmla="*/ 167 w 201"/>
                  <a:gd name="T17" fmla="*/ 95 h 201"/>
                  <a:gd name="T18" fmla="*/ 148 w 201"/>
                  <a:gd name="T19" fmla="*/ 119 h 201"/>
                  <a:gd name="T20" fmla="*/ 74 w 201"/>
                  <a:gd name="T21" fmla="*/ 166 h 201"/>
                  <a:gd name="T22" fmla="*/ 35 w 201"/>
                  <a:gd name="T23" fmla="*/ 128 h 201"/>
                  <a:gd name="T24" fmla="*/ 127 w 201"/>
                  <a:gd name="T25" fmla="*/ 75 h 201"/>
                  <a:gd name="T26" fmla="*/ 102 w 201"/>
                  <a:gd name="T27" fmla="*/ 75 h 201"/>
                  <a:gd name="T28" fmla="*/ 102 w 201"/>
                  <a:gd name="T29" fmla="*/ 99 h 201"/>
                  <a:gd name="T30" fmla="*/ 127 w 201"/>
                  <a:gd name="T31" fmla="*/ 99 h 201"/>
                  <a:gd name="T32" fmla="*/ 127 w 201"/>
                  <a:gd name="T33" fmla="*/ 75 h 201"/>
                  <a:gd name="T34" fmla="*/ 179 w 201"/>
                  <a:gd name="T35" fmla="*/ 17 h 201"/>
                  <a:gd name="T36" fmla="*/ 196 w 201"/>
                  <a:gd name="T37" fmla="*/ 0 h 201"/>
                  <a:gd name="T38" fmla="*/ 201 w 201"/>
                  <a:gd name="T39" fmla="*/ 5 h 201"/>
                  <a:gd name="T40" fmla="*/ 184 w 201"/>
                  <a:gd name="T41" fmla="*/ 21 h 201"/>
                  <a:gd name="T42" fmla="*/ 170 w 201"/>
                  <a:gd name="T43" fmla="*/ 90 h 201"/>
                  <a:gd name="T44" fmla="*/ 112 w 201"/>
                  <a:gd name="T45" fmla="*/ 31 h 201"/>
                  <a:gd name="T46" fmla="*/ 179 w 201"/>
                  <a:gd name="T47" fmla="*/ 17 h 201"/>
                  <a:gd name="T48" fmla="*/ 7 w 201"/>
                  <a:gd name="T49" fmla="*/ 123 h 201"/>
                  <a:gd name="T50" fmla="*/ 34 w 201"/>
                  <a:gd name="T51" fmla="*/ 51 h 201"/>
                  <a:gd name="T52" fmla="*/ 78 w 201"/>
                  <a:gd name="T53" fmla="*/ 47 h 201"/>
                  <a:gd name="T54" fmla="*/ 37 w 201"/>
                  <a:gd name="T55" fmla="*/ 110 h 201"/>
                  <a:gd name="T56" fmla="*/ 7 w 201"/>
                  <a:gd name="T57" fmla="*/ 123 h 201"/>
                  <a:gd name="T58" fmla="*/ 48 w 201"/>
                  <a:gd name="T59" fmla="*/ 169 h 201"/>
                  <a:gd name="T60" fmla="*/ 48 w 201"/>
                  <a:gd name="T61" fmla="*/ 161 h 201"/>
                  <a:gd name="T62" fmla="*/ 31 w 201"/>
                  <a:gd name="T63" fmla="*/ 170 h 201"/>
                  <a:gd name="T64" fmla="*/ 39 w 201"/>
                  <a:gd name="T65" fmla="*/ 152 h 201"/>
                  <a:gd name="T66" fmla="*/ 29 w 201"/>
                  <a:gd name="T67" fmla="*/ 155 h 201"/>
                  <a:gd name="T68" fmla="*/ 36 w 201"/>
                  <a:gd name="T69" fmla="*/ 138 h 201"/>
                  <a:gd name="T70" fmla="*/ 64 w 201"/>
                  <a:gd name="T71" fmla="*/ 165 h 201"/>
                  <a:gd name="T72" fmla="*/ 48 w 201"/>
                  <a:gd name="T73" fmla="*/ 16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1" h="201">
                    <a:moveTo>
                      <a:pt x="78" y="194"/>
                    </a:moveTo>
                    <a:cubicBezTo>
                      <a:pt x="78" y="194"/>
                      <a:pt x="89" y="186"/>
                      <a:pt x="91" y="164"/>
                    </a:cubicBezTo>
                    <a:cubicBezTo>
                      <a:pt x="128" y="147"/>
                      <a:pt x="154" y="123"/>
                      <a:pt x="154" y="123"/>
                    </a:cubicBezTo>
                    <a:cubicBezTo>
                      <a:pt x="154" y="123"/>
                      <a:pt x="170" y="148"/>
                      <a:pt x="150" y="168"/>
                    </a:cubicBezTo>
                    <a:cubicBezTo>
                      <a:pt x="116" y="201"/>
                      <a:pt x="78" y="194"/>
                      <a:pt x="78" y="194"/>
                    </a:cubicBezTo>
                    <a:close/>
                    <a:moveTo>
                      <a:pt x="35" y="128"/>
                    </a:moveTo>
                    <a:cubicBezTo>
                      <a:pt x="35" y="128"/>
                      <a:pt x="65" y="71"/>
                      <a:pt x="82" y="54"/>
                    </a:cubicBezTo>
                    <a:cubicBezTo>
                      <a:pt x="90" y="46"/>
                      <a:pt x="98" y="40"/>
                      <a:pt x="106" y="35"/>
                    </a:cubicBezTo>
                    <a:cubicBezTo>
                      <a:pt x="167" y="95"/>
                      <a:pt x="167" y="95"/>
                      <a:pt x="167" y="95"/>
                    </a:cubicBezTo>
                    <a:cubicBezTo>
                      <a:pt x="162" y="103"/>
                      <a:pt x="156" y="111"/>
                      <a:pt x="148" y="119"/>
                    </a:cubicBezTo>
                    <a:cubicBezTo>
                      <a:pt x="130" y="137"/>
                      <a:pt x="74" y="166"/>
                      <a:pt x="74" y="166"/>
                    </a:cubicBezTo>
                    <a:lnTo>
                      <a:pt x="35" y="128"/>
                    </a:lnTo>
                    <a:close/>
                    <a:moveTo>
                      <a:pt x="127" y="75"/>
                    </a:moveTo>
                    <a:cubicBezTo>
                      <a:pt x="120" y="68"/>
                      <a:pt x="109" y="68"/>
                      <a:pt x="102" y="75"/>
                    </a:cubicBezTo>
                    <a:cubicBezTo>
                      <a:pt x="95" y="81"/>
                      <a:pt x="95" y="93"/>
                      <a:pt x="102" y="99"/>
                    </a:cubicBezTo>
                    <a:cubicBezTo>
                      <a:pt x="109" y="106"/>
                      <a:pt x="120" y="106"/>
                      <a:pt x="127" y="99"/>
                    </a:cubicBezTo>
                    <a:cubicBezTo>
                      <a:pt x="134" y="93"/>
                      <a:pt x="134" y="81"/>
                      <a:pt x="127" y="75"/>
                    </a:cubicBezTo>
                    <a:close/>
                    <a:moveTo>
                      <a:pt x="179" y="17"/>
                    </a:moveTo>
                    <a:cubicBezTo>
                      <a:pt x="196" y="0"/>
                      <a:pt x="196" y="0"/>
                      <a:pt x="196" y="0"/>
                    </a:cubicBezTo>
                    <a:cubicBezTo>
                      <a:pt x="201" y="5"/>
                      <a:pt x="201" y="5"/>
                      <a:pt x="201" y="5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6" y="31"/>
                      <a:pt x="188" y="58"/>
                      <a:pt x="170" y="90"/>
                    </a:cubicBezTo>
                    <a:cubicBezTo>
                      <a:pt x="112" y="31"/>
                      <a:pt x="112" y="31"/>
                      <a:pt x="112" y="31"/>
                    </a:cubicBezTo>
                    <a:cubicBezTo>
                      <a:pt x="142" y="14"/>
                      <a:pt x="169" y="15"/>
                      <a:pt x="179" y="17"/>
                    </a:cubicBezTo>
                    <a:close/>
                    <a:moveTo>
                      <a:pt x="7" y="123"/>
                    </a:moveTo>
                    <a:cubicBezTo>
                      <a:pt x="7" y="123"/>
                      <a:pt x="0" y="85"/>
                      <a:pt x="34" y="51"/>
                    </a:cubicBezTo>
                    <a:cubicBezTo>
                      <a:pt x="53" y="32"/>
                      <a:pt x="78" y="47"/>
                      <a:pt x="78" y="47"/>
                    </a:cubicBezTo>
                    <a:cubicBezTo>
                      <a:pt x="78" y="47"/>
                      <a:pt x="55" y="73"/>
                      <a:pt x="37" y="110"/>
                    </a:cubicBezTo>
                    <a:cubicBezTo>
                      <a:pt x="15" y="112"/>
                      <a:pt x="7" y="123"/>
                      <a:pt x="7" y="123"/>
                    </a:cubicBezTo>
                    <a:close/>
                    <a:moveTo>
                      <a:pt x="48" y="169"/>
                    </a:moveTo>
                    <a:cubicBezTo>
                      <a:pt x="48" y="161"/>
                      <a:pt x="48" y="161"/>
                      <a:pt x="48" y="161"/>
                    </a:cubicBezTo>
                    <a:cubicBezTo>
                      <a:pt x="31" y="170"/>
                      <a:pt x="31" y="170"/>
                      <a:pt x="31" y="170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6" y="138"/>
                      <a:pt x="36" y="138"/>
                      <a:pt x="36" y="138"/>
                    </a:cubicBezTo>
                    <a:cubicBezTo>
                      <a:pt x="64" y="165"/>
                      <a:pt x="64" y="165"/>
                      <a:pt x="64" y="165"/>
                    </a:cubicBezTo>
                    <a:lnTo>
                      <a:pt x="48" y="1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6825615" y="1155065"/>
            <a:ext cx="5080000" cy="890270"/>
            <a:chOff x="10444" y="1774"/>
            <a:chExt cx="8000" cy="1402"/>
          </a:xfrm>
        </p:grpSpPr>
        <p:sp>
          <p:nvSpPr>
            <p:cNvPr id="33" name="圆角矩形 32"/>
            <p:cNvSpPr/>
            <p:nvPr/>
          </p:nvSpPr>
          <p:spPr>
            <a:xfrm>
              <a:off x="10444" y="1774"/>
              <a:ext cx="7128" cy="140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0444" y="1919"/>
              <a:ext cx="8000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indent="0"/>
              <a:r>
                <a:rPr lang="zh-CN" sz="2000" b="0">
                  <a:latin typeface="楷体" panose="02010609060101010101" charset="-122"/>
                  <a:ea typeface="楷体" panose="02010609060101010101" charset="-122"/>
                </a:rPr>
                <a:t>注重从不同算法的学习中突出算理本质</a:t>
              </a:r>
              <a:endParaRPr lang="zh-CN" sz="2000" b="0">
                <a:latin typeface="楷体" panose="02010609060101010101" charset="-122"/>
                <a:ea typeface="楷体" panose="02010609060101010101" charset="-122"/>
              </a:endParaRPr>
            </a:p>
            <a:p>
              <a:pPr indent="0"/>
              <a:r>
                <a:rPr lang="zh-CN" sz="2000" b="0">
                  <a:latin typeface="楷体" panose="02010609060101010101" charset="-122"/>
                  <a:ea typeface="楷体" panose="02010609060101010101" charset="-122"/>
                </a:rPr>
                <a:t>注重试商调商方法的灵活性</a:t>
              </a:r>
              <a:endParaRPr lang="zh-CN" altLang="en-US" sz="20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772160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用心打磨，积淀教师底蕴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557025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kern="1200" cap="none" spc="0" normalizeH="0" baseline="0" noProof="0" dirty="0">
                <a:solidFill>
                  <a:srgbClr val="90BC96"/>
                </a:solidFill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02</a:t>
            </a:r>
            <a:endParaRPr kumimoji="0" lang="en-US" altLang="zh-CN" sz="6000" b="0" i="0" kern="1200" cap="none" spc="0" normalizeH="0" baseline="0" noProof="0" dirty="0">
              <a:solidFill>
                <a:srgbClr val="90BC96"/>
              </a:solidFill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609725" y="1936750"/>
          <a:ext cx="8674735" cy="3279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7645"/>
                <a:gridCol w="1500505"/>
                <a:gridCol w="1296035"/>
                <a:gridCol w="1456055"/>
                <a:gridCol w="1674495"/>
              </a:tblGrid>
              <a:tr h="655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课题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准备人员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一磨</a:t>
                      </a:r>
                      <a:endParaRPr lang="zh-CN" altLang="en-US" sz="2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二磨</a:t>
                      </a:r>
                      <a:endParaRPr lang="zh-CN" altLang="en-US" sz="2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三磨</a:t>
                      </a:r>
                      <a:endParaRPr lang="zh-CN" altLang="en-US" sz="2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《简单的周期》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左燕磊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8班9.19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4班9.23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5班9.28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《解决问题的策略》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朱莹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1班10.12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2班10.17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4班10.21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《不含括号的三步计算》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唐宇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6班11.2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7班11.16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3班11.28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《认识射线、直线和角》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林浩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8班11.4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2班11.17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6班11.25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772160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落地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双减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，探索作业新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形式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557025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90BC96"/>
              </a:solidFill>
              <a:effectLst/>
              <a:uLnTx/>
              <a:uFillTx/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grpSp>
        <p:nvGrpSpPr>
          <p:cNvPr id="7" name="Docer Falling Dust PPT demo 20"/>
          <p:cNvGrpSpPr/>
          <p:nvPr/>
        </p:nvGrpSpPr>
        <p:grpSpPr>
          <a:xfrm>
            <a:off x="1362352" y="1792183"/>
            <a:ext cx="35983" cy="2363736"/>
            <a:chOff x="1331651" y="1597980"/>
            <a:chExt cx="36000" cy="2364481"/>
          </a:xfrm>
          <a:solidFill>
            <a:schemeClr val="accent1"/>
          </a:solidFill>
        </p:grpSpPr>
        <p:cxnSp>
          <p:nvCxnSpPr>
            <p:cNvPr id="8" name="Docer Falling Dust PPT demo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ocer Falling Dust PPT demo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865" dirty="0"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Docer Falling Dust PPT demo 19"/>
          <p:cNvGrpSpPr/>
          <p:nvPr/>
        </p:nvGrpSpPr>
        <p:grpSpPr>
          <a:xfrm flipV="1">
            <a:off x="3771790" y="3148469"/>
            <a:ext cx="35983" cy="2389575"/>
            <a:chOff x="1331651" y="1572132"/>
            <a:chExt cx="36000" cy="2390327"/>
          </a:xfrm>
          <a:solidFill>
            <a:schemeClr val="accent5">
              <a:lumMod val="20000"/>
              <a:lumOff val="80000"/>
            </a:schemeClr>
          </a:solidFill>
        </p:grpSpPr>
        <p:cxnSp>
          <p:nvCxnSpPr>
            <p:cNvPr id="2" name="Docer Falling Dust PPT demo"/>
            <p:cNvCxnSpPr/>
            <p:nvPr/>
          </p:nvCxnSpPr>
          <p:spPr>
            <a:xfrm>
              <a:off x="1331651" y="1576008"/>
              <a:ext cx="0" cy="2386451"/>
            </a:xfrm>
            <a:prstGeom prst="line">
              <a:avLst/>
            </a:prstGeom>
            <a:grpFill/>
            <a:ln>
              <a:solidFill>
                <a:srgbClr val="E7E4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Docer Falling Dust PPT demo"/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rgbClr val="E7E4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865" dirty="0">
                <a:solidFill>
                  <a:schemeClr val="accent5">
                    <a:lumMod val="20000"/>
                    <a:lumOff val="80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Docer Falling Dust PPT demo 18"/>
          <p:cNvGrpSpPr/>
          <p:nvPr/>
        </p:nvGrpSpPr>
        <p:grpSpPr>
          <a:xfrm>
            <a:off x="6181229" y="1792183"/>
            <a:ext cx="35983" cy="2363736"/>
            <a:chOff x="1331651" y="1597980"/>
            <a:chExt cx="36000" cy="2364481"/>
          </a:xfrm>
          <a:solidFill>
            <a:srgbClr val="90BC96"/>
          </a:solidFill>
        </p:grpSpPr>
        <p:cxnSp>
          <p:nvCxnSpPr>
            <p:cNvPr id="14" name="Docer Falling Dust PPT demo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rgbClr val="A7CD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Docer Falling Dust PPT demo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>
              <a:solidFill>
                <a:srgbClr val="A7CD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865" dirty="0"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Docer Falling Dust PPT demo 17"/>
          <p:cNvGrpSpPr/>
          <p:nvPr/>
        </p:nvGrpSpPr>
        <p:grpSpPr>
          <a:xfrm flipV="1">
            <a:off x="8590664" y="3148467"/>
            <a:ext cx="35983" cy="2389576"/>
            <a:chOff x="1331651" y="1572132"/>
            <a:chExt cx="36000" cy="2390328"/>
          </a:xfrm>
          <a:solidFill>
            <a:srgbClr val="E7E4CB"/>
          </a:solidFill>
        </p:grpSpPr>
        <p:cxnSp>
          <p:nvCxnSpPr>
            <p:cNvPr id="17" name="Docer Falling Dust PPT demo"/>
            <p:cNvCxnSpPr/>
            <p:nvPr/>
          </p:nvCxnSpPr>
          <p:spPr>
            <a:xfrm>
              <a:off x="1331651" y="1576008"/>
              <a:ext cx="0" cy="2386452"/>
            </a:xfrm>
            <a:prstGeom prst="line">
              <a:avLst/>
            </a:prstGeom>
            <a:grpFill/>
            <a:ln>
              <a:solidFill>
                <a:srgbClr val="EBEE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ocer Falling Dust PPT demo"/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rgbClr val="EBEE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865" dirty="0"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Docer Falling Dust PPT demo 16"/>
          <p:cNvSpPr/>
          <p:nvPr/>
        </p:nvSpPr>
        <p:spPr>
          <a:xfrm>
            <a:off x="1362988" y="3138945"/>
            <a:ext cx="2098861" cy="1016974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8476" tIns="64238" rIns="128476" bIns="64238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</a:pPr>
            <a:endParaRPr lang="zh-CN" altLang="en-US" sz="1865" kern="0" dirty="0">
              <a:solidFill>
                <a:sysClr val="window" lastClr="FFFFFF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Docer Falling Dust PPT demo 15"/>
          <p:cNvSpPr/>
          <p:nvPr/>
        </p:nvSpPr>
        <p:spPr>
          <a:xfrm flipV="1">
            <a:off x="3771790" y="3148465"/>
            <a:ext cx="2098861" cy="1016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65" dirty="0">
              <a:solidFill>
                <a:schemeClr val="bg2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1" name="Docer Falling Dust PPT demo 14"/>
          <p:cNvSpPr/>
          <p:nvPr/>
        </p:nvSpPr>
        <p:spPr>
          <a:xfrm>
            <a:off x="6181228" y="3148470"/>
            <a:ext cx="2098861" cy="1016974"/>
          </a:xfrm>
          <a:prstGeom prst="rect">
            <a:avLst/>
          </a:prstGeom>
          <a:solidFill>
            <a:srgbClr val="A7CDA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8476" tIns="64238" rIns="128476" bIns="64238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</a:pPr>
            <a:endParaRPr lang="zh-CN" altLang="en-US" sz="1865" kern="0" dirty="0">
              <a:solidFill>
                <a:sysClr val="window" lastClr="FFFFFF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2" name="Docer Falling Dust PPT demo 13"/>
          <p:cNvSpPr/>
          <p:nvPr/>
        </p:nvSpPr>
        <p:spPr>
          <a:xfrm flipV="1">
            <a:off x="8590665" y="3148465"/>
            <a:ext cx="2098861" cy="1016974"/>
          </a:xfrm>
          <a:prstGeom prst="rect">
            <a:avLst/>
          </a:prstGeom>
          <a:solidFill>
            <a:srgbClr val="EBE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65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58925" y="3401060"/>
            <a:ext cx="190246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课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前作业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8115" y="3401695"/>
            <a:ext cx="190246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课中作业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77305" y="3401060"/>
            <a:ext cx="190246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课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后作业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12555" y="3401060"/>
            <a:ext cx="190246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错题集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0" grpId="0" animBg="1"/>
      <p:bldP spid="4" grpId="0"/>
      <p:bldP spid="21" grpId="0" animBg="1"/>
      <p:bldP spid="5" grpId="0"/>
      <p:bldP spid="22" grpId="0" animBg="1"/>
      <p:bldP spid="6" grpId="0"/>
      <p:bldP spid="3" grpId="1"/>
      <p:bldP spid="19" grpId="1" animBg="1"/>
      <p:bldP spid="20" grpId="1" animBg="1"/>
      <p:bldP spid="4" grpId="1"/>
      <p:bldP spid="21" grpId="1" animBg="1"/>
      <p:bldP spid="5" grpId="1"/>
      <p:bldP spid="22" grpId="1" animBg="1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772160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落地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双减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，探索作业新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形式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557025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90BC96"/>
              </a:solidFill>
              <a:effectLst/>
              <a:uLnTx/>
              <a:uFillTx/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625215" y="1609725"/>
            <a:ext cx="6356350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 fontAlgn="auto"/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前置性作业，并不是每一课时必须有的，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是根据本课时的知识特点及现实学情决定，具有探究性、操作性、实践性。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4" name="图片 2" descr="94709b04fe75b8533145f94a8fcae9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2610" y="3002280"/>
            <a:ext cx="6017895" cy="289941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03300" y="1654810"/>
            <a:ext cx="2098675" cy="1017270"/>
            <a:chOff x="2159" y="4944"/>
            <a:chExt cx="3305" cy="1602"/>
          </a:xfrm>
        </p:grpSpPr>
        <p:sp>
          <p:nvSpPr>
            <p:cNvPr id="27" name="Docer Falling Dust PPT demo 16"/>
            <p:cNvSpPr/>
            <p:nvPr/>
          </p:nvSpPr>
          <p:spPr>
            <a:xfrm>
              <a:off x="2159" y="4944"/>
              <a:ext cx="3305" cy="160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8476" tIns="64238" rIns="128476" bIns="64238" numCol="1" spcCol="0" rtlCol="0" fromWordArt="0" anchor="ctr" anchorCtr="0" forceAA="0" compatLnSpc="1">
              <a:noAutofit/>
            </a:bodyPr>
            <a:p>
              <a:pPr algn="ctr">
                <a:lnSpc>
                  <a:spcPct val="130000"/>
                </a:lnSpc>
              </a:pPr>
              <a:endParaRPr lang="zh-CN" altLang="en-US" sz="1865" kern="0" dirty="0">
                <a:solidFill>
                  <a:sysClr val="window" lastClr="FFFFFF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468" y="5357"/>
              <a:ext cx="2996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/>
              <a:r>
                <a:rPr lang="zh-CN" altLang="en-US" sz="3200" dirty="0" smtClean="0">
                  <a:latin typeface="楷体" panose="02010609060101010101" charset="-122"/>
                  <a:ea typeface="楷体" panose="02010609060101010101" charset="-122"/>
                </a:rPr>
                <a:t>课</a:t>
              </a:r>
              <a:r>
                <a:rPr lang="zh-CN" altLang="en-US" sz="3200" dirty="0" smtClean="0">
                  <a:latin typeface="楷体" panose="02010609060101010101" charset="-122"/>
                  <a:ea typeface="楷体" panose="02010609060101010101" charset="-122"/>
                </a:rPr>
                <a:t>前作业</a:t>
              </a:r>
              <a:endParaRPr lang="zh-CN" altLang="en-US" sz="3200" dirty="0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772160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落地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双减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，探索作业新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形式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557025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90BC96"/>
              </a:solidFill>
              <a:effectLst/>
              <a:uLnTx/>
              <a:uFillTx/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3925" y="1669415"/>
            <a:ext cx="2098675" cy="1017270"/>
            <a:chOff x="5940" y="4958"/>
            <a:chExt cx="3305" cy="1602"/>
          </a:xfrm>
        </p:grpSpPr>
        <p:sp>
          <p:nvSpPr>
            <p:cNvPr id="20" name="Docer Falling Dust PPT demo 15"/>
            <p:cNvSpPr/>
            <p:nvPr/>
          </p:nvSpPr>
          <p:spPr>
            <a:xfrm flipV="1">
              <a:off x="5940" y="4958"/>
              <a:ext cx="3305" cy="16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 dirty="0">
                <a:solidFill>
                  <a:schemeClr val="bg2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249" y="5357"/>
              <a:ext cx="2996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/>
              <a:r>
                <a:rPr lang="zh-CN" altLang="en-US" sz="3200" dirty="0" smtClean="0">
                  <a:latin typeface="楷体" panose="02010609060101010101" charset="-122"/>
                  <a:ea typeface="楷体" panose="02010609060101010101" charset="-122"/>
                </a:rPr>
                <a:t>课中作业</a:t>
              </a:r>
              <a:endParaRPr lang="zh-CN" altLang="en-US" sz="3200" dirty="0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575050" y="1579245"/>
            <a:ext cx="7056120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 fontAlgn="auto"/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以学习单、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号本或补充习题为载体，借助希沃平台，通过资源对比，让学生在核心问题或任务的引领下主动建构新知，理解知识之间的相互关系。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23925" y="3369310"/>
            <a:ext cx="2098675" cy="1017270"/>
            <a:chOff x="9734" y="4958"/>
            <a:chExt cx="3305" cy="1602"/>
          </a:xfrm>
        </p:grpSpPr>
        <p:sp>
          <p:nvSpPr>
            <p:cNvPr id="21" name="Docer Falling Dust PPT demo 14"/>
            <p:cNvSpPr/>
            <p:nvPr/>
          </p:nvSpPr>
          <p:spPr>
            <a:xfrm>
              <a:off x="9734" y="4958"/>
              <a:ext cx="3305" cy="1602"/>
            </a:xfrm>
            <a:prstGeom prst="rect">
              <a:avLst/>
            </a:prstGeom>
            <a:solidFill>
              <a:srgbClr val="A7CDA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8476" tIns="64238" rIns="128476" bIns="64238" numCol="1" spcCol="0" rtlCol="0" fromWordArt="0" anchor="ctr" anchorCtr="0" forceAA="0" compatLnSpc="1">
              <a:noAutofit/>
            </a:bodyPr>
            <a:p>
              <a:pPr algn="ctr">
                <a:lnSpc>
                  <a:spcPct val="130000"/>
                </a:lnSpc>
              </a:pPr>
              <a:endParaRPr lang="zh-CN" altLang="en-US" sz="1865" kern="0" dirty="0">
                <a:solidFill>
                  <a:sysClr val="window" lastClr="FFFFFF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043" y="5356"/>
              <a:ext cx="2996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/>
              <a:r>
                <a:rPr lang="zh-CN" altLang="en-US" sz="3200" dirty="0" smtClean="0">
                  <a:latin typeface="楷体" panose="02010609060101010101" charset="-122"/>
                  <a:ea typeface="楷体" panose="02010609060101010101" charset="-122"/>
                </a:rPr>
                <a:t>课</a:t>
              </a:r>
              <a:r>
                <a:rPr lang="zh-CN" altLang="en-US" sz="3200" dirty="0" smtClean="0">
                  <a:latin typeface="楷体" panose="02010609060101010101" charset="-122"/>
                  <a:ea typeface="楷体" panose="02010609060101010101" charset="-122"/>
                </a:rPr>
                <a:t>后作业</a:t>
              </a:r>
              <a:endParaRPr lang="zh-CN" altLang="en-US" sz="3200" dirty="0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048125" y="3078480"/>
            <a:ext cx="296989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设计辨析题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48125" y="3615690"/>
            <a:ext cx="296989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设计长程性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研究作业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48125" y="4152900"/>
            <a:ext cx="296989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设计分层小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练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23925" y="4965700"/>
            <a:ext cx="2324100" cy="1017270"/>
            <a:chOff x="13529" y="4958"/>
            <a:chExt cx="3660" cy="1602"/>
          </a:xfrm>
        </p:grpSpPr>
        <p:sp>
          <p:nvSpPr>
            <p:cNvPr id="22" name="Docer Falling Dust PPT demo 13"/>
            <p:cNvSpPr/>
            <p:nvPr/>
          </p:nvSpPr>
          <p:spPr>
            <a:xfrm flipV="1">
              <a:off x="13529" y="4958"/>
              <a:ext cx="3305" cy="1602"/>
            </a:xfrm>
            <a:prstGeom prst="rect">
              <a:avLst/>
            </a:prstGeom>
            <a:solidFill>
              <a:srgbClr val="EBE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193" y="5356"/>
              <a:ext cx="2996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/>
              <a:r>
                <a:rPr lang="zh-CN" altLang="en-US" sz="3200" dirty="0" smtClean="0">
                  <a:latin typeface="楷体" panose="02010609060101010101" charset="-122"/>
                  <a:ea typeface="楷体" panose="02010609060101010101" charset="-122"/>
                </a:rPr>
                <a:t>错题集</a:t>
              </a:r>
              <a:endParaRPr lang="zh-CN" altLang="en-US" sz="3200" dirty="0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919855" y="5095240"/>
            <a:ext cx="697865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成立班级错题本，组内循环，每人每周记录一道易错题或重点题，流动式学习，互相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点评。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3535680" y="3222625"/>
            <a:ext cx="75565" cy="1264920"/>
          </a:xfrm>
          <a:prstGeom prst="lef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6" grpId="0"/>
      <p:bldP spid="7" grpId="0"/>
      <p:bldP spid="8" grpId="0"/>
      <p:bldP spid="6" grpId="1"/>
      <p:bldP spid="7" grpId="1"/>
      <p:bldP spid="8" grpId="1"/>
      <p:bldP spid="12" grpId="0"/>
      <p:bldP spid="12" grpId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681355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扎实课程建设，助力学生成长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480190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kern="1200" cap="none" spc="0" normalizeH="0" baseline="0" noProof="0" dirty="0">
                <a:solidFill>
                  <a:srgbClr val="90BC96"/>
                </a:solidFill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04</a:t>
            </a:r>
            <a:endParaRPr kumimoji="0" lang="en-US" altLang="zh-CN" sz="6000" b="0" i="0" kern="1200" cap="none" spc="0" normalizeH="0" baseline="0" noProof="0" dirty="0">
              <a:solidFill>
                <a:srgbClr val="90BC96"/>
              </a:solidFill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72465" y="1365885"/>
          <a:ext cx="10814685" cy="4943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0915"/>
                <a:gridCol w="1742440"/>
                <a:gridCol w="6623050"/>
                <a:gridCol w="1478280"/>
              </a:tblGrid>
              <a:tr h="365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单元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D5C6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课程内容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D5C6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设计方案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D5C6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融合学科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D5C6"/>
                    </a:solidFill>
                  </a:tcPr>
                </a:tc>
              </a:tr>
              <a:tr h="501015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第一单元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寻找身边的升和毫升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找一找身边的升和毫升，做一做1升的量器，量一量并拍照或视频记录，估一估常见容器的容量。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科学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38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度量衡的故事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了解度量衡，查找成语中的计量单位，组织主题墙报展。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语文、历史、美术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第二单元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找找身边的周期现象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寻找身边的周期现象，手绘或电脑创作一个按周期规律排列的序列。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美术、信息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</a:tr>
              <a:tr h="501015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第四单元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我们的成长数据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测量身高，分析数据，整理数据，在不同学段利用不同的统计工具，展示自己、班级同学的成长变化。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体育、语文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数说中国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收集国家发展的有关数据，利用统计工具加以分析。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信息、道法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076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第六单元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摸扑克实验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将四张牌打乱顺序后背面朝上反扣在桌上，任意摸一张，将其中一张黑桃换成红桃，顺序打乱后再次背面朝上反扣在桌上，任意摸一张，摸出结果后放回并打乱顺序继续抽取，像这样抽取40次，记录抽取黑桃和红桃的次数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信息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8D8"/>
                    </a:solidFill>
                  </a:tcPr>
                </a:tc>
              </a:tr>
              <a:tr h="621665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第八单元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趣味三角尺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说一说三角尺各个角的度数，拼一拼一副三角尺可以拼出角的度数，画一画还能画出哪些度数的角，创造尝试用三角尺创造一些图形。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科学、美术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28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怎样滚的远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用木板搭一个斜坡，使斜坡与地面成30°角；将圆柱形物体放在斜坡顶上，让它自动往下滚；从木板底部量出物体在地面上滚动的距离。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科学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751205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扎实课程建设，助力学生成长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550040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kern="1200" cap="none" spc="0" normalizeH="0" baseline="0" noProof="0" dirty="0">
                <a:solidFill>
                  <a:srgbClr val="90BC96"/>
                </a:solidFill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04</a:t>
            </a:r>
            <a:endParaRPr kumimoji="0" lang="en-US" altLang="zh-CN" sz="6000" b="0" i="0" kern="1200" cap="none" spc="0" normalizeH="0" baseline="0" noProof="0" dirty="0">
              <a:solidFill>
                <a:srgbClr val="90BC96"/>
              </a:solidFill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pic>
        <p:nvPicPr>
          <p:cNvPr id="5" name="图片 4" descr="IMG_6936(20210822-17371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1515" y="4179570"/>
            <a:ext cx="3702050" cy="1306830"/>
          </a:xfrm>
          <a:prstGeom prst="rect">
            <a:avLst/>
          </a:prstGeom>
        </p:spPr>
      </p:pic>
      <p:pic>
        <p:nvPicPr>
          <p:cNvPr id="6" name="图片 5" descr="IMG_6935(20210822-17370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536700"/>
            <a:ext cx="2018030" cy="2781935"/>
          </a:xfrm>
          <a:prstGeom prst="rect">
            <a:avLst/>
          </a:prstGeom>
        </p:spPr>
      </p:pic>
      <p:pic>
        <p:nvPicPr>
          <p:cNvPr id="17" name="图片 16" descr="IMG_6938(20210822-17380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5" y="1718945"/>
            <a:ext cx="3440430" cy="2418080"/>
          </a:xfrm>
          <a:prstGeom prst="rect">
            <a:avLst/>
          </a:prstGeom>
        </p:spPr>
      </p:pic>
      <p:pic>
        <p:nvPicPr>
          <p:cNvPr id="19" name="图片 18" descr="IMG_6940(20210822-173827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275" y="1406525"/>
            <a:ext cx="4620895" cy="2100580"/>
          </a:xfrm>
          <a:prstGeom prst="rect">
            <a:avLst/>
          </a:prstGeom>
        </p:spPr>
      </p:pic>
      <p:pic>
        <p:nvPicPr>
          <p:cNvPr id="20" name="图片 19" descr="IMG_6942(20210822-173914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35" y="4518660"/>
            <a:ext cx="3648075" cy="1524000"/>
          </a:xfrm>
          <a:prstGeom prst="rect">
            <a:avLst/>
          </a:prstGeom>
        </p:spPr>
      </p:pic>
      <p:pic>
        <p:nvPicPr>
          <p:cNvPr id="21" name="图片 20" descr="IMG_6944(20210822-17400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235" y="3623310"/>
            <a:ext cx="3128010" cy="24193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230235" y="819785"/>
            <a:ext cx="2108200" cy="586740"/>
            <a:chOff x="12961" y="1291"/>
            <a:chExt cx="3320" cy="924"/>
          </a:xfrm>
        </p:grpSpPr>
        <p:sp>
          <p:nvSpPr>
            <p:cNvPr id="3" name="矩形 2"/>
            <p:cNvSpPr/>
            <p:nvPr/>
          </p:nvSpPr>
          <p:spPr>
            <a:xfrm>
              <a:off x="12961" y="1291"/>
              <a:ext cx="2495" cy="9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3185" y="1451"/>
              <a:ext cx="3096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/>
              <a:r>
                <a:rPr lang="zh-CN" altLang="en-US" sz="2400" dirty="0" smtClean="0">
                  <a:latin typeface="楷体" panose="02010609060101010101" charset="-122"/>
                  <a:ea typeface="楷体" panose="02010609060101010101" charset="-122"/>
                </a:rPr>
                <a:t>课后服务</a:t>
              </a:r>
              <a:endParaRPr lang="zh-CN" altLang="en-US" sz="2400" dirty="0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4815" y="772160"/>
            <a:ext cx="61360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立足素养，提升学生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关键能力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6020" y="557025"/>
            <a:ext cx="740777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05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90BC96"/>
              </a:solidFill>
              <a:effectLst/>
              <a:uLnTx/>
              <a:uFillTx/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999105" y="2519680"/>
          <a:ext cx="8438515" cy="120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840"/>
                <a:gridCol w="1609090"/>
                <a:gridCol w="1612900"/>
                <a:gridCol w="2131695"/>
                <a:gridCol w="1570990"/>
              </a:tblGrid>
              <a:tr h="5410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9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月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月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11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月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12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月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月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666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计算过关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操作过关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填空过关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解决问题过关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期末考试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852545" y="5068570"/>
            <a:ext cx="814514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表达清晰、逻辑有序、礼貌大方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小组合作、井然有序、分工明确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67410" y="3992245"/>
            <a:ext cx="4784725" cy="1878330"/>
            <a:chOff x="1728" y="3137"/>
            <a:chExt cx="7535" cy="2958"/>
          </a:xfrm>
        </p:grpSpPr>
        <p:sp>
          <p:nvSpPr>
            <p:cNvPr id="5" name="圆"/>
            <p:cNvSpPr/>
            <p:nvPr/>
          </p:nvSpPr>
          <p:spPr>
            <a:xfrm>
              <a:off x="1728" y="3248"/>
              <a:ext cx="2996" cy="2847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7" name="圆"/>
            <p:cNvSpPr/>
            <p:nvPr/>
          </p:nvSpPr>
          <p:spPr>
            <a:xfrm>
              <a:off x="4495" y="3483"/>
              <a:ext cx="650" cy="650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685" y="3137"/>
              <a:ext cx="4578" cy="1017"/>
              <a:chOff x="1268" y="6253"/>
              <a:chExt cx="4578" cy="1017"/>
            </a:xfrm>
          </p:grpSpPr>
          <p:sp>
            <p:nvSpPr>
              <p:cNvPr id="8" name="形状1"/>
              <p:cNvSpPr/>
              <p:nvPr/>
            </p:nvSpPr>
            <p:spPr>
              <a:xfrm>
                <a:off x="1724" y="6503"/>
                <a:ext cx="3699" cy="746"/>
              </a:xfrm>
              <a:prstGeom prst="roundRect">
                <a:avLst/>
              </a:prstGeom>
              <a:solidFill>
                <a:schemeClr val="accent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268" y="6253"/>
                <a:ext cx="4578" cy="1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+mn-cs"/>
                  </a:rPr>
                  <a:t>常规</a:t>
                </a: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+mn-cs"/>
                  </a:rPr>
                  <a:t>培养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endParaR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>
              <a:alphaModFix amt="85000"/>
            </a:blip>
            <a:srcRect l="8806" r="8806"/>
            <a:stretch>
              <a:fillRect/>
            </a:stretch>
          </p:blipFill>
          <p:spPr>
            <a:xfrm>
              <a:off x="2238" y="3661"/>
              <a:ext cx="1978" cy="1978"/>
            </a:xfrm>
            <a:prstGeom prst="ellipse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867410" y="1667510"/>
            <a:ext cx="4784725" cy="1878330"/>
            <a:chOff x="1728" y="3137"/>
            <a:chExt cx="7535" cy="2958"/>
          </a:xfrm>
        </p:grpSpPr>
        <p:sp>
          <p:nvSpPr>
            <p:cNvPr id="14" name="圆"/>
            <p:cNvSpPr/>
            <p:nvPr/>
          </p:nvSpPr>
          <p:spPr>
            <a:xfrm>
              <a:off x="1728" y="3248"/>
              <a:ext cx="2996" cy="2847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16" name="圆"/>
            <p:cNvSpPr/>
            <p:nvPr/>
          </p:nvSpPr>
          <p:spPr>
            <a:xfrm>
              <a:off x="4495" y="3483"/>
              <a:ext cx="650" cy="650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685" y="3137"/>
              <a:ext cx="4578" cy="1017"/>
              <a:chOff x="1268" y="6253"/>
              <a:chExt cx="4578" cy="1017"/>
            </a:xfrm>
          </p:grpSpPr>
          <p:sp>
            <p:nvSpPr>
              <p:cNvPr id="18" name="形状1"/>
              <p:cNvSpPr/>
              <p:nvPr/>
            </p:nvSpPr>
            <p:spPr>
              <a:xfrm>
                <a:off x="1724" y="6503"/>
                <a:ext cx="3699" cy="746"/>
              </a:xfrm>
              <a:prstGeom prst="roundRect">
                <a:avLst/>
              </a:prstGeom>
              <a:solidFill>
                <a:schemeClr val="accent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268" y="6253"/>
                <a:ext cx="4578" cy="1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+mn-cs"/>
                  </a:rPr>
                  <a:t>学科关键能力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alphaModFix amt="85000"/>
            </a:blip>
            <a:srcRect l="8806" r="8806"/>
            <a:stretch>
              <a:fillRect/>
            </a:stretch>
          </p:blipFill>
          <p:spPr>
            <a:xfrm>
              <a:off x="2238" y="3661"/>
              <a:ext cx="1978" cy="1978"/>
            </a:xfrm>
            <a:prstGeom prst="ellipse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3549015" y="4917440"/>
            <a:ext cx="4999990" cy="1040130"/>
          </a:xfrm>
          <a:prstGeom prst="rect">
            <a:avLst/>
          </a:prstGeom>
          <a:noFill/>
          <a:ln w="38100">
            <a:solidFill>
              <a:srgbClr val="67917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32948" y="2418599"/>
            <a:ext cx="8810263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0" b="0" i="0" u="none" strike="noStrike" kern="1200" cap="none" spc="0" normalizeH="0" baseline="0" dirty="0" smtClean="0">
                <a:solidFill>
                  <a:srgbClr val="679173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</a:rPr>
              <a:t>感谢大家聆听！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r="5678" b="5190"/>
          <a:stretch>
            <a:fillRect/>
          </a:stretch>
        </p:blipFill>
        <p:spPr>
          <a:xfrm>
            <a:off x="2717800" y="2040890"/>
            <a:ext cx="2096135" cy="2775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0463" t="12675" r="20600" b="7800"/>
          <a:stretch>
            <a:fillRect/>
          </a:stretch>
        </p:blipFill>
        <p:spPr>
          <a:xfrm>
            <a:off x="6101080" y="1863725"/>
            <a:ext cx="2257425" cy="3046095"/>
          </a:xfrm>
          <a:prstGeom prst="rect">
            <a:avLst/>
          </a:prstGeom>
        </p:spPr>
      </p:pic>
      <p:pic>
        <p:nvPicPr>
          <p:cNvPr id="7" name="图片 6" descr="9Z7X%$K]}INVMKBZ3%YEAP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225" y="650875"/>
            <a:ext cx="7014210" cy="11442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46250" y="5398770"/>
            <a:ext cx="925068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与时俱进的教育理念、合理的教研机制、特色的数学课程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01574" y="2338776"/>
            <a:ext cx="3946968" cy="868344"/>
            <a:chOff x="6204032" y="1708340"/>
            <a:chExt cx="3946968" cy="868344"/>
          </a:xfrm>
        </p:grpSpPr>
        <p:sp>
          <p:nvSpPr>
            <p:cNvPr id="5" name="文本框 4"/>
            <p:cNvSpPr txBox="1"/>
            <p:nvPr/>
          </p:nvSpPr>
          <p:spPr>
            <a:xfrm>
              <a:off x="6204032" y="1746104"/>
              <a:ext cx="74077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0BC96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01</a:t>
              </a:r>
              <a:endPara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944809" y="1708340"/>
              <a:ext cx="3206191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79173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现状研究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01123" y="3723711"/>
            <a:ext cx="3946968" cy="847389"/>
            <a:chOff x="6204032" y="1701355"/>
            <a:chExt cx="3946968" cy="847389"/>
          </a:xfrm>
        </p:grpSpPr>
        <p:sp>
          <p:nvSpPr>
            <p:cNvPr id="9" name="文本框 8"/>
            <p:cNvSpPr txBox="1"/>
            <p:nvPr/>
          </p:nvSpPr>
          <p:spPr>
            <a:xfrm>
              <a:off x="6204032" y="1718164"/>
              <a:ext cx="74077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0BC96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02</a:t>
              </a:r>
              <a:endPara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944809" y="1701355"/>
              <a:ext cx="3206191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79173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目标制定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01574" y="5120520"/>
            <a:ext cx="3946968" cy="854374"/>
            <a:chOff x="6204032" y="1708340"/>
            <a:chExt cx="3946968" cy="854374"/>
          </a:xfrm>
        </p:grpSpPr>
        <p:sp>
          <p:nvSpPr>
            <p:cNvPr id="13" name="文本框 12"/>
            <p:cNvSpPr txBox="1"/>
            <p:nvPr/>
          </p:nvSpPr>
          <p:spPr>
            <a:xfrm>
              <a:off x="6204032" y="1732134"/>
              <a:ext cx="74077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0BC96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03</a:t>
              </a:r>
              <a:endPara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944809" y="1708340"/>
              <a:ext cx="3206191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79173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实施策略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222353" y="527687"/>
            <a:ext cx="5746830" cy="1353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目录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645234" y="1822162"/>
            <a:ext cx="6908800" cy="2700284"/>
            <a:chOff x="2645234" y="2370802"/>
            <a:chExt cx="6908800" cy="2700284"/>
          </a:xfrm>
        </p:grpSpPr>
        <p:sp>
          <p:nvSpPr>
            <p:cNvPr id="10" name="文本框 9"/>
            <p:cNvSpPr txBox="1"/>
            <p:nvPr/>
          </p:nvSpPr>
          <p:spPr>
            <a:xfrm>
              <a:off x="2645234" y="2370802"/>
              <a:ext cx="6908800" cy="1230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0BC96"/>
                  </a:solidFill>
                  <a:effectLst/>
                  <a:uLnTx/>
                  <a:uFillTx/>
                  <a:latin typeface="站酷小薇LOGO体" panose="02010600010101010101" charset="-122"/>
                  <a:ea typeface="站酷小薇LOGO体" panose="02010600010101010101" charset="-122"/>
                  <a:cs typeface="+mn-cs"/>
                </a:rPr>
                <a:t>PART ONE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541854" y="3840456"/>
              <a:ext cx="5116017" cy="1230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679173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现状研究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793875" y="1091565"/>
          <a:ext cx="8604250" cy="369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50"/>
                <a:gridCol w="717550"/>
                <a:gridCol w="774700"/>
                <a:gridCol w="760730"/>
                <a:gridCol w="901065"/>
                <a:gridCol w="1524635"/>
                <a:gridCol w="2966720"/>
              </a:tblGrid>
              <a:tr h="530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姓名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性别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年龄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教龄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学历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职称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组内具体分工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083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林浩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女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27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3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本科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中小学二级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资料收集整理、日常管理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441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蒋宁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女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28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5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本科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中小学二级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组通讯报道、教研组简报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朱莹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女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26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3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本科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中小学二级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组通讯报道、教研组简报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23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唐宇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女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24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2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本科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中小学二级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有效练习的设计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86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左燕磊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女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28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</a:rPr>
                        <a:t>1</a:t>
                      </a:r>
                      <a:endParaRPr lang="en-US" altLang="zh-CN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本科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中小学二级</a:t>
                      </a:r>
                      <a:endParaRPr lang="zh-CN" altLang="en-US" sz="1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</a:rPr>
                        <a:t>实录、每天组内研讨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778250" y="5306695"/>
            <a:ext cx="166941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双重年轻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75780" y="5306695"/>
            <a:ext cx="166941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抱团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进取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5" name="直接箭头连接符 4"/>
          <p:cNvCxnSpPr>
            <a:stCxn id="3" idx="3"/>
          </p:cNvCxnSpPr>
          <p:nvPr/>
        </p:nvCxnSpPr>
        <p:spPr>
          <a:xfrm>
            <a:off x="5447665" y="5521960"/>
            <a:ext cx="1057275" cy="4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/>
          <p:cNvCxnSpPr/>
          <p:nvPr/>
        </p:nvCxnSpPr>
        <p:spPr>
          <a:xfrm>
            <a:off x="1478412" y="816734"/>
            <a:ext cx="0" cy="4361961"/>
          </a:xfrm>
          <a:prstGeom prst="line">
            <a:avLst/>
          </a:prstGeom>
          <a:ln w="3175">
            <a:gradFill>
              <a:gsLst>
                <a:gs pos="0">
                  <a:schemeClr val="bg1">
                    <a:alpha val="81000"/>
                  </a:schemeClr>
                </a:gs>
                <a:gs pos="52000">
                  <a:schemeClr val="accent1"/>
                </a:gs>
                <a:gs pos="100000">
                  <a:schemeClr val="bg1">
                    <a:alpha val="79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2008505" y="1066800"/>
            <a:ext cx="1073150" cy="558800"/>
            <a:chOff x="3163" y="1680"/>
            <a:chExt cx="1690" cy="880"/>
          </a:xfrm>
        </p:grpSpPr>
        <p:sp>
          <p:nvSpPr>
            <p:cNvPr id="6" name="椭圆 5"/>
            <p:cNvSpPr/>
            <p:nvPr/>
          </p:nvSpPr>
          <p:spPr>
            <a:xfrm>
              <a:off x="3163" y="2021"/>
              <a:ext cx="170" cy="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973" y="1680"/>
              <a:ext cx="881" cy="881"/>
              <a:chOff x="1865572" y="2426980"/>
              <a:chExt cx="559681" cy="55968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865572" y="2426980"/>
                <a:ext cx="559681" cy="55968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989420" y="2550989"/>
                <a:ext cx="311984" cy="311662"/>
                <a:chOff x="7885113" y="400050"/>
                <a:chExt cx="1539876" cy="1538288"/>
              </a:xfrm>
              <a:solidFill>
                <a:schemeClr val="bg1"/>
              </a:solidFill>
              <a:effectLst/>
            </p:grpSpPr>
            <p:sp>
              <p:nvSpPr>
                <p:cNvPr id="12" name="Freeform 36"/>
                <p:cNvSpPr/>
                <p:nvPr/>
              </p:nvSpPr>
              <p:spPr bwMode="auto">
                <a:xfrm>
                  <a:off x="8434388" y="949325"/>
                  <a:ext cx="441325" cy="439738"/>
                </a:xfrm>
                <a:custGeom>
                  <a:avLst/>
                  <a:gdLst>
                    <a:gd name="T0" fmla="*/ 10 w 150"/>
                    <a:gd name="T1" fmla="*/ 103 h 150"/>
                    <a:gd name="T2" fmla="*/ 103 w 150"/>
                    <a:gd name="T3" fmla="*/ 10 h 150"/>
                    <a:gd name="T4" fmla="*/ 140 w 150"/>
                    <a:gd name="T5" fmla="*/ 10 h 150"/>
                    <a:gd name="T6" fmla="*/ 140 w 150"/>
                    <a:gd name="T7" fmla="*/ 10 h 150"/>
                    <a:gd name="T8" fmla="*/ 140 w 150"/>
                    <a:gd name="T9" fmla="*/ 47 h 150"/>
                    <a:gd name="T10" fmla="*/ 140 w 150"/>
                    <a:gd name="T11" fmla="*/ 47 h 150"/>
                    <a:gd name="T12" fmla="*/ 47 w 150"/>
                    <a:gd name="T13" fmla="*/ 140 h 150"/>
                    <a:gd name="T14" fmla="*/ 10 w 150"/>
                    <a:gd name="T15" fmla="*/ 140 h 150"/>
                    <a:gd name="T16" fmla="*/ 10 w 150"/>
                    <a:gd name="T17" fmla="*/ 140 h 150"/>
                    <a:gd name="T18" fmla="*/ 10 w 150"/>
                    <a:gd name="T19" fmla="*/ 103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0" h="150">
                      <a:moveTo>
                        <a:pt x="10" y="103"/>
                      </a:moveTo>
                      <a:cubicBezTo>
                        <a:pt x="103" y="10"/>
                        <a:pt x="103" y="10"/>
                        <a:pt x="103" y="10"/>
                      </a:cubicBezTo>
                      <a:cubicBezTo>
                        <a:pt x="113" y="0"/>
                        <a:pt x="129" y="0"/>
                        <a:pt x="140" y="10"/>
                      </a:cubicBezTo>
                      <a:cubicBezTo>
                        <a:pt x="140" y="10"/>
                        <a:pt x="140" y="10"/>
                        <a:pt x="140" y="10"/>
                      </a:cubicBezTo>
                      <a:cubicBezTo>
                        <a:pt x="150" y="21"/>
                        <a:pt x="150" y="37"/>
                        <a:pt x="140" y="47"/>
                      </a:cubicBezTo>
                      <a:cubicBezTo>
                        <a:pt x="140" y="47"/>
                        <a:pt x="140" y="47"/>
                        <a:pt x="140" y="47"/>
                      </a:cubicBezTo>
                      <a:cubicBezTo>
                        <a:pt x="47" y="140"/>
                        <a:pt x="47" y="140"/>
                        <a:pt x="47" y="140"/>
                      </a:cubicBezTo>
                      <a:cubicBezTo>
                        <a:pt x="37" y="150"/>
                        <a:pt x="21" y="150"/>
                        <a:pt x="10" y="140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0" y="129"/>
                        <a:pt x="0" y="113"/>
                        <a:pt x="1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Freeform 37"/>
                <p:cNvSpPr/>
                <p:nvPr/>
              </p:nvSpPr>
              <p:spPr bwMode="auto">
                <a:xfrm>
                  <a:off x="8540751" y="400050"/>
                  <a:ext cx="884238" cy="884238"/>
                </a:xfrm>
                <a:custGeom>
                  <a:avLst/>
                  <a:gdLst>
                    <a:gd name="T0" fmla="*/ 19 w 301"/>
                    <a:gd name="T1" fmla="*/ 232 h 301"/>
                    <a:gd name="T2" fmla="*/ 53 w 301"/>
                    <a:gd name="T3" fmla="*/ 198 h 301"/>
                    <a:gd name="T4" fmla="*/ 71 w 301"/>
                    <a:gd name="T5" fmla="*/ 140 h 301"/>
                    <a:gd name="T6" fmla="*/ 138 w 301"/>
                    <a:gd name="T7" fmla="*/ 72 h 301"/>
                    <a:gd name="T8" fmla="*/ 229 w 301"/>
                    <a:gd name="T9" fmla="*/ 72 h 301"/>
                    <a:gd name="T10" fmla="*/ 229 w 301"/>
                    <a:gd name="T11" fmla="*/ 162 h 301"/>
                    <a:gd name="T12" fmla="*/ 161 w 301"/>
                    <a:gd name="T13" fmla="*/ 230 h 301"/>
                    <a:gd name="T14" fmla="*/ 161 w 301"/>
                    <a:gd name="T15" fmla="*/ 230 h 301"/>
                    <a:gd name="T16" fmla="*/ 103 w 301"/>
                    <a:gd name="T17" fmla="*/ 247 h 301"/>
                    <a:gd name="T18" fmla="*/ 69 w 301"/>
                    <a:gd name="T19" fmla="*/ 281 h 301"/>
                    <a:gd name="T20" fmla="*/ 192 w 301"/>
                    <a:gd name="T21" fmla="*/ 261 h 301"/>
                    <a:gd name="T22" fmla="*/ 192 w 301"/>
                    <a:gd name="T23" fmla="*/ 261 h 301"/>
                    <a:gd name="T24" fmla="*/ 259 w 301"/>
                    <a:gd name="T25" fmla="*/ 193 h 301"/>
                    <a:gd name="T26" fmla="*/ 259 w 301"/>
                    <a:gd name="T27" fmla="*/ 41 h 301"/>
                    <a:gd name="T28" fmla="*/ 108 w 301"/>
                    <a:gd name="T29" fmla="*/ 41 h 301"/>
                    <a:gd name="T30" fmla="*/ 40 w 301"/>
                    <a:gd name="T31" fmla="*/ 109 h 301"/>
                    <a:gd name="T32" fmla="*/ 19 w 301"/>
                    <a:gd name="T33" fmla="*/ 232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1" h="301">
                      <a:moveTo>
                        <a:pt x="19" y="232"/>
                      </a:moveTo>
                      <a:cubicBezTo>
                        <a:pt x="53" y="198"/>
                        <a:pt x="53" y="198"/>
                        <a:pt x="53" y="198"/>
                      </a:cubicBezTo>
                      <a:cubicBezTo>
                        <a:pt x="49" y="178"/>
                        <a:pt x="55" y="156"/>
                        <a:pt x="71" y="140"/>
                      </a:cubicBezTo>
                      <a:cubicBezTo>
                        <a:pt x="138" y="72"/>
                        <a:pt x="138" y="72"/>
                        <a:pt x="138" y="72"/>
                      </a:cubicBezTo>
                      <a:cubicBezTo>
                        <a:pt x="163" y="47"/>
                        <a:pt x="204" y="47"/>
                        <a:pt x="229" y="72"/>
                      </a:cubicBezTo>
                      <a:cubicBezTo>
                        <a:pt x="254" y="97"/>
                        <a:pt x="254" y="138"/>
                        <a:pt x="229" y="162"/>
                      </a:cubicBezTo>
                      <a:cubicBezTo>
                        <a:pt x="161" y="230"/>
                        <a:pt x="161" y="230"/>
                        <a:pt x="161" y="230"/>
                      </a:cubicBezTo>
                      <a:cubicBezTo>
                        <a:pt x="161" y="230"/>
                        <a:pt x="161" y="230"/>
                        <a:pt x="161" y="230"/>
                      </a:cubicBezTo>
                      <a:cubicBezTo>
                        <a:pt x="145" y="246"/>
                        <a:pt x="123" y="252"/>
                        <a:pt x="103" y="247"/>
                      </a:cubicBezTo>
                      <a:cubicBezTo>
                        <a:pt x="69" y="281"/>
                        <a:pt x="69" y="281"/>
                        <a:pt x="69" y="281"/>
                      </a:cubicBezTo>
                      <a:cubicBezTo>
                        <a:pt x="109" y="301"/>
                        <a:pt x="158" y="294"/>
                        <a:pt x="192" y="261"/>
                      </a:cubicBezTo>
                      <a:cubicBezTo>
                        <a:pt x="192" y="261"/>
                        <a:pt x="192" y="261"/>
                        <a:pt x="192" y="261"/>
                      </a:cubicBezTo>
                      <a:cubicBezTo>
                        <a:pt x="259" y="193"/>
                        <a:pt x="259" y="193"/>
                        <a:pt x="259" y="193"/>
                      </a:cubicBezTo>
                      <a:cubicBezTo>
                        <a:pt x="301" y="151"/>
                        <a:pt x="301" y="83"/>
                        <a:pt x="259" y="41"/>
                      </a:cubicBezTo>
                      <a:cubicBezTo>
                        <a:pt x="217" y="0"/>
                        <a:pt x="150" y="0"/>
                        <a:pt x="108" y="41"/>
                      </a:cubicBezTo>
                      <a:cubicBezTo>
                        <a:pt x="40" y="109"/>
                        <a:pt x="40" y="109"/>
                        <a:pt x="40" y="109"/>
                      </a:cubicBezTo>
                      <a:cubicBezTo>
                        <a:pt x="7" y="142"/>
                        <a:pt x="0" y="192"/>
                        <a:pt x="19" y="2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Freeform 38"/>
                <p:cNvSpPr/>
                <p:nvPr/>
              </p:nvSpPr>
              <p:spPr bwMode="auto">
                <a:xfrm>
                  <a:off x="7885113" y="1055688"/>
                  <a:ext cx="884238" cy="882650"/>
                </a:xfrm>
                <a:custGeom>
                  <a:avLst/>
                  <a:gdLst>
                    <a:gd name="T0" fmla="*/ 261 w 301"/>
                    <a:gd name="T1" fmla="*/ 192 h 301"/>
                    <a:gd name="T2" fmla="*/ 281 w 301"/>
                    <a:gd name="T3" fmla="*/ 69 h 301"/>
                    <a:gd name="T4" fmla="*/ 247 w 301"/>
                    <a:gd name="T5" fmla="*/ 103 h 301"/>
                    <a:gd name="T6" fmla="*/ 230 w 301"/>
                    <a:gd name="T7" fmla="*/ 161 h 301"/>
                    <a:gd name="T8" fmla="*/ 162 w 301"/>
                    <a:gd name="T9" fmla="*/ 229 h 301"/>
                    <a:gd name="T10" fmla="*/ 162 w 301"/>
                    <a:gd name="T11" fmla="*/ 229 h 301"/>
                    <a:gd name="T12" fmla="*/ 72 w 301"/>
                    <a:gd name="T13" fmla="*/ 229 h 301"/>
                    <a:gd name="T14" fmla="*/ 72 w 301"/>
                    <a:gd name="T15" fmla="*/ 138 h 301"/>
                    <a:gd name="T16" fmla="*/ 140 w 301"/>
                    <a:gd name="T17" fmla="*/ 71 h 301"/>
                    <a:gd name="T18" fmla="*/ 198 w 301"/>
                    <a:gd name="T19" fmla="*/ 54 h 301"/>
                    <a:gd name="T20" fmla="*/ 232 w 301"/>
                    <a:gd name="T21" fmla="*/ 19 h 301"/>
                    <a:gd name="T22" fmla="*/ 109 w 301"/>
                    <a:gd name="T23" fmla="*/ 40 h 301"/>
                    <a:gd name="T24" fmla="*/ 41 w 301"/>
                    <a:gd name="T25" fmla="*/ 108 h 301"/>
                    <a:gd name="T26" fmla="*/ 41 w 301"/>
                    <a:gd name="T27" fmla="*/ 259 h 301"/>
                    <a:gd name="T28" fmla="*/ 193 w 301"/>
                    <a:gd name="T29" fmla="*/ 259 h 301"/>
                    <a:gd name="T30" fmla="*/ 193 w 301"/>
                    <a:gd name="T31" fmla="*/ 259 h 301"/>
                    <a:gd name="T32" fmla="*/ 261 w 301"/>
                    <a:gd name="T33" fmla="*/ 192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1" h="301">
                      <a:moveTo>
                        <a:pt x="261" y="192"/>
                      </a:moveTo>
                      <a:cubicBezTo>
                        <a:pt x="294" y="158"/>
                        <a:pt x="301" y="109"/>
                        <a:pt x="281" y="69"/>
                      </a:cubicBezTo>
                      <a:cubicBezTo>
                        <a:pt x="247" y="103"/>
                        <a:pt x="247" y="103"/>
                        <a:pt x="247" y="103"/>
                      </a:cubicBezTo>
                      <a:cubicBezTo>
                        <a:pt x="252" y="123"/>
                        <a:pt x="246" y="145"/>
                        <a:pt x="230" y="161"/>
                      </a:cubicBezTo>
                      <a:cubicBezTo>
                        <a:pt x="162" y="229"/>
                        <a:pt x="162" y="229"/>
                        <a:pt x="162" y="229"/>
                      </a:cubicBezTo>
                      <a:cubicBezTo>
                        <a:pt x="162" y="229"/>
                        <a:pt x="162" y="229"/>
                        <a:pt x="162" y="229"/>
                      </a:cubicBezTo>
                      <a:cubicBezTo>
                        <a:pt x="137" y="254"/>
                        <a:pt x="97" y="254"/>
                        <a:pt x="72" y="229"/>
                      </a:cubicBezTo>
                      <a:cubicBezTo>
                        <a:pt x="47" y="204"/>
                        <a:pt x="47" y="163"/>
                        <a:pt x="72" y="138"/>
                      </a:cubicBezTo>
                      <a:cubicBezTo>
                        <a:pt x="140" y="71"/>
                        <a:pt x="140" y="71"/>
                        <a:pt x="140" y="71"/>
                      </a:cubicBezTo>
                      <a:cubicBezTo>
                        <a:pt x="156" y="55"/>
                        <a:pt x="178" y="49"/>
                        <a:pt x="198" y="54"/>
                      </a:cubicBezTo>
                      <a:cubicBezTo>
                        <a:pt x="232" y="19"/>
                        <a:pt x="232" y="19"/>
                        <a:pt x="232" y="19"/>
                      </a:cubicBezTo>
                      <a:cubicBezTo>
                        <a:pt x="192" y="0"/>
                        <a:pt x="142" y="7"/>
                        <a:pt x="109" y="40"/>
                      </a:cubicBezTo>
                      <a:cubicBezTo>
                        <a:pt x="41" y="108"/>
                        <a:pt x="41" y="108"/>
                        <a:pt x="41" y="108"/>
                      </a:cubicBezTo>
                      <a:cubicBezTo>
                        <a:pt x="0" y="150"/>
                        <a:pt x="0" y="218"/>
                        <a:pt x="41" y="259"/>
                      </a:cubicBezTo>
                      <a:cubicBezTo>
                        <a:pt x="83" y="301"/>
                        <a:pt x="151" y="301"/>
                        <a:pt x="193" y="259"/>
                      </a:cubicBezTo>
                      <a:cubicBezTo>
                        <a:pt x="193" y="259"/>
                        <a:pt x="193" y="259"/>
                        <a:pt x="193" y="259"/>
                      </a:cubicBezTo>
                      <a:lnTo>
                        <a:pt x="261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47" name="组合 46"/>
          <p:cNvGrpSpPr/>
          <p:nvPr/>
        </p:nvGrpSpPr>
        <p:grpSpPr>
          <a:xfrm>
            <a:off x="2008505" y="2712720"/>
            <a:ext cx="976630" cy="558800"/>
            <a:chOff x="3211" y="4609"/>
            <a:chExt cx="1538" cy="880"/>
          </a:xfrm>
        </p:grpSpPr>
        <p:sp>
          <p:nvSpPr>
            <p:cNvPr id="7" name="椭圆 6"/>
            <p:cNvSpPr/>
            <p:nvPr/>
          </p:nvSpPr>
          <p:spPr>
            <a:xfrm>
              <a:off x="3211" y="5011"/>
              <a:ext cx="170" cy="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869" y="4609"/>
              <a:ext cx="881" cy="881"/>
              <a:chOff x="1910278" y="3629173"/>
              <a:chExt cx="559681" cy="55968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910278" y="3629173"/>
                <a:ext cx="559681" cy="55968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2016436" y="3799497"/>
                <a:ext cx="347364" cy="219032"/>
                <a:chOff x="5262563" y="628650"/>
                <a:chExt cx="1714501" cy="1081088"/>
              </a:xfrm>
              <a:solidFill>
                <a:schemeClr val="bg1"/>
              </a:solidFill>
              <a:effectLst/>
            </p:grpSpPr>
            <p:sp>
              <p:nvSpPr>
                <p:cNvPr id="18" name="Freeform 30"/>
                <p:cNvSpPr/>
                <p:nvPr/>
              </p:nvSpPr>
              <p:spPr bwMode="auto">
                <a:xfrm>
                  <a:off x="5538788" y="1468438"/>
                  <a:ext cx="1155700" cy="65088"/>
                </a:xfrm>
                <a:custGeom>
                  <a:avLst/>
                  <a:gdLst>
                    <a:gd name="T0" fmla="*/ 0 w 728"/>
                    <a:gd name="T1" fmla="*/ 41 h 41"/>
                    <a:gd name="T2" fmla="*/ 0 w 728"/>
                    <a:gd name="T3" fmla="*/ 0 h 41"/>
                    <a:gd name="T4" fmla="*/ 728 w 728"/>
                    <a:gd name="T5" fmla="*/ 0 h 41"/>
                    <a:gd name="T6" fmla="*/ 728 w 728"/>
                    <a:gd name="T7" fmla="*/ 41 h 41"/>
                    <a:gd name="T8" fmla="*/ 0 w 728"/>
                    <a:gd name="T9" fmla="*/ 41 h 41"/>
                    <a:gd name="T10" fmla="*/ 0 w 728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8" h="41">
                      <a:moveTo>
                        <a:pt x="0" y="41"/>
                      </a:moveTo>
                      <a:lnTo>
                        <a:pt x="0" y="0"/>
                      </a:lnTo>
                      <a:lnTo>
                        <a:pt x="728" y="0"/>
                      </a:lnTo>
                      <a:lnTo>
                        <a:pt x="728" y="41"/>
                      </a:lnTo>
                      <a:lnTo>
                        <a:pt x="0" y="41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31"/>
                <p:cNvSpPr/>
                <p:nvPr/>
              </p:nvSpPr>
              <p:spPr bwMode="auto">
                <a:xfrm>
                  <a:off x="6088063" y="901700"/>
                  <a:ext cx="65088" cy="587375"/>
                </a:xfrm>
                <a:custGeom>
                  <a:avLst/>
                  <a:gdLst>
                    <a:gd name="T0" fmla="*/ 0 w 41"/>
                    <a:gd name="T1" fmla="*/ 370 h 370"/>
                    <a:gd name="T2" fmla="*/ 0 w 41"/>
                    <a:gd name="T3" fmla="*/ 0 h 370"/>
                    <a:gd name="T4" fmla="*/ 41 w 41"/>
                    <a:gd name="T5" fmla="*/ 0 h 370"/>
                    <a:gd name="T6" fmla="*/ 41 w 41"/>
                    <a:gd name="T7" fmla="*/ 370 h 370"/>
                    <a:gd name="T8" fmla="*/ 0 w 41"/>
                    <a:gd name="T9" fmla="*/ 370 h 370"/>
                    <a:gd name="T10" fmla="*/ 0 w 41"/>
                    <a:gd name="T11" fmla="*/ 370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370">
                      <a:moveTo>
                        <a:pt x="0" y="370"/>
                      </a:moveTo>
                      <a:lnTo>
                        <a:pt x="0" y="0"/>
                      </a:lnTo>
                      <a:lnTo>
                        <a:pt x="41" y="0"/>
                      </a:lnTo>
                      <a:lnTo>
                        <a:pt x="41" y="370"/>
                      </a:lnTo>
                      <a:lnTo>
                        <a:pt x="0" y="370"/>
                      </a:lnTo>
                      <a:lnTo>
                        <a:pt x="0" y="3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32"/>
                <p:cNvSpPr/>
                <p:nvPr/>
              </p:nvSpPr>
              <p:spPr bwMode="auto">
                <a:xfrm>
                  <a:off x="5262563" y="1292225"/>
                  <a:ext cx="431800" cy="417513"/>
                </a:xfrm>
                <a:custGeom>
                  <a:avLst/>
                  <a:gdLst>
                    <a:gd name="T0" fmla="*/ 147 w 147"/>
                    <a:gd name="T1" fmla="*/ 120 h 142"/>
                    <a:gd name="T2" fmla="*/ 124 w 147"/>
                    <a:gd name="T3" fmla="*/ 142 h 142"/>
                    <a:gd name="T4" fmla="*/ 23 w 147"/>
                    <a:gd name="T5" fmla="*/ 142 h 142"/>
                    <a:gd name="T6" fmla="*/ 0 w 147"/>
                    <a:gd name="T7" fmla="*/ 120 h 142"/>
                    <a:gd name="T8" fmla="*/ 0 w 147"/>
                    <a:gd name="T9" fmla="*/ 22 h 142"/>
                    <a:gd name="T10" fmla="*/ 23 w 147"/>
                    <a:gd name="T11" fmla="*/ 0 h 142"/>
                    <a:gd name="T12" fmla="*/ 124 w 147"/>
                    <a:gd name="T13" fmla="*/ 0 h 142"/>
                    <a:gd name="T14" fmla="*/ 147 w 147"/>
                    <a:gd name="T15" fmla="*/ 22 h 142"/>
                    <a:gd name="T16" fmla="*/ 147 w 147"/>
                    <a:gd name="T17" fmla="*/ 12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7" h="142">
                      <a:moveTo>
                        <a:pt x="147" y="120"/>
                      </a:moveTo>
                      <a:cubicBezTo>
                        <a:pt x="147" y="132"/>
                        <a:pt x="137" y="142"/>
                        <a:pt x="124" y="142"/>
                      </a:cubicBezTo>
                      <a:cubicBezTo>
                        <a:pt x="23" y="142"/>
                        <a:pt x="23" y="142"/>
                        <a:pt x="23" y="142"/>
                      </a:cubicBezTo>
                      <a:cubicBezTo>
                        <a:pt x="10" y="142"/>
                        <a:pt x="0" y="132"/>
                        <a:pt x="0" y="12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124" y="0"/>
                        <a:pt x="124" y="0"/>
                        <a:pt x="124" y="0"/>
                      </a:cubicBezTo>
                      <a:cubicBezTo>
                        <a:pt x="137" y="0"/>
                        <a:pt x="147" y="10"/>
                        <a:pt x="147" y="22"/>
                      </a:cubicBezTo>
                      <a:lnTo>
                        <a:pt x="147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33"/>
                <p:cNvSpPr/>
                <p:nvPr/>
              </p:nvSpPr>
              <p:spPr bwMode="auto">
                <a:xfrm>
                  <a:off x="5907088" y="1292225"/>
                  <a:ext cx="428625" cy="417513"/>
                </a:xfrm>
                <a:custGeom>
                  <a:avLst/>
                  <a:gdLst>
                    <a:gd name="T0" fmla="*/ 146 w 146"/>
                    <a:gd name="T1" fmla="*/ 120 h 142"/>
                    <a:gd name="T2" fmla="*/ 123 w 146"/>
                    <a:gd name="T3" fmla="*/ 142 h 142"/>
                    <a:gd name="T4" fmla="*/ 22 w 146"/>
                    <a:gd name="T5" fmla="*/ 142 h 142"/>
                    <a:gd name="T6" fmla="*/ 0 w 146"/>
                    <a:gd name="T7" fmla="*/ 120 h 142"/>
                    <a:gd name="T8" fmla="*/ 0 w 146"/>
                    <a:gd name="T9" fmla="*/ 22 h 142"/>
                    <a:gd name="T10" fmla="*/ 22 w 146"/>
                    <a:gd name="T11" fmla="*/ 0 h 142"/>
                    <a:gd name="T12" fmla="*/ 123 w 146"/>
                    <a:gd name="T13" fmla="*/ 0 h 142"/>
                    <a:gd name="T14" fmla="*/ 146 w 146"/>
                    <a:gd name="T15" fmla="*/ 22 h 142"/>
                    <a:gd name="T16" fmla="*/ 146 w 146"/>
                    <a:gd name="T17" fmla="*/ 12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6" h="142">
                      <a:moveTo>
                        <a:pt x="146" y="120"/>
                      </a:moveTo>
                      <a:cubicBezTo>
                        <a:pt x="146" y="132"/>
                        <a:pt x="136" y="142"/>
                        <a:pt x="123" y="142"/>
                      </a:cubicBezTo>
                      <a:cubicBezTo>
                        <a:pt x="22" y="142"/>
                        <a:pt x="22" y="142"/>
                        <a:pt x="22" y="142"/>
                      </a:cubicBezTo>
                      <a:cubicBezTo>
                        <a:pt x="10" y="142"/>
                        <a:pt x="0" y="132"/>
                        <a:pt x="0" y="12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2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36" y="0"/>
                        <a:pt x="146" y="10"/>
                        <a:pt x="146" y="22"/>
                      </a:cubicBezTo>
                      <a:lnTo>
                        <a:pt x="146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34"/>
                <p:cNvSpPr/>
                <p:nvPr/>
              </p:nvSpPr>
              <p:spPr bwMode="auto">
                <a:xfrm>
                  <a:off x="6546851" y="1292225"/>
                  <a:ext cx="430213" cy="417513"/>
                </a:xfrm>
                <a:custGeom>
                  <a:avLst/>
                  <a:gdLst>
                    <a:gd name="T0" fmla="*/ 146 w 146"/>
                    <a:gd name="T1" fmla="*/ 120 h 142"/>
                    <a:gd name="T2" fmla="*/ 124 w 146"/>
                    <a:gd name="T3" fmla="*/ 142 h 142"/>
                    <a:gd name="T4" fmla="*/ 22 w 146"/>
                    <a:gd name="T5" fmla="*/ 142 h 142"/>
                    <a:gd name="T6" fmla="*/ 0 w 146"/>
                    <a:gd name="T7" fmla="*/ 120 h 142"/>
                    <a:gd name="T8" fmla="*/ 0 w 146"/>
                    <a:gd name="T9" fmla="*/ 22 h 142"/>
                    <a:gd name="T10" fmla="*/ 22 w 146"/>
                    <a:gd name="T11" fmla="*/ 0 h 142"/>
                    <a:gd name="T12" fmla="*/ 124 w 146"/>
                    <a:gd name="T13" fmla="*/ 0 h 142"/>
                    <a:gd name="T14" fmla="*/ 146 w 146"/>
                    <a:gd name="T15" fmla="*/ 22 h 142"/>
                    <a:gd name="T16" fmla="*/ 146 w 146"/>
                    <a:gd name="T17" fmla="*/ 12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6" h="142">
                      <a:moveTo>
                        <a:pt x="146" y="120"/>
                      </a:moveTo>
                      <a:cubicBezTo>
                        <a:pt x="146" y="132"/>
                        <a:pt x="136" y="142"/>
                        <a:pt x="124" y="142"/>
                      </a:cubicBezTo>
                      <a:cubicBezTo>
                        <a:pt x="22" y="142"/>
                        <a:pt x="22" y="142"/>
                        <a:pt x="22" y="142"/>
                      </a:cubicBezTo>
                      <a:cubicBezTo>
                        <a:pt x="10" y="142"/>
                        <a:pt x="0" y="132"/>
                        <a:pt x="0" y="12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2" y="0"/>
                      </a:cubicBezTo>
                      <a:cubicBezTo>
                        <a:pt x="124" y="0"/>
                        <a:pt x="124" y="0"/>
                        <a:pt x="124" y="0"/>
                      </a:cubicBezTo>
                      <a:cubicBezTo>
                        <a:pt x="136" y="0"/>
                        <a:pt x="146" y="10"/>
                        <a:pt x="146" y="22"/>
                      </a:cubicBezTo>
                      <a:lnTo>
                        <a:pt x="146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35"/>
                <p:cNvSpPr/>
                <p:nvPr/>
              </p:nvSpPr>
              <p:spPr bwMode="auto">
                <a:xfrm>
                  <a:off x="5611813" y="628650"/>
                  <a:ext cx="1014413" cy="417513"/>
                </a:xfrm>
                <a:custGeom>
                  <a:avLst/>
                  <a:gdLst>
                    <a:gd name="T0" fmla="*/ 345 w 345"/>
                    <a:gd name="T1" fmla="*/ 120 h 142"/>
                    <a:gd name="T2" fmla="*/ 323 w 345"/>
                    <a:gd name="T3" fmla="*/ 142 h 142"/>
                    <a:gd name="T4" fmla="*/ 22 w 345"/>
                    <a:gd name="T5" fmla="*/ 142 h 142"/>
                    <a:gd name="T6" fmla="*/ 0 w 345"/>
                    <a:gd name="T7" fmla="*/ 120 h 142"/>
                    <a:gd name="T8" fmla="*/ 0 w 345"/>
                    <a:gd name="T9" fmla="*/ 22 h 142"/>
                    <a:gd name="T10" fmla="*/ 22 w 345"/>
                    <a:gd name="T11" fmla="*/ 0 h 142"/>
                    <a:gd name="T12" fmla="*/ 323 w 345"/>
                    <a:gd name="T13" fmla="*/ 0 h 142"/>
                    <a:gd name="T14" fmla="*/ 345 w 345"/>
                    <a:gd name="T15" fmla="*/ 22 h 142"/>
                    <a:gd name="T16" fmla="*/ 345 w 345"/>
                    <a:gd name="T17" fmla="*/ 12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" h="142">
                      <a:moveTo>
                        <a:pt x="345" y="120"/>
                      </a:moveTo>
                      <a:cubicBezTo>
                        <a:pt x="345" y="132"/>
                        <a:pt x="335" y="142"/>
                        <a:pt x="323" y="142"/>
                      </a:cubicBezTo>
                      <a:cubicBezTo>
                        <a:pt x="22" y="142"/>
                        <a:pt x="22" y="142"/>
                        <a:pt x="22" y="142"/>
                      </a:cubicBezTo>
                      <a:cubicBezTo>
                        <a:pt x="10" y="142"/>
                        <a:pt x="0" y="132"/>
                        <a:pt x="0" y="12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2" y="0"/>
                      </a:cubicBezTo>
                      <a:cubicBezTo>
                        <a:pt x="323" y="0"/>
                        <a:pt x="323" y="0"/>
                        <a:pt x="323" y="0"/>
                      </a:cubicBezTo>
                      <a:cubicBezTo>
                        <a:pt x="335" y="0"/>
                        <a:pt x="345" y="10"/>
                        <a:pt x="345" y="22"/>
                      </a:cubicBezTo>
                      <a:lnTo>
                        <a:pt x="345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49" name="组合 48"/>
          <p:cNvGrpSpPr/>
          <p:nvPr/>
        </p:nvGrpSpPr>
        <p:grpSpPr>
          <a:xfrm>
            <a:off x="2018665" y="4320540"/>
            <a:ext cx="967105" cy="558800"/>
            <a:chOff x="3330" y="7539"/>
            <a:chExt cx="1523" cy="880"/>
          </a:xfrm>
        </p:grpSpPr>
        <p:sp>
          <p:nvSpPr>
            <p:cNvPr id="8" name="椭圆 7"/>
            <p:cNvSpPr/>
            <p:nvPr/>
          </p:nvSpPr>
          <p:spPr>
            <a:xfrm>
              <a:off x="3330" y="7891"/>
              <a:ext cx="170" cy="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3973" y="7539"/>
              <a:ext cx="881" cy="881"/>
              <a:chOff x="1888729" y="4985902"/>
              <a:chExt cx="559681" cy="55968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1888729" y="4985902"/>
                <a:ext cx="559681" cy="55968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2004367" y="5095137"/>
                <a:ext cx="328405" cy="341210"/>
                <a:chOff x="2273301" y="1931988"/>
                <a:chExt cx="692150" cy="719138"/>
              </a:xfrm>
              <a:solidFill>
                <a:schemeClr val="bg1"/>
              </a:solidFill>
              <a:effectLst/>
            </p:grpSpPr>
            <p:sp>
              <p:nvSpPr>
                <p:cNvPr id="27" name="Freeform 135"/>
                <p:cNvSpPr/>
                <p:nvPr/>
              </p:nvSpPr>
              <p:spPr bwMode="auto">
                <a:xfrm>
                  <a:off x="2308226" y="2543176"/>
                  <a:ext cx="101600" cy="107950"/>
                </a:xfrm>
                <a:custGeom>
                  <a:avLst/>
                  <a:gdLst>
                    <a:gd name="T0" fmla="*/ 19 w 35"/>
                    <a:gd name="T1" fmla="*/ 0 h 37"/>
                    <a:gd name="T2" fmla="*/ 1 w 35"/>
                    <a:gd name="T3" fmla="*/ 28 h 37"/>
                    <a:gd name="T4" fmla="*/ 3 w 35"/>
                    <a:gd name="T5" fmla="*/ 35 h 37"/>
                    <a:gd name="T6" fmla="*/ 11 w 35"/>
                    <a:gd name="T7" fmla="*/ 37 h 37"/>
                    <a:gd name="T8" fmla="*/ 35 w 35"/>
                    <a:gd name="T9" fmla="*/ 14 h 37"/>
                    <a:gd name="T10" fmla="*/ 32 w 35"/>
                    <a:gd name="T11" fmla="*/ 11 h 37"/>
                    <a:gd name="T12" fmla="*/ 19 w 35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" h="37">
                      <a:moveTo>
                        <a:pt x="19" y="0"/>
                      </a:move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31"/>
                        <a:pt x="2" y="33"/>
                        <a:pt x="3" y="35"/>
                      </a:cubicBezTo>
                      <a:cubicBezTo>
                        <a:pt x="5" y="36"/>
                        <a:pt x="9" y="37"/>
                        <a:pt x="11" y="37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4" y="13"/>
                        <a:pt x="33" y="12"/>
                        <a:pt x="32" y="11"/>
                      </a:cubicBezTo>
                      <a:cubicBezTo>
                        <a:pt x="27" y="8"/>
                        <a:pt x="23" y="4"/>
                        <a:pt x="1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136"/>
                <p:cNvSpPr/>
                <p:nvPr/>
              </p:nvSpPr>
              <p:spPr bwMode="auto">
                <a:xfrm>
                  <a:off x="2273301" y="2159001"/>
                  <a:ext cx="511175" cy="484188"/>
                </a:xfrm>
                <a:custGeom>
                  <a:avLst/>
                  <a:gdLst>
                    <a:gd name="T0" fmla="*/ 160 w 175"/>
                    <a:gd name="T1" fmla="*/ 67 h 165"/>
                    <a:gd name="T2" fmla="*/ 149 w 175"/>
                    <a:gd name="T3" fmla="*/ 84 h 165"/>
                    <a:gd name="T4" fmla="*/ 103 w 175"/>
                    <a:gd name="T5" fmla="*/ 91 h 165"/>
                    <a:gd name="T6" fmla="*/ 87 w 175"/>
                    <a:gd name="T7" fmla="*/ 83 h 165"/>
                    <a:gd name="T8" fmla="*/ 73 w 175"/>
                    <a:gd name="T9" fmla="*/ 67 h 165"/>
                    <a:gd name="T10" fmla="*/ 73 w 175"/>
                    <a:gd name="T11" fmla="*/ 22 h 165"/>
                    <a:gd name="T12" fmla="*/ 93 w 175"/>
                    <a:gd name="T13" fmla="*/ 9 h 165"/>
                    <a:gd name="T14" fmla="*/ 25 w 175"/>
                    <a:gd name="T15" fmla="*/ 24 h 165"/>
                    <a:gd name="T16" fmla="*/ 25 w 175"/>
                    <a:gd name="T17" fmla="*/ 24 h 165"/>
                    <a:gd name="T18" fmla="*/ 25 w 175"/>
                    <a:gd name="T19" fmla="*/ 24 h 165"/>
                    <a:gd name="T20" fmla="*/ 20 w 175"/>
                    <a:gd name="T21" fmla="*/ 29 h 165"/>
                    <a:gd name="T22" fmla="*/ 17 w 175"/>
                    <a:gd name="T23" fmla="*/ 35 h 165"/>
                    <a:gd name="T24" fmla="*/ 35 w 175"/>
                    <a:gd name="T25" fmla="*/ 125 h 165"/>
                    <a:gd name="T26" fmla="*/ 48 w 175"/>
                    <a:gd name="T27" fmla="*/ 136 h 165"/>
                    <a:gd name="T28" fmla="*/ 52 w 175"/>
                    <a:gd name="T29" fmla="*/ 139 h 165"/>
                    <a:gd name="T30" fmla="*/ 156 w 175"/>
                    <a:gd name="T31" fmla="*/ 134 h 165"/>
                    <a:gd name="T32" fmla="*/ 157 w 175"/>
                    <a:gd name="T33" fmla="*/ 132 h 165"/>
                    <a:gd name="T34" fmla="*/ 157 w 175"/>
                    <a:gd name="T35" fmla="*/ 132 h 165"/>
                    <a:gd name="T36" fmla="*/ 160 w 175"/>
                    <a:gd name="T37" fmla="*/ 67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5" h="165">
                      <a:moveTo>
                        <a:pt x="160" y="67"/>
                      </a:moveTo>
                      <a:cubicBezTo>
                        <a:pt x="149" y="84"/>
                        <a:pt x="149" y="84"/>
                        <a:pt x="149" y="84"/>
                      </a:cubicBezTo>
                      <a:cubicBezTo>
                        <a:pt x="141" y="97"/>
                        <a:pt x="118" y="96"/>
                        <a:pt x="103" y="91"/>
                      </a:cubicBezTo>
                      <a:cubicBezTo>
                        <a:pt x="97" y="90"/>
                        <a:pt x="92" y="87"/>
                        <a:pt x="87" y="83"/>
                      </a:cubicBezTo>
                      <a:cubicBezTo>
                        <a:pt x="81" y="79"/>
                        <a:pt x="76" y="73"/>
                        <a:pt x="73" y="67"/>
                      </a:cubicBezTo>
                      <a:cubicBezTo>
                        <a:pt x="67" y="55"/>
                        <a:pt x="64" y="35"/>
                        <a:pt x="73" y="22"/>
                      </a:cubicBezTo>
                      <a:cubicBezTo>
                        <a:pt x="93" y="9"/>
                        <a:pt x="93" y="9"/>
                        <a:pt x="93" y="9"/>
                      </a:cubicBezTo>
                      <a:cubicBezTo>
                        <a:pt x="66" y="0"/>
                        <a:pt x="42" y="8"/>
                        <a:pt x="25" y="24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3" y="26"/>
                        <a:pt x="22" y="28"/>
                        <a:pt x="20" y="29"/>
                      </a:cubicBezTo>
                      <a:cubicBezTo>
                        <a:pt x="19" y="31"/>
                        <a:pt x="18" y="33"/>
                        <a:pt x="17" y="35"/>
                      </a:cubicBezTo>
                      <a:cubicBezTo>
                        <a:pt x="0" y="62"/>
                        <a:pt x="9" y="98"/>
                        <a:pt x="35" y="125"/>
                      </a:cubicBezTo>
                      <a:cubicBezTo>
                        <a:pt x="39" y="129"/>
                        <a:pt x="43" y="133"/>
                        <a:pt x="48" y="136"/>
                      </a:cubicBezTo>
                      <a:cubicBezTo>
                        <a:pt x="49" y="137"/>
                        <a:pt x="50" y="138"/>
                        <a:pt x="52" y="139"/>
                      </a:cubicBezTo>
                      <a:cubicBezTo>
                        <a:pt x="88" y="165"/>
                        <a:pt x="133" y="164"/>
                        <a:pt x="156" y="134"/>
                      </a:cubicBezTo>
                      <a:cubicBezTo>
                        <a:pt x="157" y="133"/>
                        <a:pt x="157" y="133"/>
                        <a:pt x="157" y="132"/>
                      </a:cubicBezTo>
                      <a:cubicBezTo>
                        <a:pt x="157" y="132"/>
                        <a:pt x="157" y="132"/>
                        <a:pt x="157" y="132"/>
                      </a:cubicBezTo>
                      <a:cubicBezTo>
                        <a:pt x="171" y="113"/>
                        <a:pt x="175" y="92"/>
                        <a:pt x="160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137"/>
                <p:cNvSpPr/>
                <p:nvPr/>
              </p:nvSpPr>
              <p:spPr bwMode="auto">
                <a:xfrm>
                  <a:off x="2489201" y="2154238"/>
                  <a:ext cx="271463" cy="265113"/>
                </a:xfrm>
                <a:custGeom>
                  <a:avLst/>
                  <a:gdLst>
                    <a:gd name="T0" fmla="*/ 60 w 93"/>
                    <a:gd name="T1" fmla="*/ 28 h 91"/>
                    <a:gd name="T2" fmla="*/ 36 w 93"/>
                    <a:gd name="T3" fmla="*/ 0 h 91"/>
                    <a:gd name="T4" fmla="*/ 10 w 93"/>
                    <a:gd name="T5" fmla="*/ 23 h 91"/>
                    <a:gd name="T6" fmla="*/ 7 w 93"/>
                    <a:gd name="T7" fmla="*/ 62 h 91"/>
                    <a:gd name="T8" fmla="*/ 21 w 93"/>
                    <a:gd name="T9" fmla="*/ 78 h 91"/>
                    <a:gd name="T10" fmla="*/ 36 w 93"/>
                    <a:gd name="T11" fmla="*/ 86 h 91"/>
                    <a:gd name="T12" fmla="*/ 77 w 93"/>
                    <a:gd name="T13" fmla="*/ 74 h 91"/>
                    <a:gd name="T14" fmla="*/ 93 w 93"/>
                    <a:gd name="T15" fmla="*/ 45 h 91"/>
                    <a:gd name="T16" fmla="*/ 60 w 93"/>
                    <a:gd name="T17" fmla="*/ 2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3" h="91">
                      <a:moveTo>
                        <a:pt x="60" y="28"/>
                      </a:moveTo>
                      <a:cubicBezTo>
                        <a:pt x="49" y="20"/>
                        <a:pt x="41" y="10"/>
                        <a:pt x="36" y="0"/>
                      </a:cubicBezTo>
                      <a:cubicBezTo>
                        <a:pt x="36" y="0"/>
                        <a:pt x="10" y="23"/>
                        <a:pt x="10" y="23"/>
                      </a:cubicBezTo>
                      <a:cubicBezTo>
                        <a:pt x="0" y="36"/>
                        <a:pt x="0" y="50"/>
                        <a:pt x="7" y="62"/>
                      </a:cubicBezTo>
                      <a:cubicBezTo>
                        <a:pt x="10" y="68"/>
                        <a:pt x="15" y="74"/>
                        <a:pt x="21" y="78"/>
                      </a:cubicBezTo>
                      <a:cubicBezTo>
                        <a:pt x="25" y="82"/>
                        <a:pt x="31" y="85"/>
                        <a:pt x="36" y="86"/>
                      </a:cubicBezTo>
                      <a:cubicBezTo>
                        <a:pt x="52" y="91"/>
                        <a:pt x="68" y="88"/>
                        <a:pt x="77" y="74"/>
                      </a:cubicBezTo>
                      <a:cubicBezTo>
                        <a:pt x="93" y="45"/>
                        <a:pt x="93" y="45"/>
                        <a:pt x="93" y="45"/>
                      </a:cubicBezTo>
                      <a:cubicBezTo>
                        <a:pt x="92" y="44"/>
                        <a:pt x="70" y="36"/>
                        <a:pt x="60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138"/>
                <p:cNvSpPr/>
                <p:nvPr/>
              </p:nvSpPr>
              <p:spPr bwMode="auto">
                <a:xfrm>
                  <a:off x="2593976" y="1931988"/>
                  <a:ext cx="371475" cy="336550"/>
                </a:xfrm>
                <a:custGeom>
                  <a:avLst/>
                  <a:gdLst>
                    <a:gd name="T0" fmla="*/ 88 w 127"/>
                    <a:gd name="T1" fmla="*/ 23 h 115"/>
                    <a:gd name="T2" fmla="*/ 7 w 127"/>
                    <a:gd name="T3" fmla="*/ 21 h 115"/>
                    <a:gd name="T4" fmla="*/ 6 w 127"/>
                    <a:gd name="T5" fmla="*/ 24 h 115"/>
                    <a:gd name="T6" fmla="*/ 5 w 127"/>
                    <a:gd name="T7" fmla="*/ 25 h 115"/>
                    <a:gd name="T8" fmla="*/ 3 w 127"/>
                    <a:gd name="T9" fmla="*/ 28 h 115"/>
                    <a:gd name="T10" fmla="*/ 3 w 127"/>
                    <a:gd name="T11" fmla="*/ 30 h 115"/>
                    <a:gd name="T12" fmla="*/ 2 w 127"/>
                    <a:gd name="T13" fmla="*/ 33 h 115"/>
                    <a:gd name="T14" fmla="*/ 1 w 127"/>
                    <a:gd name="T15" fmla="*/ 34 h 115"/>
                    <a:gd name="T16" fmla="*/ 0 w 127"/>
                    <a:gd name="T17" fmla="*/ 38 h 115"/>
                    <a:gd name="T18" fmla="*/ 0 w 127"/>
                    <a:gd name="T19" fmla="*/ 39 h 115"/>
                    <a:gd name="T20" fmla="*/ 0 w 127"/>
                    <a:gd name="T21" fmla="*/ 42 h 115"/>
                    <a:gd name="T22" fmla="*/ 0 w 127"/>
                    <a:gd name="T23" fmla="*/ 44 h 115"/>
                    <a:gd name="T24" fmla="*/ 0 w 127"/>
                    <a:gd name="T25" fmla="*/ 47 h 115"/>
                    <a:gd name="T26" fmla="*/ 0 w 127"/>
                    <a:gd name="T27" fmla="*/ 49 h 115"/>
                    <a:gd name="T28" fmla="*/ 0 w 127"/>
                    <a:gd name="T29" fmla="*/ 52 h 115"/>
                    <a:gd name="T30" fmla="*/ 1 w 127"/>
                    <a:gd name="T31" fmla="*/ 55 h 115"/>
                    <a:gd name="T32" fmla="*/ 1 w 127"/>
                    <a:gd name="T33" fmla="*/ 57 h 115"/>
                    <a:gd name="T34" fmla="*/ 2 w 127"/>
                    <a:gd name="T35" fmla="*/ 60 h 115"/>
                    <a:gd name="T36" fmla="*/ 3 w 127"/>
                    <a:gd name="T37" fmla="*/ 62 h 115"/>
                    <a:gd name="T38" fmla="*/ 4 w 127"/>
                    <a:gd name="T39" fmla="*/ 65 h 115"/>
                    <a:gd name="T40" fmla="*/ 5 w 127"/>
                    <a:gd name="T41" fmla="*/ 67 h 115"/>
                    <a:gd name="T42" fmla="*/ 6 w 127"/>
                    <a:gd name="T43" fmla="*/ 70 h 115"/>
                    <a:gd name="T44" fmla="*/ 7 w 127"/>
                    <a:gd name="T45" fmla="*/ 71 h 115"/>
                    <a:gd name="T46" fmla="*/ 8 w 127"/>
                    <a:gd name="T47" fmla="*/ 73 h 115"/>
                    <a:gd name="T48" fmla="*/ 9 w 127"/>
                    <a:gd name="T49" fmla="*/ 75 h 115"/>
                    <a:gd name="T50" fmla="*/ 9 w 127"/>
                    <a:gd name="T51" fmla="*/ 76 h 115"/>
                    <a:gd name="T52" fmla="*/ 16 w 127"/>
                    <a:gd name="T53" fmla="*/ 86 h 115"/>
                    <a:gd name="T54" fmla="*/ 30 w 127"/>
                    <a:gd name="T55" fmla="*/ 99 h 115"/>
                    <a:gd name="T56" fmla="*/ 39 w 127"/>
                    <a:gd name="T57" fmla="*/ 105 h 115"/>
                    <a:gd name="T58" fmla="*/ 40 w 127"/>
                    <a:gd name="T59" fmla="*/ 106 h 115"/>
                    <a:gd name="T60" fmla="*/ 44 w 127"/>
                    <a:gd name="T61" fmla="*/ 107 h 115"/>
                    <a:gd name="T62" fmla="*/ 45 w 127"/>
                    <a:gd name="T63" fmla="*/ 108 h 115"/>
                    <a:gd name="T64" fmla="*/ 46 w 127"/>
                    <a:gd name="T65" fmla="*/ 108 h 115"/>
                    <a:gd name="T66" fmla="*/ 49 w 127"/>
                    <a:gd name="T67" fmla="*/ 110 h 115"/>
                    <a:gd name="T68" fmla="*/ 51 w 127"/>
                    <a:gd name="T69" fmla="*/ 111 h 115"/>
                    <a:gd name="T70" fmla="*/ 55 w 127"/>
                    <a:gd name="T71" fmla="*/ 112 h 115"/>
                    <a:gd name="T72" fmla="*/ 57 w 127"/>
                    <a:gd name="T73" fmla="*/ 113 h 115"/>
                    <a:gd name="T74" fmla="*/ 60 w 127"/>
                    <a:gd name="T75" fmla="*/ 114 h 115"/>
                    <a:gd name="T76" fmla="*/ 62 w 127"/>
                    <a:gd name="T77" fmla="*/ 114 h 115"/>
                    <a:gd name="T78" fmla="*/ 62 w 127"/>
                    <a:gd name="T79" fmla="*/ 114 h 115"/>
                    <a:gd name="T80" fmla="*/ 66 w 127"/>
                    <a:gd name="T81" fmla="*/ 115 h 115"/>
                    <a:gd name="T82" fmla="*/ 68 w 127"/>
                    <a:gd name="T83" fmla="*/ 115 h 115"/>
                    <a:gd name="T84" fmla="*/ 71 w 127"/>
                    <a:gd name="T85" fmla="*/ 115 h 115"/>
                    <a:gd name="T86" fmla="*/ 73 w 127"/>
                    <a:gd name="T87" fmla="*/ 115 h 115"/>
                    <a:gd name="T88" fmla="*/ 77 w 127"/>
                    <a:gd name="T89" fmla="*/ 115 h 115"/>
                    <a:gd name="T90" fmla="*/ 78 w 127"/>
                    <a:gd name="T91" fmla="*/ 115 h 115"/>
                    <a:gd name="T92" fmla="*/ 82 w 127"/>
                    <a:gd name="T93" fmla="*/ 115 h 115"/>
                    <a:gd name="T94" fmla="*/ 83 w 127"/>
                    <a:gd name="T95" fmla="*/ 115 h 115"/>
                    <a:gd name="T96" fmla="*/ 87 w 127"/>
                    <a:gd name="T97" fmla="*/ 114 h 115"/>
                    <a:gd name="T98" fmla="*/ 88 w 127"/>
                    <a:gd name="T99" fmla="*/ 114 h 115"/>
                    <a:gd name="T100" fmla="*/ 91 w 127"/>
                    <a:gd name="T101" fmla="*/ 113 h 115"/>
                    <a:gd name="T102" fmla="*/ 92 w 127"/>
                    <a:gd name="T103" fmla="*/ 113 h 115"/>
                    <a:gd name="T104" fmla="*/ 96 w 127"/>
                    <a:gd name="T105" fmla="*/ 112 h 115"/>
                    <a:gd name="T106" fmla="*/ 96 w 127"/>
                    <a:gd name="T107" fmla="*/ 111 h 115"/>
                    <a:gd name="T108" fmla="*/ 107 w 127"/>
                    <a:gd name="T109" fmla="*/ 104 h 115"/>
                    <a:gd name="T110" fmla="*/ 107 w 127"/>
                    <a:gd name="T111" fmla="*/ 104 h 115"/>
                    <a:gd name="T112" fmla="*/ 111 w 127"/>
                    <a:gd name="T113" fmla="*/ 100 h 115"/>
                    <a:gd name="T114" fmla="*/ 88 w 127"/>
                    <a:gd name="T115" fmla="*/ 2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" h="115">
                      <a:moveTo>
                        <a:pt x="88" y="23"/>
                      </a:moveTo>
                      <a:cubicBezTo>
                        <a:pt x="60" y="1"/>
                        <a:pt x="24" y="0"/>
                        <a:pt x="7" y="21"/>
                      </a:cubicBezTo>
                      <a:cubicBezTo>
                        <a:pt x="7" y="22"/>
                        <a:pt x="6" y="23"/>
                        <a:pt x="6" y="24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4" y="26"/>
                        <a:pt x="4" y="27"/>
                        <a:pt x="3" y="28"/>
                      </a:cubicBezTo>
                      <a:cubicBezTo>
                        <a:pt x="3" y="29"/>
                        <a:pt x="3" y="29"/>
                        <a:pt x="3" y="30"/>
                      </a:cubicBezTo>
                      <a:cubicBezTo>
                        <a:pt x="2" y="31"/>
                        <a:pt x="2" y="32"/>
                        <a:pt x="2" y="33"/>
                      </a:cubicBezTo>
                      <a:cubicBezTo>
                        <a:pt x="1" y="33"/>
                        <a:pt x="1" y="34"/>
                        <a:pt x="1" y="34"/>
                      </a:cubicBezTo>
                      <a:cubicBezTo>
                        <a:pt x="1" y="35"/>
                        <a:pt x="1" y="37"/>
                        <a:pt x="0" y="38"/>
                      </a:cubicBezTo>
                      <a:cubicBezTo>
                        <a:pt x="0" y="38"/>
                        <a:pt x="0" y="39"/>
                        <a:pt x="0" y="39"/>
                      </a:cubicBezTo>
                      <a:cubicBezTo>
                        <a:pt x="0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4"/>
                      </a:cubicBezTo>
                      <a:cubicBezTo>
                        <a:pt x="0" y="45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0" y="51"/>
                        <a:pt x="0" y="52"/>
                      </a:cubicBezTo>
                      <a:cubicBezTo>
                        <a:pt x="1" y="53"/>
                        <a:pt x="1" y="54"/>
                        <a:pt x="1" y="55"/>
                      </a:cubicBezTo>
                      <a:cubicBezTo>
                        <a:pt x="1" y="55"/>
                        <a:pt x="1" y="56"/>
                        <a:pt x="1" y="57"/>
                      </a:cubicBezTo>
                      <a:cubicBezTo>
                        <a:pt x="2" y="58"/>
                        <a:pt x="2" y="59"/>
                        <a:pt x="2" y="60"/>
                      </a:cubicBezTo>
                      <a:cubicBezTo>
                        <a:pt x="2" y="61"/>
                        <a:pt x="3" y="61"/>
                        <a:pt x="3" y="62"/>
                      </a:cubicBezTo>
                      <a:cubicBezTo>
                        <a:pt x="3" y="63"/>
                        <a:pt x="3" y="64"/>
                        <a:pt x="4" y="65"/>
                      </a:cubicBezTo>
                      <a:cubicBezTo>
                        <a:pt x="4" y="66"/>
                        <a:pt x="4" y="66"/>
                        <a:pt x="5" y="67"/>
                      </a:cubicBezTo>
                      <a:cubicBezTo>
                        <a:pt x="5" y="68"/>
                        <a:pt x="6" y="69"/>
                        <a:pt x="6" y="70"/>
                      </a:cubicBezTo>
                      <a:cubicBezTo>
                        <a:pt x="6" y="71"/>
                        <a:pt x="7" y="71"/>
                        <a:pt x="7" y="71"/>
                      </a:cubicBezTo>
                      <a:cubicBezTo>
                        <a:pt x="7" y="72"/>
                        <a:pt x="7" y="73"/>
                        <a:pt x="8" y="73"/>
                      </a:cubicBezTo>
                      <a:cubicBezTo>
                        <a:pt x="8" y="74"/>
                        <a:pt x="9" y="75"/>
                        <a:pt x="9" y="75"/>
                      </a:cubicBezTo>
                      <a:cubicBezTo>
                        <a:pt x="9" y="76"/>
                        <a:pt x="9" y="76"/>
                        <a:pt x="9" y="76"/>
                      </a:cubicBezTo>
                      <a:cubicBezTo>
                        <a:pt x="11" y="79"/>
                        <a:pt x="14" y="83"/>
                        <a:pt x="16" y="86"/>
                      </a:cubicBezTo>
                      <a:cubicBezTo>
                        <a:pt x="20" y="90"/>
                        <a:pt x="25" y="95"/>
                        <a:pt x="30" y="99"/>
                      </a:cubicBezTo>
                      <a:cubicBezTo>
                        <a:pt x="33" y="101"/>
                        <a:pt x="36" y="103"/>
                        <a:pt x="39" y="105"/>
                      </a:cubicBezTo>
                      <a:cubicBezTo>
                        <a:pt x="39" y="105"/>
                        <a:pt x="40" y="105"/>
                        <a:pt x="40" y="106"/>
                      </a:cubicBezTo>
                      <a:cubicBezTo>
                        <a:pt x="42" y="106"/>
                        <a:pt x="43" y="107"/>
                        <a:pt x="44" y="107"/>
                      </a:cubicBezTo>
                      <a:cubicBezTo>
                        <a:pt x="44" y="108"/>
                        <a:pt x="45" y="108"/>
                        <a:pt x="45" y="108"/>
                      </a:cubicBezTo>
                      <a:cubicBezTo>
                        <a:pt x="45" y="108"/>
                        <a:pt x="46" y="108"/>
                        <a:pt x="46" y="108"/>
                      </a:cubicBezTo>
                      <a:cubicBezTo>
                        <a:pt x="47" y="109"/>
                        <a:pt x="48" y="109"/>
                        <a:pt x="49" y="110"/>
                      </a:cubicBezTo>
                      <a:cubicBezTo>
                        <a:pt x="50" y="110"/>
                        <a:pt x="51" y="110"/>
                        <a:pt x="51" y="111"/>
                      </a:cubicBezTo>
                      <a:cubicBezTo>
                        <a:pt x="52" y="111"/>
                        <a:pt x="54" y="112"/>
                        <a:pt x="55" y="112"/>
                      </a:cubicBezTo>
                      <a:cubicBezTo>
                        <a:pt x="55" y="112"/>
                        <a:pt x="56" y="112"/>
                        <a:pt x="57" y="113"/>
                      </a:cubicBezTo>
                      <a:cubicBezTo>
                        <a:pt x="58" y="113"/>
                        <a:pt x="59" y="113"/>
                        <a:pt x="60" y="114"/>
                      </a:cubicBezTo>
                      <a:cubicBezTo>
                        <a:pt x="61" y="114"/>
                        <a:pt x="61" y="114"/>
                        <a:pt x="62" y="114"/>
                      </a:cubicBezTo>
                      <a:cubicBezTo>
                        <a:pt x="62" y="114"/>
                        <a:pt x="62" y="114"/>
                        <a:pt x="62" y="114"/>
                      </a:cubicBezTo>
                      <a:cubicBezTo>
                        <a:pt x="63" y="114"/>
                        <a:pt x="65" y="114"/>
                        <a:pt x="66" y="115"/>
                      </a:cubicBezTo>
                      <a:cubicBezTo>
                        <a:pt x="66" y="115"/>
                        <a:pt x="67" y="115"/>
                        <a:pt x="68" y="115"/>
                      </a:cubicBezTo>
                      <a:cubicBezTo>
                        <a:pt x="69" y="115"/>
                        <a:pt x="70" y="115"/>
                        <a:pt x="71" y="115"/>
                      </a:cubicBezTo>
                      <a:cubicBezTo>
                        <a:pt x="72" y="115"/>
                        <a:pt x="72" y="115"/>
                        <a:pt x="73" y="115"/>
                      </a:cubicBezTo>
                      <a:cubicBezTo>
                        <a:pt x="74" y="115"/>
                        <a:pt x="75" y="115"/>
                        <a:pt x="77" y="115"/>
                      </a:cubicBezTo>
                      <a:cubicBezTo>
                        <a:pt x="77" y="115"/>
                        <a:pt x="78" y="115"/>
                        <a:pt x="78" y="115"/>
                      </a:cubicBezTo>
                      <a:cubicBezTo>
                        <a:pt x="79" y="115"/>
                        <a:pt x="80" y="115"/>
                        <a:pt x="82" y="115"/>
                      </a:cubicBezTo>
                      <a:cubicBezTo>
                        <a:pt x="82" y="115"/>
                        <a:pt x="83" y="115"/>
                        <a:pt x="83" y="115"/>
                      </a:cubicBezTo>
                      <a:cubicBezTo>
                        <a:pt x="84" y="115"/>
                        <a:pt x="85" y="115"/>
                        <a:pt x="87" y="114"/>
                      </a:cubicBezTo>
                      <a:cubicBezTo>
                        <a:pt x="87" y="114"/>
                        <a:pt x="87" y="114"/>
                        <a:pt x="88" y="114"/>
                      </a:cubicBezTo>
                      <a:cubicBezTo>
                        <a:pt x="89" y="114"/>
                        <a:pt x="90" y="114"/>
                        <a:pt x="91" y="113"/>
                      </a:cubicBezTo>
                      <a:cubicBezTo>
                        <a:pt x="92" y="113"/>
                        <a:pt x="92" y="113"/>
                        <a:pt x="92" y="113"/>
                      </a:cubicBezTo>
                      <a:cubicBezTo>
                        <a:pt x="93" y="113"/>
                        <a:pt x="95" y="112"/>
                        <a:pt x="96" y="112"/>
                      </a:cubicBezTo>
                      <a:cubicBezTo>
                        <a:pt x="96" y="112"/>
                        <a:pt x="96" y="111"/>
                        <a:pt x="96" y="111"/>
                      </a:cubicBezTo>
                      <a:cubicBezTo>
                        <a:pt x="100" y="110"/>
                        <a:pt x="104" y="107"/>
                        <a:pt x="107" y="104"/>
                      </a:cubicBezTo>
                      <a:cubicBezTo>
                        <a:pt x="107" y="104"/>
                        <a:pt x="107" y="104"/>
                        <a:pt x="107" y="104"/>
                      </a:cubicBezTo>
                      <a:cubicBezTo>
                        <a:pt x="108" y="103"/>
                        <a:pt x="110" y="102"/>
                        <a:pt x="111" y="100"/>
                      </a:cubicBezTo>
                      <a:cubicBezTo>
                        <a:pt x="127" y="79"/>
                        <a:pt x="117" y="44"/>
                        <a:pt x="88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3" name="文本框 32"/>
          <p:cNvSpPr txBox="1"/>
          <p:nvPr/>
        </p:nvSpPr>
        <p:spPr>
          <a:xfrm>
            <a:off x="3284220" y="891540"/>
            <a:ext cx="319976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教师发展需突破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284220" y="2533015"/>
            <a:ext cx="319976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学生成长需规划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336290" y="4145915"/>
            <a:ext cx="319976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课程开发需深入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288030" y="1713230"/>
            <a:ext cx="349377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不明确自己的发展方向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830060" y="1713230"/>
            <a:ext cx="349377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教材解读不够到位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336290" y="2165350"/>
            <a:ext cx="349377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练习设计待提高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284220" y="3326765"/>
            <a:ext cx="696531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常规培养待加强：思维的深度、表达的质量、小组合作的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能力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364865" y="4973320"/>
            <a:ext cx="589026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如何让智能与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AI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数学课程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衔接？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364865" y="5450205"/>
            <a:ext cx="349377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真实情境下的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问题解决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41" grpId="0"/>
      <p:bldP spid="42" grpId="0"/>
      <p:bldP spid="43" grpId="0"/>
      <p:bldP spid="41" grpId="1"/>
      <p:bldP spid="42" grpId="1"/>
      <p:bldP spid="43" grpId="1"/>
      <p:bldP spid="36" grpId="0"/>
      <p:bldP spid="36" grpId="1"/>
      <p:bldP spid="44" grpId="0"/>
      <p:bldP spid="44" grpId="1"/>
      <p:bldP spid="39" grpId="0"/>
      <p:bldP spid="39" grpId="1"/>
      <p:bldP spid="45" grpId="0"/>
      <p:bldP spid="46" grpId="0"/>
      <p:bldP spid="45" grpId="1"/>
      <p:bldP spid="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45234" y="1822162"/>
            <a:ext cx="6908800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PART 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TWO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srgbClr val="90BC96"/>
              </a:solidFill>
              <a:effectLst/>
              <a:uLnTx/>
              <a:uFillTx/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41854" y="3291816"/>
            <a:ext cx="5116017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rPr>
              <a:t>目标制定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53547" y="1336729"/>
            <a:ext cx="2465456" cy="3758627"/>
            <a:chOff x="1580765" y="1888710"/>
            <a:chExt cx="2465456" cy="3758627"/>
          </a:xfrm>
        </p:grpSpPr>
        <p:grpSp>
          <p:nvGrpSpPr>
            <p:cNvPr id="6" name="Group 35"/>
            <p:cNvGrpSpPr/>
            <p:nvPr/>
          </p:nvGrpSpPr>
          <p:grpSpPr>
            <a:xfrm>
              <a:off x="2086862" y="2118977"/>
              <a:ext cx="1502060" cy="3298319"/>
              <a:chOff x="4191000" y="1860815"/>
              <a:chExt cx="1126545" cy="2473739"/>
            </a:xfrm>
            <a:effectLst/>
          </p:grpSpPr>
          <p:cxnSp>
            <p:nvCxnSpPr>
              <p:cNvPr id="11" name="直线"/>
              <p:cNvCxnSpPr/>
              <p:nvPr/>
            </p:nvCxnSpPr>
            <p:spPr>
              <a:xfrm flipV="1">
                <a:off x="4191000" y="1860815"/>
                <a:ext cx="1126545" cy="1244335"/>
              </a:xfrm>
              <a:prstGeom prst="bentConnector3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线"/>
              <p:cNvCxnSpPr/>
              <p:nvPr/>
            </p:nvCxnSpPr>
            <p:spPr>
              <a:xfrm>
                <a:off x="4191000" y="3105150"/>
                <a:ext cx="1126544" cy="1229404"/>
              </a:xfrm>
              <a:prstGeom prst="bentConnector3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线"/>
              <p:cNvCxnSpPr/>
              <p:nvPr/>
            </p:nvCxnSpPr>
            <p:spPr>
              <a:xfrm>
                <a:off x="4191000" y="3105150"/>
                <a:ext cx="1126545" cy="2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40"/>
            <p:cNvSpPr/>
            <p:nvPr/>
          </p:nvSpPr>
          <p:spPr>
            <a:xfrm>
              <a:off x="1580765" y="3302788"/>
              <a:ext cx="950647" cy="95661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grpSp>
          <p:nvGrpSpPr>
            <p:cNvPr id="20" name="Group 23"/>
            <p:cNvGrpSpPr/>
            <p:nvPr/>
          </p:nvGrpSpPr>
          <p:grpSpPr>
            <a:xfrm>
              <a:off x="3583339" y="1888710"/>
              <a:ext cx="462882" cy="462882"/>
              <a:chOff x="8876381" y="3510900"/>
              <a:chExt cx="720966" cy="720966"/>
            </a:xfrm>
            <a:effectLst/>
          </p:grpSpPr>
          <p:sp>
            <p:nvSpPr>
              <p:cNvPr id="21" name="形状1"/>
              <p:cNvSpPr/>
              <p:nvPr/>
            </p:nvSpPr>
            <p:spPr>
              <a:xfrm>
                <a:off x="8876381" y="3510900"/>
                <a:ext cx="720966" cy="720966"/>
              </a:xfrm>
              <a:prstGeom prst="round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22" name="Freeform 28"/>
              <p:cNvSpPr/>
              <p:nvPr/>
            </p:nvSpPr>
            <p:spPr bwMode="auto">
              <a:xfrm>
                <a:off x="9051319" y="3725622"/>
                <a:ext cx="343986" cy="333710"/>
              </a:xfrm>
              <a:custGeom>
                <a:avLst/>
                <a:gdLst>
                  <a:gd name="T0" fmla="*/ 417 w 21600"/>
                  <a:gd name="T1" fmla="*/ 102 h 21600"/>
                  <a:gd name="T2" fmla="*/ 384 w 21600"/>
                  <a:gd name="T3" fmla="*/ 65 h 21600"/>
                  <a:gd name="T4" fmla="*/ 316 w 21600"/>
                  <a:gd name="T5" fmla="*/ 0 h 21600"/>
                  <a:gd name="T6" fmla="*/ 283 w 21600"/>
                  <a:gd name="T7" fmla="*/ 33 h 21600"/>
                  <a:gd name="T8" fmla="*/ 149 w 21600"/>
                  <a:gd name="T9" fmla="*/ 102 h 21600"/>
                  <a:gd name="T10" fmla="*/ 0 w 21600"/>
                  <a:gd name="T11" fmla="*/ 465 h 21600"/>
                  <a:gd name="T12" fmla="*/ 182 w 21600"/>
                  <a:gd name="T13" fmla="*/ 265 h 21600"/>
                  <a:gd name="T14" fmla="*/ 182 w 21600"/>
                  <a:gd name="T15" fmla="*/ 265 h 21600"/>
                  <a:gd name="T16" fmla="*/ 197 w 21600"/>
                  <a:gd name="T17" fmla="*/ 181 h 21600"/>
                  <a:gd name="T18" fmla="*/ 302 w 21600"/>
                  <a:gd name="T19" fmla="*/ 181 h 21600"/>
                  <a:gd name="T20" fmla="*/ 302 w 21600"/>
                  <a:gd name="T21" fmla="*/ 283 h 21600"/>
                  <a:gd name="T22" fmla="*/ 216 w 21600"/>
                  <a:gd name="T23" fmla="*/ 297 h 21600"/>
                  <a:gd name="T24" fmla="*/ 216 w 21600"/>
                  <a:gd name="T25" fmla="*/ 297 h 21600"/>
                  <a:gd name="T26" fmla="*/ 10 w 21600"/>
                  <a:gd name="T27" fmla="*/ 474 h 21600"/>
                  <a:gd name="T28" fmla="*/ 384 w 21600"/>
                  <a:gd name="T29" fmla="*/ 330 h 21600"/>
                  <a:gd name="T30" fmla="*/ 451 w 21600"/>
                  <a:gd name="T31" fmla="*/ 200 h 21600"/>
                  <a:gd name="T32" fmla="*/ 489 w 21600"/>
                  <a:gd name="T33" fmla="*/ 167 h 21600"/>
                  <a:gd name="T34" fmla="*/ 417 w 21600"/>
                  <a:gd name="T35" fmla="*/ 102 h 21600"/>
                  <a:gd name="T36" fmla="*/ 417 w 21600"/>
                  <a:gd name="T37" fmla="*/ 102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18424" y="4659"/>
                    </a:moveTo>
                    <a:cubicBezTo>
                      <a:pt x="16941" y="2965"/>
                      <a:pt x="16941" y="2965"/>
                      <a:pt x="16941" y="2965"/>
                    </a:cubicBezTo>
                    <a:cubicBezTo>
                      <a:pt x="13976" y="0"/>
                      <a:pt x="13976" y="0"/>
                      <a:pt x="13976" y="0"/>
                    </a:cubicBezTo>
                    <a:cubicBezTo>
                      <a:pt x="13976" y="0"/>
                      <a:pt x="13976" y="0"/>
                      <a:pt x="12494" y="1482"/>
                    </a:cubicBezTo>
                    <a:cubicBezTo>
                      <a:pt x="11012" y="2965"/>
                      <a:pt x="6565" y="4659"/>
                      <a:pt x="6565" y="4659"/>
                    </a:cubicBezTo>
                    <a:cubicBezTo>
                      <a:pt x="0" y="21176"/>
                      <a:pt x="0" y="21176"/>
                      <a:pt x="0" y="21176"/>
                    </a:cubicBezTo>
                    <a:cubicBezTo>
                      <a:pt x="8047" y="12071"/>
                      <a:pt x="8047" y="12071"/>
                      <a:pt x="8047" y="12071"/>
                    </a:cubicBezTo>
                    <a:cubicBezTo>
                      <a:pt x="7624" y="10800"/>
                      <a:pt x="7835" y="9318"/>
                      <a:pt x="8682" y="8259"/>
                    </a:cubicBezTo>
                    <a:cubicBezTo>
                      <a:pt x="9953" y="6988"/>
                      <a:pt x="12071" y="6988"/>
                      <a:pt x="13341" y="8259"/>
                    </a:cubicBezTo>
                    <a:cubicBezTo>
                      <a:pt x="14400" y="9529"/>
                      <a:pt x="14400" y="11647"/>
                      <a:pt x="13341" y="12918"/>
                    </a:cubicBezTo>
                    <a:cubicBezTo>
                      <a:pt x="12282" y="13765"/>
                      <a:pt x="10800" y="13976"/>
                      <a:pt x="9529" y="13553"/>
                    </a:cubicBezTo>
                    <a:cubicBezTo>
                      <a:pt x="424" y="21600"/>
                      <a:pt x="424" y="21600"/>
                      <a:pt x="424" y="21600"/>
                    </a:cubicBezTo>
                    <a:cubicBezTo>
                      <a:pt x="16941" y="15035"/>
                      <a:pt x="16941" y="15035"/>
                      <a:pt x="16941" y="15035"/>
                    </a:cubicBezTo>
                    <a:cubicBezTo>
                      <a:pt x="16941" y="15035"/>
                      <a:pt x="18424" y="10588"/>
                      <a:pt x="19906" y="9106"/>
                    </a:cubicBezTo>
                    <a:cubicBezTo>
                      <a:pt x="21600" y="7624"/>
                      <a:pt x="21600" y="7624"/>
                      <a:pt x="21600" y="7624"/>
                    </a:cubicBezTo>
                    <a:lnTo>
                      <a:pt x="18424" y="4659"/>
                    </a:lnTo>
                    <a:close/>
                    <a:moveTo>
                      <a:pt x="18424" y="4659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23" name="Freeform 30"/>
              <p:cNvSpPr/>
              <p:nvPr/>
            </p:nvSpPr>
            <p:spPr bwMode="auto">
              <a:xfrm>
                <a:off x="9297525" y="3686933"/>
                <a:ext cx="137875" cy="133654"/>
              </a:xfrm>
              <a:custGeom>
                <a:avLst/>
                <a:gdLst>
                  <a:gd name="T0" fmla="*/ 24 w 21600"/>
                  <a:gd name="T1" fmla="*/ 0 h 21600"/>
                  <a:gd name="T2" fmla="*/ 196 w 21600"/>
                  <a:gd name="T3" fmla="*/ 167 h 21600"/>
                  <a:gd name="T4" fmla="*/ 172 w 21600"/>
                  <a:gd name="T5" fmla="*/ 190 h 21600"/>
                  <a:gd name="T6" fmla="*/ 0 w 21600"/>
                  <a:gd name="T7" fmla="*/ 23 h 21600"/>
                  <a:gd name="T8" fmla="*/ 24 w 21600"/>
                  <a:gd name="T9" fmla="*/ 0 h 21600"/>
                  <a:gd name="T10" fmla="*/ 24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667" y="0"/>
                    </a:moveTo>
                    <a:lnTo>
                      <a:pt x="21600" y="18933"/>
                    </a:lnTo>
                    <a:lnTo>
                      <a:pt x="18933" y="21600"/>
                    </a:lnTo>
                    <a:lnTo>
                      <a:pt x="0" y="2667"/>
                    </a:lnTo>
                    <a:lnTo>
                      <a:pt x="2667" y="0"/>
                    </a:lnTo>
                    <a:close/>
                    <a:moveTo>
                      <a:pt x="2667" y="0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3548614" y="3524904"/>
              <a:ext cx="462882" cy="462882"/>
              <a:chOff x="3583339" y="3490179"/>
              <a:chExt cx="462882" cy="462882"/>
            </a:xfrm>
          </p:grpSpPr>
          <p:sp>
            <p:nvSpPr>
              <p:cNvPr id="25" name="形状1"/>
              <p:cNvSpPr/>
              <p:nvPr/>
            </p:nvSpPr>
            <p:spPr>
              <a:xfrm>
                <a:off x="3583339" y="3490179"/>
                <a:ext cx="462882" cy="462882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26" name="Freeform 28"/>
              <p:cNvSpPr/>
              <p:nvPr/>
            </p:nvSpPr>
            <p:spPr bwMode="auto">
              <a:xfrm>
                <a:off x="3695654" y="3628037"/>
                <a:ext cx="220849" cy="214252"/>
              </a:xfrm>
              <a:custGeom>
                <a:avLst/>
                <a:gdLst>
                  <a:gd name="T0" fmla="*/ 417 w 21600"/>
                  <a:gd name="T1" fmla="*/ 102 h 21600"/>
                  <a:gd name="T2" fmla="*/ 384 w 21600"/>
                  <a:gd name="T3" fmla="*/ 65 h 21600"/>
                  <a:gd name="T4" fmla="*/ 316 w 21600"/>
                  <a:gd name="T5" fmla="*/ 0 h 21600"/>
                  <a:gd name="T6" fmla="*/ 283 w 21600"/>
                  <a:gd name="T7" fmla="*/ 33 h 21600"/>
                  <a:gd name="T8" fmla="*/ 149 w 21600"/>
                  <a:gd name="T9" fmla="*/ 102 h 21600"/>
                  <a:gd name="T10" fmla="*/ 0 w 21600"/>
                  <a:gd name="T11" fmla="*/ 465 h 21600"/>
                  <a:gd name="T12" fmla="*/ 182 w 21600"/>
                  <a:gd name="T13" fmla="*/ 265 h 21600"/>
                  <a:gd name="T14" fmla="*/ 182 w 21600"/>
                  <a:gd name="T15" fmla="*/ 265 h 21600"/>
                  <a:gd name="T16" fmla="*/ 197 w 21600"/>
                  <a:gd name="T17" fmla="*/ 181 h 21600"/>
                  <a:gd name="T18" fmla="*/ 302 w 21600"/>
                  <a:gd name="T19" fmla="*/ 181 h 21600"/>
                  <a:gd name="T20" fmla="*/ 302 w 21600"/>
                  <a:gd name="T21" fmla="*/ 283 h 21600"/>
                  <a:gd name="T22" fmla="*/ 216 w 21600"/>
                  <a:gd name="T23" fmla="*/ 297 h 21600"/>
                  <a:gd name="T24" fmla="*/ 216 w 21600"/>
                  <a:gd name="T25" fmla="*/ 297 h 21600"/>
                  <a:gd name="T26" fmla="*/ 10 w 21600"/>
                  <a:gd name="T27" fmla="*/ 474 h 21600"/>
                  <a:gd name="T28" fmla="*/ 384 w 21600"/>
                  <a:gd name="T29" fmla="*/ 330 h 21600"/>
                  <a:gd name="T30" fmla="*/ 451 w 21600"/>
                  <a:gd name="T31" fmla="*/ 200 h 21600"/>
                  <a:gd name="T32" fmla="*/ 489 w 21600"/>
                  <a:gd name="T33" fmla="*/ 167 h 21600"/>
                  <a:gd name="T34" fmla="*/ 417 w 21600"/>
                  <a:gd name="T35" fmla="*/ 102 h 21600"/>
                  <a:gd name="T36" fmla="*/ 417 w 21600"/>
                  <a:gd name="T37" fmla="*/ 102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18424" y="4659"/>
                    </a:moveTo>
                    <a:cubicBezTo>
                      <a:pt x="16941" y="2965"/>
                      <a:pt x="16941" y="2965"/>
                      <a:pt x="16941" y="2965"/>
                    </a:cubicBezTo>
                    <a:cubicBezTo>
                      <a:pt x="13976" y="0"/>
                      <a:pt x="13976" y="0"/>
                      <a:pt x="13976" y="0"/>
                    </a:cubicBezTo>
                    <a:cubicBezTo>
                      <a:pt x="13976" y="0"/>
                      <a:pt x="13976" y="0"/>
                      <a:pt x="12494" y="1482"/>
                    </a:cubicBezTo>
                    <a:cubicBezTo>
                      <a:pt x="11012" y="2965"/>
                      <a:pt x="6565" y="4659"/>
                      <a:pt x="6565" y="4659"/>
                    </a:cubicBezTo>
                    <a:cubicBezTo>
                      <a:pt x="0" y="21176"/>
                      <a:pt x="0" y="21176"/>
                      <a:pt x="0" y="21176"/>
                    </a:cubicBezTo>
                    <a:cubicBezTo>
                      <a:pt x="8047" y="12071"/>
                      <a:pt x="8047" y="12071"/>
                      <a:pt x="8047" y="12071"/>
                    </a:cubicBezTo>
                    <a:cubicBezTo>
                      <a:pt x="7624" y="10800"/>
                      <a:pt x="7835" y="9318"/>
                      <a:pt x="8682" y="8259"/>
                    </a:cubicBezTo>
                    <a:cubicBezTo>
                      <a:pt x="9953" y="6988"/>
                      <a:pt x="12071" y="6988"/>
                      <a:pt x="13341" y="8259"/>
                    </a:cubicBezTo>
                    <a:cubicBezTo>
                      <a:pt x="14400" y="9529"/>
                      <a:pt x="14400" y="11647"/>
                      <a:pt x="13341" y="12918"/>
                    </a:cubicBezTo>
                    <a:cubicBezTo>
                      <a:pt x="12282" y="13765"/>
                      <a:pt x="10800" y="13976"/>
                      <a:pt x="9529" y="13553"/>
                    </a:cubicBezTo>
                    <a:cubicBezTo>
                      <a:pt x="424" y="21600"/>
                      <a:pt x="424" y="21600"/>
                      <a:pt x="424" y="21600"/>
                    </a:cubicBezTo>
                    <a:cubicBezTo>
                      <a:pt x="16941" y="15035"/>
                      <a:pt x="16941" y="15035"/>
                      <a:pt x="16941" y="15035"/>
                    </a:cubicBezTo>
                    <a:cubicBezTo>
                      <a:pt x="16941" y="15035"/>
                      <a:pt x="18424" y="10588"/>
                      <a:pt x="19906" y="9106"/>
                    </a:cubicBezTo>
                    <a:cubicBezTo>
                      <a:pt x="21600" y="7624"/>
                      <a:pt x="21600" y="7624"/>
                      <a:pt x="21600" y="7624"/>
                    </a:cubicBezTo>
                    <a:lnTo>
                      <a:pt x="18424" y="4659"/>
                    </a:lnTo>
                    <a:close/>
                    <a:moveTo>
                      <a:pt x="18424" y="4659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27" name="Freeform 30"/>
              <p:cNvSpPr/>
              <p:nvPr/>
            </p:nvSpPr>
            <p:spPr bwMode="auto">
              <a:xfrm>
                <a:off x="3853726" y="3603198"/>
                <a:ext cx="88520" cy="85810"/>
              </a:xfrm>
              <a:custGeom>
                <a:avLst/>
                <a:gdLst>
                  <a:gd name="T0" fmla="*/ 24 w 21600"/>
                  <a:gd name="T1" fmla="*/ 0 h 21600"/>
                  <a:gd name="T2" fmla="*/ 196 w 21600"/>
                  <a:gd name="T3" fmla="*/ 167 h 21600"/>
                  <a:gd name="T4" fmla="*/ 172 w 21600"/>
                  <a:gd name="T5" fmla="*/ 190 h 21600"/>
                  <a:gd name="T6" fmla="*/ 0 w 21600"/>
                  <a:gd name="T7" fmla="*/ 23 h 21600"/>
                  <a:gd name="T8" fmla="*/ 24 w 21600"/>
                  <a:gd name="T9" fmla="*/ 0 h 21600"/>
                  <a:gd name="T10" fmla="*/ 24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667" y="0"/>
                    </a:moveTo>
                    <a:lnTo>
                      <a:pt x="21600" y="18933"/>
                    </a:lnTo>
                    <a:lnTo>
                      <a:pt x="18933" y="21600"/>
                    </a:lnTo>
                    <a:lnTo>
                      <a:pt x="0" y="2667"/>
                    </a:lnTo>
                    <a:lnTo>
                      <a:pt x="2667" y="0"/>
                    </a:lnTo>
                    <a:close/>
                    <a:moveTo>
                      <a:pt x="2667" y="0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grpSp>
          <p:nvGrpSpPr>
            <p:cNvPr id="28" name="Group 31"/>
            <p:cNvGrpSpPr/>
            <p:nvPr/>
          </p:nvGrpSpPr>
          <p:grpSpPr>
            <a:xfrm>
              <a:off x="3565303" y="5184455"/>
              <a:ext cx="462882" cy="462882"/>
              <a:chOff x="8876381" y="3510900"/>
              <a:chExt cx="720966" cy="720966"/>
            </a:xfrm>
            <a:effectLst/>
          </p:grpSpPr>
          <p:sp>
            <p:nvSpPr>
              <p:cNvPr id="29" name="形状1"/>
              <p:cNvSpPr/>
              <p:nvPr/>
            </p:nvSpPr>
            <p:spPr>
              <a:xfrm>
                <a:off x="8876381" y="3510900"/>
                <a:ext cx="720966" cy="720966"/>
              </a:xfrm>
              <a:prstGeom prst="round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30" name="Freeform 28"/>
              <p:cNvSpPr/>
              <p:nvPr/>
            </p:nvSpPr>
            <p:spPr bwMode="auto">
              <a:xfrm>
                <a:off x="9051318" y="3725622"/>
                <a:ext cx="343985" cy="333710"/>
              </a:xfrm>
              <a:custGeom>
                <a:avLst/>
                <a:gdLst>
                  <a:gd name="T0" fmla="*/ 417 w 21600"/>
                  <a:gd name="T1" fmla="*/ 102 h 21600"/>
                  <a:gd name="T2" fmla="*/ 384 w 21600"/>
                  <a:gd name="T3" fmla="*/ 65 h 21600"/>
                  <a:gd name="T4" fmla="*/ 316 w 21600"/>
                  <a:gd name="T5" fmla="*/ 0 h 21600"/>
                  <a:gd name="T6" fmla="*/ 283 w 21600"/>
                  <a:gd name="T7" fmla="*/ 33 h 21600"/>
                  <a:gd name="T8" fmla="*/ 149 w 21600"/>
                  <a:gd name="T9" fmla="*/ 102 h 21600"/>
                  <a:gd name="T10" fmla="*/ 0 w 21600"/>
                  <a:gd name="T11" fmla="*/ 465 h 21600"/>
                  <a:gd name="T12" fmla="*/ 182 w 21600"/>
                  <a:gd name="T13" fmla="*/ 265 h 21600"/>
                  <a:gd name="T14" fmla="*/ 182 w 21600"/>
                  <a:gd name="T15" fmla="*/ 265 h 21600"/>
                  <a:gd name="T16" fmla="*/ 197 w 21600"/>
                  <a:gd name="T17" fmla="*/ 181 h 21600"/>
                  <a:gd name="T18" fmla="*/ 302 w 21600"/>
                  <a:gd name="T19" fmla="*/ 181 h 21600"/>
                  <a:gd name="T20" fmla="*/ 302 w 21600"/>
                  <a:gd name="T21" fmla="*/ 283 h 21600"/>
                  <a:gd name="T22" fmla="*/ 216 w 21600"/>
                  <a:gd name="T23" fmla="*/ 297 h 21600"/>
                  <a:gd name="T24" fmla="*/ 216 w 21600"/>
                  <a:gd name="T25" fmla="*/ 297 h 21600"/>
                  <a:gd name="T26" fmla="*/ 10 w 21600"/>
                  <a:gd name="T27" fmla="*/ 474 h 21600"/>
                  <a:gd name="T28" fmla="*/ 384 w 21600"/>
                  <a:gd name="T29" fmla="*/ 330 h 21600"/>
                  <a:gd name="T30" fmla="*/ 451 w 21600"/>
                  <a:gd name="T31" fmla="*/ 200 h 21600"/>
                  <a:gd name="T32" fmla="*/ 489 w 21600"/>
                  <a:gd name="T33" fmla="*/ 167 h 21600"/>
                  <a:gd name="T34" fmla="*/ 417 w 21600"/>
                  <a:gd name="T35" fmla="*/ 102 h 21600"/>
                  <a:gd name="T36" fmla="*/ 417 w 21600"/>
                  <a:gd name="T37" fmla="*/ 102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18424" y="4659"/>
                    </a:moveTo>
                    <a:cubicBezTo>
                      <a:pt x="16941" y="2965"/>
                      <a:pt x="16941" y="2965"/>
                      <a:pt x="16941" y="2965"/>
                    </a:cubicBezTo>
                    <a:cubicBezTo>
                      <a:pt x="13976" y="0"/>
                      <a:pt x="13976" y="0"/>
                      <a:pt x="13976" y="0"/>
                    </a:cubicBezTo>
                    <a:cubicBezTo>
                      <a:pt x="13976" y="0"/>
                      <a:pt x="13976" y="0"/>
                      <a:pt x="12494" y="1482"/>
                    </a:cubicBezTo>
                    <a:cubicBezTo>
                      <a:pt x="11012" y="2965"/>
                      <a:pt x="6565" y="4659"/>
                      <a:pt x="6565" y="4659"/>
                    </a:cubicBezTo>
                    <a:cubicBezTo>
                      <a:pt x="0" y="21176"/>
                      <a:pt x="0" y="21176"/>
                      <a:pt x="0" y="21176"/>
                    </a:cubicBezTo>
                    <a:cubicBezTo>
                      <a:pt x="8047" y="12071"/>
                      <a:pt x="8047" y="12071"/>
                      <a:pt x="8047" y="12071"/>
                    </a:cubicBezTo>
                    <a:cubicBezTo>
                      <a:pt x="7624" y="10800"/>
                      <a:pt x="7835" y="9318"/>
                      <a:pt x="8682" y="8259"/>
                    </a:cubicBezTo>
                    <a:cubicBezTo>
                      <a:pt x="9953" y="6988"/>
                      <a:pt x="12071" y="6988"/>
                      <a:pt x="13341" y="8259"/>
                    </a:cubicBezTo>
                    <a:cubicBezTo>
                      <a:pt x="14400" y="9529"/>
                      <a:pt x="14400" y="11647"/>
                      <a:pt x="13341" y="12918"/>
                    </a:cubicBezTo>
                    <a:cubicBezTo>
                      <a:pt x="12282" y="13765"/>
                      <a:pt x="10800" y="13976"/>
                      <a:pt x="9529" y="13553"/>
                    </a:cubicBezTo>
                    <a:cubicBezTo>
                      <a:pt x="424" y="21600"/>
                      <a:pt x="424" y="21600"/>
                      <a:pt x="424" y="21600"/>
                    </a:cubicBezTo>
                    <a:cubicBezTo>
                      <a:pt x="16941" y="15035"/>
                      <a:pt x="16941" y="15035"/>
                      <a:pt x="16941" y="15035"/>
                    </a:cubicBezTo>
                    <a:cubicBezTo>
                      <a:pt x="16941" y="15035"/>
                      <a:pt x="18424" y="10588"/>
                      <a:pt x="19906" y="9106"/>
                    </a:cubicBezTo>
                    <a:cubicBezTo>
                      <a:pt x="21600" y="7624"/>
                      <a:pt x="21600" y="7624"/>
                      <a:pt x="21600" y="7624"/>
                    </a:cubicBezTo>
                    <a:lnTo>
                      <a:pt x="18424" y="4659"/>
                    </a:lnTo>
                    <a:close/>
                    <a:moveTo>
                      <a:pt x="18424" y="4659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31" name="Freeform 34"/>
              <p:cNvSpPr/>
              <p:nvPr/>
            </p:nvSpPr>
            <p:spPr bwMode="auto">
              <a:xfrm>
                <a:off x="9297525" y="3686933"/>
                <a:ext cx="137875" cy="133654"/>
              </a:xfrm>
              <a:custGeom>
                <a:avLst/>
                <a:gdLst>
                  <a:gd name="T0" fmla="*/ 24 w 21600"/>
                  <a:gd name="T1" fmla="*/ 0 h 21600"/>
                  <a:gd name="T2" fmla="*/ 196 w 21600"/>
                  <a:gd name="T3" fmla="*/ 167 h 21600"/>
                  <a:gd name="T4" fmla="*/ 172 w 21600"/>
                  <a:gd name="T5" fmla="*/ 190 h 21600"/>
                  <a:gd name="T6" fmla="*/ 0 w 21600"/>
                  <a:gd name="T7" fmla="*/ 23 h 21600"/>
                  <a:gd name="T8" fmla="*/ 24 w 21600"/>
                  <a:gd name="T9" fmla="*/ 0 h 21600"/>
                  <a:gd name="T10" fmla="*/ 24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667" y="0"/>
                    </a:moveTo>
                    <a:lnTo>
                      <a:pt x="21600" y="18933"/>
                    </a:lnTo>
                    <a:lnTo>
                      <a:pt x="18933" y="21600"/>
                    </a:lnTo>
                    <a:lnTo>
                      <a:pt x="0" y="2667"/>
                    </a:lnTo>
                    <a:lnTo>
                      <a:pt x="2667" y="0"/>
                    </a:lnTo>
                    <a:close/>
                    <a:moveTo>
                      <a:pt x="2667" y="0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723897" y="3492578"/>
              <a:ext cx="664383" cy="577033"/>
              <a:chOff x="9021763" y="5654676"/>
              <a:chExt cx="796925" cy="692150"/>
            </a:xfrm>
            <a:solidFill>
              <a:schemeClr val="bg1"/>
            </a:solidFill>
            <a:effectLst/>
          </p:grpSpPr>
          <p:sp>
            <p:nvSpPr>
              <p:cNvPr id="33" name="Freeform 13"/>
              <p:cNvSpPr/>
              <p:nvPr/>
            </p:nvSpPr>
            <p:spPr bwMode="auto">
              <a:xfrm>
                <a:off x="9163051" y="5835651"/>
                <a:ext cx="514350" cy="511175"/>
              </a:xfrm>
              <a:custGeom>
                <a:avLst/>
                <a:gdLst>
                  <a:gd name="T0" fmla="*/ 88 w 176"/>
                  <a:gd name="T1" fmla="*/ 0 h 175"/>
                  <a:gd name="T2" fmla="*/ 0 w 176"/>
                  <a:gd name="T3" fmla="*/ 63 h 175"/>
                  <a:gd name="T4" fmla="*/ 0 w 176"/>
                  <a:gd name="T5" fmla="*/ 151 h 175"/>
                  <a:gd name="T6" fmla="*/ 24 w 176"/>
                  <a:gd name="T7" fmla="*/ 175 h 175"/>
                  <a:gd name="T8" fmla="*/ 65 w 176"/>
                  <a:gd name="T9" fmla="*/ 175 h 175"/>
                  <a:gd name="T10" fmla="*/ 65 w 176"/>
                  <a:gd name="T11" fmla="*/ 93 h 175"/>
                  <a:gd name="T12" fmla="*/ 111 w 176"/>
                  <a:gd name="T13" fmla="*/ 93 h 175"/>
                  <a:gd name="T14" fmla="*/ 111 w 176"/>
                  <a:gd name="T15" fmla="*/ 175 h 175"/>
                  <a:gd name="T16" fmla="*/ 151 w 176"/>
                  <a:gd name="T17" fmla="*/ 175 h 175"/>
                  <a:gd name="T18" fmla="*/ 176 w 176"/>
                  <a:gd name="T19" fmla="*/ 151 h 175"/>
                  <a:gd name="T20" fmla="*/ 176 w 176"/>
                  <a:gd name="T21" fmla="*/ 63 h 175"/>
                  <a:gd name="T22" fmla="*/ 88 w 176"/>
                  <a:gd name="T2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6" h="175">
                    <a:moveTo>
                      <a:pt x="88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64"/>
                      <a:pt x="11" y="175"/>
                      <a:pt x="24" y="175"/>
                    </a:cubicBezTo>
                    <a:cubicBezTo>
                      <a:pt x="65" y="175"/>
                      <a:pt x="65" y="175"/>
                      <a:pt x="65" y="175"/>
                    </a:cubicBezTo>
                    <a:cubicBezTo>
                      <a:pt x="65" y="93"/>
                      <a:pt x="65" y="93"/>
                      <a:pt x="65" y="93"/>
                    </a:cubicBezTo>
                    <a:cubicBezTo>
                      <a:pt x="111" y="93"/>
                      <a:pt x="111" y="93"/>
                      <a:pt x="111" y="93"/>
                    </a:cubicBezTo>
                    <a:cubicBezTo>
                      <a:pt x="111" y="175"/>
                      <a:pt x="111" y="175"/>
                      <a:pt x="111" y="175"/>
                    </a:cubicBezTo>
                    <a:cubicBezTo>
                      <a:pt x="151" y="175"/>
                      <a:pt x="151" y="175"/>
                      <a:pt x="151" y="175"/>
                    </a:cubicBezTo>
                    <a:cubicBezTo>
                      <a:pt x="165" y="175"/>
                      <a:pt x="176" y="164"/>
                      <a:pt x="176" y="151"/>
                    </a:cubicBezTo>
                    <a:cubicBezTo>
                      <a:pt x="176" y="63"/>
                      <a:pt x="176" y="63"/>
                      <a:pt x="176" y="63"/>
                    </a:cubicBez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4" name="Freeform 14"/>
              <p:cNvSpPr/>
              <p:nvPr/>
            </p:nvSpPr>
            <p:spPr bwMode="auto">
              <a:xfrm>
                <a:off x="9021763" y="5654676"/>
                <a:ext cx="796925" cy="354013"/>
              </a:xfrm>
              <a:custGeom>
                <a:avLst/>
                <a:gdLst>
                  <a:gd name="T0" fmla="*/ 9 w 272"/>
                  <a:gd name="T1" fmla="*/ 116 h 121"/>
                  <a:gd name="T2" fmla="*/ 20 w 272"/>
                  <a:gd name="T3" fmla="*/ 121 h 121"/>
                  <a:gd name="T4" fmla="*/ 136 w 272"/>
                  <a:gd name="T5" fmla="*/ 37 h 121"/>
                  <a:gd name="T6" fmla="*/ 136 w 272"/>
                  <a:gd name="T7" fmla="*/ 37 h 121"/>
                  <a:gd name="T8" fmla="*/ 136 w 272"/>
                  <a:gd name="T9" fmla="*/ 37 h 121"/>
                  <a:gd name="T10" fmla="*/ 136 w 272"/>
                  <a:gd name="T11" fmla="*/ 37 h 121"/>
                  <a:gd name="T12" fmla="*/ 136 w 272"/>
                  <a:gd name="T13" fmla="*/ 37 h 121"/>
                  <a:gd name="T14" fmla="*/ 252 w 272"/>
                  <a:gd name="T15" fmla="*/ 121 h 121"/>
                  <a:gd name="T16" fmla="*/ 263 w 272"/>
                  <a:gd name="T17" fmla="*/ 116 h 121"/>
                  <a:gd name="T18" fmla="*/ 268 w 272"/>
                  <a:gd name="T19" fmla="*/ 110 h 121"/>
                  <a:gd name="T20" fmla="*/ 265 w 272"/>
                  <a:gd name="T21" fmla="*/ 93 h 121"/>
                  <a:gd name="T22" fmla="*/ 233 w 272"/>
                  <a:gd name="T23" fmla="*/ 70 h 121"/>
                  <a:gd name="T24" fmla="*/ 223 w 272"/>
                  <a:gd name="T25" fmla="*/ 51 h 121"/>
                  <a:gd name="T26" fmla="*/ 223 w 272"/>
                  <a:gd name="T27" fmla="*/ 12 h 121"/>
                  <a:gd name="T28" fmla="*/ 211 w 272"/>
                  <a:gd name="T29" fmla="*/ 0 h 121"/>
                  <a:gd name="T30" fmla="*/ 200 w 272"/>
                  <a:gd name="T31" fmla="*/ 0 h 121"/>
                  <a:gd name="T32" fmla="*/ 188 w 272"/>
                  <a:gd name="T33" fmla="*/ 12 h 121"/>
                  <a:gd name="T34" fmla="*/ 188 w 272"/>
                  <a:gd name="T35" fmla="*/ 25 h 121"/>
                  <a:gd name="T36" fmla="*/ 178 w 272"/>
                  <a:gd name="T37" fmla="*/ 30 h 121"/>
                  <a:gd name="T38" fmla="*/ 146 w 272"/>
                  <a:gd name="T39" fmla="*/ 7 h 121"/>
                  <a:gd name="T40" fmla="*/ 136 w 272"/>
                  <a:gd name="T41" fmla="*/ 0 h 121"/>
                  <a:gd name="T42" fmla="*/ 136 w 272"/>
                  <a:gd name="T43" fmla="*/ 0 h 121"/>
                  <a:gd name="T44" fmla="*/ 136 w 272"/>
                  <a:gd name="T45" fmla="*/ 0 h 121"/>
                  <a:gd name="T46" fmla="*/ 136 w 272"/>
                  <a:gd name="T47" fmla="*/ 0 h 121"/>
                  <a:gd name="T48" fmla="*/ 126 w 272"/>
                  <a:gd name="T49" fmla="*/ 7 h 121"/>
                  <a:gd name="T50" fmla="*/ 7 w 272"/>
                  <a:gd name="T51" fmla="*/ 93 h 121"/>
                  <a:gd name="T52" fmla="*/ 4 w 272"/>
                  <a:gd name="T53" fmla="*/ 110 h 121"/>
                  <a:gd name="T54" fmla="*/ 9 w 272"/>
                  <a:gd name="T55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2" h="121">
                    <a:moveTo>
                      <a:pt x="9" y="116"/>
                    </a:moveTo>
                    <a:cubicBezTo>
                      <a:pt x="11" y="120"/>
                      <a:pt x="16" y="121"/>
                      <a:pt x="20" y="121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252" y="121"/>
                      <a:pt x="252" y="121"/>
                      <a:pt x="252" y="121"/>
                    </a:cubicBezTo>
                    <a:cubicBezTo>
                      <a:pt x="256" y="121"/>
                      <a:pt x="261" y="120"/>
                      <a:pt x="263" y="116"/>
                    </a:cubicBezTo>
                    <a:cubicBezTo>
                      <a:pt x="268" y="110"/>
                      <a:pt x="268" y="110"/>
                      <a:pt x="268" y="110"/>
                    </a:cubicBezTo>
                    <a:cubicBezTo>
                      <a:pt x="272" y="104"/>
                      <a:pt x="270" y="97"/>
                      <a:pt x="265" y="93"/>
                    </a:cubicBezTo>
                    <a:cubicBezTo>
                      <a:pt x="233" y="70"/>
                      <a:pt x="233" y="70"/>
                      <a:pt x="233" y="70"/>
                    </a:cubicBezTo>
                    <a:cubicBezTo>
                      <a:pt x="227" y="66"/>
                      <a:pt x="223" y="57"/>
                      <a:pt x="223" y="51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6"/>
                      <a:pt x="218" y="0"/>
                      <a:pt x="211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193" y="0"/>
                      <a:pt x="188" y="6"/>
                      <a:pt x="188" y="12"/>
                    </a:cubicBezTo>
                    <a:cubicBezTo>
                      <a:pt x="188" y="25"/>
                      <a:pt x="188" y="25"/>
                      <a:pt x="188" y="25"/>
                    </a:cubicBezTo>
                    <a:cubicBezTo>
                      <a:pt x="188" y="32"/>
                      <a:pt x="183" y="34"/>
                      <a:pt x="178" y="30"/>
                    </a:cubicBezTo>
                    <a:cubicBezTo>
                      <a:pt x="146" y="7"/>
                      <a:pt x="146" y="7"/>
                      <a:pt x="146" y="7"/>
                    </a:cubicBezTo>
                    <a:cubicBezTo>
                      <a:pt x="141" y="3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1" y="3"/>
                      <a:pt x="126" y="7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2" y="97"/>
                      <a:pt x="0" y="104"/>
                      <a:pt x="4" y="110"/>
                    </a:cubicBezTo>
                    <a:lnTo>
                      <a:pt x="9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7" name="文本框 36"/>
          <p:cNvSpPr txBox="1"/>
          <p:nvPr/>
        </p:nvSpPr>
        <p:spPr>
          <a:xfrm>
            <a:off x="4224020" y="735965"/>
            <a:ext cx="319976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课程建设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84345" y="1525905"/>
            <a:ext cx="606044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落实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双减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，加强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作业设计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研究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84345" y="2027555"/>
            <a:ext cx="606044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做优做精，拓展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数学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24020" y="2436495"/>
            <a:ext cx="319976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教师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发展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84345" y="3226435"/>
            <a:ext cx="696531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抱团成长，增强教师对理论书籍的分解与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转化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84345" y="3728085"/>
            <a:ext cx="606044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依托校基本功、研究课等平台，以赛带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训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24020" y="4158615"/>
            <a:ext cx="319976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学生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成长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84345" y="4948555"/>
            <a:ext cx="696531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形成学习新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常规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84345" y="5450205"/>
            <a:ext cx="606044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聚焦学生核心素养的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提升</a:t>
            </a:r>
            <a:endParaRPr lang="zh-CN" altLang="en-US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" grpId="0"/>
      <p:bldP spid="5" grpId="0"/>
      <p:bldP spid="4" grpId="1"/>
      <p:bldP spid="5" grpId="1"/>
      <p:bldP spid="14" grpId="0"/>
      <p:bldP spid="14" grpId="1"/>
      <p:bldP spid="17" grpId="0"/>
      <p:bldP spid="16" grpId="0"/>
      <p:bldP spid="17" grpId="1"/>
      <p:bldP spid="16" grpId="1"/>
      <p:bldP spid="18" grpId="0"/>
      <p:bldP spid="18" grpId="1"/>
      <p:bldP spid="19" grpId="0"/>
      <p:bldP spid="24" grpId="0"/>
      <p:bldP spid="19" grpId="1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45234" y="1822162"/>
            <a:ext cx="6908800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PART 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90BC96"/>
                </a:solidFill>
                <a:effectLst/>
                <a:uLnTx/>
                <a:uFillTx/>
                <a:latin typeface="站酷小薇LOGO体" panose="02010600010101010101" charset="-122"/>
                <a:ea typeface="站酷小薇LOGO体" panose="02010600010101010101" charset="-122"/>
                <a:cs typeface="+mn-cs"/>
              </a:rPr>
              <a:t>THREE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srgbClr val="90BC96"/>
              </a:solidFill>
              <a:effectLst/>
              <a:uLnTx/>
              <a:uFillTx/>
              <a:latin typeface="站酷小薇LOGO体" panose="02010600010101010101" charset="-122"/>
              <a:ea typeface="站酷小薇LOGO体" panose="0201060001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41854" y="3291816"/>
            <a:ext cx="5116017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7917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rPr>
              <a:t>实施策略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679173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TABLE_BEAUTIFY" val="smartTable{6a49d311-22a3-40ff-8dc7-7033258e95ba}"/>
  <p:tag name="TABLE_ENDDRAG_ORIGIN_RECT" val="763*286"/>
  <p:tag name="TABLE_ENDDRAG_RECT" val="144*134*763*286"/>
</p:tagLst>
</file>

<file path=ppt/tags/tag2.xml><?xml version="1.0" encoding="utf-8"?>
<p:tagLst xmlns:p="http://schemas.openxmlformats.org/presentationml/2006/main">
  <p:tag name="KSO_WM_UNIT_TABLE_BEAUTIFY" val="smartTable{84cddcae-fee6-4523-b947-0bec8f3f3ae6}"/>
</p:tagLst>
</file>

<file path=ppt/tags/tag3.xml><?xml version="1.0" encoding="utf-8"?>
<p:tagLst xmlns:p="http://schemas.openxmlformats.org/presentationml/2006/main">
  <p:tag name="KSO_WM_UNIT_TABLE_BEAUTIFY" val="smartTable{c0737da4-f2b1-4def-b1ca-ca08e8777e51}"/>
  <p:tag name="TABLE_ENDDRAG_ORIGIN_RECT" val="529*62"/>
  <p:tag name="TABLE_ENDDRAG_RECT" val="171*408*529*62"/>
</p:tagLst>
</file>

<file path=ppt/tags/tag4.xml><?xml version="1.0" encoding="utf-8"?>
<p:tagLst xmlns:p="http://schemas.openxmlformats.org/presentationml/2006/main">
  <p:tag name="KSO_WM_UNIT_TABLE_BEAUTIFY" val="smartTable{d7814a3d-5e27-49e5-8b5f-c2d0359b53ed}"/>
  <p:tag name="TABLE_ENDDRAG_ORIGIN_RECT" val="508*162"/>
  <p:tag name="TABLE_ENDDRAG_RECT" val="168*137*508*162"/>
</p:tagLst>
</file>

<file path=ppt/tags/tag5.xml><?xml version="1.0" encoding="utf-8"?>
<p:tagLst xmlns:p="http://schemas.openxmlformats.org/presentationml/2006/main">
  <p:tag name="KSO_WM_UNIT_TABLE_BEAUTIFY" val="smartTable{d2e2c2d4-aa0c-41b9-b359-04f86cfc96ab}"/>
  <p:tag name="TABLE_ENDDRAG_ORIGIN_RECT" val="851*388"/>
  <p:tag name="TABLE_ENDDRAG_RECT" val="52*99*851*388"/>
</p:tagLst>
</file>

<file path=ppt/tags/tag6.xml><?xml version="1.0" encoding="utf-8"?>
<p:tagLst xmlns:p="http://schemas.openxmlformats.org/presentationml/2006/main">
  <p:tag name="KSO_WM_UNIT_TABLE_BEAUTIFY" val="smartTable{5afff42f-31ad-40f3-ad29-75dec4fe5b80}"/>
  <p:tag name="TABLE_ENDDRAG_ORIGIN_RECT" val="681*98"/>
  <p:tag name="TABLE_ENDDRAG_RECT" val="219*205*681*98"/>
</p:tagLst>
</file>

<file path=ppt/tags/tag7.xml><?xml version="1.0" encoding="utf-8"?>
<p:tagLst xmlns:p="http://schemas.openxmlformats.org/presentationml/2006/main">
  <p:tag name="COMMONDATA" val="eyJjb3VudCI6MTcsImhkaWQiOiI2OGM3Y2RiNGY2ODNlODEwZTgxODhlYjI0NTVhNjRlMyIsInVzZXJDb3VudCI6MTd9"/>
</p:tagLst>
</file>

<file path=ppt/theme/theme1.xml><?xml version="1.0" encoding="utf-8"?>
<a:theme xmlns:a="http://schemas.openxmlformats.org/drawingml/2006/main" name="Office 主题​​">
  <a:themeElements>
    <a:clrScheme name="自定义 115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90BC9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小清新模板1">
      <a:majorFont>
        <a:latin typeface="等线 Light"/>
        <a:ea typeface="站酷小薇LOGO体"/>
        <a:cs typeface=""/>
      </a:majorFont>
      <a:minorFont>
        <a:latin typeface="等线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1-教育教学模板</Template>
  <TotalTime>0</TotalTime>
  <Words>1837</Words>
  <Application>WPS 演示</Application>
  <PresentationFormat>宽屏</PresentationFormat>
  <Paragraphs>456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思源黑体 CN Light</vt:lpstr>
      <vt:lpstr>华文行楷</vt:lpstr>
      <vt:lpstr>楷体</vt:lpstr>
      <vt:lpstr>站酷小薇LOGO体</vt:lpstr>
      <vt:lpstr>字魂35号-经典雅黑</vt:lpstr>
      <vt:lpstr>微软雅黑</vt:lpstr>
      <vt:lpstr>Arial Unicode MS</vt:lpstr>
      <vt:lpstr>Calibri</vt:lpstr>
      <vt:lpstr>等线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xzc</dc:creator>
  <cp:lastModifiedBy>林haoi</cp:lastModifiedBy>
  <cp:revision>58</cp:revision>
  <dcterms:created xsi:type="dcterms:W3CDTF">2020-10-06T13:12:00Z</dcterms:created>
  <dcterms:modified xsi:type="dcterms:W3CDTF">2022-09-05T11:59:24Z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KSOTemplateUUID">
    <vt:lpwstr>v1.0_mb_CWg+HCX+lrxyfzjDb1SW3w==</vt:lpwstr>
  </property>
  <property fmtid="{D5CDD505-2E9C-101B-9397-08002B2CF9AE}" pid="4" name="ICV">
    <vt:lpwstr>B0630519977F4F92B734CA701E5B58FB</vt:lpwstr>
  </property>
</Properties>
</file>