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456" r:id="rId5"/>
    <p:sldId id="257" r:id="rId6"/>
    <p:sldId id="425" r:id="rId7"/>
    <p:sldId id="299" r:id="rId8"/>
    <p:sldId id="455" r:id="rId9"/>
    <p:sldId id="338" r:id="rId10"/>
    <p:sldId id="340" r:id="rId11"/>
    <p:sldId id="341" r:id="rId12"/>
    <p:sldId id="426" r:id="rId13"/>
    <p:sldId id="429" r:id="rId14"/>
    <p:sldId id="428" r:id="rId15"/>
    <p:sldId id="430" r:id="rId16"/>
    <p:sldId id="435" r:id="rId17"/>
    <p:sldId id="431" r:id="rId18"/>
    <p:sldId id="432" r:id="rId19"/>
    <p:sldId id="433" r:id="rId20"/>
    <p:sldId id="474" r:id="rId21"/>
    <p:sldId id="297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26570215@qq.com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E73"/>
    <a:srgbClr val="4F79B0"/>
    <a:srgbClr val="9B73B1"/>
    <a:srgbClr val="EE5C02"/>
    <a:srgbClr val="4DB3AE"/>
    <a:srgbClr val="FF6699"/>
    <a:srgbClr val="FF99CC"/>
    <a:srgbClr val="00E5F0"/>
    <a:srgbClr val="03EDCC"/>
    <a:srgbClr val="024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5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6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EF91E-AE7E-4BAF-BF0F-A8E6D9C66F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2A06-5543-4488-938F-F62FDA1BCB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6000">
                <a:srgbClr val="FCFDFA">
                  <a:alpha val="88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985" y="241557"/>
            <a:ext cx="10515600" cy="56163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6667" y="2354132"/>
            <a:ext cx="11238665" cy="136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5400" b="1" dirty="0">
                <a:solidFill>
                  <a:srgbClr val="02438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5400" b="1" dirty="0">
                <a:solidFill>
                  <a:srgbClr val="02438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龟速</a:t>
            </a:r>
            <a:r>
              <a:rPr lang="en-US" altLang="zh-CN" sz="5400" b="1" dirty="0">
                <a:solidFill>
                  <a:srgbClr val="02438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5400" b="1" dirty="0">
                <a:solidFill>
                  <a:srgbClr val="02438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前进，也能抵达终点</a:t>
            </a:r>
            <a:endParaRPr lang="zh-CN" altLang="en-US" sz="5400" b="1" dirty="0">
              <a:solidFill>
                <a:srgbClr val="02438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747428" y="3811809"/>
            <a:ext cx="7361701" cy="54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——五年级数学</a:t>
            </a:r>
            <a:r>
              <a:rPr lang="zh-CN" altLang="zh-CN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教学研究组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工作计划</a:t>
            </a:r>
            <a:endParaRPr lang="zh-CN" altLang="zh-CN" sz="2800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01 42"/>
          <p:cNvSpPr txBox="1"/>
          <p:nvPr/>
        </p:nvSpPr>
        <p:spPr>
          <a:xfrm>
            <a:off x="4356874" y="4825678"/>
            <a:ext cx="1516561" cy="400110"/>
          </a:xfrm>
          <a:prstGeom prst="rect">
            <a:avLst/>
          </a:prstGeom>
          <a:solidFill>
            <a:srgbClr val="9B73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01 43"/>
          <p:cNvSpPr txBox="1"/>
          <p:nvPr/>
        </p:nvSpPr>
        <p:spPr>
          <a:xfrm>
            <a:off x="6417719" y="4825678"/>
            <a:ext cx="1559438" cy="398780"/>
          </a:xfrm>
          <a:prstGeom prst="rect">
            <a:avLst/>
          </a:prstGeom>
          <a:solidFill>
            <a:srgbClr val="9B73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章叶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01 92"/>
          <p:cNvGrpSpPr/>
          <p:nvPr/>
        </p:nvGrpSpPr>
        <p:grpSpPr>
          <a:xfrm>
            <a:off x="-34466" y="4224390"/>
            <a:ext cx="1640980" cy="2678485"/>
            <a:chOff x="2216634" y="1360170"/>
            <a:chExt cx="2583966" cy="4217670"/>
          </a:xfrm>
        </p:grpSpPr>
        <p:sp>
          <p:nvSpPr>
            <p:cNvPr id="10" name="01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1" name="01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2" name="圆角01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3" name="梯形 12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4" name="01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5" name="01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6" name="01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7" name="01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8" name="圆角01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9" name="圆角01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0" name="01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1" name="圆角01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cxnSp>
          <p:nvCxnSpPr>
            <p:cNvPr id="22" name="直接连接符 21"/>
            <p:cNvCxnSpPr>
              <a:stCxn id="17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平行四边形 22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4" name="01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5" name="01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6" name="01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  <p:sp>
        <p:nvSpPr>
          <p:cNvPr id="29" name="01 4"/>
          <p:cNvSpPr/>
          <p:nvPr/>
        </p:nvSpPr>
        <p:spPr>
          <a:xfrm>
            <a:off x="3591711" y="2622060"/>
            <a:ext cx="5212080" cy="1614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二、发展目标</a:t>
            </a:r>
            <a:endParaRPr lang="zh-CN" altLang="en-US" sz="66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01 45"/>
          <p:cNvGrpSpPr/>
          <p:nvPr/>
        </p:nvGrpSpPr>
        <p:grpSpPr>
          <a:xfrm>
            <a:off x="2418159" y="3831332"/>
            <a:ext cx="1284558" cy="1284558"/>
            <a:chOff x="2132930" y="1035327"/>
            <a:chExt cx="1307248" cy="1307248"/>
          </a:xfrm>
        </p:grpSpPr>
        <p:grpSp>
          <p:nvGrpSpPr>
            <p:cNvPr id="34" name="01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36" name="01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9B73B1"/>
                  </a:solidFill>
                </a:endParaRPr>
              </a:p>
            </p:txBody>
          </p:sp>
          <p:grpSp>
            <p:nvGrpSpPr>
              <p:cNvPr id="37" name="01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7" name="直接连接符 46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01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5" name="直接连接符 44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01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01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弧形 3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  <p:grpSp>
        <p:nvGrpSpPr>
          <p:cNvPr id="49" name="01 40"/>
          <p:cNvGrpSpPr/>
          <p:nvPr/>
        </p:nvGrpSpPr>
        <p:grpSpPr>
          <a:xfrm>
            <a:off x="1695256" y="4284311"/>
            <a:ext cx="1862063" cy="1142683"/>
            <a:chOff x="8726219" y="-661205"/>
            <a:chExt cx="2154936" cy="1322409"/>
          </a:xfrm>
        </p:grpSpPr>
        <p:sp>
          <p:nvSpPr>
            <p:cNvPr id="50" name="01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51" name="01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9525" y="136334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学科组发展目标：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034415" y="1985010"/>
          <a:ext cx="4252595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595"/>
              </a:tblGrid>
              <a:tr h="20300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sym typeface="+mn-ea"/>
                        </a:rPr>
                        <a:t>教师发展：</a:t>
                      </a:r>
                      <a:endParaRPr lang="zh-CN" sz="1800">
                        <a:solidFill>
                          <a:srgbClr val="000000"/>
                        </a:solidFill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sym typeface="+mn-ea"/>
                        </a:rPr>
                        <a:t>明确梯队发展目标、以学科负责人统领，项目组和教研组联动的形式推动整个学科组稳步发展，切实提升教师教科研能力。</a:t>
                      </a:r>
                      <a:endParaRPr lang="zh-CN" altLang="en-US"/>
                    </a:p>
                  </a:txBody>
                  <a:tcPr/>
                </a:tc>
              </a:tr>
              <a:tr h="14763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sym typeface="+mn-ea"/>
                        </a:rPr>
                        <a:t>学生发展：</a:t>
                      </a:r>
                      <a:endParaRPr lang="zh-CN" sz="1800" b="1">
                        <a:solidFill>
                          <a:srgbClr val="000000"/>
                        </a:solidFill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sym typeface="+mn-ea"/>
                        </a:rPr>
                        <a:t>注重学生数学学习常规的培养，开展丰富多彩的数学活动，提升学生的综合素养。</a:t>
                      </a:r>
                      <a:endParaRPr lang="zh-CN" altLang="en-US"/>
                    </a:p>
                  </a:txBody>
                  <a:tcPr/>
                </a:tc>
              </a:tr>
              <a:tr h="9226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sym typeface="+mn-ea"/>
                        </a:rPr>
                        <a:t>总目标：</a:t>
                      </a:r>
                      <a:endParaRPr lang="zh-CN" sz="1800" b="1">
                        <a:solidFill>
                          <a:srgbClr val="000000"/>
                        </a:solidFill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sym typeface="+mn-ea"/>
                        </a:rPr>
                        <a:t>高标准、严要求、凝心聚力建新优。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767705" y="143002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五数组发展目标：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5958205" y="2023110"/>
          <a:ext cx="5302250" cy="441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250"/>
              </a:tblGrid>
              <a:tr h="20256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sym typeface="+mn-ea"/>
                        </a:rPr>
                        <a:t>教师发展：</a:t>
                      </a:r>
                      <a:endParaRPr lang="zh-CN" sz="1800">
                        <a:solidFill>
                          <a:srgbClr val="000000"/>
                        </a:solidFill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lang="zh-CN" altLang="en-US" sz="1800" b="0">
                          <a:solidFill>
                            <a:schemeClr val="dk1"/>
                          </a:solidFill>
                          <a:sym typeface="+mn-ea"/>
                        </a:rPr>
                        <a:t>（1）以教材解读为基础，提高教师独立备课能力。</a:t>
                      </a:r>
                      <a:endParaRPr lang="zh-CN" altLang="en-US" sz="1800" b="0">
                        <a:solidFill>
                          <a:schemeClr val="dk1"/>
                        </a:solidFill>
                        <a:sym typeface="+mn-ea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lang="zh-CN" altLang="en-US" sz="1800" b="0">
                          <a:solidFill>
                            <a:schemeClr val="dk1"/>
                          </a:solidFill>
                          <a:sym typeface="+mn-ea"/>
                        </a:rPr>
                        <a:t>（2）以课例研究为载体，提高教师课堂教学水平。</a:t>
                      </a:r>
                      <a:endParaRPr lang="zh-CN" altLang="en-US" sz="1800" b="0">
                        <a:solidFill>
                          <a:schemeClr val="dk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sz="1800" b="0">
                        <a:solidFill>
                          <a:srgbClr val="000000"/>
                        </a:solidFill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14725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sym typeface="+mn-ea"/>
                        </a:rPr>
                        <a:t>学生发展：</a:t>
                      </a:r>
                      <a:endParaRPr lang="zh-CN" sz="1800" b="1">
                        <a:solidFill>
                          <a:srgbClr val="000000"/>
                        </a:solidFill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/>
                        <a:t>（1）以课堂教学为抓手，落实学生常规的培养。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（2）以数学活动为平台，丰富学生数学综合素养。</a:t>
                      </a:r>
                      <a:endParaRPr lang="zh-CN" altLang="en-US"/>
                    </a:p>
                  </a:txBody>
                  <a:tcPr/>
                </a:tc>
              </a:tr>
              <a:tr h="9207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sym typeface="+mn-ea"/>
                        </a:rPr>
                        <a:t>总目标：</a:t>
                      </a:r>
                      <a:endParaRPr lang="zh-CN" sz="1800" b="1">
                        <a:solidFill>
                          <a:srgbClr val="000000"/>
                        </a:solidFill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sym typeface="+mn-ea"/>
                        </a:rPr>
                        <a:t>高标准、严要求、凝心聚力建新优。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01 4"/>
          <p:cNvSpPr/>
          <p:nvPr/>
        </p:nvSpPr>
        <p:spPr>
          <a:xfrm>
            <a:off x="1034566" y="213505"/>
            <a:ext cx="3230880" cy="1014730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二、发展目标</a:t>
            </a:r>
            <a:endParaRPr lang="zh-CN" altLang="en-US" sz="40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01 92"/>
          <p:cNvGrpSpPr/>
          <p:nvPr/>
        </p:nvGrpSpPr>
        <p:grpSpPr>
          <a:xfrm>
            <a:off x="-34466" y="4224390"/>
            <a:ext cx="1640980" cy="2678485"/>
            <a:chOff x="2216634" y="1360170"/>
            <a:chExt cx="2583966" cy="4217670"/>
          </a:xfrm>
        </p:grpSpPr>
        <p:sp>
          <p:nvSpPr>
            <p:cNvPr id="10" name="01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1" name="01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2" name="圆角01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3" name="梯形 12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4" name="01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5" name="01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6" name="01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7" name="01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8" name="圆角01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9" name="圆角01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0" name="01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1" name="圆角01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cxnSp>
          <p:nvCxnSpPr>
            <p:cNvPr id="22" name="直接连接符 21"/>
            <p:cNvCxnSpPr>
              <a:stCxn id="17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平行四边形 22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4" name="01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5" name="01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6" name="01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  <p:sp>
        <p:nvSpPr>
          <p:cNvPr id="29" name="01 4"/>
          <p:cNvSpPr/>
          <p:nvPr/>
        </p:nvSpPr>
        <p:spPr>
          <a:xfrm>
            <a:off x="3591711" y="2622060"/>
            <a:ext cx="5212080" cy="1614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三、行动策略</a:t>
            </a:r>
            <a:endParaRPr lang="zh-CN" altLang="en-US" sz="66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01 45"/>
          <p:cNvGrpSpPr/>
          <p:nvPr/>
        </p:nvGrpSpPr>
        <p:grpSpPr>
          <a:xfrm>
            <a:off x="2418159" y="3831332"/>
            <a:ext cx="1284558" cy="1284558"/>
            <a:chOff x="2132930" y="1035327"/>
            <a:chExt cx="1307248" cy="1307248"/>
          </a:xfrm>
        </p:grpSpPr>
        <p:grpSp>
          <p:nvGrpSpPr>
            <p:cNvPr id="34" name="01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36" name="01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9B73B1"/>
                  </a:solidFill>
                </a:endParaRPr>
              </a:p>
            </p:txBody>
          </p:sp>
          <p:grpSp>
            <p:nvGrpSpPr>
              <p:cNvPr id="37" name="01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7" name="直接连接符 46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01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5" name="直接连接符 44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01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01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弧形 3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  <p:grpSp>
        <p:nvGrpSpPr>
          <p:cNvPr id="49" name="01 40"/>
          <p:cNvGrpSpPr/>
          <p:nvPr/>
        </p:nvGrpSpPr>
        <p:grpSpPr>
          <a:xfrm>
            <a:off x="1695256" y="4284311"/>
            <a:ext cx="1862063" cy="1142683"/>
            <a:chOff x="8726219" y="-661205"/>
            <a:chExt cx="2154936" cy="1322409"/>
          </a:xfrm>
        </p:grpSpPr>
        <p:sp>
          <p:nvSpPr>
            <p:cNvPr id="50" name="01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51" name="01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1670" y="892175"/>
            <a:ext cx="5975985" cy="8693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40790" y="1095693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学科组重大事件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9" name="01 4"/>
          <p:cNvSpPr/>
          <p:nvPr/>
        </p:nvSpPr>
        <p:spPr>
          <a:xfrm>
            <a:off x="1240941" y="81425"/>
            <a:ext cx="3230880" cy="1014730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三、行动策略</a:t>
            </a:r>
            <a:endParaRPr lang="zh-CN" altLang="en-US" sz="40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40790" y="1826260"/>
            <a:ext cx="10905490" cy="5003165"/>
            <a:chOff x="1954" y="2876"/>
            <a:chExt cx="17174" cy="7879"/>
          </a:xfrm>
        </p:grpSpPr>
        <p:sp>
          <p:nvSpPr>
            <p:cNvPr id="3" name="文本框 2"/>
            <p:cNvSpPr txBox="1"/>
            <p:nvPr/>
          </p:nvSpPr>
          <p:spPr>
            <a:xfrm>
              <a:off x="1954" y="2876"/>
              <a:ext cx="1717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0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1.</a:t>
              </a:r>
              <a:r>
                <a:rPr lang="zh-CN" sz="20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完善拓展课程-AI数学，形成AI数学五年级上册的体系框架，并积累成熟课例。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2" y="3439"/>
              <a:ext cx="6283" cy="731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986" y="7716"/>
              <a:ext cx="6023" cy="604"/>
            </a:xfrm>
            <a:prstGeom prst="rect">
              <a:avLst/>
            </a:prstGeom>
            <a:noFill/>
            <a:ln w="28575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982" y="4654"/>
              <a:ext cx="6023" cy="604"/>
            </a:xfrm>
            <a:prstGeom prst="rect">
              <a:avLst/>
            </a:prstGeom>
            <a:noFill/>
            <a:ln w="28575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5400040" y="960120"/>
            <a:ext cx="2550160" cy="304800"/>
          </a:xfrm>
          <a:prstGeom prst="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1670" y="788035"/>
            <a:ext cx="5975985" cy="8693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99210" y="930593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学科组重大事件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9" name="01 4"/>
          <p:cNvSpPr/>
          <p:nvPr/>
        </p:nvSpPr>
        <p:spPr>
          <a:xfrm>
            <a:off x="1240941" y="-153525"/>
            <a:ext cx="3230880" cy="1014730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三、行动策略</a:t>
            </a:r>
            <a:endParaRPr lang="zh-CN" altLang="en-US" sz="40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8265" y="1689100"/>
            <a:ext cx="4216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展示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课与日常课两不误</a:t>
            </a:r>
            <a:endParaRPr lang="zh-CN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9565" y="1219835"/>
            <a:ext cx="1577340" cy="437515"/>
          </a:xfrm>
          <a:prstGeom prst="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042025" y="2091055"/>
            <a:ext cx="4747895" cy="4766945"/>
            <a:chOff x="9792" y="3430"/>
            <a:chExt cx="7000" cy="719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0" y="4047"/>
              <a:ext cx="6622" cy="657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792" y="3430"/>
              <a:ext cx="4128" cy="6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/>
              <a:r>
                <a:rPr lang="zh-CN" altLang="en-US" sz="2400" i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日常课：不断思考</a:t>
              </a:r>
              <a:endParaRPr lang="zh-CN" altLang="en-US" sz="2400" i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55650" y="2181225"/>
            <a:ext cx="4914900" cy="4600575"/>
            <a:chOff x="1190" y="3435"/>
            <a:chExt cx="7740" cy="72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" y="4172"/>
              <a:ext cx="7741" cy="650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2714" y="3435"/>
              <a:ext cx="412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400" i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展示课：</a:t>
              </a:r>
              <a:r>
                <a:rPr lang="zh-CN" altLang="en-US" sz="2400" i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反复研磨</a:t>
              </a:r>
              <a:endParaRPr lang="zh-CN" altLang="en-US" sz="2400" i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2340" y="1096010"/>
            <a:ext cx="5267325" cy="10287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506220" y="1317943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学科组重大事件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9" name="01 4"/>
          <p:cNvSpPr/>
          <p:nvPr/>
        </p:nvSpPr>
        <p:spPr>
          <a:xfrm>
            <a:off x="1240941" y="81425"/>
            <a:ext cx="3230880" cy="1014730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三、行动策略</a:t>
            </a:r>
            <a:endParaRPr lang="zh-CN" altLang="en-US" sz="40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40" y="2305050"/>
            <a:ext cx="6021070" cy="44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5586095" y="1162685"/>
            <a:ext cx="1000125" cy="314325"/>
          </a:xfrm>
          <a:prstGeom prst="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39190" y="3890010"/>
            <a:ext cx="3903980" cy="521970"/>
            <a:chOff x="1794" y="6126"/>
            <a:chExt cx="6148" cy="822"/>
          </a:xfrm>
        </p:grpSpPr>
        <p:sp>
          <p:nvSpPr>
            <p:cNvPr id="3" name="文本框 2"/>
            <p:cNvSpPr txBox="1"/>
            <p:nvPr/>
          </p:nvSpPr>
          <p:spPr>
            <a:xfrm>
              <a:off x="1794" y="6126"/>
              <a:ext cx="614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1.每天读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一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页新课标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794" y="6126"/>
              <a:ext cx="5360" cy="822"/>
            </a:xfrm>
            <a:prstGeom prst="rect">
              <a:avLst/>
            </a:prstGeom>
            <a:noFill/>
            <a:ln w="28575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04620" y="458724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2400" i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在线表格“龟速”打卡</a:t>
            </a:r>
            <a:endParaRPr lang="en-US" altLang="zh-CN" sz="2400" i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2340" y="1096010"/>
            <a:ext cx="5267325" cy="10287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506220" y="1317943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学科组重大事件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9" name="01 4"/>
          <p:cNvSpPr/>
          <p:nvPr/>
        </p:nvSpPr>
        <p:spPr>
          <a:xfrm>
            <a:off x="1240941" y="81425"/>
            <a:ext cx="3230880" cy="1014730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三、行动策略</a:t>
            </a:r>
            <a:endParaRPr lang="zh-CN" altLang="en-US" sz="40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4935" y="2823210"/>
            <a:ext cx="3903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狠抓课堂基本功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86095" y="1515745"/>
            <a:ext cx="1755775" cy="608965"/>
          </a:xfrm>
          <a:prstGeom prst="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27625" y="2826385"/>
            <a:ext cx="870966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（1）数学活动有向开发</a:t>
            </a:r>
            <a:endParaRPr lang="zh-CN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2400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（2）敏锐捕捉生成性资源</a:t>
            </a:r>
            <a:endParaRPr lang="zh-CN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2400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（3）分类分层处理生成性资源</a:t>
            </a:r>
            <a:endParaRPr lang="zh-CN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2400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（4）课堂教学过程重心下移</a:t>
            </a:r>
            <a:endParaRPr lang="zh-CN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2400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（5）练习设计拓展得当</a:t>
            </a:r>
            <a:endParaRPr lang="zh-CN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27625" y="5071745"/>
            <a:ext cx="6260465" cy="1383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“人人学有价值的数学”</a:t>
            </a:r>
            <a:endParaRPr 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“人人都获得必需的数学”</a:t>
            </a:r>
            <a:endParaRPr 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“不同的人在数学上得到不同的发展”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506220" y="1317943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学科组重大事件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9" name="01 4"/>
          <p:cNvSpPr/>
          <p:nvPr/>
        </p:nvSpPr>
        <p:spPr>
          <a:xfrm>
            <a:off x="1240941" y="81425"/>
            <a:ext cx="3230880" cy="1014730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三、行动策略</a:t>
            </a:r>
            <a:endParaRPr lang="zh-CN" altLang="en-US" sz="40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2745" y="2967990"/>
            <a:ext cx="125964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序列活动：AI课程和《基于真实情境下小学数学问题解决作业设计研究》课题相结合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0" y="1096010"/>
            <a:ext cx="7256145" cy="9613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2745" y="4097655"/>
            <a:ext cx="125964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各级各类学业质量监测，我们将严阵以待。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26250" y="4004945"/>
            <a:ext cx="2011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抓计算！</a:t>
            </a:r>
            <a:endParaRPr lang="zh-CN" altLang="en-US" sz="3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437005" y="2367915"/>
            <a:ext cx="1006665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304800"/>
            <a:r>
              <a:rPr lang="zh-CN" sz="4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sym typeface="+mn-ea"/>
              </a:rPr>
              <a:t>向上螺旋：</a:t>
            </a:r>
            <a:endParaRPr lang="zh-CN" sz="4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pPr indent="304800"/>
            <a:r>
              <a:rPr lang="en-US" altLang="zh-CN" sz="44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“</a:t>
            </a:r>
            <a:r>
              <a:rPr lang="zh-CN" sz="44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行动让人的状态变好，状态变好又带来更积极的行动”的正反馈循环链路。</a:t>
            </a:r>
            <a:endParaRPr lang="zh-CN" altLang="en-US" sz="44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47218" y="3310830"/>
            <a:ext cx="7697771" cy="103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600" b="1" dirty="0"/>
              <a:t>感谢您的聆听！</a:t>
            </a:r>
            <a:endParaRPr lang="zh-CN" altLang="en-US" sz="9600" b="1" dirty="0">
              <a:solidFill>
                <a:srgbClr val="02438C"/>
              </a:solidFill>
              <a:latin typeface="+mn-ea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191988" y="2655175"/>
            <a:ext cx="11238665" cy="136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5400" b="1" dirty="0">
              <a:solidFill>
                <a:srgbClr val="02438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17420" y="302895"/>
            <a:ext cx="8886190" cy="6524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03020" y="302895"/>
            <a:ext cx="675005" cy="62522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《习近平总书记教育重要论述讲义》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01 92"/>
          <p:cNvGrpSpPr/>
          <p:nvPr/>
        </p:nvGrpSpPr>
        <p:grpSpPr>
          <a:xfrm>
            <a:off x="-34466" y="4224390"/>
            <a:ext cx="1640980" cy="2678485"/>
            <a:chOff x="2216634" y="1360170"/>
            <a:chExt cx="2583966" cy="4217670"/>
          </a:xfrm>
        </p:grpSpPr>
        <p:sp>
          <p:nvSpPr>
            <p:cNvPr id="10" name="01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1" name="01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2" name="圆角01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3" name="梯形 12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4" name="01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5" name="01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6" name="01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7" name="01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8" name="圆角01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9" name="圆角01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0" name="01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1" name="圆角01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cxnSp>
          <p:nvCxnSpPr>
            <p:cNvPr id="22" name="直接连接符 21"/>
            <p:cNvCxnSpPr>
              <a:stCxn id="17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平行四边形 22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4" name="01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5" name="01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6" name="01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  <p:sp>
        <p:nvSpPr>
          <p:cNvPr id="27" name="01 46"/>
          <p:cNvSpPr txBox="1"/>
          <p:nvPr/>
        </p:nvSpPr>
        <p:spPr>
          <a:xfrm>
            <a:off x="873379" y="289978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200" b="1" dirty="0">
              <a:solidFill>
                <a:srgbClr val="9B73B1"/>
              </a:solidFill>
            </a:endParaRPr>
          </a:p>
        </p:txBody>
      </p:sp>
      <p:sp>
        <p:nvSpPr>
          <p:cNvPr id="29" name="01 4"/>
          <p:cNvSpPr/>
          <p:nvPr/>
        </p:nvSpPr>
        <p:spPr>
          <a:xfrm>
            <a:off x="4161306" y="1762270"/>
            <a:ext cx="274256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32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现状分析</a:t>
            </a:r>
            <a:endParaRPr lang="en-US" altLang="zh-CN" sz="32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01 5"/>
          <p:cNvSpPr/>
          <p:nvPr/>
        </p:nvSpPr>
        <p:spPr>
          <a:xfrm>
            <a:off x="4893185" y="2650864"/>
            <a:ext cx="26212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32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发展目标</a:t>
            </a:r>
            <a:endParaRPr lang="en-US" altLang="zh-CN" sz="32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01 6"/>
          <p:cNvSpPr/>
          <p:nvPr/>
        </p:nvSpPr>
        <p:spPr>
          <a:xfrm>
            <a:off x="5665575" y="3492540"/>
            <a:ext cx="2742565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32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行动策略</a:t>
            </a:r>
            <a:endParaRPr lang="en-US" altLang="zh-CN" sz="32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01 45"/>
          <p:cNvGrpSpPr/>
          <p:nvPr/>
        </p:nvGrpSpPr>
        <p:grpSpPr>
          <a:xfrm>
            <a:off x="2418159" y="3831332"/>
            <a:ext cx="1284558" cy="1284558"/>
            <a:chOff x="2132930" y="1035327"/>
            <a:chExt cx="1307248" cy="1307248"/>
          </a:xfrm>
        </p:grpSpPr>
        <p:grpSp>
          <p:nvGrpSpPr>
            <p:cNvPr id="34" name="01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36" name="01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9B73B1"/>
                  </a:solidFill>
                </a:endParaRPr>
              </a:p>
            </p:txBody>
          </p:sp>
          <p:grpSp>
            <p:nvGrpSpPr>
              <p:cNvPr id="37" name="01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7" name="直接连接符 46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01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5" name="直接连接符 44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01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01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弧形 3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  <p:grpSp>
        <p:nvGrpSpPr>
          <p:cNvPr id="49" name="01 40"/>
          <p:cNvGrpSpPr/>
          <p:nvPr/>
        </p:nvGrpSpPr>
        <p:grpSpPr>
          <a:xfrm>
            <a:off x="1695256" y="4284311"/>
            <a:ext cx="1862063" cy="1142683"/>
            <a:chOff x="8726219" y="-661205"/>
            <a:chExt cx="2154936" cy="1322409"/>
          </a:xfrm>
        </p:grpSpPr>
        <p:sp>
          <p:nvSpPr>
            <p:cNvPr id="50" name="01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51" name="01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  <p:grpSp>
        <p:nvGrpSpPr>
          <p:cNvPr id="52" name="01 61"/>
          <p:cNvGrpSpPr/>
          <p:nvPr/>
        </p:nvGrpSpPr>
        <p:grpSpPr>
          <a:xfrm rot="19652793">
            <a:off x="3858083" y="2798420"/>
            <a:ext cx="646818" cy="655654"/>
            <a:chOff x="2817684" y="410418"/>
            <a:chExt cx="604235" cy="612489"/>
          </a:xfrm>
        </p:grpSpPr>
        <p:grpSp>
          <p:nvGrpSpPr>
            <p:cNvPr id="53" name="01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5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baseline="-25000">
                  <a:solidFill>
                    <a:srgbClr val="9B73B1"/>
                  </a:solidFill>
                </a:endParaRPr>
              </a:p>
            </p:txBody>
          </p:sp>
          <p:sp>
            <p:nvSpPr>
              <p:cNvPr id="56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baseline="-25000">
                  <a:solidFill>
                    <a:srgbClr val="9B73B1"/>
                  </a:solidFill>
                </a:endParaRPr>
              </a:p>
            </p:txBody>
          </p:sp>
        </p:grpSp>
        <p:sp>
          <p:nvSpPr>
            <p:cNvPr id="54" name="弧形 53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  <p:grpSp>
        <p:nvGrpSpPr>
          <p:cNvPr id="57" name="01 66"/>
          <p:cNvGrpSpPr/>
          <p:nvPr/>
        </p:nvGrpSpPr>
        <p:grpSpPr>
          <a:xfrm rot="2224307">
            <a:off x="3237328" y="1891824"/>
            <a:ext cx="592456" cy="581562"/>
            <a:chOff x="10646778" y="4753862"/>
            <a:chExt cx="751521" cy="737702"/>
          </a:xfrm>
        </p:grpSpPr>
        <p:sp>
          <p:nvSpPr>
            <p:cNvPr id="5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grpSp>
          <p:nvGrpSpPr>
            <p:cNvPr id="59" name="01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6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9B73B1"/>
                  </a:solidFill>
                </a:endParaRPr>
              </a:p>
            </p:txBody>
          </p:sp>
          <p:sp>
            <p:nvSpPr>
              <p:cNvPr id="6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9B73B1"/>
                  </a:solidFill>
                </a:endParaRPr>
              </a:p>
            </p:txBody>
          </p:sp>
          <p:sp>
            <p:nvSpPr>
              <p:cNvPr id="6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9B73B1"/>
                  </a:solidFill>
                </a:endParaRPr>
              </a:p>
            </p:txBody>
          </p:sp>
        </p:grpSp>
      </p:grpSp>
      <p:grpSp>
        <p:nvGrpSpPr>
          <p:cNvPr id="63" name="01 72"/>
          <p:cNvGrpSpPr/>
          <p:nvPr/>
        </p:nvGrpSpPr>
        <p:grpSpPr>
          <a:xfrm rot="1562261">
            <a:off x="4597729" y="3551675"/>
            <a:ext cx="679899" cy="667396"/>
            <a:chOff x="10646778" y="4753862"/>
            <a:chExt cx="751521" cy="737702"/>
          </a:xfrm>
        </p:grpSpPr>
        <p:sp>
          <p:nvSpPr>
            <p:cNvPr id="6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grpSp>
          <p:nvGrpSpPr>
            <p:cNvPr id="65" name="01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6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9B73B1"/>
                  </a:solidFill>
                </a:endParaRPr>
              </a:p>
            </p:txBody>
          </p:sp>
          <p:sp>
            <p:nvSpPr>
              <p:cNvPr id="6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9B73B1"/>
                  </a:solidFill>
                </a:endParaRPr>
              </a:p>
            </p:txBody>
          </p:sp>
          <p:sp>
            <p:nvSpPr>
              <p:cNvPr id="6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9B73B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01 92"/>
          <p:cNvGrpSpPr/>
          <p:nvPr/>
        </p:nvGrpSpPr>
        <p:grpSpPr>
          <a:xfrm>
            <a:off x="-34466" y="4224390"/>
            <a:ext cx="1640980" cy="2678485"/>
            <a:chOff x="2216634" y="1360170"/>
            <a:chExt cx="2583966" cy="4217670"/>
          </a:xfrm>
        </p:grpSpPr>
        <p:sp>
          <p:nvSpPr>
            <p:cNvPr id="10" name="01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1" name="01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2" name="圆角01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3" name="梯形 12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4" name="01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5" name="01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6" name="01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7" name="01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8" name="圆角01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19" name="圆角01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0" name="01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1" name="圆角01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cxnSp>
          <p:nvCxnSpPr>
            <p:cNvPr id="22" name="直接连接符 21"/>
            <p:cNvCxnSpPr>
              <a:stCxn id="17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平行四边形 22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4" name="01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5" name="01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26" name="01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  <p:sp>
        <p:nvSpPr>
          <p:cNvPr id="29" name="01 4"/>
          <p:cNvSpPr/>
          <p:nvPr/>
        </p:nvSpPr>
        <p:spPr>
          <a:xfrm>
            <a:off x="3591711" y="2622060"/>
            <a:ext cx="5461635" cy="1614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66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600" b="1" dirty="0">
                <a:solidFill>
                  <a:srgbClr val="9B73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现状分析</a:t>
            </a:r>
            <a:endParaRPr lang="zh-CN" altLang="en-US" sz="6600" b="1" dirty="0">
              <a:solidFill>
                <a:srgbClr val="9B73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01 45"/>
          <p:cNvGrpSpPr/>
          <p:nvPr/>
        </p:nvGrpSpPr>
        <p:grpSpPr>
          <a:xfrm>
            <a:off x="2418159" y="3831332"/>
            <a:ext cx="1284558" cy="1284558"/>
            <a:chOff x="2132930" y="1035327"/>
            <a:chExt cx="1307248" cy="1307248"/>
          </a:xfrm>
        </p:grpSpPr>
        <p:grpSp>
          <p:nvGrpSpPr>
            <p:cNvPr id="34" name="01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36" name="01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9B73B1"/>
                  </a:solidFill>
                </a:endParaRPr>
              </a:p>
            </p:txBody>
          </p:sp>
          <p:grpSp>
            <p:nvGrpSpPr>
              <p:cNvPr id="37" name="01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7" name="直接连接符 46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01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5" name="直接连接符 44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01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01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弧形 3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  <p:grpSp>
        <p:nvGrpSpPr>
          <p:cNvPr id="49" name="01 40"/>
          <p:cNvGrpSpPr/>
          <p:nvPr/>
        </p:nvGrpSpPr>
        <p:grpSpPr>
          <a:xfrm>
            <a:off x="1695256" y="4284311"/>
            <a:ext cx="1862063" cy="1142683"/>
            <a:chOff x="8726219" y="-661205"/>
            <a:chExt cx="2154936" cy="1322409"/>
          </a:xfrm>
        </p:grpSpPr>
        <p:sp>
          <p:nvSpPr>
            <p:cNvPr id="50" name="01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  <p:sp>
          <p:nvSpPr>
            <p:cNvPr id="51" name="01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9B73B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0153" y="0"/>
            <a:ext cx="10515600" cy="981315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FF00"/>
                </a:solidFill>
              </a:rPr>
              <a:t>一、现状分析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4385" y="1099820"/>
            <a:ext cx="5417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教师分析</a:t>
            </a:r>
            <a:r>
              <a:rPr lang="en-US" altLang="zh-CN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——</a:t>
            </a:r>
            <a:r>
              <a:rPr lang="zh-CN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优势</a:t>
            </a:r>
            <a:endParaRPr lang="zh-CN" altLang="en-US" sz="2800" dirty="0">
              <a:solidFill>
                <a:schemeClr val="bg2">
                  <a:lumMod val="60000"/>
                  <a:lumOff val="4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48970" y="1933575"/>
          <a:ext cx="7366000" cy="389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700"/>
                <a:gridCol w="800100"/>
                <a:gridCol w="889000"/>
                <a:gridCol w="787400"/>
                <a:gridCol w="977900"/>
                <a:gridCol w="2755900"/>
              </a:tblGrid>
              <a:tr h="4191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姓 名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性别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年龄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教龄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学历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组内具体分工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</a:tr>
              <a:tr h="7359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杨伟</a:t>
                      </a:r>
                      <a:endParaRPr lang="en-US" altLang="en-US"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男</a:t>
                      </a:r>
                      <a:endParaRPr lang="en-US" altLang="en-US"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46</a:t>
                      </a:r>
                      <a:endParaRPr lang="en-US" altLang="en-US"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23</a:t>
                      </a:r>
                      <a:endParaRPr lang="en-US" altLang="en-US"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本科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日常引领</a:t>
                      </a:r>
                      <a:endParaRPr lang="en-US" altLang="en-US"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</a:tr>
              <a:tr h="850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姜丽娟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女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43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23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本科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实录、每天的组内研讨记录、有效练习的设计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赵湘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女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34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11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本科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组通讯报道、教研组简报</a:t>
                      </a:r>
                      <a:endParaRPr 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章叶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女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29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7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本科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资料收集整理（电子和文本）日常管理（检查备课、作业）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2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05200" y="1933575"/>
            <a:ext cx="720725" cy="18973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934450" y="2693035"/>
            <a:ext cx="18211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260985"/>
            <a:r>
              <a:rPr lang="zh-C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有底气</a:t>
            </a:r>
            <a:endParaRPr lang="zh-CN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0153" y="0"/>
            <a:ext cx="10515600" cy="981315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FF00"/>
                </a:solidFill>
              </a:rPr>
              <a:t>一、现状分析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4385" y="737870"/>
            <a:ext cx="5417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教师分析</a:t>
            </a:r>
            <a:r>
              <a:rPr lang="en-US" altLang="zh-CN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——</a:t>
            </a:r>
            <a:r>
              <a:rPr lang="zh-CN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优势</a:t>
            </a:r>
            <a:endParaRPr lang="zh-CN" altLang="en-US" sz="2800" dirty="0">
              <a:solidFill>
                <a:schemeClr val="bg2">
                  <a:lumMod val="60000"/>
                  <a:lumOff val="4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39080" y="5164455"/>
            <a:ext cx="18211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260985"/>
            <a:r>
              <a:rPr lang="zh-C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有合力</a:t>
            </a:r>
            <a:endParaRPr lang="zh-CN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385" y="1259840"/>
            <a:ext cx="5643245" cy="2929890"/>
          </a:xfrm>
          <a:prstGeom prst="rect">
            <a:avLst/>
          </a:prstGeom>
        </p:spPr>
      </p:pic>
      <p:pic>
        <p:nvPicPr>
          <p:cNvPr id="10" name="图片 9" descr="IMG_49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50" y="1446530"/>
            <a:ext cx="3408045" cy="2556510"/>
          </a:xfrm>
          <a:prstGeom prst="rect">
            <a:avLst/>
          </a:prstGeom>
        </p:spPr>
      </p:pic>
      <p:pic>
        <p:nvPicPr>
          <p:cNvPr id="11" name="图片 10" descr="IMG_48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020" y="4152265"/>
            <a:ext cx="3557905" cy="2668905"/>
          </a:xfrm>
          <a:prstGeom prst="rect">
            <a:avLst/>
          </a:prstGeom>
        </p:spPr>
      </p:pic>
      <p:pic>
        <p:nvPicPr>
          <p:cNvPr id="12" name="图片 11" descr="IMG_4948(20220829-094840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835" y="4255770"/>
            <a:ext cx="306451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83086" y="2106761"/>
            <a:ext cx="3745199" cy="646465"/>
            <a:chOff x="1206504" y="1981995"/>
            <a:chExt cx="1616165" cy="646465"/>
          </a:xfrm>
        </p:grpSpPr>
        <p:sp>
          <p:nvSpPr>
            <p:cNvPr id="48" name="任意多边形 47"/>
            <p:cNvSpPr/>
            <p:nvPr/>
          </p:nvSpPr>
          <p:spPr>
            <a:xfrm>
              <a:off x="1206504" y="1981995"/>
              <a:ext cx="1616165" cy="646465"/>
            </a:xfrm>
            <a:custGeom>
              <a:avLst/>
              <a:gdLst>
                <a:gd name="connsiteX0" fmla="*/ 0 w 2477353"/>
                <a:gd name="connsiteY0" fmla="*/ 0 h 990941"/>
                <a:gd name="connsiteX1" fmla="*/ 1981883 w 2477353"/>
                <a:gd name="connsiteY1" fmla="*/ 0 h 990941"/>
                <a:gd name="connsiteX2" fmla="*/ 2477353 w 2477353"/>
                <a:gd name="connsiteY2" fmla="*/ 495471 h 990941"/>
                <a:gd name="connsiteX3" fmla="*/ 1981883 w 2477353"/>
                <a:gd name="connsiteY3" fmla="*/ 990941 h 990941"/>
                <a:gd name="connsiteX4" fmla="*/ 0 w 2477353"/>
                <a:gd name="connsiteY4" fmla="*/ 990941 h 990941"/>
                <a:gd name="connsiteX5" fmla="*/ 495471 w 2477353"/>
                <a:gd name="connsiteY5" fmla="*/ 495471 h 990941"/>
                <a:gd name="connsiteX6" fmla="*/ 0 w 2477353"/>
                <a:gd name="connsiteY6" fmla="*/ 0 h 9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7353" h="990941">
                  <a:moveTo>
                    <a:pt x="0" y="0"/>
                  </a:moveTo>
                  <a:lnTo>
                    <a:pt x="1981883" y="0"/>
                  </a:lnTo>
                  <a:lnTo>
                    <a:pt x="2477353" y="495471"/>
                  </a:lnTo>
                  <a:lnTo>
                    <a:pt x="1981883" y="990941"/>
                  </a:lnTo>
                  <a:lnTo>
                    <a:pt x="0" y="990941"/>
                  </a:lnTo>
                  <a:lnTo>
                    <a:pt x="495471" y="495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492" tIns="56007" rIns="551477" bIns="56007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20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340788" y="2029035"/>
              <a:ext cx="1258666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en-US" altLang="zh-CN" sz="28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86033" y="2089380"/>
            <a:ext cx="3566431" cy="646465"/>
            <a:chOff x="3891025" y="1981995"/>
            <a:chExt cx="1616165" cy="646465"/>
          </a:xfrm>
        </p:grpSpPr>
        <p:sp>
          <p:nvSpPr>
            <p:cNvPr id="49" name="任意多边形 48"/>
            <p:cNvSpPr/>
            <p:nvPr/>
          </p:nvSpPr>
          <p:spPr>
            <a:xfrm>
              <a:off x="3891025" y="1981995"/>
              <a:ext cx="1616165" cy="646465"/>
            </a:xfrm>
            <a:custGeom>
              <a:avLst/>
              <a:gdLst>
                <a:gd name="connsiteX0" fmla="*/ 0 w 2477353"/>
                <a:gd name="connsiteY0" fmla="*/ 0 h 990941"/>
                <a:gd name="connsiteX1" fmla="*/ 1981883 w 2477353"/>
                <a:gd name="connsiteY1" fmla="*/ 0 h 990941"/>
                <a:gd name="connsiteX2" fmla="*/ 2477353 w 2477353"/>
                <a:gd name="connsiteY2" fmla="*/ 495471 h 990941"/>
                <a:gd name="connsiteX3" fmla="*/ 1981883 w 2477353"/>
                <a:gd name="connsiteY3" fmla="*/ 990941 h 990941"/>
                <a:gd name="connsiteX4" fmla="*/ 0 w 2477353"/>
                <a:gd name="connsiteY4" fmla="*/ 990941 h 990941"/>
                <a:gd name="connsiteX5" fmla="*/ 495471 w 2477353"/>
                <a:gd name="connsiteY5" fmla="*/ 495471 h 990941"/>
                <a:gd name="connsiteX6" fmla="*/ 0 w 2477353"/>
                <a:gd name="connsiteY6" fmla="*/ 0 h 9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7353" h="990941">
                  <a:moveTo>
                    <a:pt x="0" y="0"/>
                  </a:moveTo>
                  <a:lnTo>
                    <a:pt x="1981883" y="0"/>
                  </a:lnTo>
                  <a:lnTo>
                    <a:pt x="2477353" y="495471"/>
                  </a:lnTo>
                  <a:lnTo>
                    <a:pt x="1981883" y="990941"/>
                  </a:lnTo>
                  <a:lnTo>
                    <a:pt x="0" y="990941"/>
                  </a:lnTo>
                  <a:lnTo>
                    <a:pt x="495471" y="495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492" tIns="56007" rIns="551477" bIns="56007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200">
                <a:solidFill>
                  <a:prstClr val="white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054728" y="2046827"/>
              <a:ext cx="1289216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 sz="28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42647" y="2078584"/>
            <a:ext cx="3304421" cy="646465"/>
            <a:chOff x="6575546" y="1981995"/>
            <a:chExt cx="1616165" cy="646465"/>
          </a:xfrm>
        </p:grpSpPr>
        <p:sp>
          <p:nvSpPr>
            <p:cNvPr id="51" name="任意多边形 50"/>
            <p:cNvSpPr/>
            <p:nvPr/>
          </p:nvSpPr>
          <p:spPr>
            <a:xfrm>
              <a:off x="6575546" y="1981995"/>
              <a:ext cx="1616165" cy="646465"/>
            </a:xfrm>
            <a:custGeom>
              <a:avLst/>
              <a:gdLst>
                <a:gd name="connsiteX0" fmla="*/ 0 w 2477353"/>
                <a:gd name="connsiteY0" fmla="*/ 0 h 990941"/>
                <a:gd name="connsiteX1" fmla="*/ 1981883 w 2477353"/>
                <a:gd name="connsiteY1" fmla="*/ 0 h 990941"/>
                <a:gd name="connsiteX2" fmla="*/ 2477353 w 2477353"/>
                <a:gd name="connsiteY2" fmla="*/ 495471 h 990941"/>
                <a:gd name="connsiteX3" fmla="*/ 1981883 w 2477353"/>
                <a:gd name="connsiteY3" fmla="*/ 990941 h 990941"/>
                <a:gd name="connsiteX4" fmla="*/ 0 w 2477353"/>
                <a:gd name="connsiteY4" fmla="*/ 990941 h 990941"/>
                <a:gd name="connsiteX5" fmla="*/ 495471 w 2477353"/>
                <a:gd name="connsiteY5" fmla="*/ 495471 h 990941"/>
                <a:gd name="connsiteX6" fmla="*/ 0 w 2477353"/>
                <a:gd name="connsiteY6" fmla="*/ 0 h 9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7353" h="990941">
                  <a:moveTo>
                    <a:pt x="0" y="0"/>
                  </a:moveTo>
                  <a:lnTo>
                    <a:pt x="1981883" y="0"/>
                  </a:lnTo>
                  <a:lnTo>
                    <a:pt x="2477353" y="495471"/>
                  </a:lnTo>
                  <a:lnTo>
                    <a:pt x="1981883" y="990941"/>
                  </a:lnTo>
                  <a:lnTo>
                    <a:pt x="0" y="990941"/>
                  </a:lnTo>
                  <a:lnTo>
                    <a:pt x="495471" y="495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492" tIns="56007" rIns="551477" bIns="56007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20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253264" y="2016757"/>
              <a:ext cx="176406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altLang="zh-CN" sz="28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2124062" y="5077830"/>
            <a:ext cx="22476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教师发展有潜力</a:t>
            </a:r>
            <a:endParaRPr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进一步发展需突破</a:t>
            </a:r>
            <a:endParaRPr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429885" y="5078095"/>
            <a:ext cx="28536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课程开发有涉及</a:t>
            </a:r>
            <a:endParaRPr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进一步推进需深入</a:t>
            </a:r>
            <a:endParaRPr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292382" y="5083545"/>
            <a:ext cx="22476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课题尝试有想法</a:t>
            </a:r>
            <a:endParaRPr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进一步落实需推力</a:t>
            </a:r>
            <a:endParaRPr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92355" y="2675431"/>
            <a:ext cx="2040946" cy="2175738"/>
            <a:chOff x="6352685" y="2628420"/>
            <a:chExt cx="2041212" cy="2175738"/>
          </a:xfrm>
          <a:solidFill>
            <a:schemeClr val="accent2"/>
          </a:solidFill>
        </p:grpSpPr>
        <p:grpSp>
          <p:nvGrpSpPr>
            <p:cNvPr id="60" name="组合 59"/>
            <p:cNvGrpSpPr/>
            <p:nvPr/>
          </p:nvGrpSpPr>
          <p:grpSpPr>
            <a:xfrm>
              <a:off x="6352685" y="2628420"/>
              <a:ext cx="2041212" cy="2175738"/>
              <a:chOff x="9248849" y="2510971"/>
              <a:chExt cx="2041212" cy="2175738"/>
            </a:xfrm>
            <a:grpFill/>
          </p:grpSpPr>
          <p:sp>
            <p:nvSpPr>
              <p:cNvPr id="61" name="等腰三角形 60"/>
              <p:cNvSpPr/>
              <p:nvPr/>
            </p:nvSpPr>
            <p:spPr>
              <a:xfrm>
                <a:off x="9248849" y="2927053"/>
                <a:ext cx="2041212" cy="175965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10264874" y="2510971"/>
                <a:ext cx="0" cy="411002"/>
              </a:xfrm>
              <a:prstGeom prst="line">
                <a:avLst/>
              </a:prstGeom>
              <a:grpFill/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Freeform 250"/>
            <p:cNvSpPr>
              <a:spLocks noEditPoints="1"/>
            </p:cNvSpPr>
            <p:nvPr/>
          </p:nvSpPr>
          <p:spPr bwMode="auto">
            <a:xfrm>
              <a:off x="7143529" y="3833331"/>
              <a:ext cx="480198" cy="599942"/>
            </a:xfrm>
            <a:custGeom>
              <a:avLst/>
              <a:gdLst>
                <a:gd name="T0" fmla="*/ 44 w 196"/>
                <a:gd name="T1" fmla="*/ 17 h 245"/>
                <a:gd name="T2" fmla="*/ 47 w 196"/>
                <a:gd name="T3" fmla="*/ 16 h 245"/>
                <a:gd name="T4" fmla="*/ 85 w 196"/>
                <a:gd name="T5" fmla="*/ 49 h 245"/>
                <a:gd name="T6" fmla="*/ 67 w 196"/>
                <a:gd name="T7" fmla="*/ 65 h 245"/>
                <a:gd name="T8" fmla="*/ 128 w 196"/>
                <a:gd name="T9" fmla="*/ 65 h 245"/>
                <a:gd name="T10" fmla="*/ 110 w 196"/>
                <a:gd name="T11" fmla="*/ 49 h 245"/>
                <a:gd name="T12" fmla="*/ 132 w 196"/>
                <a:gd name="T13" fmla="*/ 29 h 245"/>
                <a:gd name="T14" fmla="*/ 135 w 196"/>
                <a:gd name="T15" fmla="*/ 30 h 245"/>
                <a:gd name="T16" fmla="*/ 143 w 196"/>
                <a:gd name="T17" fmla="*/ 22 h 245"/>
                <a:gd name="T18" fmla="*/ 135 w 196"/>
                <a:gd name="T19" fmla="*/ 14 h 245"/>
                <a:gd name="T20" fmla="*/ 127 w 196"/>
                <a:gd name="T21" fmla="*/ 22 h 245"/>
                <a:gd name="T22" fmla="*/ 128 w 196"/>
                <a:gd name="T23" fmla="*/ 26 h 245"/>
                <a:gd name="T24" fmla="*/ 104 w 196"/>
                <a:gd name="T25" fmla="*/ 48 h 245"/>
                <a:gd name="T26" fmla="*/ 98 w 196"/>
                <a:gd name="T27" fmla="*/ 47 h 245"/>
                <a:gd name="T28" fmla="*/ 91 w 196"/>
                <a:gd name="T29" fmla="*/ 48 h 245"/>
                <a:gd name="T30" fmla="*/ 51 w 196"/>
                <a:gd name="T31" fmla="*/ 12 h 245"/>
                <a:gd name="T32" fmla="*/ 52 w 196"/>
                <a:gd name="T33" fmla="*/ 9 h 245"/>
                <a:gd name="T34" fmla="*/ 44 w 196"/>
                <a:gd name="T35" fmla="*/ 0 h 245"/>
                <a:gd name="T36" fmla="*/ 36 w 196"/>
                <a:gd name="T37" fmla="*/ 9 h 245"/>
                <a:gd name="T38" fmla="*/ 44 w 196"/>
                <a:gd name="T39" fmla="*/ 17 h 245"/>
                <a:gd name="T40" fmla="*/ 177 w 196"/>
                <a:gd name="T41" fmla="*/ 70 h 245"/>
                <a:gd name="T42" fmla="*/ 18 w 196"/>
                <a:gd name="T43" fmla="*/ 70 h 245"/>
                <a:gd name="T44" fmla="*/ 0 w 196"/>
                <a:gd name="T45" fmla="*/ 89 h 245"/>
                <a:gd name="T46" fmla="*/ 0 w 196"/>
                <a:gd name="T47" fmla="*/ 207 h 245"/>
                <a:gd name="T48" fmla="*/ 18 w 196"/>
                <a:gd name="T49" fmla="*/ 226 h 245"/>
                <a:gd name="T50" fmla="*/ 29 w 196"/>
                <a:gd name="T51" fmla="*/ 226 h 245"/>
                <a:gd name="T52" fmla="*/ 27 w 196"/>
                <a:gd name="T53" fmla="*/ 237 h 245"/>
                <a:gd name="T54" fmla="*/ 33 w 196"/>
                <a:gd name="T55" fmla="*/ 244 h 245"/>
                <a:gd name="T56" fmla="*/ 40 w 196"/>
                <a:gd name="T57" fmla="*/ 239 h 245"/>
                <a:gd name="T58" fmla="*/ 42 w 196"/>
                <a:gd name="T59" fmla="*/ 226 h 245"/>
                <a:gd name="T60" fmla="*/ 149 w 196"/>
                <a:gd name="T61" fmla="*/ 226 h 245"/>
                <a:gd name="T62" fmla="*/ 151 w 196"/>
                <a:gd name="T63" fmla="*/ 239 h 245"/>
                <a:gd name="T64" fmla="*/ 158 w 196"/>
                <a:gd name="T65" fmla="*/ 244 h 245"/>
                <a:gd name="T66" fmla="*/ 164 w 196"/>
                <a:gd name="T67" fmla="*/ 237 h 245"/>
                <a:gd name="T68" fmla="*/ 162 w 196"/>
                <a:gd name="T69" fmla="*/ 226 h 245"/>
                <a:gd name="T70" fmla="*/ 177 w 196"/>
                <a:gd name="T71" fmla="*/ 226 h 245"/>
                <a:gd name="T72" fmla="*/ 196 w 196"/>
                <a:gd name="T73" fmla="*/ 207 h 245"/>
                <a:gd name="T74" fmla="*/ 196 w 196"/>
                <a:gd name="T75" fmla="*/ 89 h 245"/>
                <a:gd name="T76" fmla="*/ 177 w 196"/>
                <a:gd name="T77" fmla="*/ 70 h 245"/>
                <a:gd name="T78" fmla="*/ 179 w 196"/>
                <a:gd name="T79" fmla="*/ 201 h 245"/>
                <a:gd name="T80" fmla="*/ 170 w 196"/>
                <a:gd name="T81" fmla="*/ 211 h 245"/>
                <a:gd name="T82" fmla="*/ 26 w 196"/>
                <a:gd name="T83" fmla="*/ 211 h 245"/>
                <a:gd name="T84" fmla="*/ 16 w 196"/>
                <a:gd name="T85" fmla="*/ 201 h 245"/>
                <a:gd name="T86" fmla="*/ 16 w 196"/>
                <a:gd name="T87" fmla="*/ 94 h 245"/>
                <a:gd name="T88" fmla="*/ 26 w 196"/>
                <a:gd name="T89" fmla="*/ 85 h 245"/>
                <a:gd name="T90" fmla="*/ 170 w 196"/>
                <a:gd name="T91" fmla="*/ 85 h 245"/>
                <a:gd name="T92" fmla="*/ 179 w 196"/>
                <a:gd name="T93" fmla="*/ 94 h 245"/>
                <a:gd name="T94" fmla="*/ 179 w 196"/>
                <a:gd name="T95" fmla="*/ 201 h 245"/>
                <a:gd name="T96" fmla="*/ 78 w 196"/>
                <a:gd name="T97" fmla="*/ 111 h 245"/>
                <a:gd name="T98" fmla="*/ 73 w 196"/>
                <a:gd name="T99" fmla="*/ 111 h 245"/>
                <a:gd name="T100" fmla="*/ 73 w 196"/>
                <a:gd name="T101" fmla="*/ 111 h 245"/>
                <a:gd name="T102" fmla="*/ 73 w 196"/>
                <a:gd name="T103" fmla="*/ 188 h 245"/>
                <a:gd name="T104" fmla="*/ 73 w 196"/>
                <a:gd name="T105" fmla="*/ 189 h 245"/>
                <a:gd name="T106" fmla="*/ 78 w 196"/>
                <a:gd name="T107" fmla="*/ 189 h 245"/>
                <a:gd name="T108" fmla="*/ 132 w 196"/>
                <a:gd name="T109" fmla="*/ 152 h 245"/>
                <a:gd name="T110" fmla="*/ 132 w 196"/>
                <a:gd name="T111" fmla="*/ 147 h 245"/>
                <a:gd name="T112" fmla="*/ 78 w 196"/>
                <a:gd name="T113" fmla="*/ 11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6" h="245">
                  <a:moveTo>
                    <a:pt x="44" y="17"/>
                  </a:moveTo>
                  <a:cubicBezTo>
                    <a:pt x="45" y="17"/>
                    <a:pt x="46" y="16"/>
                    <a:pt x="47" y="16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77" y="52"/>
                    <a:pt x="70" y="58"/>
                    <a:pt x="67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5" y="58"/>
                    <a:pt x="118" y="52"/>
                    <a:pt x="110" y="4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30"/>
                    <a:pt x="134" y="30"/>
                    <a:pt x="135" y="30"/>
                  </a:cubicBezTo>
                  <a:cubicBezTo>
                    <a:pt x="140" y="30"/>
                    <a:pt x="143" y="26"/>
                    <a:pt x="143" y="22"/>
                  </a:cubicBezTo>
                  <a:cubicBezTo>
                    <a:pt x="143" y="17"/>
                    <a:pt x="140" y="14"/>
                    <a:pt x="135" y="14"/>
                  </a:cubicBezTo>
                  <a:cubicBezTo>
                    <a:pt x="131" y="14"/>
                    <a:pt x="127" y="17"/>
                    <a:pt x="127" y="22"/>
                  </a:cubicBezTo>
                  <a:cubicBezTo>
                    <a:pt x="127" y="23"/>
                    <a:pt x="127" y="25"/>
                    <a:pt x="128" y="26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2" y="47"/>
                    <a:pt x="100" y="47"/>
                    <a:pt x="98" y="47"/>
                  </a:cubicBezTo>
                  <a:cubicBezTo>
                    <a:pt x="95" y="47"/>
                    <a:pt x="93" y="47"/>
                    <a:pt x="91" y="4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2" y="4"/>
                    <a:pt x="48" y="0"/>
                    <a:pt x="44" y="0"/>
                  </a:cubicBezTo>
                  <a:cubicBezTo>
                    <a:pt x="39" y="0"/>
                    <a:pt x="36" y="4"/>
                    <a:pt x="36" y="9"/>
                  </a:cubicBezTo>
                  <a:cubicBezTo>
                    <a:pt x="36" y="13"/>
                    <a:pt x="39" y="17"/>
                    <a:pt x="44" y="17"/>
                  </a:cubicBezTo>
                  <a:close/>
                  <a:moveTo>
                    <a:pt x="177" y="70"/>
                  </a:moveTo>
                  <a:cubicBezTo>
                    <a:pt x="18" y="70"/>
                    <a:pt x="18" y="70"/>
                    <a:pt x="18" y="70"/>
                  </a:cubicBezTo>
                  <a:cubicBezTo>
                    <a:pt x="8" y="70"/>
                    <a:pt x="0" y="78"/>
                    <a:pt x="0" y="89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7"/>
                    <a:pt x="8" y="226"/>
                    <a:pt x="18" y="226"/>
                  </a:cubicBezTo>
                  <a:cubicBezTo>
                    <a:pt x="29" y="226"/>
                    <a:pt x="29" y="226"/>
                    <a:pt x="29" y="226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41"/>
                    <a:pt x="29" y="244"/>
                    <a:pt x="33" y="244"/>
                  </a:cubicBezTo>
                  <a:cubicBezTo>
                    <a:pt x="36" y="245"/>
                    <a:pt x="40" y="243"/>
                    <a:pt x="40" y="239"/>
                  </a:cubicBezTo>
                  <a:cubicBezTo>
                    <a:pt x="42" y="226"/>
                    <a:pt x="42" y="226"/>
                    <a:pt x="42" y="226"/>
                  </a:cubicBezTo>
                  <a:cubicBezTo>
                    <a:pt x="149" y="226"/>
                    <a:pt x="149" y="226"/>
                    <a:pt x="149" y="226"/>
                  </a:cubicBezTo>
                  <a:cubicBezTo>
                    <a:pt x="151" y="239"/>
                    <a:pt x="151" y="239"/>
                    <a:pt x="151" y="239"/>
                  </a:cubicBezTo>
                  <a:cubicBezTo>
                    <a:pt x="151" y="243"/>
                    <a:pt x="155" y="245"/>
                    <a:pt x="158" y="244"/>
                  </a:cubicBezTo>
                  <a:cubicBezTo>
                    <a:pt x="162" y="244"/>
                    <a:pt x="164" y="241"/>
                    <a:pt x="164" y="237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77" y="226"/>
                    <a:pt x="177" y="226"/>
                    <a:pt x="177" y="226"/>
                  </a:cubicBezTo>
                  <a:cubicBezTo>
                    <a:pt x="187" y="226"/>
                    <a:pt x="196" y="217"/>
                    <a:pt x="196" y="207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78"/>
                    <a:pt x="187" y="70"/>
                    <a:pt x="177" y="70"/>
                  </a:cubicBezTo>
                  <a:close/>
                  <a:moveTo>
                    <a:pt x="179" y="201"/>
                  </a:moveTo>
                  <a:cubicBezTo>
                    <a:pt x="179" y="207"/>
                    <a:pt x="175" y="211"/>
                    <a:pt x="170" y="211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1" y="211"/>
                    <a:pt x="16" y="207"/>
                    <a:pt x="16" y="201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89"/>
                    <a:pt x="21" y="85"/>
                    <a:pt x="26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5" y="85"/>
                    <a:pt x="179" y="89"/>
                    <a:pt x="179" y="94"/>
                  </a:cubicBezTo>
                  <a:lnTo>
                    <a:pt x="179" y="201"/>
                  </a:lnTo>
                  <a:close/>
                  <a:moveTo>
                    <a:pt x="78" y="111"/>
                  </a:moveTo>
                  <a:cubicBezTo>
                    <a:pt x="77" y="109"/>
                    <a:pt x="75" y="109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188"/>
                    <a:pt x="73" y="188"/>
                    <a:pt x="73" y="188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5" y="190"/>
                    <a:pt x="77" y="190"/>
                    <a:pt x="78" y="189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3" y="151"/>
                    <a:pt x="133" y="149"/>
                    <a:pt x="132" y="147"/>
                  </a:cubicBezTo>
                  <a:lnTo>
                    <a:pt x="78" y="11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49174" y="2681234"/>
            <a:ext cx="2040946" cy="2175738"/>
            <a:chOff x="3602904" y="2613289"/>
            <a:chExt cx="2041212" cy="2175738"/>
          </a:xfrm>
          <a:solidFill>
            <a:schemeClr val="accent3"/>
          </a:solidFill>
        </p:grpSpPr>
        <p:grpSp>
          <p:nvGrpSpPr>
            <p:cNvPr id="63" name="组合 62"/>
            <p:cNvGrpSpPr/>
            <p:nvPr/>
          </p:nvGrpSpPr>
          <p:grpSpPr>
            <a:xfrm>
              <a:off x="3602904" y="2613289"/>
              <a:ext cx="2041212" cy="2175738"/>
              <a:chOff x="9248849" y="2510971"/>
              <a:chExt cx="2041212" cy="2175738"/>
            </a:xfrm>
            <a:grpFill/>
          </p:grpSpPr>
          <p:sp>
            <p:nvSpPr>
              <p:cNvPr id="64" name="等腰三角形 63"/>
              <p:cNvSpPr/>
              <p:nvPr/>
            </p:nvSpPr>
            <p:spPr>
              <a:xfrm>
                <a:off x="9248849" y="2927053"/>
                <a:ext cx="2041212" cy="1759656"/>
              </a:xfrm>
              <a:prstGeom prst="triangl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10264874" y="2510971"/>
                <a:ext cx="0" cy="411002"/>
              </a:xfrm>
              <a:prstGeom prst="line">
                <a:avLst/>
              </a:prstGeom>
              <a:grpFill/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组合 72"/>
            <p:cNvGrpSpPr/>
            <p:nvPr/>
          </p:nvGrpSpPr>
          <p:grpSpPr>
            <a:xfrm>
              <a:off x="4300582" y="3820791"/>
              <a:ext cx="614362" cy="615950"/>
              <a:chOff x="5332413" y="2111201"/>
              <a:chExt cx="614362" cy="615950"/>
            </a:xfrm>
            <a:grpFill/>
          </p:grpSpPr>
          <p:sp>
            <p:nvSpPr>
              <p:cNvPr id="74" name="Freeform 31"/>
              <p:cNvSpPr>
                <a:spLocks noEditPoints="1"/>
              </p:cNvSpPr>
              <p:nvPr/>
            </p:nvSpPr>
            <p:spPr bwMode="auto">
              <a:xfrm>
                <a:off x="5332413" y="2111201"/>
                <a:ext cx="614362" cy="615950"/>
              </a:xfrm>
              <a:custGeom>
                <a:avLst/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32"/>
              <p:cNvSpPr>
                <a:spLocks noEditPoints="1"/>
              </p:cNvSpPr>
              <p:nvPr/>
            </p:nvSpPr>
            <p:spPr bwMode="auto">
              <a:xfrm>
                <a:off x="5505450" y="2284239"/>
                <a:ext cx="268287" cy="269875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3"/>
              <p:cNvSpPr>
                <a:spLocks noEditPoints="1"/>
              </p:cNvSpPr>
              <p:nvPr/>
            </p:nvSpPr>
            <p:spPr bwMode="auto">
              <a:xfrm>
                <a:off x="5562600" y="2341389"/>
                <a:ext cx="153987" cy="153987"/>
              </a:xfrm>
              <a:custGeom>
                <a:avLst/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32063" y="2681213"/>
            <a:ext cx="2040946" cy="2175738"/>
            <a:chOff x="908047" y="2608823"/>
            <a:chExt cx="2041212" cy="2175738"/>
          </a:xfrm>
          <a:solidFill>
            <a:schemeClr val="accent4"/>
          </a:solidFill>
        </p:grpSpPr>
        <p:grpSp>
          <p:nvGrpSpPr>
            <p:cNvPr id="66" name="组合 65"/>
            <p:cNvGrpSpPr/>
            <p:nvPr/>
          </p:nvGrpSpPr>
          <p:grpSpPr>
            <a:xfrm>
              <a:off x="908047" y="2608823"/>
              <a:ext cx="2041212" cy="2175738"/>
              <a:chOff x="9248849" y="2510971"/>
              <a:chExt cx="2041212" cy="2175738"/>
            </a:xfrm>
            <a:grpFill/>
          </p:grpSpPr>
          <p:sp>
            <p:nvSpPr>
              <p:cNvPr id="67" name="等腰三角形 66"/>
              <p:cNvSpPr/>
              <p:nvPr/>
            </p:nvSpPr>
            <p:spPr>
              <a:xfrm>
                <a:off x="9248849" y="2927053"/>
                <a:ext cx="2041212" cy="1759656"/>
              </a:xfrm>
              <a:prstGeom prst="triangl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10264874" y="2510971"/>
                <a:ext cx="0" cy="411002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77"/>
            <p:cNvGrpSpPr/>
            <p:nvPr/>
          </p:nvGrpSpPr>
          <p:grpSpPr>
            <a:xfrm>
              <a:off x="1599048" y="3703167"/>
              <a:ext cx="622301" cy="803275"/>
              <a:chOff x="6161087" y="2424113"/>
              <a:chExt cx="622301" cy="803275"/>
            </a:xfrm>
            <a:grpFill/>
          </p:grpSpPr>
          <p:sp>
            <p:nvSpPr>
              <p:cNvPr id="79" name="Freeform 280"/>
              <p:cNvSpPr/>
              <p:nvPr/>
            </p:nvSpPr>
            <p:spPr bwMode="auto">
              <a:xfrm>
                <a:off x="6172200" y="2424113"/>
                <a:ext cx="611188" cy="619125"/>
              </a:xfrm>
              <a:custGeom>
                <a:avLst/>
                <a:gdLst>
                  <a:gd name="T0" fmla="*/ 120 w 163"/>
                  <a:gd name="T1" fmla="*/ 9 h 165"/>
                  <a:gd name="T2" fmla="*/ 153 w 163"/>
                  <a:gd name="T3" fmla="*/ 74 h 165"/>
                  <a:gd name="T4" fmla="*/ 72 w 163"/>
                  <a:gd name="T5" fmla="*/ 155 h 165"/>
                  <a:gd name="T6" fmla="*/ 8 w 163"/>
                  <a:gd name="T7" fmla="*/ 123 h 165"/>
                  <a:gd name="T8" fmla="*/ 0 w 163"/>
                  <a:gd name="T9" fmla="*/ 129 h 165"/>
                  <a:gd name="T10" fmla="*/ 72 w 163"/>
                  <a:gd name="T11" fmla="*/ 165 h 165"/>
                  <a:gd name="T12" fmla="*/ 163 w 163"/>
                  <a:gd name="T13" fmla="*/ 74 h 165"/>
                  <a:gd name="T14" fmla="*/ 126 w 163"/>
                  <a:gd name="T15" fmla="*/ 0 h 165"/>
                  <a:gd name="T16" fmla="*/ 120 w 163"/>
                  <a:gd name="T17" fmla="*/ 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65">
                    <a:moveTo>
                      <a:pt x="120" y="9"/>
                    </a:moveTo>
                    <a:cubicBezTo>
                      <a:pt x="140" y="24"/>
                      <a:pt x="153" y="47"/>
                      <a:pt x="153" y="74"/>
                    </a:cubicBezTo>
                    <a:cubicBezTo>
                      <a:pt x="153" y="119"/>
                      <a:pt x="117" y="155"/>
                      <a:pt x="72" y="155"/>
                    </a:cubicBezTo>
                    <a:cubicBezTo>
                      <a:pt x="46" y="155"/>
                      <a:pt x="23" y="142"/>
                      <a:pt x="8" y="123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16" y="151"/>
                      <a:pt x="43" y="165"/>
                      <a:pt x="72" y="165"/>
                    </a:cubicBezTo>
                    <a:cubicBezTo>
                      <a:pt x="122" y="165"/>
                      <a:pt x="163" y="124"/>
                      <a:pt x="163" y="74"/>
                    </a:cubicBezTo>
                    <a:cubicBezTo>
                      <a:pt x="163" y="44"/>
                      <a:pt x="149" y="17"/>
                      <a:pt x="126" y="0"/>
                    </a:cubicBezTo>
                    <a:lnTo>
                      <a:pt x="12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281"/>
              <p:cNvSpPr>
                <a:spLocks noEditPoints="1"/>
              </p:cNvSpPr>
              <p:nvPr/>
            </p:nvSpPr>
            <p:spPr bwMode="auto">
              <a:xfrm>
                <a:off x="6175375" y="2436813"/>
                <a:ext cx="544513" cy="542925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3 h 145"/>
                  <a:gd name="T4" fmla="*/ 72 w 145"/>
                  <a:gd name="T5" fmla="*/ 145 h 145"/>
                  <a:gd name="T6" fmla="*/ 145 w 145"/>
                  <a:gd name="T7" fmla="*/ 73 h 145"/>
                  <a:gd name="T8" fmla="*/ 72 w 145"/>
                  <a:gd name="T9" fmla="*/ 0 h 145"/>
                  <a:gd name="T10" fmla="*/ 72 w 145"/>
                  <a:gd name="T11" fmla="*/ 142 h 145"/>
                  <a:gd name="T12" fmla="*/ 3 w 145"/>
                  <a:gd name="T13" fmla="*/ 73 h 145"/>
                  <a:gd name="T14" fmla="*/ 72 w 145"/>
                  <a:gd name="T15" fmla="*/ 4 h 145"/>
                  <a:gd name="T16" fmla="*/ 141 w 145"/>
                  <a:gd name="T17" fmla="*/ 73 h 145"/>
                  <a:gd name="T18" fmla="*/ 72 w 145"/>
                  <a:gd name="T19" fmla="*/ 1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lose/>
                    <a:moveTo>
                      <a:pt x="72" y="142"/>
                    </a:moveTo>
                    <a:cubicBezTo>
                      <a:pt x="34" y="142"/>
                      <a:pt x="3" y="111"/>
                      <a:pt x="3" y="73"/>
                    </a:cubicBezTo>
                    <a:cubicBezTo>
                      <a:pt x="3" y="35"/>
                      <a:pt x="34" y="4"/>
                      <a:pt x="72" y="4"/>
                    </a:cubicBezTo>
                    <a:cubicBezTo>
                      <a:pt x="110" y="4"/>
                      <a:pt x="141" y="35"/>
                      <a:pt x="141" y="73"/>
                    </a:cubicBezTo>
                    <a:cubicBezTo>
                      <a:pt x="141" y="111"/>
                      <a:pt x="110" y="142"/>
                      <a:pt x="72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282"/>
              <p:cNvSpPr/>
              <p:nvPr/>
            </p:nvSpPr>
            <p:spPr bwMode="auto">
              <a:xfrm>
                <a:off x="6161087" y="2447926"/>
                <a:ext cx="608013" cy="531813"/>
              </a:xfrm>
              <a:custGeom>
                <a:avLst/>
                <a:gdLst>
                  <a:gd name="T0" fmla="*/ 47 w 162"/>
                  <a:gd name="T1" fmla="*/ 11 h 142"/>
                  <a:gd name="T2" fmla="*/ 44 w 162"/>
                  <a:gd name="T3" fmla="*/ 17 h 142"/>
                  <a:gd name="T4" fmla="*/ 41 w 162"/>
                  <a:gd name="T5" fmla="*/ 21 h 142"/>
                  <a:gd name="T6" fmla="*/ 38 w 162"/>
                  <a:gd name="T7" fmla="*/ 19 h 142"/>
                  <a:gd name="T8" fmla="*/ 37 w 162"/>
                  <a:gd name="T9" fmla="*/ 23 h 142"/>
                  <a:gd name="T10" fmla="*/ 30 w 162"/>
                  <a:gd name="T11" fmla="*/ 25 h 142"/>
                  <a:gd name="T12" fmla="*/ 26 w 162"/>
                  <a:gd name="T13" fmla="*/ 30 h 142"/>
                  <a:gd name="T14" fmla="*/ 19 w 162"/>
                  <a:gd name="T15" fmla="*/ 38 h 142"/>
                  <a:gd name="T16" fmla="*/ 15 w 162"/>
                  <a:gd name="T17" fmla="*/ 44 h 142"/>
                  <a:gd name="T18" fmla="*/ 19 w 162"/>
                  <a:gd name="T19" fmla="*/ 48 h 142"/>
                  <a:gd name="T20" fmla="*/ 19 w 162"/>
                  <a:gd name="T21" fmla="*/ 50 h 142"/>
                  <a:gd name="T22" fmla="*/ 16 w 162"/>
                  <a:gd name="T23" fmla="*/ 47 h 142"/>
                  <a:gd name="T24" fmla="*/ 13 w 162"/>
                  <a:gd name="T25" fmla="*/ 43 h 142"/>
                  <a:gd name="T26" fmla="*/ 12 w 162"/>
                  <a:gd name="T27" fmla="*/ 49 h 142"/>
                  <a:gd name="T28" fmla="*/ 13 w 162"/>
                  <a:gd name="T29" fmla="*/ 60 h 142"/>
                  <a:gd name="T30" fmla="*/ 17 w 162"/>
                  <a:gd name="T31" fmla="*/ 57 h 142"/>
                  <a:gd name="T32" fmla="*/ 23 w 162"/>
                  <a:gd name="T33" fmla="*/ 63 h 142"/>
                  <a:gd name="T34" fmla="*/ 29 w 162"/>
                  <a:gd name="T35" fmla="*/ 70 h 142"/>
                  <a:gd name="T36" fmla="*/ 36 w 162"/>
                  <a:gd name="T37" fmla="*/ 75 h 142"/>
                  <a:gd name="T38" fmla="*/ 44 w 162"/>
                  <a:gd name="T39" fmla="*/ 84 h 142"/>
                  <a:gd name="T40" fmla="*/ 41 w 162"/>
                  <a:gd name="T41" fmla="*/ 96 h 142"/>
                  <a:gd name="T42" fmla="*/ 35 w 162"/>
                  <a:gd name="T43" fmla="*/ 111 h 142"/>
                  <a:gd name="T44" fmla="*/ 37 w 162"/>
                  <a:gd name="T45" fmla="*/ 121 h 142"/>
                  <a:gd name="T46" fmla="*/ 33 w 162"/>
                  <a:gd name="T47" fmla="*/ 122 h 142"/>
                  <a:gd name="T48" fmla="*/ 23 w 162"/>
                  <a:gd name="T49" fmla="*/ 106 h 142"/>
                  <a:gd name="T50" fmla="*/ 12 w 162"/>
                  <a:gd name="T51" fmla="*/ 81 h 142"/>
                  <a:gd name="T52" fmla="*/ 8 w 162"/>
                  <a:gd name="T53" fmla="*/ 62 h 142"/>
                  <a:gd name="T54" fmla="*/ 53 w 162"/>
                  <a:gd name="T55" fmla="*/ 131 h 142"/>
                  <a:gd name="T56" fmla="*/ 64 w 162"/>
                  <a:gd name="T57" fmla="*/ 129 h 142"/>
                  <a:gd name="T58" fmla="*/ 79 w 162"/>
                  <a:gd name="T59" fmla="*/ 127 h 142"/>
                  <a:gd name="T60" fmla="*/ 77 w 162"/>
                  <a:gd name="T61" fmla="*/ 134 h 142"/>
                  <a:gd name="T62" fmla="*/ 86 w 162"/>
                  <a:gd name="T63" fmla="*/ 133 h 142"/>
                  <a:gd name="T64" fmla="*/ 99 w 162"/>
                  <a:gd name="T65" fmla="*/ 131 h 142"/>
                  <a:gd name="T66" fmla="*/ 98 w 162"/>
                  <a:gd name="T67" fmla="*/ 2 h 142"/>
                  <a:gd name="T68" fmla="*/ 140 w 162"/>
                  <a:gd name="T69" fmla="*/ 46 h 142"/>
                  <a:gd name="T70" fmla="*/ 135 w 162"/>
                  <a:gd name="T71" fmla="*/ 42 h 142"/>
                  <a:gd name="T72" fmla="*/ 129 w 162"/>
                  <a:gd name="T73" fmla="*/ 53 h 142"/>
                  <a:gd name="T74" fmla="*/ 121 w 162"/>
                  <a:gd name="T75" fmla="*/ 43 h 142"/>
                  <a:gd name="T76" fmla="*/ 124 w 162"/>
                  <a:gd name="T77" fmla="*/ 53 h 142"/>
                  <a:gd name="T78" fmla="*/ 133 w 162"/>
                  <a:gd name="T79" fmla="*/ 56 h 142"/>
                  <a:gd name="T80" fmla="*/ 129 w 162"/>
                  <a:gd name="T81" fmla="*/ 72 h 142"/>
                  <a:gd name="T82" fmla="*/ 125 w 162"/>
                  <a:gd name="T83" fmla="*/ 88 h 142"/>
                  <a:gd name="T84" fmla="*/ 120 w 162"/>
                  <a:gd name="T85" fmla="*/ 98 h 142"/>
                  <a:gd name="T86" fmla="*/ 105 w 162"/>
                  <a:gd name="T87" fmla="*/ 110 h 142"/>
                  <a:gd name="T88" fmla="*/ 101 w 162"/>
                  <a:gd name="T89" fmla="*/ 99 h 142"/>
                  <a:gd name="T90" fmla="*/ 102 w 162"/>
                  <a:gd name="T91" fmla="*/ 86 h 142"/>
                  <a:gd name="T92" fmla="*/ 96 w 162"/>
                  <a:gd name="T93" fmla="*/ 72 h 142"/>
                  <a:gd name="T94" fmla="*/ 89 w 162"/>
                  <a:gd name="T95" fmla="*/ 64 h 142"/>
                  <a:gd name="T96" fmla="*/ 71 w 162"/>
                  <a:gd name="T97" fmla="*/ 65 h 142"/>
                  <a:gd name="T98" fmla="*/ 64 w 162"/>
                  <a:gd name="T99" fmla="*/ 55 h 142"/>
                  <a:gd name="T100" fmla="*/ 71 w 162"/>
                  <a:gd name="T101" fmla="*/ 35 h 142"/>
                  <a:gd name="T102" fmla="*/ 85 w 162"/>
                  <a:gd name="T103" fmla="*/ 30 h 142"/>
                  <a:gd name="T104" fmla="*/ 93 w 162"/>
                  <a:gd name="T105" fmla="*/ 33 h 142"/>
                  <a:gd name="T106" fmla="*/ 104 w 162"/>
                  <a:gd name="T107" fmla="*/ 33 h 142"/>
                  <a:gd name="T108" fmla="*/ 116 w 162"/>
                  <a:gd name="T109" fmla="*/ 32 h 142"/>
                  <a:gd name="T110" fmla="*/ 105 w 162"/>
                  <a:gd name="T111" fmla="*/ 27 h 142"/>
                  <a:gd name="T112" fmla="*/ 104 w 162"/>
                  <a:gd name="T113" fmla="*/ 23 h 142"/>
                  <a:gd name="T114" fmla="*/ 91 w 162"/>
                  <a:gd name="T115" fmla="*/ 23 h 142"/>
                  <a:gd name="T116" fmla="*/ 79 w 162"/>
                  <a:gd name="T117" fmla="*/ 27 h 142"/>
                  <a:gd name="T118" fmla="*/ 77 w 162"/>
                  <a:gd name="T119" fmla="*/ 15 h 142"/>
                  <a:gd name="T120" fmla="*/ 68 w 162"/>
                  <a:gd name="T121" fmla="*/ 8 h 142"/>
                  <a:gd name="T122" fmla="*/ 78 w 162"/>
                  <a:gd name="T123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2" h="142">
                    <a:moveTo>
                      <a:pt x="66" y="1"/>
                    </a:moveTo>
                    <a:cubicBezTo>
                      <a:pt x="66" y="1"/>
                      <a:pt x="42" y="4"/>
                      <a:pt x="25" y="23"/>
                    </a:cubicBezTo>
                    <a:cubicBezTo>
                      <a:pt x="25" y="23"/>
                      <a:pt x="38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6" y="13"/>
                      <a:pt x="46" y="13"/>
                    </a:cubicBezTo>
                    <a:cubicBezTo>
                      <a:pt x="46" y="13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1" y="21"/>
                      <a:pt x="41" y="21"/>
                    </a:cubicBezTo>
                    <a:cubicBezTo>
                      <a:pt x="40" y="21"/>
                      <a:pt x="40" y="20"/>
                      <a:pt x="4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1" y="18"/>
                    </a:cubicBezTo>
                    <a:cubicBezTo>
                      <a:pt x="41" y="18"/>
                      <a:pt x="41" y="17"/>
                      <a:pt x="40" y="17"/>
                    </a:cubicBezTo>
                    <a:cubicBezTo>
                      <a:pt x="40" y="18"/>
                      <a:pt x="38" y="19"/>
                      <a:pt x="38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8" y="23"/>
                      <a:pt x="37" y="23"/>
                      <a:pt x="37" y="23"/>
                    </a:cubicBezTo>
                    <a:cubicBezTo>
                      <a:pt x="37" y="23"/>
                      <a:pt x="37" y="24"/>
                      <a:pt x="36" y="24"/>
                    </a:cubicBezTo>
                    <a:cubicBezTo>
                      <a:pt x="36" y="23"/>
                      <a:pt x="35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4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7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0"/>
                      <a:pt x="24" y="31"/>
                    </a:cubicBezTo>
                    <a:cubicBezTo>
                      <a:pt x="24" y="32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7"/>
                      <a:pt x="19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18" y="40"/>
                      <a:pt x="18" y="41"/>
                      <a:pt x="17" y="41"/>
                    </a:cubicBezTo>
                    <a:cubicBezTo>
                      <a:pt x="17" y="41"/>
                      <a:pt x="16" y="41"/>
                      <a:pt x="15" y="42"/>
                    </a:cubicBezTo>
                    <a:cubicBezTo>
                      <a:pt x="15" y="42"/>
                      <a:pt x="14" y="43"/>
                      <a:pt x="14" y="43"/>
                    </a:cubicBezTo>
                    <a:cubicBezTo>
                      <a:pt x="14" y="43"/>
                      <a:pt x="15" y="44"/>
                      <a:pt x="1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7" y="46"/>
                      <a:pt x="17" y="46"/>
                    </a:cubicBezTo>
                    <a:cubicBezTo>
                      <a:pt x="17" y="46"/>
                      <a:pt x="16" y="47"/>
                      <a:pt x="17" y="47"/>
                    </a:cubicBezTo>
                    <a:cubicBezTo>
                      <a:pt x="17" y="47"/>
                      <a:pt x="18" y="47"/>
                      <a:pt x="18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0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19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8"/>
                      <a:pt x="16" y="49"/>
                      <a:pt x="16" y="48"/>
                    </a:cubicBezTo>
                    <a:cubicBezTo>
                      <a:pt x="16" y="48"/>
                      <a:pt x="16" y="47"/>
                      <a:pt x="16" y="47"/>
                    </a:cubicBezTo>
                    <a:cubicBezTo>
                      <a:pt x="16" y="47"/>
                      <a:pt x="15" y="46"/>
                      <a:pt x="15" y="46"/>
                    </a:cubicBezTo>
                    <a:cubicBezTo>
                      <a:pt x="15" y="46"/>
                      <a:pt x="15" y="47"/>
                      <a:pt x="15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4"/>
                      <a:pt x="13" y="44"/>
                      <a:pt x="13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4" y="41"/>
                      <a:pt x="14" y="39"/>
                      <a:pt x="14" y="39"/>
                    </a:cubicBezTo>
                    <a:cubicBezTo>
                      <a:pt x="14" y="39"/>
                      <a:pt x="12" y="44"/>
                      <a:pt x="11" y="47"/>
                    </a:cubicBezTo>
                    <a:cubicBezTo>
                      <a:pt x="11" y="47"/>
                      <a:pt x="12" y="47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1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1" y="56"/>
                      <a:pt x="11" y="56"/>
                    </a:cubicBezTo>
                    <a:cubicBezTo>
                      <a:pt x="11" y="57"/>
                      <a:pt x="12" y="58"/>
                      <a:pt x="12" y="59"/>
                    </a:cubicBezTo>
                    <a:cubicBezTo>
                      <a:pt x="12" y="59"/>
                      <a:pt x="12" y="59"/>
                      <a:pt x="13" y="60"/>
                    </a:cubicBezTo>
                    <a:cubicBezTo>
                      <a:pt x="13" y="60"/>
                      <a:pt x="12" y="61"/>
                      <a:pt x="13" y="60"/>
                    </a:cubicBezTo>
                    <a:cubicBezTo>
                      <a:pt x="14" y="59"/>
                      <a:pt x="14" y="58"/>
                      <a:pt x="14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7" y="59"/>
                      <a:pt x="17" y="59"/>
                    </a:cubicBezTo>
                    <a:cubicBezTo>
                      <a:pt x="18" y="59"/>
                      <a:pt x="20" y="58"/>
                      <a:pt x="20" y="58"/>
                    </a:cubicBezTo>
                    <a:cubicBezTo>
                      <a:pt x="21" y="58"/>
                      <a:pt x="21" y="58"/>
                      <a:pt x="21" y="59"/>
                    </a:cubicBezTo>
                    <a:cubicBezTo>
                      <a:pt x="22" y="60"/>
                      <a:pt x="22" y="61"/>
                      <a:pt x="22" y="61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5" y="64"/>
                      <a:pt x="25" y="64"/>
                    </a:cubicBezTo>
                    <a:cubicBezTo>
                      <a:pt x="25" y="64"/>
                      <a:pt x="27" y="65"/>
                      <a:pt x="27" y="65"/>
                    </a:cubicBezTo>
                    <a:cubicBezTo>
                      <a:pt x="28" y="65"/>
                      <a:pt x="27" y="66"/>
                      <a:pt x="28" y="66"/>
                    </a:cubicBezTo>
                    <a:cubicBezTo>
                      <a:pt x="29" y="66"/>
                      <a:pt x="29" y="68"/>
                      <a:pt x="29" y="68"/>
                    </a:cubicBezTo>
                    <a:cubicBezTo>
                      <a:pt x="29" y="68"/>
                      <a:pt x="30" y="70"/>
                      <a:pt x="29" y="70"/>
                    </a:cubicBezTo>
                    <a:cubicBezTo>
                      <a:pt x="29" y="70"/>
                      <a:pt x="29" y="71"/>
                      <a:pt x="30" y="71"/>
                    </a:cubicBezTo>
                    <a:cubicBezTo>
                      <a:pt x="30" y="71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2" y="73"/>
                    </a:cubicBezTo>
                    <a:cubicBezTo>
                      <a:pt x="33" y="74"/>
                      <a:pt x="35" y="74"/>
                      <a:pt x="35" y="74"/>
                    </a:cubicBezTo>
                    <a:cubicBezTo>
                      <a:pt x="35" y="75"/>
                      <a:pt x="34" y="76"/>
                      <a:pt x="36" y="75"/>
                    </a:cubicBezTo>
                    <a:cubicBezTo>
                      <a:pt x="37" y="75"/>
                      <a:pt x="38" y="75"/>
                      <a:pt x="39" y="76"/>
                    </a:cubicBezTo>
                    <a:cubicBezTo>
                      <a:pt x="40" y="76"/>
                      <a:pt x="39" y="77"/>
                      <a:pt x="41" y="78"/>
                    </a:cubicBezTo>
                    <a:cubicBezTo>
                      <a:pt x="43" y="79"/>
                      <a:pt x="43" y="79"/>
                      <a:pt x="44" y="79"/>
                    </a:cubicBezTo>
                    <a:cubicBezTo>
                      <a:pt x="44" y="80"/>
                      <a:pt x="45" y="80"/>
                      <a:pt x="45" y="81"/>
                    </a:cubicBezTo>
                    <a:cubicBezTo>
                      <a:pt x="45" y="82"/>
                      <a:pt x="44" y="83"/>
                      <a:pt x="44" y="84"/>
                    </a:cubicBezTo>
                    <a:cubicBezTo>
                      <a:pt x="43" y="84"/>
                      <a:pt x="42" y="86"/>
                      <a:pt x="42" y="87"/>
                    </a:cubicBezTo>
                    <a:cubicBezTo>
                      <a:pt x="41" y="87"/>
                      <a:pt x="41" y="88"/>
                      <a:pt x="41" y="89"/>
                    </a:cubicBezTo>
                    <a:cubicBezTo>
                      <a:pt x="42" y="90"/>
                      <a:pt x="42" y="91"/>
                      <a:pt x="42" y="91"/>
                    </a:cubicBezTo>
                    <a:cubicBezTo>
                      <a:pt x="42" y="92"/>
                      <a:pt x="43" y="94"/>
                      <a:pt x="42" y="94"/>
                    </a:cubicBezTo>
                    <a:cubicBezTo>
                      <a:pt x="42" y="95"/>
                      <a:pt x="41" y="96"/>
                      <a:pt x="41" y="96"/>
                    </a:cubicBezTo>
                    <a:cubicBezTo>
                      <a:pt x="41" y="96"/>
                      <a:pt x="42" y="97"/>
                      <a:pt x="42" y="98"/>
                    </a:cubicBezTo>
                    <a:cubicBezTo>
                      <a:pt x="41" y="99"/>
                      <a:pt x="39" y="100"/>
                      <a:pt x="39" y="100"/>
                    </a:cubicBezTo>
                    <a:cubicBezTo>
                      <a:pt x="38" y="100"/>
                      <a:pt x="37" y="102"/>
                      <a:pt x="37" y="102"/>
                    </a:cubicBezTo>
                    <a:cubicBezTo>
                      <a:pt x="37" y="102"/>
                      <a:pt x="37" y="104"/>
                      <a:pt x="37" y="105"/>
                    </a:cubicBezTo>
                    <a:cubicBezTo>
                      <a:pt x="37" y="105"/>
                      <a:pt x="34" y="110"/>
                      <a:pt x="35" y="111"/>
                    </a:cubicBezTo>
                    <a:cubicBezTo>
                      <a:pt x="36" y="112"/>
                      <a:pt x="36" y="113"/>
                      <a:pt x="36" y="114"/>
                    </a:cubicBezTo>
                    <a:cubicBezTo>
                      <a:pt x="35" y="114"/>
                      <a:pt x="35" y="114"/>
                      <a:pt x="35" y="115"/>
                    </a:cubicBezTo>
                    <a:cubicBezTo>
                      <a:pt x="35" y="115"/>
                      <a:pt x="33" y="115"/>
                      <a:pt x="34" y="116"/>
                    </a:cubicBezTo>
                    <a:cubicBezTo>
                      <a:pt x="35" y="118"/>
                      <a:pt x="36" y="118"/>
                      <a:pt x="36" y="119"/>
                    </a:cubicBezTo>
                    <a:cubicBezTo>
                      <a:pt x="36" y="120"/>
                      <a:pt x="36" y="120"/>
                      <a:pt x="37" y="121"/>
                    </a:cubicBezTo>
                    <a:cubicBezTo>
                      <a:pt x="38" y="122"/>
                      <a:pt x="38" y="123"/>
                      <a:pt x="39" y="124"/>
                    </a:cubicBezTo>
                    <a:cubicBezTo>
                      <a:pt x="40" y="124"/>
                      <a:pt x="40" y="125"/>
                      <a:pt x="40" y="126"/>
                    </a:cubicBezTo>
                    <a:cubicBezTo>
                      <a:pt x="40" y="126"/>
                      <a:pt x="42" y="128"/>
                      <a:pt x="40" y="127"/>
                    </a:cubicBezTo>
                    <a:cubicBezTo>
                      <a:pt x="38" y="125"/>
                      <a:pt x="40" y="127"/>
                      <a:pt x="37" y="125"/>
                    </a:cubicBezTo>
                    <a:cubicBezTo>
                      <a:pt x="35" y="122"/>
                      <a:pt x="34" y="123"/>
                      <a:pt x="33" y="122"/>
                    </a:cubicBezTo>
                    <a:cubicBezTo>
                      <a:pt x="32" y="121"/>
                      <a:pt x="34" y="125"/>
                      <a:pt x="31" y="120"/>
                    </a:cubicBezTo>
                    <a:cubicBezTo>
                      <a:pt x="29" y="114"/>
                      <a:pt x="29" y="115"/>
                      <a:pt x="28" y="114"/>
                    </a:cubicBezTo>
                    <a:cubicBezTo>
                      <a:pt x="28" y="113"/>
                      <a:pt x="28" y="114"/>
                      <a:pt x="27" y="111"/>
                    </a:cubicBezTo>
                    <a:cubicBezTo>
                      <a:pt x="25" y="108"/>
                      <a:pt x="26" y="110"/>
                      <a:pt x="25" y="108"/>
                    </a:cubicBezTo>
                    <a:cubicBezTo>
                      <a:pt x="24" y="107"/>
                      <a:pt x="24" y="109"/>
                      <a:pt x="23" y="106"/>
                    </a:cubicBezTo>
                    <a:cubicBezTo>
                      <a:pt x="22" y="103"/>
                      <a:pt x="22" y="105"/>
                      <a:pt x="21" y="101"/>
                    </a:cubicBezTo>
                    <a:cubicBezTo>
                      <a:pt x="20" y="97"/>
                      <a:pt x="22" y="97"/>
                      <a:pt x="20" y="96"/>
                    </a:cubicBezTo>
                    <a:cubicBezTo>
                      <a:pt x="18" y="94"/>
                      <a:pt x="18" y="95"/>
                      <a:pt x="17" y="93"/>
                    </a:cubicBezTo>
                    <a:cubicBezTo>
                      <a:pt x="17" y="92"/>
                      <a:pt x="18" y="93"/>
                      <a:pt x="16" y="90"/>
                    </a:cubicBezTo>
                    <a:cubicBezTo>
                      <a:pt x="14" y="87"/>
                      <a:pt x="12" y="86"/>
                      <a:pt x="12" y="81"/>
                    </a:cubicBezTo>
                    <a:cubicBezTo>
                      <a:pt x="12" y="75"/>
                      <a:pt x="12" y="74"/>
                      <a:pt x="12" y="74"/>
                    </a:cubicBezTo>
                    <a:cubicBezTo>
                      <a:pt x="12" y="74"/>
                      <a:pt x="9" y="72"/>
                      <a:pt x="10" y="69"/>
                    </a:cubicBezTo>
                    <a:cubicBezTo>
                      <a:pt x="11" y="66"/>
                      <a:pt x="11" y="67"/>
                      <a:pt x="11" y="66"/>
                    </a:cubicBezTo>
                    <a:cubicBezTo>
                      <a:pt x="11" y="65"/>
                      <a:pt x="10" y="65"/>
                      <a:pt x="9" y="64"/>
                    </a:cubicBezTo>
                    <a:cubicBezTo>
                      <a:pt x="9" y="63"/>
                      <a:pt x="8" y="63"/>
                      <a:pt x="8" y="62"/>
                    </a:cubicBezTo>
                    <a:cubicBezTo>
                      <a:pt x="8" y="61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0" y="130"/>
                      <a:pt x="70" y="140"/>
                    </a:cubicBezTo>
                    <a:cubicBezTo>
                      <a:pt x="70" y="140"/>
                      <a:pt x="54" y="137"/>
                      <a:pt x="52" y="134"/>
                    </a:cubicBezTo>
                    <a:cubicBezTo>
                      <a:pt x="52" y="134"/>
                      <a:pt x="52" y="131"/>
                      <a:pt x="53" y="131"/>
                    </a:cubicBezTo>
                    <a:cubicBezTo>
                      <a:pt x="53" y="131"/>
                      <a:pt x="54" y="131"/>
                      <a:pt x="55" y="131"/>
                    </a:cubicBezTo>
                    <a:cubicBezTo>
                      <a:pt x="56" y="130"/>
                      <a:pt x="57" y="129"/>
                      <a:pt x="57" y="129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7" y="130"/>
                      <a:pt x="57" y="130"/>
                      <a:pt x="60" y="130"/>
                    </a:cubicBezTo>
                    <a:cubicBezTo>
                      <a:pt x="63" y="129"/>
                      <a:pt x="63" y="130"/>
                      <a:pt x="64" y="129"/>
                    </a:cubicBezTo>
                    <a:cubicBezTo>
                      <a:pt x="65" y="129"/>
                      <a:pt x="66" y="126"/>
                      <a:pt x="67" y="128"/>
                    </a:cubicBezTo>
                    <a:cubicBezTo>
                      <a:pt x="68" y="129"/>
                      <a:pt x="66" y="128"/>
                      <a:pt x="68" y="129"/>
                    </a:cubicBezTo>
                    <a:cubicBezTo>
                      <a:pt x="69" y="130"/>
                      <a:pt x="72" y="129"/>
                      <a:pt x="72" y="129"/>
                    </a:cubicBezTo>
                    <a:cubicBezTo>
                      <a:pt x="72" y="129"/>
                      <a:pt x="77" y="129"/>
                      <a:pt x="77" y="129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80" y="128"/>
                      <a:pt x="80" y="129"/>
                      <a:pt x="80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4" y="133"/>
                      <a:pt x="75" y="133"/>
                    </a:cubicBezTo>
                    <a:cubicBezTo>
                      <a:pt x="76" y="134"/>
                      <a:pt x="76" y="133"/>
                      <a:pt x="77" y="134"/>
                    </a:cubicBezTo>
                    <a:cubicBezTo>
                      <a:pt x="79" y="134"/>
                      <a:pt x="81" y="136"/>
                      <a:pt x="82" y="135"/>
                    </a:cubicBezTo>
                    <a:cubicBezTo>
                      <a:pt x="83" y="133"/>
                      <a:pt x="83" y="133"/>
                      <a:pt x="83" y="132"/>
                    </a:cubicBezTo>
                    <a:cubicBezTo>
                      <a:pt x="84" y="131"/>
                      <a:pt x="84" y="130"/>
                      <a:pt x="85" y="130"/>
                    </a:cubicBezTo>
                    <a:cubicBezTo>
                      <a:pt x="86" y="130"/>
                      <a:pt x="87" y="131"/>
                      <a:pt x="87" y="131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6" y="133"/>
                      <a:pt x="88" y="133"/>
                      <a:pt x="89" y="133"/>
                    </a:cubicBezTo>
                    <a:cubicBezTo>
                      <a:pt x="90" y="133"/>
                      <a:pt x="90" y="134"/>
                      <a:pt x="91" y="133"/>
                    </a:cubicBezTo>
                    <a:cubicBezTo>
                      <a:pt x="92" y="132"/>
                      <a:pt x="92" y="132"/>
                      <a:pt x="94" y="132"/>
                    </a:cubicBezTo>
                    <a:cubicBezTo>
                      <a:pt x="95" y="131"/>
                      <a:pt x="96" y="131"/>
                      <a:pt x="97" y="131"/>
                    </a:cubicBezTo>
                    <a:cubicBezTo>
                      <a:pt x="97" y="131"/>
                      <a:pt x="98" y="131"/>
                      <a:pt x="99" y="131"/>
                    </a:cubicBezTo>
                    <a:cubicBezTo>
                      <a:pt x="99" y="131"/>
                      <a:pt x="102" y="133"/>
                      <a:pt x="102" y="133"/>
                    </a:cubicBezTo>
                    <a:cubicBezTo>
                      <a:pt x="103" y="133"/>
                      <a:pt x="106" y="133"/>
                      <a:pt x="106" y="133"/>
                    </a:cubicBezTo>
                    <a:cubicBezTo>
                      <a:pt x="106" y="133"/>
                      <a:pt x="98" y="140"/>
                      <a:pt x="81" y="140"/>
                    </a:cubicBezTo>
                    <a:cubicBezTo>
                      <a:pt x="81" y="140"/>
                      <a:pt x="119" y="142"/>
                      <a:pt x="141" y="105"/>
                    </a:cubicBezTo>
                    <a:cubicBezTo>
                      <a:pt x="162" y="67"/>
                      <a:pt x="147" y="19"/>
                      <a:pt x="98" y="2"/>
                    </a:cubicBezTo>
                    <a:cubicBezTo>
                      <a:pt x="98" y="2"/>
                      <a:pt x="135" y="16"/>
                      <a:pt x="145" y="51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1"/>
                      <a:pt x="143" y="50"/>
                    </a:cubicBezTo>
                    <a:cubicBezTo>
                      <a:pt x="142" y="48"/>
                      <a:pt x="142" y="48"/>
                      <a:pt x="142" y="47"/>
                    </a:cubicBezTo>
                    <a:cubicBezTo>
                      <a:pt x="141" y="46"/>
                      <a:pt x="141" y="47"/>
                      <a:pt x="140" y="46"/>
                    </a:cubicBezTo>
                    <a:cubicBezTo>
                      <a:pt x="140" y="45"/>
                      <a:pt x="139" y="45"/>
                      <a:pt x="139" y="44"/>
                    </a:cubicBezTo>
                    <a:cubicBezTo>
                      <a:pt x="138" y="44"/>
                      <a:pt x="137" y="41"/>
                      <a:pt x="137" y="41"/>
                    </a:cubicBezTo>
                    <a:cubicBezTo>
                      <a:pt x="136" y="40"/>
                      <a:pt x="135" y="40"/>
                      <a:pt x="134" y="40"/>
                    </a:cubicBezTo>
                    <a:cubicBezTo>
                      <a:pt x="134" y="40"/>
                      <a:pt x="134" y="39"/>
                      <a:pt x="134" y="40"/>
                    </a:cubicBezTo>
                    <a:cubicBezTo>
                      <a:pt x="133" y="40"/>
                      <a:pt x="135" y="42"/>
                      <a:pt x="135" y="4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7"/>
                      <a:pt x="136" y="47"/>
                    </a:cubicBezTo>
                    <a:cubicBezTo>
                      <a:pt x="136" y="48"/>
                      <a:pt x="135" y="50"/>
                      <a:pt x="135" y="50"/>
                    </a:cubicBezTo>
                    <a:cubicBezTo>
                      <a:pt x="135" y="50"/>
                      <a:pt x="134" y="52"/>
                      <a:pt x="134" y="52"/>
                    </a:cubicBezTo>
                    <a:cubicBezTo>
                      <a:pt x="133" y="53"/>
                      <a:pt x="129" y="53"/>
                      <a:pt x="129" y="53"/>
                    </a:cubicBezTo>
                    <a:cubicBezTo>
                      <a:pt x="129" y="53"/>
                      <a:pt x="128" y="52"/>
                      <a:pt x="127" y="51"/>
                    </a:cubicBezTo>
                    <a:cubicBezTo>
                      <a:pt x="127" y="50"/>
                      <a:pt x="125" y="49"/>
                      <a:pt x="124" y="49"/>
                    </a:cubicBezTo>
                    <a:cubicBezTo>
                      <a:pt x="124" y="48"/>
                      <a:pt x="125" y="47"/>
                      <a:pt x="124" y="46"/>
                    </a:cubicBezTo>
                    <a:cubicBezTo>
                      <a:pt x="123" y="45"/>
                      <a:pt x="124" y="45"/>
                      <a:pt x="122" y="44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18" y="42"/>
                      <a:pt x="119" y="43"/>
                    </a:cubicBezTo>
                    <a:cubicBezTo>
                      <a:pt x="120" y="45"/>
                      <a:pt x="119" y="47"/>
                      <a:pt x="120" y="47"/>
                    </a:cubicBezTo>
                    <a:cubicBezTo>
                      <a:pt x="121" y="47"/>
                      <a:pt x="121" y="47"/>
                      <a:pt x="122" y="48"/>
                    </a:cubicBezTo>
                    <a:cubicBezTo>
                      <a:pt x="122" y="49"/>
                      <a:pt x="123" y="50"/>
                      <a:pt x="123" y="51"/>
                    </a:cubicBezTo>
                    <a:cubicBezTo>
                      <a:pt x="124" y="51"/>
                      <a:pt x="124" y="53"/>
                      <a:pt x="124" y="53"/>
                    </a:cubicBezTo>
                    <a:cubicBezTo>
                      <a:pt x="125" y="54"/>
                      <a:pt x="127" y="53"/>
                      <a:pt x="127" y="54"/>
                    </a:cubicBezTo>
                    <a:cubicBezTo>
                      <a:pt x="127" y="55"/>
                      <a:pt x="126" y="56"/>
                      <a:pt x="127" y="57"/>
                    </a:cubicBezTo>
                    <a:cubicBezTo>
                      <a:pt x="128" y="57"/>
                      <a:pt x="128" y="57"/>
                      <a:pt x="129" y="57"/>
                    </a:cubicBezTo>
                    <a:cubicBezTo>
                      <a:pt x="129" y="57"/>
                      <a:pt x="129" y="57"/>
                      <a:pt x="130" y="57"/>
                    </a:cubicBezTo>
                    <a:cubicBezTo>
                      <a:pt x="131" y="56"/>
                      <a:pt x="133" y="56"/>
                      <a:pt x="133" y="56"/>
                    </a:cubicBezTo>
                    <a:cubicBezTo>
                      <a:pt x="133" y="56"/>
                      <a:pt x="134" y="58"/>
                      <a:pt x="134" y="58"/>
                    </a:cubicBezTo>
                    <a:cubicBezTo>
                      <a:pt x="134" y="59"/>
                      <a:pt x="134" y="61"/>
                      <a:pt x="134" y="61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2" y="64"/>
                      <a:pt x="132" y="69"/>
                      <a:pt x="132" y="69"/>
                    </a:cubicBezTo>
                    <a:cubicBezTo>
                      <a:pt x="131" y="69"/>
                      <a:pt x="130" y="71"/>
                      <a:pt x="129" y="72"/>
                    </a:cubicBezTo>
                    <a:cubicBezTo>
                      <a:pt x="129" y="72"/>
                      <a:pt x="129" y="75"/>
                      <a:pt x="129" y="75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7"/>
                      <a:pt x="127" y="80"/>
                      <a:pt x="127" y="80"/>
                    </a:cubicBezTo>
                    <a:cubicBezTo>
                      <a:pt x="127" y="81"/>
                      <a:pt x="128" y="84"/>
                      <a:pt x="127" y="85"/>
                    </a:cubicBezTo>
                    <a:cubicBezTo>
                      <a:pt x="127" y="86"/>
                      <a:pt x="125" y="88"/>
                      <a:pt x="125" y="88"/>
                    </a:cubicBezTo>
                    <a:cubicBezTo>
                      <a:pt x="125" y="88"/>
                      <a:pt x="128" y="90"/>
                      <a:pt x="126" y="90"/>
                    </a:cubicBezTo>
                    <a:cubicBezTo>
                      <a:pt x="125" y="91"/>
                      <a:pt x="124" y="93"/>
                      <a:pt x="123" y="93"/>
                    </a:cubicBezTo>
                    <a:cubicBezTo>
                      <a:pt x="123" y="94"/>
                      <a:pt x="123" y="95"/>
                      <a:pt x="122" y="95"/>
                    </a:cubicBezTo>
                    <a:cubicBezTo>
                      <a:pt x="121" y="95"/>
                      <a:pt x="120" y="95"/>
                      <a:pt x="120" y="96"/>
                    </a:cubicBezTo>
                    <a:cubicBezTo>
                      <a:pt x="120" y="96"/>
                      <a:pt x="120" y="98"/>
                      <a:pt x="120" y="98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5" y="106"/>
                      <a:pt x="114" y="106"/>
                    </a:cubicBezTo>
                    <a:cubicBezTo>
                      <a:pt x="113" y="107"/>
                      <a:pt x="109" y="108"/>
                      <a:pt x="109" y="108"/>
                    </a:cubicBezTo>
                    <a:cubicBezTo>
                      <a:pt x="108" y="109"/>
                      <a:pt x="106" y="110"/>
                      <a:pt x="105" y="110"/>
                    </a:cubicBezTo>
                    <a:cubicBezTo>
                      <a:pt x="104" y="110"/>
                      <a:pt x="105" y="112"/>
                      <a:pt x="104" y="110"/>
                    </a:cubicBezTo>
                    <a:cubicBezTo>
                      <a:pt x="103" y="108"/>
                      <a:pt x="104" y="109"/>
                      <a:pt x="103" y="107"/>
                    </a:cubicBezTo>
                    <a:cubicBezTo>
                      <a:pt x="101" y="104"/>
                      <a:pt x="101" y="106"/>
                      <a:pt x="101" y="104"/>
                    </a:cubicBezTo>
                    <a:cubicBezTo>
                      <a:pt x="101" y="102"/>
                      <a:pt x="102" y="104"/>
                      <a:pt x="101" y="102"/>
                    </a:cubicBezTo>
                    <a:cubicBezTo>
                      <a:pt x="101" y="100"/>
                      <a:pt x="102" y="102"/>
                      <a:pt x="101" y="99"/>
                    </a:cubicBezTo>
                    <a:cubicBezTo>
                      <a:pt x="100" y="97"/>
                      <a:pt x="100" y="98"/>
                      <a:pt x="99" y="97"/>
                    </a:cubicBezTo>
                    <a:cubicBezTo>
                      <a:pt x="97" y="95"/>
                      <a:pt x="96" y="97"/>
                      <a:pt x="97" y="94"/>
                    </a:cubicBezTo>
                    <a:cubicBezTo>
                      <a:pt x="98" y="92"/>
                      <a:pt x="98" y="94"/>
                      <a:pt x="98" y="92"/>
                    </a:cubicBezTo>
                    <a:cubicBezTo>
                      <a:pt x="99" y="90"/>
                      <a:pt x="98" y="90"/>
                      <a:pt x="99" y="89"/>
                    </a:cubicBezTo>
                    <a:cubicBezTo>
                      <a:pt x="101" y="88"/>
                      <a:pt x="102" y="88"/>
                      <a:pt x="102" y="86"/>
                    </a:cubicBezTo>
                    <a:cubicBezTo>
                      <a:pt x="101" y="85"/>
                      <a:pt x="101" y="84"/>
                      <a:pt x="101" y="84"/>
                    </a:cubicBezTo>
                    <a:cubicBezTo>
                      <a:pt x="101" y="83"/>
                      <a:pt x="99" y="81"/>
                      <a:pt x="99" y="81"/>
                    </a:cubicBezTo>
                    <a:cubicBezTo>
                      <a:pt x="99" y="80"/>
                      <a:pt x="99" y="81"/>
                      <a:pt x="98" y="79"/>
                    </a:cubicBezTo>
                    <a:cubicBezTo>
                      <a:pt x="97" y="78"/>
                      <a:pt x="96" y="77"/>
                      <a:pt x="96" y="77"/>
                    </a:cubicBezTo>
                    <a:cubicBezTo>
                      <a:pt x="96" y="77"/>
                      <a:pt x="96" y="74"/>
                      <a:pt x="96" y="72"/>
                    </a:cubicBezTo>
                    <a:cubicBezTo>
                      <a:pt x="96" y="71"/>
                      <a:pt x="96" y="73"/>
                      <a:pt x="96" y="71"/>
                    </a:cubicBezTo>
                    <a:cubicBezTo>
                      <a:pt x="97" y="69"/>
                      <a:pt x="97" y="67"/>
                      <a:pt x="97" y="67"/>
                    </a:cubicBezTo>
                    <a:cubicBezTo>
                      <a:pt x="97" y="67"/>
                      <a:pt x="94" y="66"/>
                      <a:pt x="93" y="66"/>
                    </a:cubicBezTo>
                    <a:cubicBezTo>
                      <a:pt x="92" y="66"/>
                      <a:pt x="92" y="68"/>
                      <a:pt x="91" y="66"/>
                    </a:cubicBezTo>
                    <a:cubicBezTo>
                      <a:pt x="89" y="65"/>
                      <a:pt x="90" y="64"/>
                      <a:pt x="89" y="64"/>
                    </a:cubicBezTo>
                    <a:cubicBezTo>
                      <a:pt x="89" y="64"/>
                      <a:pt x="88" y="64"/>
                      <a:pt x="87" y="64"/>
                    </a:cubicBezTo>
                    <a:cubicBezTo>
                      <a:pt x="86" y="65"/>
                      <a:pt x="84" y="65"/>
                      <a:pt x="83" y="66"/>
                    </a:cubicBezTo>
                    <a:cubicBezTo>
                      <a:pt x="81" y="66"/>
                      <a:pt x="81" y="66"/>
                      <a:pt x="79" y="66"/>
                    </a:cubicBezTo>
                    <a:cubicBezTo>
                      <a:pt x="77" y="66"/>
                      <a:pt x="75" y="67"/>
                      <a:pt x="73" y="66"/>
                    </a:cubicBezTo>
                    <a:cubicBezTo>
                      <a:pt x="72" y="65"/>
                      <a:pt x="71" y="66"/>
                      <a:pt x="71" y="65"/>
                    </a:cubicBezTo>
                    <a:cubicBezTo>
                      <a:pt x="70" y="63"/>
                      <a:pt x="71" y="63"/>
                      <a:pt x="69" y="62"/>
                    </a:cubicBezTo>
                    <a:cubicBezTo>
                      <a:pt x="68" y="61"/>
                      <a:pt x="67" y="62"/>
                      <a:pt x="67" y="61"/>
                    </a:cubicBezTo>
                    <a:cubicBezTo>
                      <a:pt x="67" y="59"/>
                      <a:pt x="68" y="59"/>
                      <a:pt x="67" y="58"/>
                    </a:cubicBezTo>
                    <a:cubicBezTo>
                      <a:pt x="66" y="57"/>
                      <a:pt x="67" y="59"/>
                      <a:pt x="66" y="57"/>
                    </a:cubicBezTo>
                    <a:cubicBezTo>
                      <a:pt x="64" y="55"/>
                      <a:pt x="63" y="56"/>
                      <a:pt x="64" y="55"/>
                    </a:cubicBezTo>
                    <a:cubicBezTo>
                      <a:pt x="64" y="53"/>
                      <a:pt x="65" y="54"/>
                      <a:pt x="65" y="52"/>
                    </a:cubicBezTo>
                    <a:cubicBezTo>
                      <a:pt x="65" y="50"/>
                      <a:pt x="68" y="53"/>
                      <a:pt x="66" y="49"/>
                    </a:cubicBezTo>
                    <a:cubicBezTo>
                      <a:pt x="64" y="45"/>
                      <a:pt x="64" y="46"/>
                      <a:pt x="66" y="43"/>
                    </a:cubicBezTo>
                    <a:cubicBezTo>
                      <a:pt x="67" y="40"/>
                      <a:pt x="69" y="39"/>
                      <a:pt x="70" y="38"/>
                    </a:cubicBezTo>
                    <a:cubicBezTo>
                      <a:pt x="70" y="38"/>
                      <a:pt x="71" y="36"/>
                      <a:pt x="71" y="35"/>
                    </a:cubicBezTo>
                    <a:cubicBezTo>
                      <a:pt x="72" y="35"/>
                      <a:pt x="72" y="34"/>
                      <a:pt x="73" y="35"/>
                    </a:cubicBezTo>
                    <a:cubicBezTo>
                      <a:pt x="75" y="35"/>
                      <a:pt x="76" y="34"/>
                      <a:pt x="77" y="33"/>
                    </a:cubicBezTo>
                    <a:cubicBezTo>
                      <a:pt x="78" y="32"/>
                      <a:pt x="80" y="31"/>
                      <a:pt x="80" y="30"/>
                    </a:cubicBezTo>
                    <a:cubicBezTo>
                      <a:pt x="81" y="30"/>
                      <a:pt x="81" y="31"/>
                      <a:pt x="82" y="30"/>
                    </a:cubicBezTo>
                    <a:cubicBezTo>
                      <a:pt x="84" y="30"/>
                      <a:pt x="84" y="30"/>
                      <a:pt x="85" y="30"/>
                    </a:cubicBezTo>
                    <a:cubicBezTo>
                      <a:pt x="86" y="30"/>
                      <a:pt x="84" y="30"/>
                      <a:pt x="87" y="30"/>
                    </a:cubicBezTo>
                    <a:cubicBezTo>
                      <a:pt x="89" y="29"/>
                      <a:pt x="89" y="29"/>
                      <a:pt x="89" y="29"/>
                    </a:cubicBezTo>
                    <a:cubicBezTo>
                      <a:pt x="90" y="29"/>
                      <a:pt x="90" y="29"/>
                      <a:pt x="91" y="29"/>
                    </a:cubicBezTo>
                    <a:cubicBezTo>
                      <a:pt x="92" y="30"/>
                      <a:pt x="92" y="27"/>
                      <a:pt x="92" y="30"/>
                    </a:cubicBezTo>
                    <a:cubicBezTo>
                      <a:pt x="92" y="32"/>
                      <a:pt x="91" y="33"/>
                      <a:pt x="93" y="33"/>
                    </a:cubicBezTo>
                    <a:cubicBezTo>
                      <a:pt x="95" y="34"/>
                      <a:pt x="93" y="34"/>
                      <a:pt x="95" y="34"/>
                    </a:cubicBezTo>
                    <a:cubicBezTo>
                      <a:pt x="97" y="34"/>
                      <a:pt x="97" y="34"/>
                      <a:pt x="98" y="34"/>
                    </a:cubicBezTo>
                    <a:cubicBezTo>
                      <a:pt x="99" y="35"/>
                      <a:pt x="99" y="36"/>
                      <a:pt x="101" y="36"/>
                    </a:cubicBezTo>
                    <a:cubicBezTo>
                      <a:pt x="102" y="36"/>
                      <a:pt x="100" y="38"/>
                      <a:pt x="102" y="36"/>
                    </a:cubicBezTo>
                    <a:cubicBezTo>
                      <a:pt x="104" y="33"/>
                      <a:pt x="100" y="33"/>
                      <a:pt x="104" y="33"/>
                    </a:cubicBezTo>
                    <a:cubicBezTo>
                      <a:pt x="108" y="34"/>
                      <a:pt x="109" y="35"/>
                      <a:pt x="109" y="34"/>
                    </a:cubicBezTo>
                    <a:cubicBezTo>
                      <a:pt x="110" y="34"/>
                      <a:pt x="110" y="35"/>
                      <a:pt x="112" y="34"/>
                    </a:cubicBezTo>
                    <a:cubicBezTo>
                      <a:pt x="113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6" y="34"/>
                    </a:cubicBezTo>
                    <a:cubicBezTo>
                      <a:pt x="116" y="32"/>
                      <a:pt x="117" y="33"/>
                      <a:pt x="116" y="32"/>
                    </a:cubicBezTo>
                    <a:cubicBezTo>
                      <a:pt x="114" y="31"/>
                      <a:pt x="113" y="32"/>
                      <a:pt x="113" y="30"/>
                    </a:cubicBezTo>
                    <a:cubicBezTo>
                      <a:pt x="112" y="29"/>
                      <a:pt x="114" y="29"/>
                      <a:pt x="112" y="29"/>
                    </a:cubicBezTo>
                    <a:cubicBezTo>
                      <a:pt x="110" y="29"/>
                      <a:pt x="111" y="29"/>
                      <a:pt x="109" y="28"/>
                    </a:cubicBezTo>
                    <a:cubicBezTo>
                      <a:pt x="108" y="28"/>
                      <a:pt x="106" y="30"/>
                      <a:pt x="106" y="28"/>
                    </a:cubicBezTo>
                    <a:cubicBezTo>
                      <a:pt x="105" y="27"/>
                      <a:pt x="102" y="29"/>
                      <a:pt x="105" y="27"/>
                    </a:cubicBezTo>
                    <a:cubicBezTo>
                      <a:pt x="108" y="24"/>
                      <a:pt x="107" y="23"/>
                      <a:pt x="109" y="24"/>
                    </a:cubicBezTo>
                    <a:cubicBezTo>
                      <a:pt x="110" y="24"/>
                      <a:pt x="110" y="26"/>
                      <a:pt x="111" y="25"/>
                    </a:cubicBezTo>
                    <a:cubicBezTo>
                      <a:pt x="112" y="24"/>
                      <a:pt x="114" y="23"/>
                      <a:pt x="112" y="22"/>
                    </a:cubicBezTo>
                    <a:cubicBezTo>
                      <a:pt x="110" y="20"/>
                      <a:pt x="112" y="21"/>
                      <a:pt x="109" y="20"/>
                    </a:cubicBezTo>
                    <a:cubicBezTo>
                      <a:pt x="107" y="19"/>
                      <a:pt x="105" y="24"/>
                      <a:pt x="104" y="23"/>
                    </a:cubicBezTo>
                    <a:cubicBezTo>
                      <a:pt x="103" y="22"/>
                      <a:pt x="103" y="22"/>
                      <a:pt x="102" y="22"/>
                    </a:cubicBezTo>
                    <a:cubicBezTo>
                      <a:pt x="101" y="23"/>
                      <a:pt x="101" y="24"/>
                      <a:pt x="101" y="26"/>
                    </a:cubicBezTo>
                    <a:cubicBezTo>
                      <a:pt x="101" y="27"/>
                      <a:pt x="102" y="27"/>
                      <a:pt x="100" y="26"/>
                    </a:cubicBezTo>
                    <a:cubicBezTo>
                      <a:pt x="98" y="25"/>
                      <a:pt x="103" y="26"/>
                      <a:pt x="98" y="24"/>
                    </a:cubicBezTo>
                    <a:cubicBezTo>
                      <a:pt x="93" y="22"/>
                      <a:pt x="91" y="23"/>
                      <a:pt x="91" y="23"/>
                    </a:cubicBezTo>
                    <a:cubicBezTo>
                      <a:pt x="90" y="24"/>
                      <a:pt x="89" y="24"/>
                      <a:pt x="88" y="24"/>
                    </a:cubicBezTo>
                    <a:cubicBezTo>
                      <a:pt x="88" y="25"/>
                      <a:pt x="90" y="26"/>
                      <a:pt x="88" y="25"/>
                    </a:cubicBezTo>
                    <a:cubicBezTo>
                      <a:pt x="86" y="24"/>
                      <a:pt x="84" y="26"/>
                      <a:pt x="84" y="26"/>
                    </a:cubicBezTo>
                    <a:cubicBezTo>
                      <a:pt x="84" y="26"/>
                      <a:pt x="83" y="25"/>
                      <a:pt x="83" y="26"/>
                    </a:cubicBezTo>
                    <a:cubicBezTo>
                      <a:pt x="82" y="27"/>
                      <a:pt x="80" y="27"/>
                      <a:pt x="79" y="27"/>
                    </a:cubicBezTo>
                    <a:cubicBezTo>
                      <a:pt x="78" y="26"/>
                      <a:pt x="76" y="27"/>
                      <a:pt x="78" y="25"/>
                    </a:cubicBezTo>
                    <a:cubicBezTo>
                      <a:pt x="80" y="22"/>
                      <a:pt x="78" y="24"/>
                      <a:pt x="81" y="23"/>
                    </a:cubicBezTo>
                    <a:cubicBezTo>
                      <a:pt x="84" y="21"/>
                      <a:pt x="88" y="21"/>
                      <a:pt x="84" y="20"/>
                    </a:cubicBezTo>
                    <a:cubicBezTo>
                      <a:pt x="81" y="20"/>
                      <a:pt x="86" y="20"/>
                      <a:pt x="82" y="17"/>
                    </a:cubicBezTo>
                    <a:cubicBezTo>
                      <a:pt x="77" y="15"/>
                      <a:pt x="77" y="18"/>
                      <a:pt x="77" y="15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4" y="12"/>
                      <a:pt x="71" y="13"/>
                      <a:pt x="70" y="13"/>
                    </a:cubicBezTo>
                    <a:cubicBezTo>
                      <a:pt x="69" y="13"/>
                      <a:pt x="70" y="14"/>
                      <a:pt x="68" y="13"/>
                    </a:cubicBezTo>
                    <a:cubicBezTo>
                      <a:pt x="66" y="11"/>
                      <a:pt x="65" y="13"/>
                      <a:pt x="66" y="11"/>
                    </a:cubicBezTo>
                    <a:cubicBezTo>
                      <a:pt x="67" y="9"/>
                      <a:pt x="67" y="9"/>
                      <a:pt x="68" y="8"/>
                    </a:cubicBezTo>
                    <a:cubicBezTo>
                      <a:pt x="70" y="7"/>
                      <a:pt x="69" y="2"/>
                      <a:pt x="73" y="4"/>
                    </a:cubicBezTo>
                    <a:cubicBezTo>
                      <a:pt x="76" y="6"/>
                      <a:pt x="75" y="5"/>
                      <a:pt x="77" y="5"/>
                    </a:cubicBezTo>
                    <a:cubicBezTo>
                      <a:pt x="80" y="6"/>
                      <a:pt x="81" y="5"/>
                      <a:pt x="81" y="5"/>
                    </a:cubicBezTo>
                    <a:cubicBezTo>
                      <a:pt x="81" y="4"/>
                      <a:pt x="78" y="3"/>
                      <a:pt x="78" y="3"/>
                    </a:cubicBezTo>
                    <a:cubicBezTo>
                      <a:pt x="78" y="3"/>
                      <a:pt x="77" y="3"/>
                      <a:pt x="78" y="2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68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283"/>
              <p:cNvSpPr/>
              <p:nvPr/>
            </p:nvSpPr>
            <p:spPr bwMode="auto">
              <a:xfrm>
                <a:off x="6307138" y="3024188"/>
                <a:ext cx="173038" cy="203200"/>
              </a:xfrm>
              <a:custGeom>
                <a:avLst/>
                <a:gdLst>
                  <a:gd name="T0" fmla="*/ 33 w 46"/>
                  <a:gd name="T1" fmla="*/ 3 h 54"/>
                  <a:gd name="T2" fmla="*/ 33 w 46"/>
                  <a:gd name="T3" fmla="*/ 20 h 54"/>
                  <a:gd name="T4" fmla="*/ 18 w 46"/>
                  <a:gd name="T5" fmla="*/ 31 h 54"/>
                  <a:gd name="T6" fmla="*/ 0 w 46"/>
                  <a:gd name="T7" fmla="*/ 45 h 54"/>
                  <a:gd name="T8" fmla="*/ 46 w 46"/>
                  <a:gd name="T9" fmla="*/ 54 h 54"/>
                  <a:gd name="T10" fmla="*/ 46 w 46"/>
                  <a:gd name="T11" fmla="*/ 0 h 54"/>
                  <a:gd name="T12" fmla="*/ 33 w 46"/>
                  <a:gd name="T1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54">
                    <a:moveTo>
                      <a:pt x="33" y="3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28" y="28"/>
                      <a:pt x="18" y="31"/>
                    </a:cubicBezTo>
                    <a:cubicBezTo>
                      <a:pt x="9" y="35"/>
                      <a:pt x="0" y="40"/>
                      <a:pt x="0" y="45"/>
                    </a:cubicBezTo>
                    <a:cubicBezTo>
                      <a:pt x="1" y="50"/>
                      <a:pt x="14" y="54"/>
                      <a:pt x="46" y="54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3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84"/>
              <p:cNvSpPr/>
              <p:nvPr/>
            </p:nvSpPr>
            <p:spPr bwMode="auto">
              <a:xfrm>
                <a:off x="6456363" y="3024188"/>
                <a:ext cx="169863" cy="203200"/>
              </a:xfrm>
              <a:custGeom>
                <a:avLst/>
                <a:gdLst>
                  <a:gd name="T0" fmla="*/ 12 w 45"/>
                  <a:gd name="T1" fmla="*/ 3 h 54"/>
                  <a:gd name="T2" fmla="*/ 12 w 45"/>
                  <a:gd name="T3" fmla="*/ 20 h 54"/>
                  <a:gd name="T4" fmla="*/ 25 w 45"/>
                  <a:gd name="T5" fmla="*/ 31 h 54"/>
                  <a:gd name="T6" fmla="*/ 44 w 45"/>
                  <a:gd name="T7" fmla="*/ 45 h 54"/>
                  <a:gd name="T8" fmla="*/ 0 w 45"/>
                  <a:gd name="T9" fmla="*/ 54 h 54"/>
                  <a:gd name="T10" fmla="*/ 0 w 45"/>
                  <a:gd name="T11" fmla="*/ 0 h 54"/>
                  <a:gd name="T12" fmla="*/ 12 w 45"/>
                  <a:gd name="T1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4">
                    <a:moveTo>
                      <a:pt x="12" y="3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28"/>
                      <a:pt x="25" y="31"/>
                    </a:cubicBezTo>
                    <a:cubicBezTo>
                      <a:pt x="34" y="35"/>
                      <a:pt x="45" y="40"/>
                      <a:pt x="44" y="45"/>
                    </a:cubicBezTo>
                    <a:cubicBezTo>
                      <a:pt x="43" y="50"/>
                      <a:pt x="25" y="54"/>
                      <a:pt x="0" y="5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285"/>
              <p:cNvSpPr/>
              <p:nvPr/>
            </p:nvSpPr>
            <p:spPr bwMode="auto">
              <a:xfrm>
                <a:off x="6172200" y="2424113"/>
                <a:ext cx="611188" cy="619125"/>
              </a:xfrm>
              <a:custGeom>
                <a:avLst/>
                <a:gdLst>
                  <a:gd name="T0" fmla="*/ 120 w 163"/>
                  <a:gd name="T1" fmla="*/ 9 h 165"/>
                  <a:gd name="T2" fmla="*/ 153 w 163"/>
                  <a:gd name="T3" fmla="*/ 74 h 165"/>
                  <a:gd name="T4" fmla="*/ 72 w 163"/>
                  <a:gd name="T5" fmla="*/ 155 h 165"/>
                  <a:gd name="T6" fmla="*/ 8 w 163"/>
                  <a:gd name="T7" fmla="*/ 123 h 165"/>
                  <a:gd name="T8" fmla="*/ 0 w 163"/>
                  <a:gd name="T9" fmla="*/ 129 h 165"/>
                  <a:gd name="T10" fmla="*/ 72 w 163"/>
                  <a:gd name="T11" fmla="*/ 165 h 165"/>
                  <a:gd name="T12" fmla="*/ 163 w 163"/>
                  <a:gd name="T13" fmla="*/ 74 h 165"/>
                  <a:gd name="T14" fmla="*/ 126 w 163"/>
                  <a:gd name="T15" fmla="*/ 0 h 165"/>
                  <a:gd name="T16" fmla="*/ 120 w 163"/>
                  <a:gd name="T17" fmla="*/ 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65">
                    <a:moveTo>
                      <a:pt x="120" y="9"/>
                    </a:moveTo>
                    <a:cubicBezTo>
                      <a:pt x="140" y="24"/>
                      <a:pt x="153" y="47"/>
                      <a:pt x="153" y="74"/>
                    </a:cubicBezTo>
                    <a:cubicBezTo>
                      <a:pt x="153" y="119"/>
                      <a:pt x="117" y="155"/>
                      <a:pt x="72" y="155"/>
                    </a:cubicBezTo>
                    <a:cubicBezTo>
                      <a:pt x="46" y="155"/>
                      <a:pt x="23" y="142"/>
                      <a:pt x="8" y="123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16" y="151"/>
                      <a:pt x="43" y="165"/>
                      <a:pt x="72" y="165"/>
                    </a:cubicBezTo>
                    <a:cubicBezTo>
                      <a:pt x="122" y="165"/>
                      <a:pt x="163" y="124"/>
                      <a:pt x="163" y="74"/>
                    </a:cubicBezTo>
                    <a:cubicBezTo>
                      <a:pt x="163" y="44"/>
                      <a:pt x="149" y="17"/>
                      <a:pt x="126" y="0"/>
                    </a:cubicBezTo>
                    <a:lnTo>
                      <a:pt x="12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286"/>
              <p:cNvSpPr>
                <a:spLocks noEditPoints="1"/>
              </p:cNvSpPr>
              <p:nvPr/>
            </p:nvSpPr>
            <p:spPr bwMode="auto">
              <a:xfrm>
                <a:off x="6175375" y="2436813"/>
                <a:ext cx="544513" cy="542925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3 h 145"/>
                  <a:gd name="T4" fmla="*/ 72 w 145"/>
                  <a:gd name="T5" fmla="*/ 145 h 145"/>
                  <a:gd name="T6" fmla="*/ 145 w 145"/>
                  <a:gd name="T7" fmla="*/ 73 h 145"/>
                  <a:gd name="T8" fmla="*/ 72 w 145"/>
                  <a:gd name="T9" fmla="*/ 0 h 145"/>
                  <a:gd name="T10" fmla="*/ 72 w 145"/>
                  <a:gd name="T11" fmla="*/ 142 h 145"/>
                  <a:gd name="T12" fmla="*/ 3 w 145"/>
                  <a:gd name="T13" fmla="*/ 73 h 145"/>
                  <a:gd name="T14" fmla="*/ 72 w 145"/>
                  <a:gd name="T15" fmla="*/ 4 h 145"/>
                  <a:gd name="T16" fmla="*/ 141 w 145"/>
                  <a:gd name="T17" fmla="*/ 73 h 145"/>
                  <a:gd name="T18" fmla="*/ 72 w 145"/>
                  <a:gd name="T19" fmla="*/ 1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lose/>
                    <a:moveTo>
                      <a:pt x="72" y="142"/>
                    </a:moveTo>
                    <a:cubicBezTo>
                      <a:pt x="34" y="142"/>
                      <a:pt x="3" y="111"/>
                      <a:pt x="3" y="73"/>
                    </a:cubicBezTo>
                    <a:cubicBezTo>
                      <a:pt x="3" y="35"/>
                      <a:pt x="34" y="4"/>
                      <a:pt x="72" y="4"/>
                    </a:cubicBezTo>
                    <a:cubicBezTo>
                      <a:pt x="110" y="4"/>
                      <a:pt x="141" y="35"/>
                      <a:pt x="141" y="73"/>
                    </a:cubicBezTo>
                    <a:cubicBezTo>
                      <a:pt x="141" y="111"/>
                      <a:pt x="110" y="142"/>
                      <a:pt x="72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287"/>
              <p:cNvSpPr/>
              <p:nvPr/>
            </p:nvSpPr>
            <p:spPr bwMode="auto">
              <a:xfrm>
                <a:off x="6161087" y="2447926"/>
                <a:ext cx="608013" cy="531813"/>
              </a:xfrm>
              <a:custGeom>
                <a:avLst/>
                <a:gdLst>
                  <a:gd name="T0" fmla="*/ 47 w 162"/>
                  <a:gd name="T1" fmla="*/ 11 h 142"/>
                  <a:gd name="T2" fmla="*/ 44 w 162"/>
                  <a:gd name="T3" fmla="*/ 17 h 142"/>
                  <a:gd name="T4" fmla="*/ 41 w 162"/>
                  <a:gd name="T5" fmla="*/ 21 h 142"/>
                  <a:gd name="T6" fmla="*/ 38 w 162"/>
                  <a:gd name="T7" fmla="*/ 19 h 142"/>
                  <a:gd name="T8" fmla="*/ 37 w 162"/>
                  <a:gd name="T9" fmla="*/ 23 h 142"/>
                  <a:gd name="T10" fmla="*/ 30 w 162"/>
                  <a:gd name="T11" fmla="*/ 25 h 142"/>
                  <a:gd name="T12" fmla="*/ 26 w 162"/>
                  <a:gd name="T13" fmla="*/ 30 h 142"/>
                  <a:gd name="T14" fmla="*/ 19 w 162"/>
                  <a:gd name="T15" fmla="*/ 38 h 142"/>
                  <a:gd name="T16" fmla="*/ 15 w 162"/>
                  <a:gd name="T17" fmla="*/ 44 h 142"/>
                  <a:gd name="T18" fmla="*/ 19 w 162"/>
                  <a:gd name="T19" fmla="*/ 48 h 142"/>
                  <a:gd name="T20" fmla="*/ 19 w 162"/>
                  <a:gd name="T21" fmla="*/ 50 h 142"/>
                  <a:gd name="T22" fmla="*/ 16 w 162"/>
                  <a:gd name="T23" fmla="*/ 47 h 142"/>
                  <a:gd name="T24" fmla="*/ 13 w 162"/>
                  <a:gd name="T25" fmla="*/ 43 h 142"/>
                  <a:gd name="T26" fmla="*/ 12 w 162"/>
                  <a:gd name="T27" fmla="*/ 49 h 142"/>
                  <a:gd name="T28" fmla="*/ 13 w 162"/>
                  <a:gd name="T29" fmla="*/ 60 h 142"/>
                  <a:gd name="T30" fmla="*/ 17 w 162"/>
                  <a:gd name="T31" fmla="*/ 57 h 142"/>
                  <a:gd name="T32" fmla="*/ 23 w 162"/>
                  <a:gd name="T33" fmla="*/ 63 h 142"/>
                  <a:gd name="T34" fmla="*/ 29 w 162"/>
                  <a:gd name="T35" fmla="*/ 70 h 142"/>
                  <a:gd name="T36" fmla="*/ 36 w 162"/>
                  <a:gd name="T37" fmla="*/ 75 h 142"/>
                  <a:gd name="T38" fmla="*/ 44 w 162"/>
                  <a:gd name="T39" fmla="*/ 84 h 142"/>
                  <a:gd name="T40" fmla="*/ 41 w 162"/>
                  <a:gd name="T41" fmla="*/ 96 h 142"/>
                  <a:gd name="T42" fmla="*/ 35 w 162"/>
                  <a:gd name="T43" fmla="*/ 111 h 142"/>
                  <a:gd name="T44" fmla="*/ 37 w 162"/>
                  <a:gd name="T45" fmla="*/ 121 h 142"/>
                  <a:gd name="T46" fmla="*/ 33 w 162"/>
                  <a:gd name="T47" fmla="*/ 122 h 142"/>
                  <a:gd name="T48" fmla="*/ 23 w 162"/>
                  <a:gd name="T49" fmla="*/ 106 h 142"/>
                  <a:gd name="T50" fmla="*/ 12 w 162"/>
                  <a:gd name="T51" fmla="*/ 81 h 142"/>
                  <a:gd name="T52" fmla="*/ 8 w 162"/>
                  <a:gd name="T53" fmla="*/ 62 h 142"/>
                  <a:gd name="T54" fmla="*/ 53 w 162"/>
                  <a:gd name="T55" fmla="*/ 131 h 142"/>
                  <a:gd name="T56" fmla="*/ 64 w 162"/>
                  <a:gd name="T57" fmla="*/ 129 h 142"/>
                  <a:gd name="T58" fmla="*/ 79 w 162"/>
                  <a:gd name="T59" fmla="*/ 127 h 142"/>
                  <a:gd name="T60" fmla="*/ 77 w 162"/>
                  <a:gd name="T61" fmla="*/ 134 h 142"/>
                  <a:gd name="T62" fmla="*/ 86 w 162"/>
                  <a:gd name="T63" fmla="*/ 133 h 142"/>
                  <a:gd name="T64" fmla="*/ 99 w 162"/>
                  <a:gd name="T65" fmla="*/ 131 h 142"/>
                  <a:gd name="T66" fmla="*/ 98 w 162"/>
                  <a:gd name="T67" fmla="*/ 2 h 142"/>
                  <a:gd name="T68" fmla="*/ 140 w 162"/>
                  <a:gd name="T69" fmla="*/ 46 h 142"/>
                  <a:gd name="T70" fmla="*/ 135 w 162"/>
                  <a:gd name="T71" fmla="*/ 42 h 142"/>
                  <a:gd name="T72" fmla="*/ 129 w 162"/>
                  <a:gd name="T73" fmla="*/ 53 h 142"/>
                  <a:gd name="T74" fmla="*/ 121 w 162"/>
                  <a:gd name="T75" fmla="*/ 43 h 142"/>
                  <a:gd name="T76" fmla="*/ 124 w 162"/>
                  <a:gd name="T77" fmla="*/ 53 h 142"/>
                  <a:gd name="T78" fmla="*/ 133 w 162"/>
                  <a:gd name="T79" fmla="*/ 56 h 142"/>
                  <a:gd name="T80" fmla="*/ 129 w 162"/>
                  <a:gd name="T81" fmla="*/ 72 h 142"/>
                  <a:gd name="T82" fmla="*/ 125 w 162"/>
                  <a:gd name="T83" fmla="*/ 88 h 142"/>
                  <a:gd name="T84" fmla="*/ 120 w 162"/>
                  <a:gd name="T85" fmla="*/ 98 h 142"/>
                  <a:gd name="T86" fmla="*/ 105 w 162"/>
                  <a:gd name="T87" fmla="*/ 110 h 142"/>
                  <a:gd name="T88" fmla="*/ 101 w 162"/>
                  <a:gd name="T89" fmla="*/ 99 h 142"/>
                  <a:gd name="T90" fmla="*/ 102 w 162"/>
                  <a:gd name="T91" fmla="*/ 86 h 142"/>
                  <a:gd name="T92" fmla="*/ 96 w 162"/>
                  <a:gd name="T93" fmla="*/ 72 h 142"/>
                  <a:gd name="T94" fmla="*/ 89 w 162"/>
                  <a:gd name="T95" fmla="*/ 64 h 142"/>
                  <a:gd name="T96" fmla="*/ 71 w 162"/>
                  <a:gd name="T97" fmla="*/ 65 h 142"/>
                  <a:gd name="T98" fmla="*/ 64 w 162"/>
                  <a:gd name="T99" fmla="*/ 55 h 142"/>
                  <a:gd name="T100" fmla="*/ 71 w 162"/>
                  <a:gd name="T101" fmla="*/ 35 h 142"/>
                  <a:gd name="T102" fmla="*/ 85 w 162"/>
                  <a:gd name="T103" fmla="*/ 30 h 142"/>
                  <a:gd name="T104" fmla="*/ 93 w 162"/>
                  <a:gd name="T105" fmla="*/ 33 h 142"/>
                  <a:gd name="T106" fmla="*/ 104 w 162"/>
                  <a:gd name="T107" fmla="*/ 33 h 142"/>
                  <a:gd name="T108" fmla="*/ 116 w 162"/>
                  <a:gd name="T109" fmla="*/ 32 h 142"/>
                  <a:gd name="T110" fmla="*/ 105 w 162"/>
                  <a:gd name="T111" fmla="*/ 27 h 142"/>
                  <a:gd name="T112" fmla="*/ 104 w 162"/>
                  <a:gd name="T113" fmla="*/ 23 h 142"/>
                  <a:gd name="T114" fmla="*/ 91 w 162"/>
                  <a:gd name="T115" fmla="*/ 23 h 142"/>
                  <a:gd name="T116" fmla="*/ 79 w 162"/>
                  <a:gd name="T117" fmla="*/ 27 h 142"/>
                  <a:gd name="T118" fmla="*/ 77 w 162"/>
                  <a:gd name="T119" fmla="*/ 15 h 142"/>
                  <a:gd name="T120" fmla="*/ 68 w 162"/>
                  <a:gd name="T121" fmla="*/ 8 h 142"/>
                  <a:gd name="T122" fmla="*/ 78 w 162"/>
                  <a:gd name="T123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2" h="142">
                    <a:moveTo>
                      <a:pt x="66" y="1"/>
                    </a:moveTo>
                    <a:cubicBezTo>
                      <a:pt x="66" y="1"/>
                      <a:pt x="42" y="4"/>
                      <a:pt x="25" y="23"/>
                    </a:cubicBezTo>
                    <a:cubicBezTo>
                      <a:pt x="25" y="23"/>
                      <a:pt x="38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6" y="13"/>
                      <a:pt x="46" y="13"/>
                    </a:cubicBezTo>
                    <a:cubicBezTo>
                      <a:pt x="46" y="13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1" y="21"/>
                      <a:pt x="41" y="21"/>
                    </a:cubicBezTo>
                    <a:cubicBezTo>
                      <a:pt x="40" y="21"/>
                      <a:pt x="40" y="20"/>
                      <a:pt x="4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1" y="18"/>
                    </a:cubicBezTo>
                    <a:cubicBezTo>
                      <a:pt x="41" y="18"/>
                      <a:pt x="41" y="17"/>
                      <a:pt x="40" y="17"/>
                    </a:cubicBezTo>
                    <a:cubicBezTo>
                      <a:pt x="40" y="18"/>
                      <a:pt x="38" y="19"/>
                      <a:pt x="38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8" y="23"/>
                      <a:pt x="37" y="23"/>
                      <a:pt x="37" y="23"/>
                    </a:cubicBezTo>
                    <a:cubicBezTo>
                      <a:pt x="37" y="23"/>
                      <a:pt x="37" y="24"/>
                      <a:pt x="36" y="24"/>
                    </a:cubicBezTo>
                    <a:cubicBezTo>
                      <a:pt x="36" y="23"/>
                      <a:pt x="35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4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7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0"/>
                      <a:pt x="24" y="31"/>
                    </a:cubicBezTo>
                    <a:cubicBezTo>
                      <a:pt x="24" y="32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7"/>
                      <a:pt x="19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18" y="40"/>
                      <a:pt x="18" y="41"/>
                      <a:pt x="17" y="41"/>
                    </a:cubicBezTo>
                    <a:cubicBezTo>
                      <a:pt x="17" y="41"/>
                      <a:pt x="16" y="41"/>
                      <a:pt x="15" y="42"/>
                    </a:cubicBezTo>
                    <a:cubicBezTo>
                      <a:pt x="15" y="42"/>
                      <a:pt x="14" y="43"/>
                      <a:pt x="14" y="43"/>
                    </a:cubicBezTo>
                    <a:cubicBezTo>
                      <a:pt x="14" y="43"/>
                      <a:pt x="15" y="44"/>
                      <a:pt x="1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7" y="46"/>
                      <a:pt x="17" y="46"/>
                    </a:cubicBezTo>
                    <a:cubicBezTo>
                      <a:pt x="17" y="46"/>
                      <a:pt x="16" y="47"/>
                      <a:pt x="17" y="47"/>
                    </a:cubicBezTo>
                    <a:cubicBezTo>
                      <a:pt x="17" y="47"/>
                      <a:pt x="18" y="47"/>
                      <a:pt x="18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0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19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8"/>
                      <a:pt x="16" y="49"/>
                      <a:pt x="16" y="48"/>
                    </a:cubicBezTo>
                    <a:cubicBezTo>
                      <a:pt x="16" y="48"/>
                      <a:pt x="16" y="47"/>
                      <a:pt x="16" y="47"/>
                    </a:cubicBezTo>
                    <a:cubicBezTo>
                      <a:pt x="16" y="47"/>
                      <a:pt x="15" y="46"/>
                      <a:pt x="15" y="46"/>
                    </a:cubicBezTo>
                    <a:cubicBezTo>
                      <a:pt x="15" y="46"/>
                      <a:pt x="15" y="47"/>
                      <a:pt x="15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4"/>
                      <a:pt x="13" y="44"/>
                      <a:pt x="13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4" y="41"/>
                      <a:pt x="14" y="39"/>
                      <a:pt x="14" y="39"/>
                    </a:cubicBezTo>
                    <a:cubicBezTo>
                      <a:pt x="14" y="39"/>
                      <a:pt x="12" y="44"/>
                      <a:pt x="11" y="47"/>
                    </a:cubicBezTo>
                    <a:cubicBezTo>
                      <a:pt x="11" y="47"/>
                      <a:pt x="12" y="47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1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1" y="56"/>
                      <a:pt x="11" y="56"/>
                    </a:cubicBezTo>
                    <a:cubicBezTo>
                      <a:pt x="11" y="57"/>
                      <a:pt x="12" y="58"/>
                      <a:pt x="12" y="59"/>
                    </a:cubicBezTo>
                    <a:cubicBezTo>
                      <a:pt x="12" y="59"/>
                      <a:pt x="12" y="59"/>
                      <a:pt x="13" y="60"/>
                    </a:cubicBezTo>
                    <a:cubicBezTo>
                      <a:pt x="13" y="60"/>
                      <a:pt x="12" y="61"/>
                      <a:pt x="13" y="60"/>
                    </a:cubicBezTo>
                    <a:cubicBezTo>
                      <a:pt x="14" y="59"/>
                      <a:pt x="14" y="58"/>
                      <a:pt x="14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7" y="59"/>
                      <a:pt x="17" y="59"/>
                    </a:cubicBezTo>
                    <a:cubicBezTo>
                      <a:pt x="18" y="59"/>
                      <a:pt x="20" y="58"/>
                      <a:pt x="20" y="58"/>
                    </a:cubicBezTo>
                    <a:cubicBezTo>
                      <a:pt x="21" y="58"/>
                      <a:pt x="21" y="58"/>
                      <a:pt x="21" y="59"/>
                    </a:cubicBezTo>
                    <a:cubicBezTo>
                      <a:pt x="22" y="60"/>
                      <a:pt x="22" y="61"/>
                      <a:pt x="22" y="61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5" y="64"/>
                      <a:pt x="25" y="64"/>
                    </a:cubicBezTo>
                    <a:cubicBezTo>
                      <a:pt x="25" y="64"/>
                      <a:pt x="27" y="65"/>
                      <a:pt x="27" y="65"/>
                    </a:cubicBezTo>
                    <a:cubicBezTo>
                      <a:pt x="28" y="65"/>
                      <a:pt x="27" y="66"/>
                      <a:pt x="28" y="66"/>
                    </a:cubicBezTo>
                    <a:cubicBezTo>
                      <a:pt x="29" y="66"/>
                      <a:pt x="29" y="68"/>
                      <a:pt x="29" y="68"/>
                    </a:cubicBezTo>
                    <a:cubicBezTo>
                      <a:pt x="29" y="68"/>
                      <a:pt x="30" y="70"/>
                      <a:pt x="29" y="70"/>
                    </a:cubicBezTo>
                    <a:cubicBezTo>
                      <a:pt x="29" y="70"/>
                      <a:pt x="29" y="71"/>
                      <a:pt x="30" y="71"/>
                    </a:cubicBezTo>
                    <a:cubicBezTo>
                      <a:pt x="30" y="71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2" y="73"/>
                    </a:cubicBezTo>
                    <a:cubicBezTo>
                      <a:pt x="33" y="74"/>
                      <a:pt x="35" y="74"/>
                      <a:pt x="35" y="74"/>
                    </a:cubicBezTo>
                    <a:cubicBezTo>
                      <a:pt x="35" y="75"/>
                      <a:pt x="34" y="76"/>
                      <a:pt x="36" y="75"/>
                    </a:cubicBezTo>
                    <a:cubicBezTo>
                      <a:pt x="37" y="75"/>
                      <a:pt x="38" y="75"/>
                      <a:pt x="39" y="76"/>
                    </a:cubicBezTo>
                    <a:cubicBezTo>
                      <a:pt x="40" y="76"/>
                      <a:pt x="39" y="77"/>
                      <a:pt x="41" y="78"/>
                    </a:cubicBezTo>
                    <a:cubicBezTo>
                      <a:pt x="43" y="79"/>
                      <a:pt x="43" y="79"/>
                      <a:pt x="44" y="79"/>
                    </a:cubicBezTo>
                    <a:cubicBezTo>
                      <a:pt x="44" y="80"/>
                      <a:pt x="45" y="80"/>
                      <a:pt x="45" y="81"/>
                    </a:cubicBezTo>
                    <a:cubicBezTo>
                      <a:pt x="45" y="82"/>
                      <a:pt x="44" y="83"/>
                      <a:pt x="44" y="84"/>
                    </a:cubicBezTo>
                    <a:cubicBezTo>
                      <a:pt x="43" y="84"/>
                      <a:pt x="42" y="86"/>
                      <a:pt x="42" y="87"/>
                    </a:cubicBezTo>
                    <a:cubicBezTo>
                      <a:pt x="41" y="87"/>
                      <a:pt x="41" y="88"/>
                      <a:pt x="41" y="89"/>
                    </a:cubicBezTo>
                    <a:cubicBezTo>
                      <a:pt x="42" y="90"/>
                      <a:pt x="42" y="91"/>
                      <a:pt x="42" y="91"/>
                    </a:cubicBezTo>
                    <a:cubicBezTo>
                      <a:pt x="42" y="92"/>
                      <a:pt x="43" y="94"/>
                      <a:pt x="42" y="94"/>
                    </a:cubicBezTo>
                    <a:cubicBezTo>
                      <a:pt x="42" y="95"/>
                      <a:pt x="41" y="96"/>
                      <a:pt x="41" y="96"/>
                    </a:cubicBezTo>
                    <a:cubicBezTo>
                      <a:pt x="41" y="96"/>
                      <a:pt x="42" y="97"/>
                      <a:pt x="42" y="98"/>
                    </a:cubicBezTo>
                    <a:cubicBezTo>
                      <a:pt x="41" y="99"/>
                      <a:pt x="39" y="100"/>
                      <a:pt x="39" y="100"/>
                    </a:cubicBezTo>
                    <a:cubicBezTo>
                      <a:pt x="38" y="100"/>
                      <a:pt x="37" y="102"/>
                      <a:pt x="37" y="102"/>
                    </a:cubicBezTo>
                    <a:cubicBezTo>
                      <a:pt x="37" y="102"/>
                      <a:pt x="37" y="104"/>
                      <a:pt x="37" y="105"/>
                    </a:cubicBezTo>
                    <a:cubicBezTo>
                      <a:pt x="37" y="105"/>
                      <a:pt x="34" y="110"/>
                      <a:pt x="35" y="111"/>
                    </a:cubicBezTo>
                    <a:cubicBezTo>
                      <a:pt x="36" y="112"/>
                      <a:pt x="36" y="113"/>
                      <a:pt x="36" y="114"/>
                    </a:cubicBezTo>
                    <a:cubicBezTo>
                      <a:pt x="35" y="114"/>
                      <a:pt x="35" y="114"/>
                      <a:pt x="35" y="115"/>
                    </a:cubicBezTo>
                    <a:cubicBezTo>
                      <a:pt x="35" y="115"/>
                      <a:pt x="33" y="115"/>
                      <a:pt x="34" y="116"/>
                    </a:cubicBezTo>
                    <a:cubicBezTo>
                      <a:pt x="35" y="118"/>
                      <a:pt x="36" y="118"/>
                      <a:pt x="36" y="119"/>
                    </a:cubicBezTo>
                    <a:cubicBezTo>
                      <a:pt x="36" y="120"/>
                      <a:pt x="36" y="120"/>
                      <a:pt x="37" y="121"/>
                    </a:cubicBezTo>
                    <a:cubicBezTo>
                      <a:pt x="38" y="122"/>
                      <a:pt x="38" y="123"/>
                      <a:pt x="39" y="124"/>
                    </a:cubicBezTo>
                    <a:cubicBezTo>
                      <a:pt x="40" y="124"/>
                      <a:pt x="40" y="125"/>
                      <a:pt x="40" y="126"/>
                    </a:cubicBezTo>
                    <a:cubicBezTo>
                      <a:pt x="40" y="126"/>
                      <a:pt x="42" y="128"/>
                      <a:pt x="40" y="127"/>
                    </a:cubicBezTo>
                    <a:cubicBezTo>
                      <a:pt x="38" y="125"/>
                      <a:pt x="40" y="127"/>
                      <a:pt x="37" y="125"/>
                    </a:cubicBezTo>
                    <a:cubicBezTo>
                      <a:pt x="35" y="122"/>
                      <a:pt x="34" y="123"/>
                      <a:pt x="33" y="122"/>
                    </a:cubicBezTo>
                    <a:cubicBezTo>
                      <a:pt x="32" y="121"/>
                      <a:pt x="34" y="125"/>
                      <a:pt x="31" y="120"/>
                    </a:cubicBezTo>
                    <a:cubicBezTo>
                      <a:pt x="29" y="114"/>
                      <a:pt x="29" y="115"/>
                      <a:pt x="28" y="114"/>
                    </a:cubicBezTo>
                    <a:cubicBezTo>
                      <a:pt x="28" y="113"/>
                      <a:pt x="28" y="114"/>
                      <a:pt x="27" y="111"/>
                    </a:cubicBezTo>
                    <a:cubicBezTo>
                      <a:pt x="25" y="108"/>
                      <a:pt x="26" y="110"/>
                      <a:pt x="25" y="108"/>
                    </a:cubicBezTo>
                    <a:cubicBezTo>
                      <a:pt x="24" y="107"/>
                      <a:pt x="24" y="109"/>
                      <a:pt x="23" y="106"/>
                    </a:cubicBezTo>
                    <a:cubicBezTo>
                      <a:pt x="22" y="103"/>
                      <a:pt x="22" y="105"/>
                      <a:pt x="21" y="101"/>
                    </a:cubicBezTo>
                    <a:cubicBezTo>
                      <a:pt x="20" y="97"/>
                      <a:pt x="22" y="97"/>
                      <a:pt x="20" y="96"/>
                    </a:cubicBezTo>
                    <a:cubicBezTo>
                      <a:pt x="18" y="94"/>
                      <a:pt x="18" y="95"/>
                      <a:pt x="17" y="93"/>
                    </a:cubicBezTo>
                    <a:cubicBezTo>
                      <a:pt x="17" y="92"/>
                      <a:pt x="18" y="93"/>
                      <a:pt x="16" y="90"/>
                    </a:cubicBezTo>
                    <a:cubicBezTo>
                      <a:pt x="14" y="87"/>
                      <a:pt x="12" y="86"/>
                      <a:pt x="12" y="81"/>
                    </a:cubicBezTo>
                    <a:cubicBezTo>
                      <a:pt x="12" y="75"/>
                      <a:pt x="12" y="74"/>
                      <a:pt x="12" y="74"/>
                    </a:cubicBezTo>
                    <a:cubicBezTo>
                      <a:pt x="12" y="74"/>
                      <a:pt x="9" y="72"/>
                      <a:pt x="10" y="69"/>
                    </a:cubicBezTo>
                    <a:cubicBezTo>
                      <a:pt x="11" y="66"/>
                      <a:pt x="11" y="67"/>
                      <a:pt x="11" y="66"/>
                    </a:cubicBezTo>
                    <a:cubicBezTo>
                      <a:pt x="11" y="65"/>
                      <a:pt x="10" y="65"/>
                      <a:pt x="9" y="64"/>
                    </a:cubicBezTo>
                    <a:cubicBezTo>
                      <a:pt x="9" y="63"/>
                      <a:pt x="8" y="63"/>
                      <a:pt x="8" y="62"/>
                    </a:cubicBezTo>
                    <a:cubicBezTo>
                      <a:pt x="8" y="61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0" y="130"/>
                      <a:pt x="70" y="140"/>
                    </a:cubicBezTo>
                    <a:cubicBezTo>
                      <a:pt x="70" y="140"/>
                      <a:pt x="54" y="137"/>
                      <a:pt x="52" y="134"/>
                    </a:cubicBezTo>
                    <a:cubicBezTo>
                      <a:pt x="52" y="134"/>
                      <a:pt x="52" y="131"/>
                      <a:pt x="53" y="131"/>
                    </a:cubicBezTo>
                    <a:cubicBezTo>
                      <a:pt x="53" y="131"/>
                      <a:pt x="54" y="131"/>
                      <a:pt x="55" y="131"/>
                    </a:cubicBezTo>
                    <a:cubicBezTo>
                      <a:pt x="56" y="130"/>
                      <a:pt x="57" y="129"/>
                      <a:pt x="57" y="129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7" y="130"/>
                      <a:pt x="57" y="130"/>
                      <a:pt x="60" y="130"/>
                    </a:cubicBezTo>
                    <a:cubicBezTo>
                      <a:pt x="63" y="129"/>
                      <a:pt x="63" y="130"/>
                      <a:pt x="64" y="129"/>
                    </a:cubicBezTo>
                    <a:cubicBezTo>
                      <a:pt x="65" y="129"/>
                      <a:pt x="66" y="126"/>
                      <a:pt x="67" y="128"/>
                    </a:cubicBezTo>
                    <a:cubicBezTo>
                      <a:pt x="68" y="129"/>
                      <a:pt x="66" y="128"/>
                      <a:pt x="68" y="129"/>
                    </a:cubicBezTo>
                    <a:cubicBezTo>
                      <a:pt x="69" y="130"/>
                      <a:pt x="72" y="129"/>
                      <a:pt x="72" y="129"/>
                    </a:cubicBezTo>
                    <a:cubicBezTo>
                      <a:pt x="72" y="129"/>
                      <a:pt x="77" y="129"/>
                      <a:pt x="77" y="129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80" y="128"/>
                      <a:pt x="80" y="129"/>
                      <a:pt x="80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4" y="133"/>
                      <a:pt x="75" y="133"/>
                    </a:cubicBezTo>
                    <a:cubicBezTo>
                      <a:pt x="76" y="134"/>
                      <a:pt x="76" y="133"/>
                      <a:pt x="77" y="134"/>
                    </a:cubicBezTo>
                    <a:cubicBezTo>
                      <a:pt x="79" y="134"/>
                      <a:pt x="81" y="136"/>
                      <a:pt x="82" y="135"/>
                    </a:cubicBezTo>
                    <a:cubicBezTo>
                      <a:pt x="83" y="133"/>
                      <a:pt x="83" y="133"/>
                      <a:pt x="83" y="132"/>
                    </a:cubicBezTo>
                    <a:cubicBezTo>
                      <a:pt x="84" y="131"/>
                      <a:pt x="84" y="130"/>
                      <a:pt x="85" y="130"/>
                    </a:cubicBezTo>
                    <a:cubicBezTo>
                      <a:pt x="86" y="130"/>
                      <a:pt x="87" y="131"/>
                      <a:pt x="87" y="131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6" y="133"/>
                      <a:pt x="88" y="133"/>
                      <a:pt x="89" y="133"/>
                    </a:cubicBezTo>
                    <a:cubicBezTo>
                      <a:pt x="90" y="133"/>
                      <a:pt x="90" y="134"/>
                      <a:pt x="91" y="133"/>
                    </a:cubicBezTo>
                    <a:cubicBezTo>
                      <a:pt x="92" y="132"/>
                      <a:pt x="92" y="132"/>
                      <a:pt x="94" y="132"/>
                    </a:cubicBezTo>
                    <a:cubicBezTo>
                      <a:pt x="95" y="131"/>
                      <a:pt x="96" y="131"/>
                      <a:pt x="97" y="131"/>
                    </a:cubicBezTo>
                    <a:cubicBezTo>
                      <a:pt x="97" y="131"/>
                      <a:pt x="98" y="131"/>
                      <a:pt x="99" y="131"/>
                    </a:cubicBezTo>
                    <a:cubicBezTo>
                      <a:pt x="99" y="131"/>
                      <a:pt x="102" y="133"/>
                      <a:pt x="102" y="133"/>
                    </a:cubicBezTo>
                    <a:cubicBezTo>
                      <a:pt x="103" y="133"/>
                      <a:pt x="106" y="133"/>
                      <a:pt x="106" y="133"/>
                    </a:cubicBezTo>
                    <a:cubicBezTo>
                      <a:pt x="106" y="133"/>
                      <a:pt x="98" y="140"/>
                      <a:pt x="81" y="140"/>
                    </a:cubicBezTo>
                    <a:cubicBezTo>
                      <a:pt x="81" y="140"/>
                      <a:pt x="119" y="142"/>
                      <a:pt x="141" y="105"/>
                    </a:cubicBezTo>
                    <a:cubicBezTo>
                      <a:pt x="162" y="67"/>
                      <a:pt x="147" y="19"/>
                      <a:pt x="98" y="2"/>
                    </a:cubicBezTo>
                    <a:cubicBezTo>
                      <a:pt x="98" y="2"/>
                      <a:pt x="135" y="16"/>
                      <a:pt x="145" y="51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1"/>
                      <a:pt x="143" y="50"/>
                    </a:cubicBezTo>
                    <a:cubicBezTo>
                      <a:pt x="142" y="48"/>
                      <a:pt x="142" y="48"/>
                      <a:pt x="142" y="47"/>
                    </a:cubicBezTo>
                    <a:cubicBezTo>
                      <a:pt x="141" y="46"/>
                      <a:pt x="141" y="47"/>
                      <a:pt x="140" y="46"/>
                    </a:cubicBezTo>
                    <a:cubicBezTo>
                      <a:pt x="140" y="45"/>
                      <a:pt x="139" y="45"/>
                      <a:pt x="139" y="44"/>
                    </a:cubicBezTo>
                    <a:cubicBezTo>
                      <a:pt x="138" y="44"/>
                      <a:pt x="137" y="41"/>
                      <a:pt x="137" y="41"/>
                    </a:cubicBezTo>
                    <a:cubicBezTo>
                      <a:pt x="136" y="40"/>
                      <a:pt x="135" y="40"/>
                      <a:pt x="134" y="40"/>
                    </a:cubicBezTo>
                    <a:cubicBezTo>
                      <a:pt x="134" y="40"/>
                      <a:pt x="134" y="39"/>
                      <a:pt x="134" y="40"/>
                    </a:cubicBezTo>
                    <a:cubicBezTo>
                      <a:pt x="133" y="40"/>
                      <a:pt x="135" y="42"/>
                      <a:pt x="135" y="4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7"/>
                      <a:pt x="136" y="47"/>
                    </a:cubicBezTo>
                    <a:cubicBezTo>
                      <a:pt x="136" y="48"/>
                      <a:pt x="135" y="50"/>
                      <a:pt x="135" y="50"/>
                    </a:cubicBezTo>
                    <a:cubicBezTo>
                      <a:pt x="135" y="50"/>
                      <a:pt x="134" y="52"/>
                      <a:pt x="134" y="52"/>
                    </a:cubicBezTo>
                    <a:cubicBezTo>
                      <a:pt x="133" y="53"/>
                      <a:pt x="129" y="53"/>
                      <a:pt x="129" y="53"/>
                    </a:cubicBezTo>
                    <a:cubicBezTo>
                      <a:pt x="129" y="53"/>
                      <a:pt x="128" y="52"/>
                      <a:pt x="127" y="51"/>
                    </a:cubicBezTo>
                    <a:cubicBezTo>
                      <a:pt x="127" y="50"/>
                      <a:pt x="125" y="49"/>
                      <a:pt x="124" y="49"/>
                    </a:cubicBezTo>
                    <a:cubicBezTo>
                      <a:pt x="124" y="48"/>
                      <a:pt x="125" y="47"/>
                      <a:pt x="124" y="46"/>
                    </a:cubicBezTo>
                    <a:cubicBezTo>
                      <a:pt x="123" y="45"/>
                      <a:pt x="124" y="45"/>
                      <a:pt x="122" y="44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18" y="42"/>
                      <a:pt x="119" y="43"/>
                    </a:cubicBezTo>
                    <a:cubicBezTo>
                      <a:pt x="120" y="45"/>
                      <a:pt x="119" y="47"/>
                      <a:pt x="120" y="47"/>
                    </a:cubicBezTo>
                    <a:cubicBezTo>
                      <a:pt x="121" y="47"/>
                      <a:pt x="121" y="47"/>
                      <a:pt x="122" y="48"/>
                    </a:cubicBezTo>
                    <a:cubicBezTo>
                      <a:pt x="122" y="49"/>
                      <a:pt x="123" y="50"/>
                      <a:pt x="123" y="51"/>
                    </a:cubicBezTo>
                    <a:cubicBezTo>
                      <a:pt x="124" y="51"/>
                      <a:pt x="124" y="53"/>
                      <a:pt x="124" y="53"/>
                    </a:cubicBezTo>
                    <a:cubicBezTo>
                      <a:pt x="125" y="54"/>
                      <a:pt x="127" y="53"/>
                      <a:pt x="127" y="54"/>
                    </a:cubicBezTo>
                    <a:cubicBezTo>
                      <a:pt x="127" y="55"/>
                      <a:pt x="126" y="56"/>
                      <a:pt x="127" y="57"/>
                    </a:cubicBezTo>
                    <a:cubicBezTo>
                      <a:pt x="128" y="57"/>
                      <a:pt x="128" y="57"/>
                      <a:pt x="129" y="57"/>
                    </a:cubicBezTo>
                    <a:cubicBezTo>
                      <a:pt x="129" y="57"/>
                      <a:pt x="129" y="57"/>
                      <a:pt x="130" y="57"/>
                    </a:cubicBezTo>
                    <a:cubicBezTo>
                      <a:pt x="131" y="56"/>
                      <a:pt x="133" y="56"/>
                      <a:pt x="133" y="56"/>
                    </a:cubicBezTo>
                    <a:cubicBezTo>
                      <a:pt x="133" y="56"/>
                      <a:pt x="134" y="58"/>
                      <a:pt x="134" y="58"/>
                    </a:cubicBezTo>
                    <a:cubicBezTo>
                      <a:pt x="134" y="59"/>
                      <a:pt x="134" y="61"/>
                      <a:pt x="134" y="61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2" y="64"/>
                      <a:pt x="132" y="69"/>
                      <a:pt x="132" y="69"/>
                    </a:cubicBezTo>
                    <a:cubicBezTo>
                      <a:pt x="131" y="69"/>
                      <a:pt x="130" y="71"/>
                      <a:pt x="129" y="72"/>
                    </a:cubicBezTo>
                    <a:cubicBezTo>
                      <a:pt x="129" y="72"/>
                      <a:pt x="129" y="75"/>
                      <a:pt x="129" y="75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7"/>
                      <a:pt x="127" y="80"/>
                      <a:pt x="127" y="80"/>
                    </a:cubicBezTo>
                    <a:cubicBezTo>
                      <a:pt x="127" y="81"/>
                      <a:pt x="128" y="84"/>
                      <a:pt x="127" y="85"/>
                    </a:cubicBezTo>
                    <a:cubicBezTo>
                      <a:pt x="127" y="86"/>
                      <a:pt x="125" y="88"/>
                      <a:pt x="125" y="88"/>
                    </a:cubicBezTo>
                    <a:cubicBezTo>
                      <a:pt x="125" y="88"/>
                      <a:pt x="128" y="90"/>
                      <a:pt x="126" y="90"/>
                    </a:cubicBezTo>
                    <a:cubicBezTo>
                      <a:pt x="125" y="91"/>
                      <a:pt x="124" y="93"/>
                      <a:pt x="123" y="93"/>
                    </a:cubicBezTo>
                    <a:cubicBezTo>
                      <a:pt x="123" y="94"/>
                      <a:pt x="123" y="95"/>
                      <a:pt x="122" y="95"/>
                    </a:cubicBezTo>
                    <a:cubicBezTo>
                      <a:pt x="121" y="95"/>
                      <a:pt x="120" y="95"/>
                      <a:pt x="120" y="96"/>
                    </a:cubicBezTo>
                    <a:cubicBezTo>
                      <a:pt x="120" y="96"/>
                      <a:pt x="120" y="98"/>
                      <a:pt x="120" y="98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5" y="106"/>
                      <a:pt x="114" y="106"/>
                    </a:cubicBezTo>
                    <a:cubicBezTo>
                      <a:pt x="113" y="107"/>
                      <a:pt x="109" y="108"/>
                      <a:pt x="109" y="108"/>
                    </a:cubicBezTo>
                    <a:cubicBezTo>
                      <a:pt x="108" y="109"/>
                      <a:pt x="106" y="110"/>
                      <a:pt x="105" y="110"/>
                    </a:cubicBezTo>
                    <a:cubicBezTo>
                      <a:pt x="104" y="110"/>
                      <a:pt x="105" y="112"/>
                      <a:pt x="104" y="110"/>
                    </a:cubicBezTo>
                    <a:cubicBezTo>
                      <a:pt x="103" y="108"/>
                      <a:pt x="104" y="109"/>
                      <a:pt x="103" y="107"/>
                    </a:cubicBezTo>
                    <a:cubicBezTo>
                      <a:pt x="101" y="104"/>
                      <a:pt x="101" y="106"/>
                      <a:pt x="101" y="104"/>
                    </a:cubicBezTo>
                    <a:cubicBezTo>
                      <a:pt x="101" y="102"/>
                      <a:pt x="102" y="104"/>
                      <a:pt x="101" y="102"/>
                    </a:cubicBezTo>
                    <a:cubicBezTo>
                      <a:pt x="101" y="100"/>
                      <a:pt x="102" y="102"/>
                      <a:pt x="101" y="99"/>
                    </a:cubicBezTo>
                    <a:cubicBezTo>
                      <a:pt x="100" y="97"/>
                      <a:pt x="100" y="98"/>
                      <a:pt x="99" y="97"/>
                    </a:cubicBezTo>
                    <a:cubicBezTo>
                      <a:pt x="97" y="95"/>
                      <a:pt x="96" y="97"/>
                      <a:pt x="97" y="94"/>
                    </a:cubicBezTo>
                    <a:cubicBezTo>
                      <a:pt x="98" y="92"/>
                      <a:pt x="98" y="94"/>
                      <a:pt x="98" y="92"/>
                    </a:cubicBezTo>
                    <a:cubicBezTo>
                      <a:pt x="99" y="90"/>
                      <a:pt x="98" y="90"/>
                      <a:pt x="99" y="89"/>
                    </a:cubicBezTo>
                    <a:cubicBezTo>
                      <a:pt x="101" y="88"/>
                      <a:pt x="102" y="88"/>
                      <a:pt x="102" y="86"/>
                    </a:cubicBezTo>
                    <a:cubicBezTo>
                      <a:pt x="101" y="85"/>
                      <a:pt x="101" y="84"/>
                      <a:pt x="101" y="84"/>
                    </a:cubicBezTo>
                    <a:cubicBezTo>
                      <a:pt x="101" y="83"/>
                      <a:pt x="99" y="81"/>
                      <a:pt x="99" y="81"/>
                    </a:cubicBezTo>
                    <a:cubicBezTo>
                      <a:pt x="99" y="80"/>
                      <a:pt x="99" y="81"/>
                      <a:pt x="98" y="79"/>
                    </a:cubicBezTo>
                    <a:cubicBezTo>
                      <a:pt x="97" y="78"/>
                      <a:pt x="96" y="77"/>
                      <a:pt x="96" y="77"/>
                    </a:cubicBezTo>
                    <a:cubicBezTo>
                      <a:pt x="96" y="77"/>
                      <a:pt x="96" y="74"/>
                      <a:pt x="96" y="72"/>
                    </a:cubicBezTo>
                    <a:cubicBezTo>
                      <a:pt x="96" y="71"/>
                      <a:pt x="96" y="73"/>
                      <a:pt x="96" y="71"/>
                    </a:cubicBezTo>
                    <a:cubicBezTo>
                      <a:pt x="97" y="69"/>
                      <a:pt x="97" y="67"/>
                      <a:pt x="97" y="67"/>
                    </a:cubicBezTo>
                    <a:cubicBezTo>
                      <a:pt x="97" y="67"/>
                      <a:pt x="94" y="66"/>
                      <a:pt x="93" y="66"/>
                    </a:cubicBezTo>
                    <a:cubicBezTo>
                      <a:pt x="92" y="66"/>
                      <a:pt x="92" y="68"/>
                      <a:pt x="91" y="66"/>
                    </a:cubicBezTo>
                    <a:cubicBezTo>
                      <a:pt x="89" y="65"/>
                      <a:pt x="90" y="64"/>
                      <a:pt x="89" y="64"/>
                    </a:cubicBezTo>
                    <a:cubicBezTo>
                      <a:pt x="89" y="64"/>
                      <a:pt x="88" y="64"/>
                      <a:pt x="87" y="64"/>
                    </a:cubicBezTo>
                    <a:cubicBezTo>
                      <a:pt x="86" y="65"/>
                      <a:pt x="84" y="65"/>
                      <a:pt x="83" y="66"/>
                    </a:cubicBezTo>
                    <a:cubicBezTo>
                      <a:pt x="81" y="66"/>
                      <a:pt x="81" y="66"/>
                      <a:pt x="79" y="66"/>
                    </a:cubicBezTo>
                    <a:cubicBezTo>
                      <a:pt x="77" y="66"/>
                      <a:pt x="75" y="67"/>
                      <a:pt x="73" y="66"/>
                    </a:cubicBezTo>
                    <a:cubicBezTo>
                      <a:pt x="72" y="65"/>
                      <a:pt x="71" y="66"/>
                      <a:pt x="71" y="65"/>
                    </a:cubicBezTo>
                    <a:cubicBezTo>
                      <a:pt x="70" y="63"/>
                      <a:pt x="71" y="63"/>
                      <a:pt x="69" y="62"/>
                    </a:cubicBezTo>
                    <a:cubicBezTo>
                      <a:pt x="68" y="61"/>
                      <a:pt x="67" y="62"/>
                      <a:pt x="67" y="61"/>
                    </a:cubicBezTo>
                    <a:cubicBezTo>
                      <a:pt x="67" y="59"/>
                      <a:pt x="68" y="59"/>
                      <a:pt x="67" y="58"/>
                    </a:cubicBezTo>
                    <a:cubicBezTo>
                      <a:pt x="66" y="57"/>
                      <a:pt x="67" y="59"/>
                      <a:pt x="66" y="57"/>
                    </a:cubicBezTo>
                    <a:cubicBezTo>
                      <a:pt x="64" y="55"/>
                      <a:pt x="63" y="56"/>
                      <a:pt x="64" y="55"/>
                    </a:cubicBezTo>
                    <a:cubicBezTo>
                      <a:pt x="64" y="53"/>
                      <a:pt x="65" y="54"/>
                      <a:pt x="65" y="52"/>
                    </a:cubicBezTo>
                    <a:cubicBezTo>
                      <a:pt x="65" y="50"/>
                      <a:pt x="68" y="53"/>
                      <a:pt x="66" y="49"/>
                    </a:cubicBezTo>
                    <a:cubicBezTo>
                      <a:pt x="64" y="45"/>
                      <a:pt x="64" y="46"/>
                      <a:pt x="66" y="43"/>
                    </a:cubicBezTo>
                    <a:cubicBezTo>
                      <a:pt x="67" y="40"/>
                      <a:pt x="69" y="39"/>
                      <a:pt x="70" y="38"/>
                    </a:cubicBezTo>
                    <a:cubicBezTo>
                      <a:pt x="70" y="38"/>
                      <a:pt x="71" y="36"/>
                      <a:pt x="71" y="35"/>
                    </a:cubicBezTo>
                    <a:cubicBezTo>
                      <a:pt x="72" y="35"/>
                      <a:pt x="72" y="34"/>
                      <a:pt x="73" y="35"/>
                    </a:cubicBezTo>
                    <a:cubicBezTo>
                      <a:pt x="75" y="35"/>
                      <a:pt x="76" y="34"/>
                      <a:pt x="77" y="33"/>
                    </a:cubicBezTo>
                    <a:cubicBezTo>
                      <a:pt x="78" y="32"/>
                      <a:pt x="80" y="31"/>
                      <a:pt x="80" y="30"/>
                    </a:cubicBezTo>
                    <a:cubicBezTo>
                      <a:pt x="81" y="30"/>
                      <a:pt x="81" y="31"/>
                      <a:pt x="82" y="30"/>
                    </a:cubicBezTo>
                    <a:cubicBezTo>
                      <a:pt x="84" y="30"/>
                      <a:pt x="84" y="30"/>
                      <a:pt x="85" y="30"/>
                    </a:cubicBezTo>
                    <a:cubicBezTo>
                      <a:pt x="86" y="30"/>
                      <a:pt x="84" y="30"/>
                      <a:pt x="87" y="30"/>
                    </a:cubicBezTo>
                    <a:cubicBezTo>
                      <a:pt x="89" y="29"/>
                      <a:pt x="89" y="29"/>
                      <a:pt x="89" y="29"/>
                    </a:cubicBezTo>
                    <a:cubicBezTo>
                      <a:pt x="90" y="29"/>
                      <a:pt x="90" y="29"/>
                      <a:pt x="91" y="29"/>
                    </a:cubicBezTo>
                    <a:cubicBezTo>
                      <a:pt x="92" y="30"/>
                      <a:pt x="92" y="27"/>
                      <a:pt x="92" y="30"/>
                    </a:cubicBezTo>
                    <a:cubicBezTo>
                      <a:pt x="92" y="32"/>
                      <a:pt x="91" y="33"/>
                      <a:pt x="93" y="33"/>
                    </a:cubicBezTo>
                    <a:cubicBezTo>
                      <a:pt x="95" y="34"/>
                      <a:pt x="93" y="34"/>
                      <a:pt x="95" y="34"/>
                    </a:cubicBezTo>
                    <a:cubicBezTo>
                      <a:pt x="97" y="34"/>
                      <a:pt x="97" y="34"/>
                      <a:pt x="98" y="34"/>
                    </a:cubicBezTo>
                    <a:cubicBezTo>
                      <a:pt x="99" y="35"/>
                      <a:pt x="99" y="36"/>
                      <a:pt x="101" y="36"/>
                    </a:cubicBezTo>
                    <a:cubicBezTo>
                      <a:pt x="102" y="36"/>
                      <a:pt x="100" y="38"/>
                      <a:pt x="102" y="36"/>
                    </a:cubicBezTo>
                    <a:cubicBezTo>
                      <a:pt x="104" y="33"/>
                      <a:pt x="100" y="33"/>
                      <a:pt x="104" y="33"/>
                    </a:cubicBezTo>
                    <a:cubicBezTo>
                      <a:pt x="108" y="34"/>
                      <a:pt x="109" y="35"/>
                      <a:pt x="109" y="34"/>
                    </a:cubicBezTo>
                    <a:cubicBezTo>
                      <a:pt x="110" y="34"/>
                      <a:pt x="110" y="35"/>
                      <a:pt x="112" y="34"/>
                    </a:cubicBezTo>
                    <a:cubicBezTo>
                      <a:pt x="113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6" y="34"/>
                    </a:cubicBezTo>
                    <a:cubicBezTo>
                      <a:pt x="116" y="32"/>
                      <a:pt x="117" y="33"/>
                      <a:pt x="116" y="32"/>
                    </a:cubicBezTo>
                    <a:cubicBezTo>
                      <a:pt x="114" y="31"/>
                      <a:pt x="113" y="32"/>
                      <a:pt x="113" y="30"/>
                    </a:cubicBezTo>
                    <a:cubicBezTo>
                      <a:pt x="112" y="29"/>
                      <a:pt x="114" y="29"/>
                      <a:pt x="112" y="29"/>
                    </a:cubicBezTo>
                    <a:cubicBezTo>
                      <a:pt x="110" y="29"/>
                      <a:pt x="111" y="29"/>
                      <a:pt x="109" y="28"/>
                    </a:cubicBezTo>
                    <a:cubicBezTo>
                      <a:pt x="108" y="28"/>
                      <a:pt x="106" y="30"/>
                      <a:pt x="106" y="28"/>
                    </a:cubicBezTo>
                    <a:cubicBezTo>
                      <a:pt x="105" y="27"/>
                      <a:pt x="102" y="29"/>
                      <a:pt x="105" y="27"/>
                    </a:cubicBezTo>
                    <a:cubicBezTo>
                      <a:pt x="108" y="24"/>
                      <a:pt x="107" y="23"/>
                      <a:pt x="109" y="24"/>
                    </a:cubicBezTo>
                    <a:cubicBezTo>
                      <a:pt x="110" y="24"/>
                      <a:pt x="110" y="26"/>
                      <a:pt x="111" y="25"/>
                    </a:cubicBezTo>
                    <a:cubicBezTo>
                      <a:pt x="112" y="24"/>
                      <a:pt x="114" y="23"/>
                      <a:pt x="112" y="22"/>
                    </a:cubicBezTo>
                    <a:cubicBezTo>
                      <a:pt x="110" y="20"/>
                      <a:pt x="112" y="21"/>
                      <a:pt x="109" y="20"/>
                    </a:cubicBezTo>
                    <a:cubicBezTo>
                      <a:pt x="107" y="19"/>
                      <a:pt x="105" y="24"/>
                      <a:pt x="104" y="23"/>
                    </a:cubicBezTo>
                    <a:cubicBezTo>
                      <a:pt x="103" y="22"/>
                      <a:pt x="103" y="22"/>
                      <a:pt x="102" y="22"/>
                    </a:cubicBezTo>
                    <a:cubicBezTo>
                      <a:pt x="101" y="23"/>
                      <a:pt x="101" y="24"/>
                      <a:pt x="101" y="26"/>
                    </a:cubicBezTo>
                    <a:cubicBezTo>
                      <a:pt x="101" y="27"/>
                      <a:pt x="102" y="27"/>
                      <a:pt x="100" y="26"/>
                    </a:cubicBezTo>
                    <a:cubicBezTo>
                      <a:pt x="98" y="25"/>
                      <a:pt x="103" y="26"/>
                      <a:pt x="98" y="24"/>
                    </a:cubicBezTo>
                    <a:cubicBezTo>
                      <a:pt x="93" y="22"/>
                      <a:pt x="91" y="23"/>
                      <a:pt x="91" y="23"/>
                    </a:cubicBezTo>
                    <a:cubicBezTo>
                      <a:pt x="90" y="24"/>
                      <a:pt x="89" y="24"/>
                      <a:pt x="88" y="24"/>
                    </a:cubicBezTo>
                    <a:cubicBezTo>
                      <a:pt x="88" y="25"/>
                      <a:pt x="90" y="26"/>
                      <a:pt x="88" y="25"/>
                    </a:cubicBezTo>
                    <a:cubicBezTo>
                      <a:pt x="86" y="24"/>
                      <a:pt x="84" y="26"/>
                      <a:pt x="84" y="26"/>
                    </a:cubicBezTo>
                    <a:cubicBezTo>
                      <a:pt x="84" y="26"/>
                      <a:pt x="83" y="25"/>
                      <a:pt x="83" y="26"/>
                    </a:cubicBezTo>
                    <a:cubicBezTo>
                      <a:pt x="82" y="27"/>
                      <a:pt x="80" y="27"/>
                      <a:pt x="79" y="27"/>
                    </a:cubicBezTo>
                    <a:cubicBezTo>
                      <a:pt x="78" y="26"/>
                      <a:pt x="76" y="27"/>
                      <a:pt x="78" y="25"/>
                    </a:cubicBezTo>
                    <a:cubicBezTo>
                      <a:pt x="80" y="22"/>
                      <a:pt x="78" y="24"/>
                      <a:pt x="81" y="23"/>
                    </a:cubicBezTo>
                    <a:cubicBezTo>
                      <a:pt x="84" y="21"/>
                      <a:pt x="88" y="21"/>
                      <a:pt x="84" y="20"/>
                    </a:cubicBezTo>
                    <a:cubicBezTo>
                      <a:pt x="81" y="20"/>
                      <a:pt x="86" y="20"/>
                      <a:pt x="82" y="17"/>
                    </a:cubicBezTo>
                    <a:cubicBezTo>
                      <a:pt x="77" y="15"/>
                      <a:pt x="77" y="18"/>
                      <a:pt x="77" y="15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4" y="12"/>
                      <a:pt x="71" y="13"/>
                      <a:pt x="70" y="13"/>
                    </a:cubicBezTo>
                    <a:cubicBezTo>
                      <a:pt x="69" y="13"/>
                      <a:pt x="70" y="14"/>
                      <a:pt x="68" y="13"/>
                    </a:cubicBezTo>
                    <a:cubicBezTo>
                      <a:pt x="66" y="11"/>
                      <a:pt x="65" y="13"/>
                      <a:pt x="66" y="11"/>
                    </a:cubicBezTo>
                    <a:cubicBezTo>
                      <a:pt x="67" y="9"/>
                      <a:pt x="67" y="9"/>
                      <a:pt x="68" y="8"/>
                    </a:cubicBezTo>
                    <a:cubicBezTo>
                      <a:pt x="70" y="7"/>
                      <a:pt x="69" y="2"/>
                      <a:pt x="73" y="4"/>
                    </a:cubicBezTo>
                    <a:cubicBezTo>
                      <a:pt x="76" y="6"/>
                      <a:pt x="75" y="5"/>
                      <a:pt x="77" y="5"/>
                    </a:cubicBezTo>
                    <a:cubicBezTo>
                      <a:pt x="80" y="6"/>
                      <a:pt x="81" y="5"/>
                      <a:pt x="81" y="5"/>
                    </a:cubicBezTo>
                    <a:cubicBezTo>
                      <a:pt x="81" y="4"/>
                      <a:pt x="78" y="3"/>
                      <a:pt x="78" y="3"/>
                    </a:cubicBezTo>
                    <a:cubicBezTo>
                      <a:pt x="78" y="3"/>
                      <a:pt x="77" y="3"/>
                      <a:pt x="78" y="2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68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3" name="标题 12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72688" y="176530"/>
            <a:ext cx="10515600" cy="981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FFFF00"/>
                </a:solidFill>
              </a:rPr>
              <a:t>一、</a:t>
            </a:r>
            <a:r>
              <a:rPr lang="zh-CN" altLang="en-US" sz="3600" dirty="0">
                <a:solidFill>
                  <a:srgbClr val="FFFF00"/>
                </a:solidFill>
                <a:sym typeface="+mn-ea"/>
              </a:rPr>
              <a:t>现状分析</a:t>
            </a:r>
            <a:endParaRPr lang="zh-CN" altLang="en-US" sz="3600" dirty="0">
              <a:solidFill>
                <a:srgbClr val="FFFF00"/>
              </a:solidFill>
            </a:endParaRPr>
          </a:p>
          <a:p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23695" y="1120140"/>
            <a:ext cx="81940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教师分析</a:t>
            </a:r>
            <a:r>
              <a:rPr lang="en-US" altLang="zh-CN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——</a:t>
            </a:r>
            <a:r>
              <a:rPr lang="zh-CN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潜势</a:t>
            </a:r>
            <a:endParaRPr lang="zh-CN" altLang="en-US" sz="2800" dirty="0">
              <a:solidFill>
                <a:schemeClr val="bg2">
                  <a:lumMod val="60000"/>
                  <a:lumOff val="4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en-US" altLang="zh-CN" sz="2800" dirty="0">
              <a:solidFill>
                <a:schemeClr val="bg2">
                  <a:lumMod val="60000"/>
                  <a:lumOff val="4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9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2067271" y="1851450"/>
            <a:ext cx="1344124" cy="1344124"/>
          </a:xfrm>
          <a:prstGeom prst="diamond">
            <a:avLst/>
          </a:prstGeom>
          <a:solidFill>
            <a:srgbClr val="EB862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AutoShape 28"/>
          <p:cNvSpPr/>
          <p:nvPr/>
        </p:nvSpPr>
        <p:spPr bwMode="auto">
          <a:xfrm>
            <a:off x="2518362" y="2278136"/>
            <a:ext cx="442697" cy="442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rgbClr val="FCEFD7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9600"/>
            <a:endParaRPr lang="en-US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>
          <a:xfrm>
            <a:off x="972688" y="176530"/>
            <a:ext cx="10515600" cy="981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FFFF00"/>
                </a:solidFill>
              </a:rPr>
              <a:t>一、</a:t>
            </a:r>
            <a:r>
              <a:rPr lang="zh-CN" altLang="en-US" sz="3600" dirty="0">
                <a:solidFill>
                  <a:srgbClr val="FFFF00"/>
                </a:solidFill>
                <a:sym typeface="+mn-ea"/>
              </a:rPr>
              <a:t>现状分析</a:t>
            </a:r>
            <a:endParaRPr lang="zh-CN" altLang="en-US" sz="3600" dirty="0">
              <a:solidFill>
                <a:srgbClr val="FFFF00"/>
              </a:solidFill>
            </a:endParaRPr>
          </a:p>
          <a:p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60550" y="1075055"/>
            <a:ext cx="33680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学生分析</a:t>
            </a:r>
            <a:endParaRPr lang="zh-CN" altLang="en-US" sz="2800" dirty="0">
              <a:solidFill>
                <a:schemeClr val="bg2">
                  <a:lumMod val="60000"/>
                  <a:lumOff val="4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15745" y="3581400"/>
            <a:ext cx="15621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+mn-ea"/>
              </a:rPr>
              <a:t>学习兴趣不高</a:t>
            </a:r>
            <a:endParaRPr lang="en-US" altLang="zh-CN" sz="3200" b="1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60925" y="3340100"/>
            <a:ext cx="1906905" cy="1889125"/>
            <a:chOff x="7655" y="5260"/>
            <a:chExt cx="3003" cy="2975"/>
          </a:xfrm>
        </p:grpSpPr>
        <p:sp>
          <p:nvSpPr>
            <p:cNvPr id="6" name="Rectangle 10"/>
            <p:cNvSpPr/>
            <p:nvPr/>
          </p:nvSpPr>
          <p:spPr>
            <a:xfrm>
              <a:off x="8542" y="5260"/>
              <a:ext cx="2117" cy="2117"/>
            </a:xfrm>
            <a:prstGeom prst="diamond">
              <a:avLst/>
            </a:prstGeom>
            <a:solidFill>
              <a:srgbClr val="CEA95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0" name="AutoShape 100"/>
            <p:cNvSpPr/>
            <p:nvPr/>
          </p:nvSpPr>
          <p:spPr bwMode="auto">
            <a:xfrm>
              <a:off x="9275" y="5970"/>
              <a:ext cx="609" cy="6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solidFill>
              <a:srgbClr val="FCEFD7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55" y="7655"/>
              <a:ext cx="2460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 sz="3200" b="1" dirty="0">
                  <a:solidFill>
                    <a:srgbClr val="CEA95A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sym typeface="+mn-ea"/>
                </a:rPr>
                <a:t>学习方法不当</a:t>
              </a:r>
              <a:endParaRPr lang="zh-CN" altLang="en-US" sz="3200" b="1" dirty="0">
                <a:solidFill>
                  <a:srgbClr val="CEA95A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28050" y="1827530"/>
            <a:ext cx="1791970" cy="1963420"/>
            <a:chOff x="13430" y="2878"/>
            <a:chExt cx="2822" cy="3092"/>
          </a:xfrm>
        </p:grpSpPr>
        <p:sp>
          <p:nvSpPr>
            <p:cNvPr id="5" name="Rectangle 10"/>
            <p:cNvSpPr/>
            <p:nvPr/>
          </p:nvSpPr>
          <p:spPr>
            <a:xfrm>
              <a:off x="13630" y="2878"/>
              <a:ext cx="2117" cy="2117"/>
            </a:xfrm>
            <a:prstGeom prst="diamond">
              <a:avLst/>
            </a:prstGeom>
            <a:solidFill>
              <a:srgbClr val="B5213B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340" y="3534"/>
              <a:ext cx="696" cy="697"/>
              <a:chOff x="7143757" y="2666996"/>
              <a:chExt cx="488067" cy="488901"/>
            </a:xfrm>
            <a:solidFill>
              <a:srgbClr val="FCEFD7"/>
            </a:solidFill>
          </p:grpSpPr>
          <p:sp>
            <p:nvSpPr>
              <p:cNvPr id="9" name="AutoShape 18"/>
              <p:cNvSpPr/>
              <p:nvPr/>
            </p:nvSpPr>
            <p:spPr bwMode="auto">
              <a:xfrm>
                <a:off x="7143757" y="2666996"/>
                <a:ext cx="488067" cy="4889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0" name="AutoShape 19"/>
              <p:cNvSpPr/>
              <p:nvPr/>
            </p:nvSpPr>
            <p:spPr bwMode="auto">
              <a:xfrm>
                <a:off x="7250548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1" name="AutoShape 20"/>
              <p:cNvSpPr/>
              <p:nvPr/>
            </p:nvSpPr>
            <p:spPr bwMode="auto">
              <a:xfrm>
                <a:off x="7250548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" name="AutoShape 21"/>
              <p:cNvSpPr/>
              <p:nvPr/>
            </p:nvSpPr>
            <p:spPr bwMode="auto">
              <a:xfrm>
                <a:off x="7250548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3" name="AutoShape 22"/>
              <p:cNvSpPr/>
              <p:nvPr/>
            </p:nvSpPr>
            <p:spPr bwMode="auto">
              <a:xfrm>
                <a:off x="7357338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23"/>
              <p:cNvSpPr/>
              <p:nvPr/>
            </p:nvSpPr>
            <p:spPr bwMode="auto">
              <a:xfrm>
                <a:off x="7357338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" name="AutoShape 24"/>
              <p:cNvSpPr/>
              <p:nvPr/>
            </p:nvSpPr>
            <p:spPr bwMode="auto">
              <a:xfrm>
                <a:off x="7357338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" name="AutoShape 25"/>
              <p:cNvSpPr/>
              <p:nvPr/>
            </p:nvSpPr>
            <p:spPr bwMode="auto">
              <a:xfrm>
                <a:off x="7464131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" name="AutoShape 26"/>
              <p:cNvSpPr/>
              <p:nvPr/>
            </p:nvSpPr>
            <p:spPr bwMode="auto">
              <a:xfrm>
                <a:off x="7464131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" name="AutoShape 27"/>
              <p:cNvSpPr/>
              <p:nvPr/>
            </p:nvSpPr>
            <p:spPr bwMode="auto">
              <a:xfrm>
                <a:off x="7464131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3430" y="5390"/>
              <a:ext cx="2822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>
                <a:buClrTx/>
                <a:buSzTx/>
                <a:buFontTx/>
              </a:pPr>
              <a:r>
                <a:rPr lang="zh-CN" altLang="en-US" sz="3200" b="1" dirty="0">
                  <a:solidFill>
                    <a:srgbClr val="B5213B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sym typeface="+mn-ea"/>
                </a:rPr>
                <a:t>学习目标不明确</a:t>
              </a:r>
              <a:endParaRPr lang="zh-CN" altLang="en-US" sz="3200" b="1" dirty="0">
                <a:solidFill>
                  <a:srgbClr val="B5213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970329" y="1920163"/>
            <a:ext cx="2101839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学生成长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52452" y="1920012"/>
          <a:ext cx="7449670" cy="479374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019850"/>
                <a:gridCol w="3048967"/>
                <a:gridCol w="3380853"/>
              </a:tblGrid>
              <a:tr h="31907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数学学习习惯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indent="173355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问题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         策略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</a:tr>
              <a:tr h="132306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课堂认真听讲情况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很多同学存在走神情况。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老师提出的要求有时不能理解。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小组合作普遍存在困难，分工不明确，合作不协调。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上课举手不积极。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增强课堂趣味性，组织活动，调动学生学习兴趣。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小组选定组长，最开始由老师引导安排分工，慢慢权利下放组长，鼓励学生积极参与，享受合作的快感。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多多采用激励性方式，鼓励学生发表意见。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</a:tr>
              <a:tr h="109721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学生审题</a:t>
                      </a:r>
                      <a:r>
                        <a:rPr lang="zh-CN" alt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情况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漏题，看错题目。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不能理解题目意思。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理不清条件，分析不了数量关系。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在教学和讲解过程中教师的第一步要做到审题，起到榜样示范作用。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引导学生圈关键词。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讲解中多多提供变式，至少，至多分别代表什么含义。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</a:tr>
              <a:tr h="110819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学生思考深度情况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难题很多学生不愿意思考。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缺乏宝根问底的精神。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缺少举一反三的能力。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多多激励学生。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多留给学生思考时间。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养成记录思考过程的习惯。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适度引导，不灌输学生知识。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</a:tr>
              <a:tr h="76036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数学学习环境</a:t>
                      </a:r>
                      <a:r>
                        <a:rPr lang="zh-CN" alt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情况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存在网上搜索答案，补习班互抄答案情况。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学生数学学习自觉性不强。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sz="12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家长没起到监督作用。 </a:t>
                      </a:r>
                      <a:endParaRPr lang="zh-CN" sz="12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提高学生在校学习效率。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sz="12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保持家校有效沟通。</a:t>
                      </a:r>
                      <a:endParaRPr lang="zh-CN" sz="12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8285" marR="38285" marT="0" marB="0"/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2849245" y="1199515"/>
            <a:ext cx="10401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779905"/>
            <a:r>
              <a:rPr lang="zh-CN" sz="2800" b="1">
                <a:ea typeface="宋体" panose="02010600030101010101" pitchFamily="2" charset="-122"/>
              </a:rPr>
              <a:t>五年级学生数学学习习惯现状及其对策</a:t>
            </a:r>
            <a:endParaRPr lang="zh-CN" altLang="en-US" sz="28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275,&quot;width&quot;:13994}"/>
</p:tagLst>
</file>

<file path=ppt/tags/tag2.xml><?xml version="1.0" encoding="utf-8"?>
<p:tagLst xmlns:p="http://schemas.openxmlformats.org/presentationml/2006/main">
  <p:tag name="KSO_WM_UNIT_TABLE_BEAUTIFY" val="smartTable{ba057b48-e227-4ae6-845a-0ed6e178f67b}"/>
</p:tagLst>
</file>

<file path=ppt/tags/tag3.xml><?xml version="1.0" encoding="utf-8"?>
<p:tagLst xmlns:p="http://schemas.openxmlformats.org/presentationml/2006/main">
  <p:tag name="KSO_WM_UNIT_TABLE_BEAUTIFY" val="smartTable{c1de44b2-f64f-4176-aed5-97ad092577ed}"/>
</p:tagLst>
</file>

<file path=ppt/tags/tag4.xml><?xml version="1.0" encoding="utf-8"?>
<p:tagLst xmlns:p="http://schemas.openxmlformats.org/presentationml/2006/main">
  <p:tag name="TABLE_ENDDRAG_ORIGIN_RECT" val="334*348"/>
  <p:tag name="TABLE_ENDDRAG_RECT" val="81*158*334*348"/>
</p:tagLst>
</file>

<file path=ppt/tags/tag5.xml><?xml version="1.0" encoding="utf-8"?>
<p:tagLst xmlns:p="http://schemas.openxmlformats.org/presentationml/2006/main">
  <p:tag name="TABLE_ENDDRAG_ORIGIN_RECT" val="327*347"/>
  <p:tag name="TABLE_ENDDRAG_RECT" val="144*222*327*347"/>
</p:tagLst>
</file>

<file path=ppt/tags/tag6.xml><?xml version="1.0" encoding="utf-8"?>
<p:tagLst xmlns:p="http://schemas.openxmlformats.org/presentationml/2006/main">
  <p:tag name="COMMONDATA" val="eyJoZGlkIjoiYjM4MDViZThhMjk0MmZjZGFhZGNjNWIxN2E2NjkwYWUifQ=="/>
</p:tagLst>
</file>

<file path=ppt/theme/theme1.xml><?xml version="1.0" encoding="utf-8"?>
<a:theme xmlns:a="http://schemas.openxmlformats.org/drawingml/2006/main" name="Office 主题">
  <a:themeElements>
    <a:clrScheme name="自定义 1168">
      <a:dk1>
        <a:sysClr val="windowText" lastClr="000000"/>
      </a:dk1>
      <a:lt1>
        <a:sysClr val="window" lastClr="FFFFFF"/>
      </a:lt1>
      <a:dk2>
        <a:srgbClr val="9B73B1"/>
      </a:dk2>
      <a:lt2>
        <a:srgbClr val="4F79B0"/>
      </a:lt2>
      <a:accent1>
        <a:srgbClr val="4F79B0"/>
      </a:accent1>
      <a:accent2>
        <a:srgbClr val="9B73B1"/>
      </a:accent2>
      <a:accent3>
        <a:srgbClr val="4F79B0"/>
      </a:accent3>
      <a:accent4>
        <a:srgbClr val="9B73B1"/>
      </a:accent4>
      <a:accent5>
        <a:srgbClr val="4F79B0"/>
      </a:accent5>
      <a:accent6>
        <a:srgbClr val="9B73B1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</Words>
  <Application>WPS 演示</Application>
  <PresentationFormat>宽屏</PresentationFormat>
  <Paragraphs>265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楷体</vt:lpstr>
      <vt:lpstr>仿宋_GB2312</vt:lpstr>
      <vt:lpstr>仿宋</vt:lpstr>
      <vt:lpstr>黑体</vt:lpstr>
      <vt:lpstr>Calibri</vt:lpstr>
      <vt:lpstr>方正卡通简体</vt:lpstr>
      <vt:lpstr>Impact</vt:lpstr>
      <vt:lpstr>华文楷体</vt:lpstr>
      <vt:lpstr>Arial Unicode MS</vt:lpstr>
      <vt:lpstr>Arial Black</vt:lpstr>
      <vt:lpstr>Office 主题</vt:lpstr>
      <vt:lpstr>PowerPoint 演示文稿</vt:lpstr>
      <vt:lpstr>PowerPoint 演示文稿</vt:lpstr>
      <vt:lpstr>PowerPoint 演示文稿</vt:lpstr>
      <vt:lpstr>PowerPoint 演示文稿</vt:lpstr>
      <vt:lpstr>一、现状分析</vt:lpstr>
      <vt:lpstr>一、现状分析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fxhtb-pc</cp:lastModifiedBy>
  <cp:revision>149</cp:revision>
  <dcterms:created xsi:type="dcterms:W3CDTF">2017-06-07T14:27:00Z</dcterms:created>
  <dcterms:modified xsi:type="dcterms:W3CDTF">2022-09-03T06:58:51Z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F0C014B04B694DCA9E3F4ED1D0EC9649</vt:lpwstr>
  </property>
</Properties>
</file>