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59" r:id="rId4"/>
    <p:sldId id="262" r:id="rId5"/>
    <p:sldId id="266" r:id="rId6"/>
    <p:sldId id="289" r:id="rId7"/>
    <p:sldId id="263" r:id="rId8"/>
    <p:sldId id="267" r:id="rId9"/>
    <p:sldId id="290" r:id="rId10"/>
    <p:sldId id="268" r:id="rId11"/>
    <p:sldId id="292" r:id="rId12"/>
    <p:sldId id="269" r:id="rId13"/>
    <p:sldId id="278" r:id="rId14"/>
    <p:sldId id="294" r:id="rId15"/>
    <p:sldId id="295" r:id="rId16"/>
    <p:sldId id="270" r:id="rId17"/>
    <p:sldId id="261" r:id="rId18"/>
  </p:sldIdLst>
  <p:sldSz cx="12192000" cy="6858000"/>
  <p:notesSz cx="6858000" cy="9144000"/>
  <p:embeddedFontLst>
    <p:embeddedFont>
      <p:font typeface="汉仪行楷简" panose="02010600000101010101" charset="-122"/>
      <p:regular r:id="rId22"/>
    </p:embeddedFont>
    <p:embeddedFont>
      <p:font typeface="汉仪铸字比心体W" panose="00020600040101010101" pitchFamily="18" charset="-122"/>
      <p:regular r:id="rId23"/>
    </p:embeddedFont>
    <p:embeddedFont>
      <p:font typeface="等线" panose="02010600030101010101" charset="-122"/>
      <p:regular r:id="rId24"/>
    </p:embeddedFont>
    <p:embeddedFont>
      <p:font typeface="等线 Light" panose="02010600030101010101" charset="-122"/>
      <p:regular r:id="rId25"/>
    </p:embeddedFont>
    <p:embeddedFont>
      <p:font typeface="楷体" panose="02010609060101010101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77C"/>
    <a:srgbClr val="7BAE9C"/>
    <a:srgbClr val="E6E6E6"/>
    <a:srgbClr val="5E938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9" autoAdjust="0"/>
    <p:restoredTop sz="94660"/>
  </p:normalViewPr>
  <p:slideViewPr>
    <p:cSldViewPr snapToGrid="0">
      <p:cViewPr>
        <p:scale>
          <a:sx n="66" d="100"/>
          <a:sy n="66" d="100"/>
        </p:scale>
        <p:origin x="1542" y="1524"/>
      </p:cViewPr>
      <p:guideLst>
        <p:guide pos="388"/>
        <p:guide orient="horz"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545" y="4770246"/>
            <a:ext cx="641606" cy="6599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85" y="2892678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5" y="2155695"/>
            <a:ext cx="440683" cy="43510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592705" y="2910205"/>
            <a:ext cx="7014210" cy="1015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6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学思并行心向</a:t>
            </a:r>
            <a:r>
              <a:rPr lang="en-US" altLang="zh-CN" sz="66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“</a:t>
            </a:r>
            <a:r>
              <a:rPr lang="zh-CN" altLang="en-US" sz="66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优</a:t>
            </a:r>
            <a:r>
              <a:rPr lang="en-US" altLang="zh-CN" sz="66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”</a:t>
            </a:r>
            <a:endParaRPr lang="en-US" altLang="zh-CN" sz="66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06600" y="1666240"/>
            <a:ext cx="6791325" cy="1015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6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dist="38100" dir="2700000" algn="t" rotWithShape="0">
                    <a:srgbClr val="57877C"/>
                  </a:outerShdw>
                </a:effectLst>
                <a:latin typeface="汉仪行楷简" panose="02010600000101010101" charset="-122"/>
                <a:ea typeface="汉仪行楷简" panose="02010600000101010101" charset="-122"/>
              </a:rPr>
              <a:t>砥砺奋进聚成长</a:t>
            </a:r>
            <a:endParaRPr lang="zh-CN" altLang="en-US" sz="66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54245" y="4207510"/>
            <a:ext cx="262318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</a:t>
            </a: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语教研组计划交流</a:t>
            </a:r>
            <a:endParaRPr lang="zh-CN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30125" y="663438"/>
            <a:ext cx="2036501" cy="495276"/>
            <a:chOff x="4632638" y="4615534"/>
            <a:chExt cx="2036501" cy="495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32638" y="4617378"/>
              <a:ext cx="486575" cy="491588"/>
              <a:chOff x="4603380" y="4990371"/>
              <a:chExt cx="486575" cy="49158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49280" y="4619222"/>
              <a:ext cx="486575" cy="491588"/>
              <a:chOff x="4603380" y="4990371"/>
              <a:chExt cx="486575" cy="49158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665922" y="4615534"/>
              <a:ext cx="486575" cy="491588"/>
              <a:chOff x="4603380" y="4990371"/>
              <a:chExt cx="486575" cy="49158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182564" y="4617378"/>
              <a:ext cx="486575" cy="491588"/>
              <a:chOff x="4603380" y="4990371"/>
              <a:chExt cx="486575" cy="49158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4754560" y="5393904"/>
            <a:ext cx="133033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分享人：刘芹</a:t>
            </a:r>
            <a:endParaRPr lang="zh-CN" altLang="en-US" sz="14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107110" y="5393904"/>
            <a:ext cx="133033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时间：</a:t>
            </a:r>
            <a:r>
              <a:rPr lang="en-US" altLang="zh-CN" sz="14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2022.9.7</a:t>
            </a:r>
            <a:endParaRPr lang="zh-CN" altLang="en-US" sz="14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3288529" y="4757777"/>
            <a:ext cx="666880" cy="68344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8834669" y="4664822"/>
            <a:ext cx="735277" cy="658978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5608579" y="4843931"/>
            <a:ext cx="974843" cy="76200"/>
          </a:xfrm>
          <a:prstGeom prst="roundRect">
            <a:avLst>
              <a:gd name="adj" fmla="val 50000"/>
            </a:avLst>
          </a:prstGeom>
          <a:solidFill>
            <a:srgbClr val="7BAE9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8" grpId="0"/>
      <p:bldP spid="39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274060" y="612424"/>
            <a:ext cx="5080000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铸字比心体W" panose="00020600040101010101" pitchFamily="18" charset="-122"/>
                <a:ea typeface="汉仪铸字比心体W" panose="00020600040101010101" pitchFamily="18" charset="-122"/>
              </a:rPr>
              <a:t>（一）课程建设</a:t>
            </a:r>
            <a:endParaRPr lang="zh-CN" altLang="en-US" sz="4400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38010" y="1579245"/>
            <a:ext cx="2082800" cy="482600"/>
          </a:xfrm>
          <a:prstGeom prst="roundRect">
            <a:avLst/>
          </a:prstGeom>
          <a:solidFill>
            <a:srgbClr val="7BA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、特色课程</a:t>
            </a:r>
            <a:endParaRPr lang="zh-CN" altLang="en-US" sz="24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5" name="图片 14" descr="L9AQMOFH@UL$@YX0P$@SZ26"/>
          <p:cNvPicPr>
            <a:picLocks noChangeAspect="1"/>
          </p:cNvPicPr>
          <p:nvPr/>
        </p:nvPicPr>
        <p:blipFill>
          <a:blip r:embed="rId3"/>
          <a:srcRect t="2328"/>
          <a:stretch>
            <a:fillRect/>
          </a:stretch>
        </p:blipFill>
        <p:spPr>
          <a:xfrm>
            <a:off x="1277620" y="2193925"/>
            <a:ext cx="9636760" cy="39960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 bldLvl="0" animBg="1"/>
      <p:bldP spid="51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556000" y="740059"/>
            <a:ext cx="5080000" cy="13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铸字比心体W" panose="00020600040101010101" pitchFamily="18" charset="-122"/>
                <a:ea typeface="汉仪铸字比心体W" panose="00020600040101010101" pitchFamily="18" charset="-122"/>
              </a:rPr>
              <a:t>（二）</a:t>
            </a:r>
            <a:r>
              <a:rPr lang="zh-CN" altLang="en-US" sz="4400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教师发展</a:t>
            </a:r>
            <a:endParaRPr lang="zh-CN" altLang="en-US" sz="4400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  <a:p>
            <a:pPr algn="ctr"/>
            <a:endParaRPr lang="zh-CN" altLang="en-US" sz="4400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15952" y="2419801"/>
            <a:ext cx="2870198" cy="2870198"/>
            <a:chOff x="4035427" y="2161356"/>
            <a:chExt cx="2870198" cy="2870198"/>
          </a:xfrm>
        </p:grpSpPr>
        <p:sp>
          <p:nvSpPr>
            <p:cNvPr id="15" name="椭圆 14"/>
            <p:cNvSpPr/>
            <p:nvPr/>
          </p:nvSpPr>
          <p:spPr>
            <a:xfrm rot="5400000">
              <a:off x="4035427" y="2161356"/>
              <a:ext cx="2870198" cy="2870198"/>
            </a:xfrm>
            <a:prstGeom prst="ellips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E6E6E6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08886" y="2434815"/>
              <a:ext cx="2323280" cy="2323280"/>
            </a:xfrm>
            <a:prstGeom prst="ellipse">
              <a:avLst/>
            </a:prstGeom>
            <a:gradFill>
              <a:gsLst>
                <a:gs pos="0">
                  <a:srgbClr val="57877C"/>
                </a:gs>
                <a:gs pos="70000">
                  <a:srgbClr val="7BAE9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460240" y="1946910"/>
            <a:ext cx="519303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1.提高课堂实效，优化作业设计</a:t>
            </a:r>
            <a:r>
              <a:rPr lang="zh-CN" altLang="en-US" sz="2400" b="1" dirty="0">
                <a:solidFill>
                  <a:srgbClr val="7BAE9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400" b="1" dirty="0">
              <a:solidFill>
                <a:srgbClr val="7BAE9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00245" y="3152140"/>
            <a:ext cx="484695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7BAE9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2.依托学科组活动，提高课堂质量</a:t>
            </a:r>
            <a:endParaRPr lang="zh-CN" altLang="en-US" sz="2400" b="1" dirty="0">
              <a:solidFill>
                <a:srgbClr val="7BAE9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67555" y="4534535"/>
            <a:ext cx="472884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7BAE9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3.加强理论学习，提升自身素养</a:t>
            </a:r>
            <a:endParaRPr lang="zh-CN" altLang="en-US" sz="2400" b="1" dirty="0">
              <a:solidFill>
                <a:srgbClr val="7BAE9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3917315" y="2108835"/>
            <a:ext cx="219076" cy="3181350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89"/>
          <p:cNvSpPr>
            <a:spLocks noChangeArrowheads="1"/>
          </p:cNvSpPr>
          <p:nvPr/>
        </p:nvSpPr>
        <p:spPr bwMode="auto">
          <a:xfrm>
            <a:off x="1333289" y="3216506"/>
            <a:ext cx="1577917" cy="1097683"/>
          </a:xfrm>
          <a:custGeom>
            <a:avLst/>
            <a:gdLst>
              <a:gd name="T0" fmla="*/ 2147483646 w 608"/>
              <a:gd name="T1" fmla="*/ 2147483646 h 425"/>
              <a:gd name="T2" fmla="*/ 2147483646 w 608"/>
              <a:gd name="T3" fmla="*/ 2147483646 h 425"/>
              <a:gd name="T4" fmla="*/ 2147483646 w 608"/>
              <a:gd name="T5" fmla="*/ 2147483646 h 425"/>
              <a:gd name="T6" fmla="*/ 2147483646 w 608"/>
              <a:gd name="T7" fmla="*/ 2147483646 h 425"/>
              <a:gd name="T8" fmla="*/ 2147483646 w 608"/>
              <a:gd name="T9" fmla="*/ 2147483646 h 425"/>
              <a:gd name="T10" fmla="*/ 2147483646 w 608"/>
              <a:gd name="T11" fmla="*/ 2147483646 h 425"/>
              <a:gd name="T12" fmla="*/ 2147483646 w 608"/>
              <a:gd name="T13" fmla="*/ 2147483646 h 425"/>
              <a:gd name="T14" fmla="*/ 2147483646 w 608"/>
              <a:gd name="T15" fmla="*/ 2147483646 h 425"/>
              <a:gd name="T16" fmla="*/ 2147483646 w 608"/>
              <a:gd name="T17" fmla="*/ 2147483646 h 425"/>
              <a:gd name="T18" fmla="*/ 2147483646 w 608"/>
              <a:gd name="T19" fmla="*/ 2147483646 h 425"/>
              <a:gd name="T20" fmla="*/ 2147483646 w 608"/>
              <a:gd name="T21" fmla="*/ 2147483646 h 425"/>
              <a:gd name="T22" fmla="*/ 2147483646 w 608"/>
              <a:gd name="T23" fmla="*/ 2147483646 h 425"/>
              <a:gd name="T24" fmla="*/ 2147483646 w 608"/>
              <a:gd name="T25" fmla="*/ 2147483646 h 425"/>
              <a:gd name="T26" fmla="*/ 2147483646 w 608"/>
              <a:gd name="T27" fmla="*/ 2147483646 h 425"/>
              <a:gd name="T28" fmla="*/ 2147483646 w 608"/>
              <a:gd name="T29" fmla="*/ 2147483646 h 425"/>
              <a:gd name="T30" fmla="*/ 2147483646 w 608"/>
              <a:gd name="T31" fmla="*/ 2147483646 h 425"/>
              <a:gd name="T32" fmla="*/ 2147483646 w 608"/>
              <a:gd name="T33" fmla="*/ 2147483646 h 425"/>
              <a:gd name="T34" fmla="*/ 2147483646 w 608"/>
              <a:gd name="T35" fmla="*/ 2147483646 h 425"/>
              <a:gd name="T36" fmla="*/ 2147483646 w 608"/>
              <a:gd name="T37" fmla="*/ 2147483646 h 425"/>
              <a:gd name="T38" fmla="*/ 2147483646 w 608"/>
              <a:gd name="T39" fmla="*/ 2147483646 h 425"/>
              <a:gd name="T40" fmla="*/ 2147483646 w 608"/>
              <a:gd name="T41" fmla="*/ 2147483646 h 425"/>
              <a:gd name="T42" fmla="*/ 2147483646 w 608"/>
              <a:gd name="T43" fmla="*/ 2147483646 h 425"/>
              <a:gd name="T44" fmla="*/ 2147483646 w 608"/>
              <a:gd name="T45" fmla="*/ 2147483646 h 425"/>
              <a:gd name="T46" fmla="*/ 2147483646 w 608"/>
              <a:gd name="T47" fmla="*/ 2147483646 h 425"/>
              <a:gd name="T48" fmla="*/ 2147483646 w 608"/>
              <a:gd name="T49" fmla="*/ 2147483646 h 425"/>
              <a:gd name="T50" fmla="*/ 2147483646 w 608"/>
              <a:gd name="T51" fmla="*/ 2147483646 h 425"/>
              <a:gd name="T52" fmla="*/ 2147483646 w 608"/>
              <a:gd name="T53" fmla="*/ 2147483646 h 425"/>
              <a:gd name="T54" fmla="*/ 2147483646 w 608"/>
              <a:gd name="T55" fmla="*/ 2147483646 h 425"/>
              <a:gd name="T56" fmla="*/ 2147483646 w 608"/>
              <a:gd name="T57" fmla="*/ 2147483646 h 425"/>
              <a:gd name="T58" fmla="*/ 2147483646 w 608"/>
              <a:gd name="T59" fmla="*/ 2147483646 h 425"/>
              <a:gd name="T60" fmla="*/ 2147483646 w 608"/>
              <a:gd name="T61" fmla="*/ 2147483646 h 425"/>
              <a:gd name="T62" fmla="*/ 2147483646 w 608"/>
              <a:gd name="T63" fmla="*/ 2147483646 h 425"/>
              <a:gd name="T64" fmla="*/ 2147483646 w 608"/>
              <a:gd name="T65" fmla="*/ 2147483646 h 425"/>
              <a:gd name="T66" fmla="*/ 0 w 608"/>
              <a:gd name="T67" fmla="*/ 2147483646 h 425"/>
              <a:gd name="T68" fmla="*/ 0 w 608"/>
              <a:gd name="T69" fmla="*/ 2147483646 h 425"/>
              <a:gd name="T70" fmla="*/ 0 w 608"/>
              <a:gd name="T71" fmla="*/ 2147483646 h 425"/>
              <a:gd name="T72" fmla="*/ 2147483646 w 608"/>
              <a:gd name="T73" fmla="*/ 2147483646 h 425"/>
              <a:gd name="T74" fmla="*/ 2147483646 w 608"/>
              <a:gd name="T75" fmla="*/ 2147483646 h 425"/>
              <a:gd name="T76" fmla="*/ 2147483646 w 608"/>
              <a:gd name="T77" fmla="*/ 2147483646 h 425"/>
              <a:gd name="T78" fmla="*/ 2147483646 w 608"/>
              <a:gd name="T79" fmla="*/ 2147483646 h 425"/>
              <a:gd name="T80" fmla="*/ 2147483646 w 608"/>
              <a:gd name="T81" fmla="*/ 2147483646 h 425"/>
              <a:gd name="T82" fmla="*/ 2147483646 w 608"/>
              <a:gd name="T83" fmla="*/ 2147483646 h 425"/>
              <a:gd name="T84" fmla="*/ 2147483646 w 608"/>
              <a:gd name="T85" fmla="*/ 2147483646 h 425"/>
              <a:gd name="T86" fmla="*/ 2147483646 w 608"/>
              <a:gd name="T87" fmla="*/ 2147483646 h 425"/>
              <a:gd name="T88" fmla="*/ 2147483646 w 608"/>
              <a:gd name="T89" fmla="*/ 0 h 425"/>
              <a:gd name="T90" fmla="*/ 2147483646 w 608"/>
              <a:gd name="T91" fmla="*/ 2147483646 h 425"/>
              <a:gd name="T92" fmla="*/ 2147483646 w 608"/>
              <a:gd name="T93" fmla="*/ 2147483646 h 425"/>
              <a:gd name="T94" fmla="*/ 2147483646 w 608"/>
              <a:gd name="T95" fmla="*/ 2147483646 h 425"/>
              <a:gd name="T96" fmla="*/ 2147483646 w 608"/>
              <a:gd name="T97" fmla="*/ 2147483646 h 425"/>
              <a:gd name="T98" fmla="*/ 2147483646 w 608"/>
              <a:gd name="T99" fmla="*/ 2147483646 h 425"/>
              <a:gd name="T100" fmla="*/ 2147483646 w 608"/>
              <a:gd name="T101" fmla="*/ 2147483646 h 425"/>
              <a:gd name="T102" fmla="*/ 2147483646 w 608"/>
              <a:gd name="T103" fmla="*/ 2147483646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3917315" y="2101215"/>
            <a:ext cx="219076" cy="3181350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 animBg="1"/>
      <p:bldP spid="51" grpId="0" animBg="1"/>
      <p:bldP spid="33" grpId="0"/>
      <p:bldP spid="34" grpId="0"/>
      <p:bldP spid="35" grpId="0"/>
      <p:bldP spid="18" grpId="0" bldLvl="0" animBg="1"/>
      <p:bldP spid="38" grpId="0" bldLvl="0" animBg="1"/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065530" y="916940"/>
            <a:ext cx="709485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/>
                </a:solidFill>
                <a:ea typeface="+mn-lt"/>
                <a:cs typeface="+mn-lt"/>
                <a:sym typeface="+mn-ea"/>
              </a:rPr>
              <a:t>1.提高课堂实效，优化作业设计</a:t>
            </a:r>
            <a:endParaRPr lang="zh-CN" altLang="en-US" sz="2400" spc="300" dirty="0">
              <a:solidFill>
                <a:schemeClr val="tx1"/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466976" y="1816099"/>
            <a:ext cx="7258050" cy="2847975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rgbClr val="7BAE9C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53476" y="2601006"/>
            <a:ext cx="2090825" cy="1377269"/>
            <a:chOff x="309475" y="2827338"/>
            <a:chExt cx="2090825" cy="1377269"/>
          </a:xfrm>
        </p:grpSpPr>
        <p:sp>
          <p:nvSpPr>
            <p:cNvPr id="49" name="文本框 48"/>
            <p:cNvSpPr txBox="1"/>
            <p:nvPr/>
          </p:nvSpPr>
          <p:spPr>
            <a:xfrm>
              <a:off x="309475" y="3744232"/>
              <a:ext cx="1512976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课前集体备课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471526" y="2827338"/>
              <a:ext cx="928774" cy="928774"/>
              <a:chOff x="1471526" y="2827338"/>
              <a:chExt cx="928774" cy="928774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1471526" y="2827338"/>
                <a:ext cx="928774" cy="928774"/>
              </a:xfrm>
              <a:prstGeom prst="ellipse">
                <a:avLst/>
              </a:prstGeom>
              <a:gradFill flip="none" rotWithShape="1">
                <a:gsLst>
                  <a:gs pos="0">
                    <a:srgbClr val="7BAE9C">
                      <a:alpha val="49000"/>
                    </a:srgbClr>
                  </a:gs>
                  <a:gs pos="100000">
                    <a:srgbClr val="7BAE9C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1550900" y="2906712"/>
                <a:ext cx="770026" cy="770026"/>
              </a:xfrm>
              <a:prstGeom prst="ellipse">
                <a:avLst/>
              </a:prstGeom>
              <a:gradFill flip="none" rotWithShape="1">
                <a:gsLst>
                  <a:gs pos="0">
                    <a:srgbClr val="79BCAA"/>
                  </a:gs>
                  <a:gs pos="70000">
                    <a:srgbClr val="57877C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443583" y="4144056"/>
            <a:ext cx="1512976" cy="1377269"/>
            <a:chOff x="1179425" y="2827338"/>
            <a:chExt cx="1512976" cy="1377269"/>
          </a:xfrm>
        </p:grpSpPr>
        <p:sp>
          <p:nvSpPr>
            <p:cNvPr id="67" name="文本框 66"/>
            <p:cNvSpPr txBox="1"/>
            <p:nvPr/>
          </p:nvSpPr>
          <p:spPr>
            <a:xfrm>
              <a:off x="1179425" y="3744232"/>
              <a:ext cx="1512976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组内互听互评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471526" y="2827338"/>
              <a:ext cx="928774" cy="928774"/>
              <a:chOff x="1471526" y="2827338"/>
              <a:chExt cx="928774" cy="92877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471526" y="2827338"/>
                <a:ext cx="928774" cy="928774"/>
              </a:xfrm>
              <a:prstGeom prst="ellipse">
                <a:avLst/>
              </a:prstGeom>
              <a:gradFill flip="none" rotWithShape="1">
                <a:gsLst>
                  <a:gs pos="0">
                    <a:srgbClr val="7BAE9C">
                      <a:alpha val="49000"/>
                    </a:srgbClr>
                  </a:gs>
                  <a:gs pos="100000">
                    <a:srgbClr val="7BAE9C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550900" y="2906712"/>
                <a:ext cx="770026" cy="770026"/>
              </a:xfrm>
              <a:prstGeom prst="ellipse">
                <a:avLst/>
              </a:prstGeom>
              <a:gradFill flip="none" rotWithShape="1">
                <a:gsLst>
                  <a:gs pos="0">
                    <a:srgbClr val="79BCAA"/>
                  </a:gs>
                  <a:gs pos="70000">
                    <a:srgbClr val="57877C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892540" y="4144056"/>
            <a:ext cx="1512976" cy="1377269"/>
            <a:chOff x="1179425" y="2827338"/>
            <a:chExt cx="1512976" cy="1377269"/>
          </a:xfrm>
        </p:grpSpPr>
        <p:sp>
          <p:nvSpPr>
            <p:cNvPr id="72" name="文本框 71"/>
            <p:cNvSpPr txBox="1"/>
            <p:nvPr/>
          </p:nvSpPr>
          <p:spPr>
            <a:xfrm>
              <a:off x="1179425" y="3744232"/>
              <a:ext cx="1512976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优化作业设计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1471526" y="2827338"/>
              <a:ext cx="928774" cy="928774"/>
              <a:chOff x="1471526" y="2827338"/>
              <a:chExt cx="928774" cy="928774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1471526" y="2827338"/>
                <a:ext cx="928774" cy="928774"/>
              </a:xfrm>
              <a:prstGeom prst="ellipse">
                <a:avLst/>
              </a:prstGeom>
              <a:gradFill flip="none" rotWithShape="1">
                <a:gsLst>
                  <a:gs pos="0">
                    <a:srgbClr val="7BAE9C">
                      <a:alpha val="49000"/>
                    </a:srgbClr>
                  </a:gs>
                  <a:gs pos="100000">
                    <a:srgbClr val="7BAE9C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550900" y="2906712"/>
                <a:ext cx="770026" cy="770026"/>
              </a:xfrm>
              <a:prstGeom prst="ellipse">
                <a:avLst/>
              </a:prstGeom>
              <a:gradFill flip="none" rotWithShape="1">
                <a:gsLst>
                  <a:gs pos="0">
                    <a:srgbClr val="79BCAA"/>
                  </a:gs>
                  <a:gs pos="70000">
                    <a:srgbClr val="57877C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9147699" y="2601006"/>
            <a:ext cx="1830475" cy="1377269"/>
            <a:chOff x="1471526" y="2827338"/>
            <a:chExt cx="1830475" cy="1377269"/>
          </a:xfrm>
        </p:grpSpPr>
        <p:sp>
          <p:nvSpPr>
            <p:cNvPr id="77" name="文本框 76"/>
            <p:cNvSpPr txBox="1"/>
            <p:nvPr/>
          </p:nvSpPr>
          <p:spPr>
            <a:xfrm>
              <a:off x="1789025" y="3744232"/>
              <a:ext cx="1512976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……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471526" y="2827338"/>
              <a:ext cx="928774" cy="928774"/>
              <a:chOff x="1471526" y="2827338"/>
              <a:chExt cx="928774" cy="928774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1471526" y="2827338"/>
                <a:ext cx="928774" cy="928774"/>
              </a:xfrm>
              <a:prstGeom prst="ellipse">
                <a:avLst/>
              </a:prstGeom>
              <a:gradFill flip="none" rotWithShape="1">
                <a:gsLst>
                  <a:gs pos="0">
                    <a:srgbClr val="7BAE9C">
                      <a:alpha val="49000"/>
                    </a:srgbClr>
                  </a:gs>
                  <a:gs pos="100000">
                    <a:srgbClr val="7BAE9C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550900" y="2906712"/>
                <a:ext cx="770026" cy="770026"/>
              </a:xfrm>
              <a:prstGeom prst="ellipse">
                <a:avLst/>
              </a:prstGeom>
              <a:gradFill flip="none" rotWithShape="1">
                <a:gsLst>
                  <a:gs pos="0">
                    <a:srgbClr val="79BCAA"/>
                  </a:gs>
                  <a:gs pos="70000">
                    <a:srgbClr val="57877C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396940" y="2023468"/>
            <a:ext cx="1346760" cy="2685057"/>
            <a:chOff x="5498540" y="1970594"/>
            <a:chExt cx="1194920" cy="2382331"/>
          </a:xfrm>
        </p:grpSpPr>
        <p:pic>
          <p:nvPicPr>
            <p:cNvPr id="26" name="图片 2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540" y="1970594"/>
              <a:ext cx="1194920" cy="238233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98540" y="2084894"/>
              <a:ext cx="1194920" cy="1536325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3973828" y="2983769"/>
            <a:ext cx="980444" cy="243844"/>
            <a:chOff x="4043658" y="2805969"/>
            <a:chExt cx="980444" cy="243844"/>
          </a:xfrm>
        </p:grpSpPr>
        <p:sp>
          <p:nvSpPr>
            <p:cNvPr id="84" name="箭头: V 形 83"/>
            <p:cNvSpPr/>
            <p:nvPr/>
          </p:nvSpPr>
          <p:spPr>
            <a:xfrm flipH="1">
              <a:off x="4780258" y="2805969"/>
              <a:ext cx="243844" cy="243844"/>
            </a:xfrm>
            <a:prstGeom prst="chevron">
              <a:avLst/>
            </a:prstGeom>
            <a:gradFill flip="none" rotWithShape="1">
              <a:gsLst>
                <a:gs pos="0">
                  <a:srgbClr val="7BAE9C"/>
                </a:gs>
                <a:gs pos="100000">
                  <a:srgbClr val="7BAE9C">
                    <a:alpha val="0"/>
                  </a:srgbClr>
                </a:gs>
              </a:gsLst>
              <a:lin ang="5400000" scaled="1"/>
              <a:tileRect/>
            </a:gra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箭头: V 形 84"/>
            <p:cNvSpPr/>
            <p:nvPr/>
          </p:nvSpPr>
          <p:spPr>
            <a:xfrm flipH="1">
              <a:off x="4411958" y="2805969"/>
              <a:ext cx="243844" cy="243844"/>
            </a:xfrm>
            <a:prstGeom prst="chevron">
              <a:avLst/>
            </a:prstGeom>
            <a:gradFill flip="none" rotWithShape="1">
              <a:gsLst>
                <a:gs pos="0">
                  <a:srgbClr val="7BAE9C"/>
                </a:gs>
                <a:gs pos="100000">
                  <a:srgbClr val="7BAE9C">
                    <a:alpha val="0"/>
                  </a:srgbClr>
                </a:gs>
              </a:gsLst>
              <a:lin ang="5400000" scaled="1"/>
              <a:tileRect/>
            </a:gra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箭头: V 形 85"/>
            <p:cNvSpPr/>
            <p:nvPr/>
          </p:nvSpPr>
          <p:spPr>
            <a:xfrm flipH="1">
              <a:off x="4043658" y="2805969"/>
              <a:ext cx="243844" cy="243844"/>
            </a:xfrm>
            <a:prstGeom prst="chevron">
              <a:avLst/>
            </a:prstGeom>
            <a:gradFill flip="none" rotWithShape="1">
              <a:gsLst>
                <a:gs pos="0">
                  <a:srgbClr val="7BAE9C"/>
                </a:gs>
                <a:gs pos="100000">
                  <a:srgbClr val="7BAE9C">
                    <a:alpha val="0"/>
                  </a:srgbClr>
                </a:gs>
              </a:gsLst>
              <a:lin ang="5400000" scaled="1"/>
              <a:tileRect/>
            </a:gra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 flipH="1">
            <a:off x="7237728" y="2983769"/>
            <a:ext cx="980444" cy="243844"/>
            <a:chOff x="4043658" y="2805969"/>
            <a:chExt cx="980444" cy="243844"/>
          </a:xfrm>
        </p:grpSpPr>
        <p:sp>
          <p:nvSpPr>
            <p:cNvPr id="88" name="箭头: V 形 87"/>
            <p:cNvSpPr/>
            <p:nvPr/>
          </p:nvSpPr>
          <p:spPr>
            <a:xfrm flipH="1">
              <a:off x="4780258" y="2805969"/>
              <a:ext cx="243844" cy="243844"/>
            </a:xfrm>
            <a:prstGeom prst="chevron">
              <a:avLst/>
            </a:prstGeom>
            <a:gradFill flip="none" rotWithShape="1">
              <a:gsLst>
                <a:gs pos="0">
                  <a:srgbClr val="7BAE9C"/>
                </a:gs>
                <a:gs pos="100000">
                  <a:srgbClr val="7BAE9C">
                    <a:alpha val="0"/>
                  </a:srgbClr>
                </a:gs>
              </a:gsLst>
              <a:lin ang="5400000" scaled="1"/>
              <a:tileRect/>
            </a:gra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箭头: V 形 88"/>
            <p:cNvSpPr/>
            <p:nvPr/>
          </p:nvSpPr>
          <p:spPr>
            <a:xfrm flipH="1">
              <a:off x="4411958" y="2805969"/>
              <a:ext cx="243844" cy="243844"/>
            </a:xfrm>
            <a:prstGeom prst="chevron">
              <a:avLst/>
            </a:prstGeom>
            <a:gradFill flip="none" rotWithShape="1">
              <a:gsLst>
                <a:gs pos="0">
                  <a:srgbClr val="7BAE9C"/>
                </a:gs>
                <a:gs pos="100000">
                  <a:srgbClr val="7BAE9C">
                    <a:alpha val="0"/>
                  </a:srgbClr>
                </a:gs>
              </a:gsLst>
              <a:lin ang="5400000" scaled="1"/>
              <a:tileRect/>
            </a:gra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箭头: V 形 89"/>
            <p:cNvSpPr/>
            <p:nvPr/>
          </p:nvSpPr>
          <p:spPr>
            <a:xfrm flipH="1">
              <a:off x="4043658" y="2805969"/>
              <a:ext cx="243844" cy="243844"/>
            </a:xfrm>
            <a:prstGeom prst="chevron">
              <a:avLst/>
            </a:prstGeom>
            <a:gradFill flip="none" rotWithShape="1">
              <a:gsLst>
                <a:gs pos="0">
                  <a:srgbClr val="7BAE9C"/>
                </a:gs>
                <a:gs pos="100000">
                  <a:srgbClr val="7BAE9C">
                    <a:alpha val="0"/>
                  </a:srgbClr>
                </a:gs>
              </a:gsLst>
              <a:lin ang="5400000" scaled="1"/>
              <a:tileRect/>
            </a:gra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 animBg="1"/>
      <p:bldP spid="5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146175" y="1574800"/>
            <a:ext cx="9632315" cy="3927475"/>
          </a:xfrm>
          <a:prstGeom prst="rect">
            <a:avLst/>
          </a:prstGeom>
          <a:solidFill>
            <a:srgbClr val="7BAE9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7877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146175" y="813435"/>
            <a:ext cx="9333865" cy="497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dirty="0"/>
              <a:t>2.依托学科组活动，提高课堂质量</a:t>
            </a:r>
            <a:endParaRPr lang="zh-CN" dirty="0"/>
          </a:p>
        </p:txBody>
      </p:sp>
      <p:pic>
        <p:nvPicPr>
          <p:cNvPr id="13" name="图片 12" descr="D(`UX~{FX3TVJG[E_P[QLU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5" y="1311275"/>
            <a:ext cx="8155940" cy="19024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40" y="3331210"/>
            <a:ext cx="8155940" cy="29159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50" grpId="0" bldLvl="0" animBg="1"/>
      <p:bldP spid="51" grpId="0" bldLvl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146175" y="1574800"/>
            <a:ext cx="9632315" cy="3927475"/>
          </a:xfrm>
          <a:prstGeom prst="rect">
            <a:avLst/>
          </a:prstGeom>
          <a:solidFill>
            <a:srgbClr val="7BAE9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7877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146175" y="915035"/>
            <a:ext cx="9333865" cy="497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dirty="0"/>
              <a:t>3.加强理论学习，提升自身素养</a:t>
            </a:r>
            <a:endParaRPr dirty="0"/>
          </a:p>
        </p:txBody>
      </p:sp>
      <p:pic>
        <p:nvPicPr>
          <p:cNvPr id="15" name="图片 14" descr="(6)%012}7SF6`074RK@_H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55" y="1779905"/>
            <a:ext cx="9286875" cy="19145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50" grpId="0" bldLvl="0" animBg="1"/>
      <p:bldP spid="51" grpId="0" bldLvl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556000" y="739775"/>
            <a:ext cx="632269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铸字比心体W" panose="00020600040101010101" pitchFamily="18" charset="-122"/>
                <a:ea typeface="汉仪铸字比心体W" panose="00020600040101010101" pitchFamily="18" charset="-122"/>
              </a:rPr>
              <a:t>（三）学生发展</a:t>
            </a:r>
            <a:endParaRPr lang="zh-CN" altLang="en-US" sz="4400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061325" y="2163445"/>
            <a:ext cx="250888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000" spc="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形成年级作文报，</a:t>
            </a:r>
            <a:endParaRPr lang="zh-CN" altLang="en-US" sz="2000" spc="3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zh-CN" altLang="en-US" sz="2000" spc="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充分发挥优秀作品的影响力。</a:t>
            </a:r>
            <a:endParaRPr lang="zh-CN" altLang="en-US" sz="2000" spc="3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25733" y="3792437"/>
            <a:ext cx="1981653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阿里巴巴普惠体 R" panose="00020600040101010101" pitchFamily="18" charset="-122"/>
              </a:rPr>
              <a:t>备战区抽测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阿里巴巴普惠体 R" panose="00020600040101010101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88135" y="2317115"/>
            <a:ext cx="284035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spc="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注重阅读积累，</a:t>
            </a:r>
            <a:endParaRPr lang="zh-CN" altLang="en-US" sz="2000" spc="3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/>
            <a:r>
              <a:rPr lang="zh-CN" altLang="en-US" sz="2000" spc="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稳步提升阅读素养。</a:t>
            </a:r>
            <a:endParaRPr lang="zh-CN" altLang="en-US" sz="2000" spc="3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87145" y="3804285"/>
            <a:ext cx="300545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依托“月能级考核”制度，提升学生语文综合素养。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295775" y="1855649"/>
            <a:ext cx="3600450" cy="2870198"/>
            <a:chOff x="4295775" y="1855649"/>
            <a:chExt cx="3600450" cy="2870198"/>
          </a:xfrm>
        </p:grpSpPr>
        <p:grpSp>
          <p:nvGrpSpPr>
            <p:cNvPr id="14" name="组合 13"/>
            <p:cNvGrpSpPr/>
            <p:nvPr/>
          </p:nvGrpSpPr>
          <p:grpSpPr>
            <a:xfrm>
              <a:off x="4660901" y="1855649"/>
              <a:ext cx="2870198" cy="2870198"/>
              <a:chOff x="3883027" y="2218506"/>
              <a:chExt cx="2870198" cy="287019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883027" y="2218506"/>
                <a:ext cx="2870198" cy="2870198"/>
              </a:xfrm>
              <a:prstGeom prst="ellipse">
                <a:avLst/>
              </a:prstGeom>
              <a:gradFill flip="none" rotWithShape="1">
                <a:gsLst>
                  <a:gs pos="0">
                    <a:srgbClr val="E6E6E6"/>
                  </a:gs>
                  <a:gs pos="100000">
                    <a:srgbClr val="E6E6E6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156486" y="2491965"/>
                <a:ext cx="2323280" cy="2323280"/>
              </a:xfrm>
              <a:prstGeom prst="ellipse">
                <a:avLst/>
              </a:prstGeom>
              <a:gradFill>
                <a:gsLst>
                  <a:gs pos="0">
                    <a:srgbClr val="57877C"/>
                  </a:gs>
                  <a:gs pos="70000">
                    <a:srgbClr val="7BAE9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sz="3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学生</a:t>
                </a:r>
                <a:endParaRPr lang="zh-CN" sz="36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  <a:p>
                <a:pPr algn="ctr"/>
                <a:r>
                  <a:rPr lang="zh-CN" sz="3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发展</a:t>
                </a:r>
                <a:endParaRPr lang="zh-CN" sz="36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295775" y="2352536"/>
              <a:ext cx="3600450" cy="1876425"/>
              <a:chOff x="4171950" y="2514600"/>
              <a:chExt cx="3600450" cy="187642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171950" y="2514600"/>
                <a:ext cx="409575" cy="409575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171950" y="3981450"/>
                <a:ext cx="409575" cy="409575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7362825" y="2514600"/>
                <a:ext cx="409575" cy="409575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7362825" y="3981450"/>
                <a:ext cx="409575" cy="409575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cxnSp>
        <p:nvCxnSpPr>
          <p:cNvPr id="23" name="直接连接符 22"/>
          <p:cNvCxnSpPr/>
          <p:nvPr/>
        </p:nvCxnSpPr>
        <p:spPr>
          <a:xfrm>
            <a:off x="1828800" y="3289300"/>
            <a:ext cx="2463800" cy="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899400" y="3289300"/>
            <a:ext cx="2463800" cy="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图片 12" descr="LRMPK]{JSM7V]BJ~TXAKVL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60" y="4774565"/>
            <a:ext cx="4415790" cy="15576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 animBg="1"/>
      <p:bldP spid="51" grpId="0" animBg="1"/>
      <p:bldP spid="33" grpId="0"/>
      <p:bldP spid="34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545" y="4770246"/>
            <a:ext cx="641606" cy="6599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85" y="2892678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5" y="2155695"/>
            <a:ext cx="440683" cy="43510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270240" y="2591110"/>
            <a:ext cx="565151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8000" dirty="0">
                <a:solidFill>
                  <a:srgbClr val="7BAE9C"/>
                </a:solidFill>
                <a:effectLst>
                  <a:outerShdw dist="38100" dir="2700000" algn="t" rotWithShape="0">
                    <a:srgbClr val="57877C"/>
                  </a:outerShdw>
                </a:effectLst>
                <a:latin typeface="汉仪行楷简" panose="02010600000101010101" charset="-122"/>
                <a:ea typeface="汉仪行楷简" panose="02010600000101010101" charset="-122"/>
              </a:rPr>
              <a:t>谢谢观看</a:t>
            </a:r>
            <a:endParaRPr lang="zh-CN" altLang="en-US" sz="8000" dirty="0">
              <a:solidFill>
                <a:srgbClr val="7BAE9C"/>
              </a:solidFill>
              <a:effectLst>
                <a:outerShdw dist="38100" dir="2700000" algn="t" rotWithShape="0">
                  <a:srgbClr val="57877C"/>
                </a:outerShdw>
              </a:effectLst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30125" y="663438"/>
            <a:ext cx="2036501" cy="495276"/>
            <a:chOff x="4632638" y="4615534"/>
            <a:chExt cx="2036501" cy="495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32638" y="4617378"/>
              <a:ext cx="486575" cy="491588"/>
              <a:chOff x="4603380" y="4990371"/>
              <a:chExt cx="486575" cy="49158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49280" y="4619222"/>
              <a:ext cx="486575" cy="491588"/>
              <a:chOff x="4603380" y="4990371"/>
              <a:chExt cx="486575" cy="49158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665922" y="4615534"/>
              <a:ext cx="486575" cy="491588"/>
              <a:chOff x="4603380" y="4990371"/>
              <a:chExt cx="486575" cy="49158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182564" y="4617378"/>
              <a:ext cx="486575" cy="491588"/>
              <a:chOff x="4603380" y="4990371"/>
              <a:chExt cx="486575" cy="49158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603380" y="4990371"/>
                <a:ext cx="486575" cy="491588"/>
              </a:xfrm>
              <a:prstGeom prst="ellipse">
                <a:avLst/>
              </a:prstGeom>
              <a:solidFill>
                <a:srgbClr val="7BAE9C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687008" y="505122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1988049" y="2897862"/>
            <a:ext cx="666880" cy="68344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9066769" y="4641741"/>
            <a:ext cx="735277" cy="658978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5608579" y="4843931"/>
            <a:ext cx="974843" cy="76200"/>
          </a:xfrm>
          <a:prstGeom prst="roundRect">
            <a:avLst>
              <a:gd name="adj" fmla="val 50000"/>
            </a:avLst>
          </a:prstGeom>
          <a:solidFill>
            <a:srgbClr val="7BAE9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66871"/>
            <a:ext cx="11334750" cy="512425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54" y="1457260"/>
            <a:ext cx="440683" cy="43510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960563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377796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6795029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27600" y="1076960"/>
            <a:ext cx="217170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dist="38100" dir="2700000" algn="t" rotWithShape="0">
                    <a:srgbClr val="57877C"/>
                  </a:outerShdw>
                </a:effectLst>
                <a:latin typeface="汉仪铸字比心体W" panose="00020600040101010101" pitchFamily="18" charset="-122"/>
                <a:ea typeface="汉仪铸字比心体W" panose="00020600040101010101" pitchFamily="18" charset="-122"/>
              </a:rPr>
              <a:t>目 录</a:t>
            </a:r>
            <a:endParaRPr lang="zh-CN" altLang="en-US" sz="48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0945" y="5443346"/>
            <a:ext cx="641606" cy="65999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7212569" y="5111641"/>
            <a:ext cx="735277" cy="658978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1244595" y="371633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行楷简" panose="02010600000101010101" charset="-122"/>
                <a:ea typeface="汉仪行楷简" panose="02010600000101010101" charset="-122"/>
              </a:rPr>
              <a:t>现状分析</a:t>
            </a:r>
            <a:endParaRPr lang="zh-CN" altLang="en-US" sz="3600" b="1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661828" y="371633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行楷简" panose="02010600000101010101" charset="-122"/>
                <a:ea typeface="汉仪行楷简" panose="02010600000101010101" charset="-122"/>
              </a:rPr>
              <a:t>学期目标</a:t>
            </a:r>
            <a:endParaRPr lang="zh-CN" sz="3600" b="1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13351" y="371506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行楷简" panose="02010600000101010101" charset="-122"/>
                <a:ea typeface="汉仪行楷简" panose="02010600000101010101" charset="-122"/>
              </a:rPr>
              <a:t>发展策略</a:t>
            </a:r>
            <a:endParaRPr lang="zh-CN" altLang="en-US" sz="3600" b="1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695700" y="3441700"/>
            <a:ext cx="0" cy="1016000"/>
          </a:xfrm>
          <a:prstGeom prst="line">
            <a:avLst/>
          </a:prstGeom>
          <a:ln>
            <a:solidFill>
              <a:srgbClr val="7BAE9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32500" y="3441700"/>
            <a:ext cx="0" cy="1016000"/>
          </a:xfrm>
          <a:prstGeom prst="line">
            <a:avLst/>
          </a:prstGeom>
          <a:ln>
            <a:solidFill>
              <a:srgbClr val="7BAE9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8496300" y="3441700"/>
            <a:ext cx="0" cy="1016000"/>
          </a:xfrm>
          <a:prstGeom prst="line">
            <a:avLst/>
          </a:prstGeom>
          <a:ln>
            <a:solidFill>
              <a:srgbClr val="7BAE9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960563" y="249110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77796" y="249110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795029" y="249110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44595" y="371506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行楷简" panose="02010600000101010101" charset="-122"/>
                <a:ea typeface="汉仪行楷简" panose="02010600000101010101" charset="-122"/>
              </a:rPr>
              <a:t>现状分析</a:t>
            </a:r>
            <a:endParaRPr lang="zh-CN" altLang="en-US" sz="3600" b="1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61828" y="371506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行楷简" panose="02010600000101010101" charset="-122"/>
                <a:ea typeface="汉仪行楷简" panose="02010600000101010101" charset="-122"/>
              </a:rPr>
              <a:t>学期目标</a:t>
            </a:r>
            <a:endParaRPr lang="zh-CN" sz="3600" b="1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59928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377161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94394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61828" y="3715060"/>
            <a:ext cx="24511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sz="3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行楷简" panose="02010600000101010101" charset="-122"/>
                <a:ea typeface="汉仪行楷简" panose="02010600000101010101" charset="-122"/>
              </a:rPr>
              <a:t>学期目标</a:t>
            </a:r>
            <a:endParaRPr lang="zh-CN" sz="3600" b="1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94394" y="2492375"/>
            <a:ext cx="1019175" cy="1019175"/>
          </a:xfrm>
          <a:prstGeom prst="ellipse">
            <a:avLst/>
          </a:prstGeom>
          <a:gradFill>
            <a:gsLst>
              <a:gs pos="0">
                <a:srgbClr val="7BAE9C"/>
              </a:gs>
              <a:gs pos="100000">
                <a:srgbClr val="57877C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5" grpId="0" animBg="1"/>
      <p:bldP spid="69" grpId="0" animBg="1"/>
      <p:bldP spid="62" grpId="0"/>
      <p:bldP spid="66" grpId="0"/>
      <p:bldP spid="70" grpId="0"/>
      <p:bldP spid="9" grpId="0" bldLvl="0" animBg="1"/>
      <p:bldP spid="13" grpId="0" bldLvl="0" animBg="1"/>
      <p:bldP spid="15" grpId="0" bldLvl="0" animBg="1"/>
      <p:bldP spid="17" grpId="0"/>
      <p:bldP spid="18" grpId="0"/>
      <p:bldP spid="19" grpId="0" bldLvl="0" animBg="1"/>
      <p:bldP spid="22" grpId="0" bldLvl="0" animBg="1"/>
      <p:bldP spid="24" grpId="0" bldLvl="0" animBg="1"/>
      <p:bldP spid="25" grpId="0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>
            <a:off x="0" y="2861850"/>
            <a:ext cx="5846578" cy="39961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5" y="425703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1965195"/>
            <a:ext cx="440683" cy="435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8745630" y="1810249"/>
            <a:ext cx="1159816" cy="118862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H="1" flipV="1">
            <a:off x="0" y="0"/>
            <a:ext cx="2538766" cy="1193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 flipH="1">
            <a:off x="6345422" y="2861851"/>
            <a:ext cx="5846578" cy="399614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33126" y="2182654"/>
            <a:ext cx="2330974" cy="2354984"/>
            <a:chOff x="5030125" y="665282"/>
            <a:chExt cx="486575" cy="491588"/>
          </a:xfrm>
        </p:grpSpPr>
        <p:sp>
          <p:nvSpPr>
            <p:cNvPr id="36" name="椭圆 35"/>
            <p:cNvSpPr/>
            <p:nvPr/>
          </p:nvSpPr>
          <p:spPr>
            <a:xfrm>
              <a:off x="5030125" y="665282"/>
              <a:ext cx="486575" cy="491588"/>
            </a:xfrm>
            <a:prstGeom prst="ellipse">
              <a:avLst/>
            </a:prstGeom>
            <a:gradFill>
              <a:gsLst>
                <a:gs pos="0">
                  <a:srgbClr val="57877C"/>
                </a:gs>
                <a:gs pos="70000">
                  <a:srgbClr val="7BAE9C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00" b="1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05113" y="747361"/>
              <a:ext cx="339033" cy="32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01</a:t>
              </a:r>
              <a:endParaRPr lang="zh-CN" altLang="en-US" sz="96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204450" y="3058067"/>
            <a:ext cx="5651510" cy="1015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600" b="1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行楷简" panose="02010600000101010101" charset="-122"/>
                <a:ea typeface="汉仪行楷简" panose="02010600000101010101" charset="-122"/>
                <a:sym typeface="+mn-ea"/>
              </a:rPr>
              <a:t>现状分析</a:t>
            </a:r>
            <a:endParaRPr lang="zh-CN" altLang="en-US" sz="66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378440" y="2149025"/>
            <a:ext cx="24511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spc="3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</a:t>
            </a:r>
            <a:endParaRPr lang="zh-CN" altLang="en-US" sz="5400" spc="3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3805469" y="4750547"/>
            <a:ext cx="735277" cy="658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（二）学生及学科发展现状分析</a:t>
              </a:r>
              <a:endParaRPr lang="zh-CN" altLang="en-US"/>
            </a:p>
            <a:p>
              <a:pPr algn="ctr"/>
              <a:r>
                <a:rPr lang="zh-CN" altLang="en-US"/>
                <a:t>1.学生现状分析</a:t>
              </a: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304910" y="5326136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541145" y="891540"/>
            <a:ext cx="9309735" cy="1938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（一）教师队伍情况分析</a:t>
            </a:r>
            <a:endParaRPr lang="zh-CN" altLang="en-US" sz="2800" b="1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sz="2800" b="1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1.优势分析</a:t>
            </a:r>
            <a:endParaRPr sz="2800" b="1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sz="2800" b="1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2.问题分析</a:t>
            </a:r>
            <a:endParaRPr sz="2800" b="1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3467100"/>
            <a:ext cx="2222500" cy="222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2977515"/>
            <a:ext cx="6908800" cy="31070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（二）学生及学科发展现状分析</a:t>
              </a:r>
              <a:endParaRPr lang="zh-CN" altLang="en-US"/>
            </a:p>
            <a:p>
              <a:pPr algn="ctr"/>
              <a:r>
                <a:rPr lang="zh-CN" altLang="en-US"/>
                <a:t>1.学生现状分析</a:t>
              </a: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304910" y="5326136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061845" y="1497965"/>
            <a:ext cx="5880735" cy="1938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sz="2800" b="1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（二）学生及学科发展现状分析</a:t>
            </a:r>
            <a:endParaRPr sz="2800" b="1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sz="2800" b="1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1.学生现状分析</a:t>
            </a:r>
            <a:endParaRPr sz="2800" b="1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sz="2800" b="1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2.学科发展现状分析</a:t>
            </a:r>
            <a:endParaRPr sz="2800" b="1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3467100"/>
            <a:ext cx="2222500" cy="2222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 bldLvl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>
            <a:off x="0" y="2861850"/>
            <a:ext cx="5846578" cy="39961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5" y="425703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1965195"/>
            <a:ext cx="440683" cy="435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8745630" y="1810249"/>
            <a:ext cx="1159816" cy="118862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H="1" flipV="1">
            <a:off x="0" y="0"/>
            <a:ext cx="2538766" cy="1193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 flipH="1">
            <a:off x="6345422" y="2861851"/>
            <a:ext cx="5846578" cy="399614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33126" y="2182654"/>
            <a:ext cx="2330974" cy="2354984"/>
            <a:chOff x="5030125" y="665282"/>
            <a:chExt cx="486575" cy="491588"/>
          </a:xfrm>
        </p:grpSpPr>
        <p:sp>
          <p:nvSpPr>
            <p:cNvPr id="36" name="椭圆 35"/>
            <p:cNvSpPr/>
            <p:nvPr/>
          </p:nvSpPr>
          <p:spPr>
            <a:xfrm>
              <a:off x="5030125" y="665282"/>
              <a:ext cx="486575" cy="491588"/>
            </a:xfrm>
            <a:prstGeom prst="ellipse">
              <a:avLst/>
            </a:prstGeom>
            <a:gradFill>
              <a:gsLst>
                <a:gs pos="0">
                  <a:srgbClr val="57877C"/>
                </a:gs>
                <a:gs pos="70000">
                  <a:srgbClr val="7BAE9C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00" b="1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05112" y="747361"/>
              <a:ext cx="339033" cy="32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02</a:t>
              </a:r>
              <a:endParaRPr lang="zh-CN" altLang="en-US" sz="96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270490" y="3230152"/>
            <a:ext cx="565151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dist="38100" dir="2700000" algn="t" rotWithShape="0">
                    <a:srgbClr val="57877C"/>
                  </a:outerShdw>
                </a:effectLst>
                <a:latin typeface="汉仪行楷简" panose="02010600000101010101" charset="-122"/>
                <a:ea typeface="汉仪行楷简" panose="02010600000101010101" charset="-122"/>
              </a:rPr>
              <a:t>学期目标</a:t>
            </a:r>
            <a:endParaRPr lang="zh-CN" altLang="en-US" sz="60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92715" y="2149025"/>
            <a:ext cx="24511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spc="3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</a:t>
            </a:r>
            <a:endParaRPr lang="zh-CN" altLang="en-US" sz="5400" spc="3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3805469" y="4750547"/>
            <a:ext cx="735277" cy="658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146175" y="1574800"/>
            <a:ext cx="9632315" cy="3927475"/>
          </a:xfrm>
          <a:prstGeom prst="rect">
            <a:avLst/>
          </a:prstGeom>
          <a:solidFill>
            <a:srgbClr val="7BAE9C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7877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428750" y="1545590"/>
            <a:ext cx="9333865" cy="3487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b="1" dirty="0"/>
              <a:t>团队文化：</a:t>
            </a:r>
            <a:r>
              <a:rPr dirty="0"/>
              <a:t>形成凝聚、高效的团队文化氛围，积极落实减负增效的教育政策。</a:t>
            </a:r>
            <a:endParaRPr dirty="0"/>
          </a:p>
          <a:p>
            <a:pPr algn="just">
              <a:lnSpc>
                <a:spcPct val="180000"/>
              </a:lnSpc>
            </a:pPr>
            <a:r>
              <a:rPr b="1" dirty="0"/>
              <a:t>课程建设：</a:t>
            </a:r>
            <a:r>
              <a:rPr dirty="0"/>
              <a:t>围绕如何</a:t>
            </a:r>
            <a:r>
              <a:rPr lang="zh-CN" dirty="0"/>
              <a:t>常规课程和特色课程</a:t>
            </a:r>
            <a:r>
              <a:rPr dirty="0"/>
              <a:t>，深入开展</a:t>
            </a:r>
            <a:r>
              <a:rPr lang="zh-CN" dirty="0"/>
              <a:t>红色课程</a:t>
            </a:r>
            <a:r>
              <a:rPr dirty="0"/>
              <a:t>和</a:t>
            </a:r>
            <a:r>
              <a:rPr lang="zh-CN" dirty="0"/>
              <a:t>阅读课程活动</a:t>
            </a:r>
            <a:r>
              <a:rPr dirty="0"/>
              <a:t>，</a:t>
            </a:r>
            <a:r>
              <a:rPr lang="zh-CN" dirty="0"/>
              <a:t>传承红色文化，提高阅读能力</a:t>
            </a:r>
            <a:r>
              <a:rPr dirty="0"/>
              <a:t>。以班报讲评、读写结合类教学研究为载体，构建</a:t>
            </a:r>
            <a:r>
              <a:rPr lang="zh-CN" dirty="0"/>
              <a:t>诗意高效</a:t>
            </a:r>
            <a:r>
              <a:rPr dirty="0"/>
              <a:t>的语文课堂。</a:t>
            </a:r>
            <a:endParaRPr dirty="0"/>
          </a:p>
          <a:p>
            <a:pPr algn="just">
              <a:lnSpc>
                <a:spcPct val="180000"/>
              </a:lnSpc>
            </a:pPr>
            <a:r>
              <a:rPr b="1" dirty="0"/>
              <a:t>教师发展：</a:t>
            </a:r>
            <a:r>
              <a:rPr dirty="0"/>
              <a:t>借助五级梯队评选要求，依托学科组活动，有针对性地提升教师专业能力。充分利用校、区级基本功竞赛等平台促进青年教师成长，以课题研究助推骨干教师的辐射影响力。</a:t>
            </a:r>
            <a:endParaRPr dirty="0"/>
          </a:p>
          <a:p>
            <a:pPr algn="just">
              <a:lnSpc>
                <a:spcPct val="180000"/>
              </a:lnSpc>
            </a:pPr>
            <a:r>
              <a:rPr b="1" dirty="0"/>
              <a:t>学生发展：</a:t>
            </a:r>
            <a:r>
              <a:rPr dirty="0"/>
              <a:t>加强课内外教与学的方法研究，把握年段特点，依托月质量调研、专项素养考核等，将提升学生语文学科素养扎实落实到日常，注重减负增效。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50" grpId="0" animBg="1"/>
      <p:bldP spid="51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866871"/>
            <a:ext cx="9931400" cy="5038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>
            <a:off x="0" y="2861850"/>
            <a:ext cx="5846578" cy="39961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5" y="425703"/>
            <a:ext cx="909830" cy="9646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1965195"/>
            <a:ext cx="440683" cy="435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7"/>
          <a:stretch>
            <a:fillRect/>
          </a:stretch>
        </p:blipFill>
        <p:spPr>
          <a:xfrm rot="2411492">
            <a:off x="8745630" y="1810249"/>
            <a:ext cx="1159816" cy="118862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H="1" flipV="1">
            <a:off x="0" y="0"/>
            <a:ext cx="2538766" cy="1193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r="52046"/>
          <a:stretch>
            <a:fillRect/>
          </a:stretch>
        </p:blipFill>
        <p:spPr>
          <a:xfrm flipH="1">
            <a:off x="6345422" y="2861851"/>
            <a:ext cx="5846578" cy="399614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33126" y="2182654"/>
            <a:ext cx="2330974" cy="2354984"/>
            <a:chOff x="5030125" y="665282"/>
            <a:chExt cx="486575" cy="491588"/>
          </a:xfrm>
        </p:grpSpPr>
        <p:sp>
          <p:nvSpPr>
            <p:cNvPr id="36" name="椭圆 35"/>
            <p:cNvSpPr/>
            <p:nvPr/>
          </p:nvSpPr>
          <p:spPr>
            <a:xfrm>
              <a:off x="5030125" y="665282"/>
              <a:ext cx="486575" cy="491588"/>
            </a:xfrm>
            <a:prstGeom prst="ellipse">
              <a:avLst/>
            </a:prstGeom>
            <a:gradFill>
              <a:gsLst>
                <a:gs pos="0">
                  <a:srgbClr val="57877C"/>
                </a:gs>
                <a:gs pos="70000">
                  <a:srgbClr val="7BAE9C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500" b="1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27231" y="747361"/>
              <a:ext cx="294796" cy="32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03</a:t>
              </a:r>
              <a:endParaRPr lang="zh-CN" altLang="en-US" sz="96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270490" y="3230152"/>
            <a:ext cx="565151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effectLst>
                  <a:outerShdw dist="38100" dir="2700000" algn="t" rotWithShape="0">
                    <a:srgbClr val="57877C"/>
                  </a:outerShdw>
                </a:effectLst>
                <a:latin typeface="汉仪行楷简" panose="02010600000101010101" charset="-122"/>
                <a:ea typeface="汉仪行楷简" panose="02010600000101010101" charset="-122"/>
              </a:rPr>
              <a:t>发展策略</a:t>
            </a:r>
            <a:endParaRPr lang="zh-CN" altLang="en-US" sz="60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effectLst>
                <a:outerShdw dist="38100" dir="2700000" algn="t" rotWithShape="0">
                  <a:srgbClr val="57877C"/>
                </a:outerShdw>
              </a:effectLst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92715" y="2149025"/>
            <a:ext cx="24511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spc="300" dirty="0">
                <a:solidFill>
                  <a:srgbClr val="7BAE9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</a:t>
            </a:r>
            <a:endParaRPr lang="zh-CN" altLang="en-US" sz="5400" spc="300" dirty="0">
              <a:solidFill>
                <a:srgbClr val="7BAE9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b="-25703"/>
          <a:stretch>
            <a:fillRect/>
          </a:stretch>
        </p:blipFill>
        <p:spPr>
          <a:xfrm rot="10388211">
            <a:off x="3805469" y="4750547"/>
            <a:ext cx="735277" cy="658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7615" y="387350"/>
            <a:ext cx="11236770" cy="6083300"/>
            <a:chOff x="477615" y="387350"/>
            <a:chExt cx="11236770" cy="6083300"/>
          </a:xfrm>
        </p:grpSpPr>
        <p:sp>
          <p:nvSpPr>
            <p:cNvPr id="9" name="矩形 8"/>
            <p:cNvSpPr/>
            <p:nvPr/>
          </p:nvSpPr>
          <p:spPr>
            <a:xfrm>
              <a:off x="477615" y="387350"/>
              <a:ext cx="11236770" cy="6083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A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09600" y="525780"/>
              <a:ext cx="10972800" cy="5806440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r="48696"/>
          <a:stretch>
            <a:fillRect/>
          </a:stretch>
        </p:blipFill>
        <p:spPr>
          <a:xfrm>
            <a:off x="0" y="5016500"/>
            <a:ext cx="2805466" cy="184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61189" r="853"/>
          <a:stretch>
            <a:fillRect/>
          </a:stretch>
        </p:blipFill>
        <p:spPr>
          <a:xfrm flipV="1">
            <a:off x="9653234" y="0"/>
            <a:ext cx="2538766" cy="11938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274060" y="612424"/>
            <a:ext cx="5080000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spc="300" dirty="0">
                <a:gradFill>
                  <a:gsLst>
                    <a:gs pos="0">
                      <a:srgbClr val="7BAE9C"/>
                    </a:gs>
                    <a:gs pos="100000">
                      <a:srgbClr val="57877C"/>
                    </a:gs>
                  </a:gsLst>
                  <a:lin ang="5400000" scaled="1"/>
                </a:gradFill>
                <a:latin typeface="汉仪铸字比心体W" panose="00020600040101010101" pitchFamily="18" charset="-122"/>
                <a:ea typeface="汉仪铸字比心体W" panose="00020600040101010101" pitchFamily="18" charset="-122"/>
              </a:rPr>
              <a:t>（一）课程建设</a:t>
            </a:r>
            <a:endParaRPr lang="zh-CN" altLang="en-US" sz="4400" spc="300" dirty="0">
              <a:gradFill>
                <a:gsLst>
                  <a:gs pos="0">
                    <a:srgbClr val="7BAE9C"/>
                  </a:gs>
                  <a:gs pos="100000">
                    <a:srgbClr val="57877C"/>
                  </a:gs>
                </a:gsLst>
                <a:lin ang="5400000" scaled="1"/>
              </a:gradFill>
              <a:latin typeface="汉仪铸字比心体W" panose="00020600040101010101" pitchFamily="18" charset="-122"/>
              <a:ea typeface="汉仪铸字比心体W" panose="00020600040101010101" pitchFamily="18" charset="-122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5400000">
            <a:off x="1252719" y="5476928"/>
            <a:ext cx="353809" cy="728353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 rot="5400000">
            <a:off x="10296510" y="596294"/>
            <a:ext cx="452411" cy="9313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BAE9C"/>
              </a:gs>
              <a:gs pos="100000">
                <a:srgbClr val="7BAE9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38010" y="1579245"/>
            <a:ext cx="2082800" cy="482600"/>
          </a:xfrm>
          <a:prstGeom prst="roundRect">
            <a:avLst/>
          </a:prstGeom>
          <a:solidFill>
            <a:srgbClr val="7BA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、常规课程</a:t>
            </a:r>
            <a:endParaRPr lang="zh-CN" altLang="en-US" sz="24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3" name="图片 12" descr="MCB%I6A0ON4]@7YJ[R20}}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055" y="1579245"/>
            <a:ext cx="7087870" cy="46850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 animBg="1"/>
      <p:bldP spid="51" grpId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ISLIDE.ICON" val="#80673;"/>
</p:tagLst>
</file>

<file path=ppt/tags/tag2.xml><?xml version="1.0" encoding="utf-8"?>
<p:tagLst xmlns:p="http://schemas.openxmlformats.org/presentationml/2006/main">
  <p:tag name="COMMONDATA" val="eyJoZGlkIjoiNTNlYzNlZjQzZmQ4OTBmZGJiZWUzNGQ1OTEzMzI1Z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WPS 演示</Application>
  <PresentationFormat>宽屏</PresentationFormat>
  <Paragraphs>161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汉仪行楷简</vt:lpstr>
      <vt:lpstr>思源宋体 CN Heavy</vt:lpstr>
      <vt:lpstr>思源宋体 CN</vt:lpstr>
      <vt:lpstr>汉仪铸字比心体W</vt:lpstr>
      <vt:lpstr>阿里巴巴普惠体 R</vt:lpstr>
      <vt:lpstr>等线</vt:lpstr>
      <vt:lpstr>微软雅黑</vt:lpstr>
      <vt:lpstr>Arial Unicode MS</vt:lpstr>
      <vt:lpstr>等线 Light</vt:lpstr>
      <vt:lpstr>Calibri</vt:lpstr>
      <vt:lpstr>楷体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</dc:creator>
  <cp:lastModifiedBy>千纸鹤</cp:lastModifiedBy>
  <cp:revision>30</cp:revision>
  <dcterms:created xsi:type="dcterms:W3CDTF">2018-04-18T06:17:00Z</dcterms:created>
  <dcterms:modified xsi:type="dcterms:W3CDTF">2022-09-06T10:58:43Z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F02757FBA88A46B593477827F3E452C8</vt:lpwstr>
  </property>
  <property fmtid="{D5CDD505-2E9C-101B-9397-08002B2CF9AE}" pid="3" name="KSOProductBuildVer">
    <vt:lpwstr>2052-11.1.0.12156</vt:lpwstr>
  </property>
</Properties>
</file>