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 id="2147483660" r:id="rId3"/>
  </p:sldMasterIdLst>
  <p:notesMasterIdLst>
    <p:notesMasterId r:id="rId5"/>
  </p:notesMasterIdLst>
  <p:sldIdLst>
    <p:sldId id="256" r:id="rId4"/>
    <p:sldId id="257" r:id="rId6"/>
    <p:sldId id="258" r:id="rId7"/>
    <p:sldId id="4017" r:id="rId8"/>
    <p:sldId id="4008" r:id="rId9"/>
    <p:sldId id="259" r:id="rId10"/>
    <p:sldId id="3956" r:id="rId11"/>
    <p:sldId id="260" r:id="rId12"/>
    <p:sldId id="4076" r:id="rId13"/>
    <p:sldId id="4064" r:id="rId14"/>
    <p:sldId id="3949" r:id="rId15"/>
    <p:sldId id="4051" r:id="rId16"/>
    <p:sldId id="4090" r:id="rId17"/>
    <p:sldId id="3992" r:id="rId18"/>
    <p:sldId id="4009" r:id="rId19"/>
    <p:sldId id="4010" r:id="rId20"/>
    <p:sldId id="4037" r:id="rId21"/>
    <p:sldId id="4014" r:id="rId22"/>
    <p:sldId id="4050" r:id="rId23"/>
    <p:sldId id="4065" r:id="rId24"/>
    <p:sldId id="4067" r:id="rId25"/>
    <p:sldId id="262"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showGuides="1">
      <p:cViewPr varScale="1">
        <p:scale>
          <a:sx n="65" d="100"/>
          <a:sy n="65" d="100"/>
        </p:scale>
        <p:origin x="-1074" y="-114"/>
      </p:cViewPr>
      <p:guideLst>
        <p:guide orient="horz" pos="216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10.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B87B3-C00C-49DE-9631-FCDA8E6B600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1A3-2C32-4C93-A554-CA9CFBD37C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15161A3-2C32-4C93-A554-CA9CFBD37C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64DF03C-67ED-4818-AD82-B9C54BD95ED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97772CB-2D7C-49D2-A380-155D0BD56EB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074C67D-7A62-4AE1-9619-5D1F1BADAEB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0813549-C047-4BD6-BD43-A50B709F5D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06C1FC-4D12-4F17-9CCF-345A68F9F99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13549-C047-4BD6-BD43-A50B709F5D5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6C1FC-4D12-4F17-9CCF-345A68F9F9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772CB-2D7C-49D2-A380-155D0BD56EB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4C67D-7A62-4AE1-9619-5D1F1BADAEB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3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tags" Target="../tags/tag7.xml"/><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662248" y="1875066"/>
            <a:ext cx="1464498" cy="794568"/>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grpSp>
        <p:nvGrpSpPr>
          <p:cNvPr id="4" name="组合 3"/>
          <p:cNvGrpSpPr/>
          <p:nvPr/>
        </p:nvGrpSpPr>
        <p:grpSpPr>
          <a:xfrm>
            <a:off x="2378075" y="746760"/>
            <a:ext cx="8055610" cy="5364480"/>
            <a:chOff x="3256" y="1176"/>
            <a:chExt cx="12686" cy="8448"/>
          </a:xfrm>
        </p:grpSpPr>
        <p:sp>
          <p:nvSpPr>
            <p:cNvPr id="19" name="椭圆 18"/>
            <p:cNvSpPr/>
            <p:nvPr/>
          </p:nvSpPr>
          <p:spPr>
            <a:xfrm>
              <a:off x="5376" y="1176"/>
              <a:ext cx="8448" cy="8448"/>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5683" y="3518"/>
              <a:ext cx="7833" cy="3052"/>
            </a:xfrm>
            <a:prstGeom prst="rect">
              <a:avLst/>
            </a:prstGeom>
            <a:solidFill>
              <a:schemeClr val="bg1"/>
            </a:solidFill>
          </p:spPr>
          <p:txBody>
            <a:bodyPr wrap="square" lIns="91440" tIns="45720" rIns="91440" bIns="45720">
              <a:spAutoFit/>
            </a:bodyPr>
            <a:lstStyle/>
            <a:p>
              <a:pPr algn="just"/>
              <a:r>
                <a:rPr lang="zh-CN" altLang="en-US"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rPr>
                <a:t>着眼</a:t>
              </a:r>
              <a:r>
                <a:rPr lang="en-US" altLang="zh-C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rPr>
                <a:t>“</a:t>
              </a:r>
              <a:r>
                <a:rPr lang="zh-CN" altLang="en-US"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rPr>
                <a:t>新课标</a:t>
              </a:r>
              <a:r>
                <a:rPr lang="en-US" altLang="zh-C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rPr>
                <a:t>”</a:t>
              </a:r>
              <a:endParaRPr lang="en-US" altLang="zh-C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endParaRPr>
            </a:p>
            <a:p>
              <a:pPr algn="just"/>
              <a:r>
                <a:rPr lang="zh-CN" altLang="en-US"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rPr>
                <a:t>迈向</a:t>
              </a:r>
              <a:r>
                <a:rPr lang="en-US" altLang="zh-C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sym typeface="+mn-ea"/>
                </a:rPr>
                <a:t>“</a:t>
              </a:r>
              <a:r>
                <a:rPr lang="zh-CN" altLang="en-US"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sym typeface="+mn-ea"/>
                </a:rPr>
                <a:t>新优质</a:t>
              </a:r>
              <a:r>
                <a:rPr lang="en-US" altLang="zh-C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sym typeface="+mn-ea"/>
                </a:rPr>
                <a:t>”</a:t>
              </a:r>
              <a:endParaRPr lang="en-US" altLang="zh-CN" sz="60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楷体" panose="02010609060101010101" charset="-122"/>
                <a:ea typeface="楷体" panose="02010609060101010101" charset="-122"/>
              </a:endParaRPr>
            </a:p>
          </p:txBody>
        </p:sp>
        <p:sp>
          <p:nvSpPr>
            <p:cNvPr id="9" name="TextBox 8"/>
            <p:cNvSpPr txBox="1"/>
            <p:nvPr/>
          </p:nvSpPr>
          <p:spPr>
            <a:xfrm>
              <a:off x="3256" y="7567"/>
              <a:ext cx="12686" cy="919"/>
            </a:xfrm>
            <a:prstGeom prst="rect">
              <a:avLst/>
            </a:prstGeom>
            <a:solidFill>
              <a:schemeClr val="bg1"/>
            </a:solidFill>
          </p:spPr>
          <p:txBody>
            <a:bodyPr wrap="square" rtlCol="0">
              <a:spAutoFit/>
            </a:bodyPr>
            <a:lstStyle/>
            <a:p>
              <a:r>
                <a:rPr sz="3200" b="1" dirty="0" smtClean="0"/>
                <a:t>202</a:t>
              </a:r>
              <a:r>
                <a:rPr lang="en-US" sz="3200" b="1" dirty="0" smtClean="0"/>
                <a:t>2</a:t>
              </a:r>
              <a:r>
                <a:rPr sz="3200" b="1" dirty="0" smtClean="0"/>
                <a:t>-202</a:t>
              </a:r>
              <a:r>
                <a:rPr lang="en-US" sz="3200" b="1" dirty="0" smtClean="0"/>
                <a:t>3</a:t>
              </a:r>
              <a:r>
                <a:rPr sz="3200" b="1" dirty="0" smtClean="0"/>
                <a:t>学年第</a:t>
              </a:r>
              <a:r>
                <a:rPr lang="zh-CN" sz="3200" b="1" dirty="0" smtClean="0"/>
                <a:t>一</a:t>
              </a:r>
              <a:r>
                <a:rPr sz="3200" b="1" dirty="0" smtClean="0"/>
                <a:t>学期  </a:t>
              </a:r>
              <a:r>
                <a:rPr lang="zh-CN" sz="3200" b="1" dirty="0" smtClean="0"/>
                <a:t>三</a:t>
              </a:r>
              <a:r>
                <a:rPr sz="3200" b="1" dirty="0" smtClean="0"/>
                <a:t>语教研组计划</a:t>
              </a:r>
              <a:endParaRPr sz="3200" b="1" dirty="0" smtClean="0"/>
            </a:p>
          </p:txBody>
        </p:sp>
      </p:gr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5435"/>
            <a:ext cx="5008880" cy="3548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叶子"/>
          <p:cNvPicPr>
            <a:picLocks noChangeAspect="1"/>
          </p:cNvPicPr>
          <p:nvPr/>
        </p:nvPicPr>
        <p:blipFill>
          <a:blip r:embed="rId1" cstate="screen"/>
          <a:stretch>
            <a:fillRect/>
          </a:stretch>
        </p:blipFill>
        <p:spPr>
          <a:xfrm>
            <a:off x="10240645" y="0"/>
            <a:ext cx="2039620" cy="893445"/>
          </a:xfrm>
          <a:prstGeom prst="rect">
            <a:avLst/>
          </a:prstGeom>
        </p:spPr>
      </p:pic>
      <p:grpSp>
        <p:nvGrpSpPr>
          <p:cNvPr id="7" name="组合 6"/>
          <p:cNvGrpSpPr/>
          <p:nvPr/>
        </p:nvGrpSpPr>
        <p:grpSpPr>
          <a:xfrm>
            <a:off x="380365" y="371475"/>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课</a:t>
              </a:r>
              <a:r>
                <a:rPr lang="zh-CN" altLang="en-US" sz="2800" dirty="0">
                  <a:solidFill>
                    <a:schemeClr val="tx1">
                      <a:lumMod val="65000"/>
                      <a:lumOff val="35000"/>
                    </a:schemeClr>
                  </a:solidFill>
                  <a:latin typeface="黑体" panose="02010609060101010101" charset="-122"/>
                  <a:ea typeface="黑体" panose="02010609060101010101" charset="-122"/>
                </a:rPr>
                <a:t>程建设</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sp>
        <p:nvSpPr>
          <p:cNvPr id="2" name="文本框 1"/>
          <p:cNvSpPr txBox="1"/>
          <p:nvPr/>
        </p:nvSpPr>
        <p:spPr>
          <a:xfrm>
            <a:off x="1044575" y="1520825"/>
            <a:ext cx="10102850" cy="2306955"/>
          </a:xfrm>
          <a:prstGeom prst="rect">
            <a:avLst/>
          </a:prstGeom>
          <a:noFill/>
          <a:ln w="9525">
            <a:noFill/>
          </a:ln>
        </p:spPr>
        <p:txBody>
          <a:bodyPr wrap="square">
            <a:spAutoFit/>
          </a:bodyPr>
          <a:p>
            <a:pPr indent="139700">
              <a:lnSpc>
                <a:spcPct val="150000"/>
              </a:lnSpc>
            </a:pPr>
            <a:r>
              <a:rPr lang="en-US" sz="2400" b="0">
                <a:solidFill>
                  <a:schemeClr val="accent6">
                    <a:lumMod val="50000"/>
                  </a:schemeClr>
                </a:solidFill>
                <a:latin typeface="黑体" panose="02010609060101010101" charset="-122"/>
                <a:ea typeface="黑体" panose="02010609060101010101" charset="-122"/>
                <a:cs typeface="黑体" panose="02010609060101010101" charset="-122"/>
              </a:rPr>
              <a:t>1.</a:t>
            </a:r>
            <a:r>
              <a:rPr lang="zh-CN" sz="2400" b="0">
                <a:solidFill>
                  <a:schemeClr val="accent6">
                    <a:lumMod val="50000"/>
                  </a:schemeClr>
                </a:solidFill>
                <a:latin typeface="黑体" panose="02010609060101010101" charset="-122"/>
                <a:ea typeface="黑体" panose="02010609060101010101" charset="-122"/>
                <a:cs typeface="黑体" panose="02010609060101010101" charset="-122"/>
              </a:rPr>
              <a:t>尝试构建语文学习任务群，注重课程的阶段性与发展性；</a:t>
            </a:r>
            <a:endParaRPr lang="zh-CN" sz="2400" b="0">
              <a:solidFill>
                <a:schemeClr val="accent6">
                  <a:lumMod val="50000"/>
                </a:schemeClr>
              </a:solidFill>
              <a:latin typeface="黑体" panose="02010609060101010101" charset="-122"/>
              <a:ea typeface="黑体" panose="02010609060101010101" charset="-122"/>
              <a:cs typeface="黑体" panose="02010609060101010101" charset="-122"/>
            </a:endParaRPr>
          </a:p>
          <a:p>
            <a:pPr indent="139700">
              <a:lnSpc>
                <a:spcPct val="150000"/>
              </a:lnSpc>
            </a:pPr>
            <a:r>
              <a:rPr lang="zh-CN" altLang="en-US" sz="2400">
                <a:solidFill>
                  <a:schemeClr val="accent6">
                    <a:lumMod val="50000"/>
                  </a:schemeClr>
                </a:solidFill>
                <a:latin typeface="黑体" panose="02010609060101010101" charset="-122"/>
                <a:ea typeface="黑体" panose="02010609060101010101" charset="-122"/>
                <a:cs typeface="黑体" panose="02010609060101010101" charset="-122"/>
              </a:rPr>
              <a:t>2.对照学校要求，深化弘雅课堂转型，落实向美、挑战、生长的课堂规程；</a:t>
            </a:r>
            <a:endParaRPr lang="zh-CN" altLang="en-US" sz="2400">
              <a:solidFill>
                <a:schemeClr val="accent6">
                  <a:lumMod val="50000"/>
                </a:schemeClr>
              </a:solidFill>
              <a:latin typeface="黑体" panose="02010609060101010101" charset="-122"/>
              <a:ea typeface="黑体" panose="02010609060101010101" charset="-122"/>
              <a:cs typeface="黑体" panose="02010609060101010101" charset="-122"/>
            </a:endParaRPr>
          </a:p>
          <a:p>
            <a:pPr indent="139700">
              <a:lnSpc>
                <a:spcPct val="150000"/>
              </a:lnSpc>
            </a:pPr>
            <a:r>
              <a:rPr lang="en-US" altLang="zh-CN" sz="2400">
                <a:solidFill>
                  <a:schemeClr val="accent6">
                    <a:lumMod val="50000"/>
                  </a:schemeClr>
                </a:solidFill>
                <a:latin typeface="黑体" panose="02010609060101010101" charset="-122"/>
                <a:ea typeface="黑体" panose="02010609060101010101" charset="-122"/>
                <a:cs typeface="黑体" panose="02010609060101010101" charset="-122"/>
              </a:rPr>
              <a:t>3.</a:t>
            </a:r>
            <a:r>
              <a:rPr lang="zh-CN" altLang="en-US" sz="2400">
                <a:solidFill>
                  <a:schemeClr val="accent6">
                    <a:lumMod val="50000"/>
                  </a:schemeClr>
                </a:solidFill>
                <a:latin typeface="黑体" panose="02010609060101010101" charset="-122"/>
                <a:ea typeface="黑体" panose="02010609060101010101" charset="-122"/>
                <a:cs typeface="黑体" panose="02010609060101010101" charset="-122"/>
              </a:rPr>
              <a:t>泛在读写</a:t>
            </a:r>
            <a:endParaRPr lang="zh-CN" altLang="en-US" sz="2400">
              <a:solidFill>
                <a:schemeClr val="accent6">
                  <a:lumMod val="50000"/>
                </a:schemeClr>
              </a:solidFill>
              <a:latin typeface="黑体" panose="02010609060101010101" charset="-122"/>
              <a:ea typeface="黑体" panose="02010609060101010101" charset="-122"/>
              <a:cs typeface="黑体" panose="02010609060101010101" charset="-122"/>
            </a:endParaRPr>
          </a:p>
          <a:p>
            <a:pPr indent="139700">
              <a:lnSpc>
                <a:spcPct val="150000"/>
              </a:lnSpc>
            </a:pPr>
            <a:endParaRPr lang="zh-CN" altLang="en-US" sz="2400">
              <a:solidFill>
                <a:schemeClr val="accent6">
                  <a:lumMod val="50000"/>
                </a:schemeClr>
              </a:solidFill>
              <a:latin typeface="黑体" panose="02010609060101010101" charset="-122"/>
              <a:ea typeface="黑体" panose="02010609060101010101" charset="-122"/>
              <a:cs typeface="黑体" panose="02010609060101010101" charset="-122"/>
            </a:endParaRPr>
          </a:p>
        </p:txBody>
      </p:sp>
      <p:graphicFrame>
        <p:nvGraphicFramePr>
          <p:cNvPr id="3" name="表格 2"/>
          <p:cNvGraphicFramePr/>
          <p:nvPr>
            <p:custDataLst>
              <p:tags r:id="rId2"/>
            </p:custDataLst>
          </p:nvPr>
        </p:nvGraphicFramePr>
        <p:xfrm>
          <a:off x="2232660" y="3438525"/>
          <a:ext cx="8311515" cy="2858770"/>
        </p:xfrm>
        <a:graphic>
          <a:graphicData uri="http://schemas.openxmlformats.org/drawingml/2006/table">
            <a:tbl>
              <a:tblPr firstRow="1" bandRow="1">
                <a:tableStyleId>{5940675A-B579-460E-94D1-54222C63F5DA}</a:tableStyleId>
              </a:tblPr>
              <a:tblGrid>
                <a:gridCol w="1785620"/>
                <a:gridCol w="6525895"/>
              </a:tblGrid>
              <a:tr h="531495">
                <a:tc gridSpan="2">
                  <a:txBody>
                    <a:bodyPr/>
                    <a:p>
                      <a:pPr indent="0" algn="ctr">
                        <a:buNone/>
                      </a:pPr>
                      <a:r>
                        <a:rPr lang="en-US" sz="3200" b="1">
                          <a:solidFill>
                            <a:schemeClr val="accent6">
                              <a:lumMod val="50000"/>
                            </a:schemeClr>
                          </a:solidFill>
                          <a:latin typeface="宋体" panose="02010600030101010101" pitchFamily="2" charset="-122"/>
                          <a:ea typeface="宋体" panose="02010600030101010101" pitchFamily="2" charset="-122"/>
                          <a:cs typeface="宋体" panose="02010600030101010101" pitchFamily="2" charset="-122"/>
                        </a:rPr>
                        <a:t>泛在读写课程</a:t>
                      </a:r>
                      <a:endParaRPr lang="en-US" altLang="en-US" sz="3200" b="1">
                        <a:solidFill>
                          <a:schemeClr val="accent6">
                            <a:lumMod val="50000"/>
                          </a:schemeClr>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66548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推进策略</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将泛在读写</a:t>
                      </a:r>
                      <a:r>
                        <a:rPr lang="en-US" sz="2000" b="0">
                          <a:latin typeface="宋体" panose="02010600030101010101" pitchFamily="2" charset="-122"/>
                          <a:ea typeface="宋体" panose="02010600030101010101" pitchFamily="2" charset="-122"/>
                          <a:cs typeface="宋体" panose="02010600030101010101" pitchFamily="2" charset="-122"/>
                        </a:rPr>
                        <a:t>与</a:t>
                      </a:r>
                      <a:r>
                        <a:rPr lang="en-US" sz="2000" b="0">
                          <a:latin typeface="Times New Roman" panose="02020603050405020304" charset="0"/>
                          <a:cs typeface="Times New Roman" panose="02020603050405020304" charset="0"/>
                        </a:rPr>
                        <a:t>课后服务</a:t>
                      </a:r>
                      <a:r>
                        <a:rPr lang="en-US" sz="2000" b="0">
                          <a:latin typeface="宋体" panose="02010600030101010101" pitchFamily="2" charset="-122"/>
                          <a:ea typeface="宋体" panose="02010600030101010101" pitchFamily="2" charset="-122"/>
                          <a:cs typeface="宋体" panose="02010600030101010101" pitchFamily="2" charset="-122"/>
                        </a:rPr>
                        <a:t>、综合实践课程</a:t>
                      </a:r>
                      <a:r>
                        <a:rPr lang="en-US" sz="2000" b="0">
                          <a:latin typeface="Times New Roman" panose="02020603050405020304" charset="0"/>
                          <a:cs typeface="Times New Roman" panose="02020603050405020304" charset="0"/>
                        </a:rPr>
                        <a:t>进</a:t>
                      </a:r>
                      <a:r>
                        <a:rPr lang="en-US" sz="2000" b="0">
                          <a:latin typeface="宋体" panose="02010600030101010101" pitchFamily="2" charset="-122"/>
                          <a:ea typeface="宋体" panose="02010600030101010101" pitchFamily="2" charset="-122"/>
                          <a:cs typeface="宋体" panose="02010600030101010101" pitchFamily="2" charset="-122"/>
                        </a:rPr>
                        <a:t>行综合融通</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4845">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主要方式</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Times New Roman" panose="02020603050405020304" charset="0"/>
                          <a:cs typeface="Times New Roman" panose="02020603050405020304" charset="0"/>
                        </a:rPr>
                        <a:t>故事表演、绘本创作、经典影视欣赏、</a:t>
                      </a:r>
                      <a:r>
                        <a:rPr lang="en-US" sz="2000" b="0">
                          <a:latin typeface="宋体" panose="02010600030101010101" pitchFamily="2" charset="-122"/>
                          <a:ea typeface="宋体" panose="02010600030101010101" pitchFamily="2" charset="-122"/>
                          <a:cs typeface="宋体" panose="02010600030101010101" pitchFamily="2" charset="-122"/>
                        </a:rPr>
                        <a:t>树叶</a:t>
                      </a:r>
                      <a:r>
                        <a:rPr lang="en-US" sz="2000" b="0">
                          <a:latin typeface="Times New Roman" panose="02020603050405020304" charset="0"/>
                          <a:cs typeface="Times New Roman" panose="02020603050405020304" charset="0"/>
                        </a:rPr>
                        <a:t>主题探究等</a:t>
                      </a:r>
                      <a:endParaRPr lang="en-US" altLang="en-US" sz="2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6950">
                <a:tc>
                  <a:txBody>
                    <a:bodyPr/>
                    <a:p>
                      <a:pPr indent="0" algn="ctr">
                        <a:buNone/>
                      </a:pPr>
                      <a:r>
                        <a:rPr lang="en-US" sz="2000" b="1">
                          <a:latin typeface="宋体" panose="02010600030101010101" pitchFamily="2" charset="-122"/>
                          <a:ea typeface="宋体" panose="02010600030101010101" pitchFamily="2" charset="-122"/>
                          <a:cs typeface="宋体" panose="02010600030101010101" pitchFamily="2" charset="-122"/>
                        </a:rPr>
                        <a:t>资源开发</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《跟着课本去旅行》《此画怎讲》《中国唱诗班》</a:t>
                      </a:r>
                      <a:endParaRPr lang="en-US" sz="2000" b="0">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000" b="0">
                          <a:latin typeface="宋体" panose="02010600030101010101" pitchFamily="2" charset="-122"/>
                          <a:ea typeface="宋体" panose="02010600030101010101" pitchFamily="2" charset="-122"/>
                          <a:cs typeface="宋体" panose="02010600030101010101" pitchFamily="2" charset="-122"/>
                        </a:rPr>
                        <a:t>《二十四节气生活》等</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叶子"/>
          <p:cNvPicPr>
            <a:picLocks noChangeAspect="1"/>
          </p:cNvPicPr>
          <p:nvPr/>
        </p:nvPicPr>
        <p:blipFill>
          <a:blip r:embed="rId1" cstate="screen"/>
          <a:stretch>
            <a:fillRect/>
          </a:stretch>
        </p:blipFill>
        <p:spPr>
          <a:xfrm>
            <a:off x="10240645" y="0"/>
            <a:ext cx="2039620" cy="893445"/>
          </a:xfrm>
          <a:prstGeom prst="rect">
            <a:avLst/>
          </a:prstGeom>
        </p:spPr>
      </p:pic>
      <p:grpSp>
        <p:nvGrpSpPr>
          <p:cNvPr id="7" name="组合 6"/>
          <p:cNvGrpSpPr/>
          <p:nvPr/>
        </p:nvGrpSpPr>
        <p:grpSpPr>
          <a:xfrm>
            <a:off x="380365" y="371475"/>
            <a:ext cx="4124960" cy="521970"/>
            <a:chOff x="355" y="232"/>
            <a:chExt cx="649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588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课程建设</a:t>
              </a:r>
              <a:r>
                <a:rPr lang="en-US" altLang="zh-CN" sz="2800" dirty="0">
                  <a:solidFill>
                    <a:schemeClr val="tx1">
                      <a:lumMod val="65000"/>
                      <a:lumOff val="35000"/>
                    </a:schemeClr>
                  </a:solidFill>
                  <a:latin typeface="黑体" panose="02010609060101010101" charset="-122"/>
                  <a:ea typeface="黑体" panose="02010609060101010101" charset="-122"/>
                </a:rPr>
                <a:t>——</a:t>
              </a:r>
              <a:r>
                <a:rPr lang="zh-CN" altLang="en-US" sz="2800" dirty="0">
                  <a:solidFill>
                    <a:schemeClr val="tx1">
                      <a:lumMod val="65000"/>
                      <a:lumOff val="35000"/>
                    </a:schemeClr>
                  </a:solidFill>
                  <a:latin typeface="黑体" panose="02010609060101010101" charset="-122"/>
                  <a:ea typeface="黑体" panose="02010609060101010101" charset="-122"/>
                </a:rPr>
                <a:t>少儿国学</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pic>
        <p:nvPicPr>
          <p:cNvPr id="3" name="图片 1"/>
          <p:cNvPicPr>
            <a:picLocks noChangeAspect="1"/>
          </p:cNvPicPr>
          <p:nvPr/>
        </p:nvPicPr>
        <p:blipFill>
          <a:blip r:embed="rId2"/>
          <a:stretch>
            <a:fillRect/>
          </a:stretch>
        </p:blipFill>
        <p:spPr>
          <a:xfrm>
            <a:off x="7152640" y="371475"/>
            <a:ext cx="4627245" cy="6453505"/>
          </a:xfrm>
          <a:prstGeom prst="rect">
            <a:avLst/>
          </a:prstGeom>
          <a:noFill/>
          <a:ln>
            <a:noFill/>
          </a:ln>
        </p:spPr>
      </p:pic>
      <p:pic>
        <p:nvPicPr>
          <p:cNvPr id="5" name="图片 4"/>
          <p:cNvPicPr>
            <a:picLocks noChangeAspect="1"/>
          </p:cNvPicPr>
          <p:nvPr/>
        </p:nvPicPr>
        <p:blipFill>
          <a:blip r:embed="rId3"/>
          <a:srcRect t="665"/>
          <a:stretch>
            <a:fillRect/>
          </a:stretch>
        </p:blipFill>
        <p:spPr>
          <a:xfrm>
            <a:off x="173355" y="2269490"/>
            <a:ext cx="6979285" cy="2942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叶子"/>
          <p:cNvPicPr>
            <a:picLocks noChangeAspect="1"/>
          </p:cNvPicPr>
          <p:nvPr/>
        </p:nvPicPr>
        <p:blipFill>
          <a:blip r:embed="rId1" cstate="screen"/>
          <a:stretch>
            <a:fillRect/>
          </a:stretch>
        </p:blipFill>
        <p:spPr>
          <a:xfrm>
            <a:off x="10240645" y="0"/>
            <a:ext cx="2039620" cy="893445"/>
          </a:xfrm>
          <a:prstGeom prst="rect">
            <a:avLst/>
          </a:prstGeom>
        </p:spPr>
      </p:pic>
      <p:grpSp>
        <p:nvGrpSpPr>
          <p:cNvPr id="7" name="组合 6"/>
          <p:cNvGrpSpPr/>
          <p:nvPr/>
        </p:nvGrpSpPr>
        <p:grpSpPr>
          <a:xfrm>
            <a:off x="380365" y="371475"/>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教师发展</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grpSp>
        <p:nvGrpSpPr>
          <p:cNvPr id="44" name="组合 43"/>
          <p:cNvGrpSpPr/>
          <p:nvPr/>
        </p:nvGrpSpPr>
        <p:grpSpPr>
          <a:xfrm>
            <a:off x="7941142" y="736449"/>
            <a:ext cx="6263717" cy="1918335"/>
            <a:chOff x="4317197" y="1581634"/>
            <a:chExt cx="6263717" cy="1918335"/>
          </a:xfrm>
        </p:grpSpPr>
        <p:sp>
          <p:nvSpPr>
            <p:cNvPr id="47" name="MH_Other_3"/>
            <p:cNvSpPr/>
            <p:nvPr>
              <p:custDataLst>
                <p:tags r:id="rId2"/>
              </p:custDataLst>
            </p:nvPr>
          </p:nvSpPr>
          <p:spPr>
            <a:xfrm>
              <a:off x="4317197" y="2917674"/>
              <a:ext cx="563880" cy="582295"/>
            </a:xfrm>
            <a:prstGeom prst="ellipse">
              <a:avLst/>
            </a:prstGeom>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黑体" panose="02010609060101010101" charset="-122"/>
                  <a:ea typeface="黑体" panose="02010609060101010101" charset="-122"/>
                  <a:cs typeface="Arial Narrow" panose="020B0606020202030204" charset="0"/>
                </a:rPr>
                <a:t>1</a:t>
              </a:r>
              <a:endParaRPr kumimoji="0" lang="en-US" altLang="zh-CN" sz="2400" b="1" i="0" u="none" strike="noStrike" kern="0" cap="none" spc="0" normalizeH="0" baseline="0" noProof="0" dirty="0">
                <a:ln>
                  <a:noFill/>
                </a:ln>
                <a:solidFill>
                  <a:schemeClr val="tx1">
                    <a:lumMod val="75000"/>
                    <a:lumOff val="25000"/>
                  </a:schemeClr>
                </a:solidFill>
                <a:effectLst/>
                <a:uLnTx/>
                <a:uFillTx/>
                <a:latin typeface="黑体" panose="02010609060101010101" charset="-122"/>
                <a:ea typeface="黑体" panose="02010609060101010101" charset="-122"/>
                <a:cs typeface="Arial Narrow" panose="020B0606020202030204" charset="0"/>
              </a:endParaRPr>
            </a:p>
          </p:txBody>
        </p:sp>
        <p:sp>
          <p:nvSpPr>
            <p:cNvPr id="46" name="矩形 16"/>
            <p:cNvSpPr>
              <a:spLocks noChangeArrowheads="1"/>
            </p:cNvSpPr>
            <p:nvPr/>
          </p:nvSpPr>
          <p:spPr bwMode="auto">
            <a:xfrm>
              <a:off x="6096000" y="1581634"/>
              <a:ext cx="448491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400">
                <a:lnSpc>
                  <a:spcPct val="150000"/>
                </a:lnSpc>
              </a:pPr>
              <a:endParaRPr lang="zh-CN" altLang="en-US" sz="16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51" name="矩形 16"/>
          <p:cNvSpPr>
            <a:spLocks noChangeArrowheads="1"/>
          </p:cNvSpPr>
          <p:nvPr/>
        </p:nvSpPr>
        <p:spPr bwMode="auto">
          <a:xfrm>
            <a:off x="6096000" y="3116580"/>
            <a:ext cx="4485005"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400">
              <a:lnSpc>
                <a:spcPct val="150000"/>
              </a:lnSpc>
            </a:pPr>
            <a:endParaRPr lang="zh-CN" altLang="en-US" sz="16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6" name="矩形 16"/>
          <p:cNvSpPr>
            <a:spLocks noChangeArrowheads="1"/>
          </p:cNvSpPr>
          <p:nvPr/>
        </p:nvSpPr>
        <p:spPr bwMode="auto">
          <a:xfrm>
            <a:off x="8618220" y="4492625"/>
            <a:ext cx="51777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400">
              <a:lnSpc>
                <a:spcPct val="150000"/>
              </a:lnSpc>
            </a:pPr>
            <a:r>
              <a:rPr lang="zh-CN" sz="2400">
                <a:solidFill>
                  <a:schemeClr val="tx1">
                    <a:lumMod val="65000"/>
                    <a:lumOff val="35000"/>
                  </a:schemeClr>
                </a:solidFill>
                <a:latin typeface="黑体" panose="02010609060101010101" charset="-122"/>
                <a:ea typeface="黑体" panose="02010609060101010101" charset="-122"/>
              </a:rPr>
              <a:t>全员卷入，沙龙分享</a:t>
            </a:r>
            <a:endParaRPr lang="zh-CN" altLang="en-US" sz="2400" dirty="0">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sp>
        <p:nvSpPr>
          <p:cNvPr id="22" name="文本框 21"/>
          <p:cNvSpPr txBox="1"/>
          <p:nvPr/>
        </p:nvSpPr>
        <p:spPr>
          <a:xfrm>
            <a:off x="8505190" y="1948815"/>
            <a:ext cx="5080000" cy="829945"/>
          </a:xfrm>
          <a:prstGeom prst="rect">
            <a:avLst/>
          </a:prstGeom>
          <a:noFill/>
          <a:ln w="9525">
            <a:noFill/>
          </a:ln>
        </p:spPr>
        <p:txBody>
          <a:bodyPr>
            <a:spAutoFit/>
          </a:bodyPr>
          <a:p>
            <a:pPr indent="0"/>
            <a:r>
              <a:rPr lang="zh-CN" sz="2400">
                <a:solidFill>
                  <a:schemeClr val="tx1">
                    <a:lumMod val="65000"/>
                    <a:lumOff val="35000"/>
                  </a:schemeClr>
                </a:solidFill>
                <a:latin typeface="黑体" panose="02010609060101010101" charset="-122"/>
                <a:ea typeface="黑体" panose="02010609060101010101" charset="-122"/>
              </a:rPr>
              <a:t>自我对话、集体备课、</a:t>
            </a:r>
            <a:endParaRPr lang="zh-CN" sz="2400">
              <a:solidFill>
                <a:schemeClr val="tx1">
                  <a:lumMod val="65000"/>
                  <a:lumOff val="35000"/>
                </a:schemeClr>
              </a:solidFill>
              <a:latin typeface="黑体" panose="02010609060101010101" charset="-122"/>
              <a:ea typeface="黑体" panose="02010609060101010101" charset="-122"/>
            </a:endParaRPr>
          </a:p>
          <a:p>
            <a:pPr indent="0"/>
            <a:r>
              <a:rPr lang="zh-CN" sz="2400">
                <a:solidFill>
                  <a:schemeClr val="tx1">
                    <a:lumMod val="65000"/>
                    <a:lumOff val="35000"/>
                  </a:schemeClr>
                </a:solidFill>
                <a:latin typeface="黑体" panose="02010609060101010101" charset="-122"/>
                <a:ea typeface="黑体" panose="02010609060101010101" charset="-122"/>
              </a:rPr>
              <a:t>同伴互导、合作教研；</a:t>
            </a:r>
            <a:endParaRPr lang="zh-CN" sz="2400">
              <a:solidFill>
                <a:schemeClr val="tx1">
                  <a:lumMod val="65000"/>
                  <a:lumOff val="35000"/>
                </a:schemeClr>
              </a:solidFill>
              <a:latin typeface="黑体" panose="02010609060101010101" charset="-122"/>
              <a:ea typeface="黑体" panose="02010609060101010101" charset="-122"/>
            </a:endParaRPr>
          </a:p>
        </p:txBody>
      </p:sp>
      <p:sp>
        <p:nvSpPr>
          <p:cNvPr id="23" name="文本框 22"/>
          <p:cNvSpPr txBox="1"/>
          <p:nvPr/>
        </p:nvSpPr>
        <p:spPr>
          <a:xfrm>
            <a:off x="8618220" y="3268345"/>
            <a:ext cx="5080000" cy="829945"/>
          </a:xfrm>
          <a:prstGeom prst="rect">
            <a:avLst/>
          </a:prstGeom>
          <a:noFill/>
          <a:ln w="9525">
            <a:noFill/>
          </a:ln>
        </p:spPr>
        <p:txBody>
          <a:bodyPr>
            <a:spAutoFit/>
          </a:bodyPr>
          <a:p>
            <a:pPr indent="0"/>
            <a:r>
              <a:rPr lang="zh-CN" sz="2400">
                <a:solidFill>
                  <a:schemeClr val="tx1">
                    <a:lumMod val="65000"/>
                    <a:lumOff val="35000"/>
                  </a:schemeClr>
                </a:solidFill>
                <a:latin typeface="黑体" panose="02010609060101010101" charset="-122"/>
                <a:ea typeface="黑体" panose="02010609060101010101" charset="-122"/>
              </a:rPr>
              <a:t>差异培训，</a:t>
            </a:r>
            <a:endParaRPr lang="zh-CN" sz="2400">
              <a:solidFill>
                <a:schemeClr val="tx1">
                  <a:lumMod val="65000"/>
                  <a:lumOff val="35000"/>
                </a:schemeClr>
              </a:solidFill>
              <a:latin typeface="黑体" panose="02010609060101010101" charset="-122"/>
              <a:ea typeface="黑体" panose="02010609060101010101" charset="-122"/>
            </a:endParaRPr>
          </a:p>
          <a:p>
            <a:pPr indent="0"/>
            <a:r>
              <a:rPr lang="zh-CN" sz="2400">
                <a:solidFill>
                  <a:schemeClr val="tx1">
                    <a:lumMod val="65000"/>
                    <a:lumOff val="35000"/>
                  </a:schemeClr>
                </a:solidFill>
                <a:latin typeface="黑体" panose="02010609060101010101" charset="-122"/>
                <a:ea typeface="黑体" panose="02010609060101010101" charset="-122"/>
              </a:rPr>
              <a:t>建构发展共同体；</a:t>
            </a:r>
            <a:endParaRPr lang="zh-CN" sz="2400">
              <a:solidFill>
                <a:schemeClr val="tx1">
                  <a:lumMod val="65000"/>
                  <a:lumOff val="35000"/>
                </a:schemeClr>
              </a:solidFill>
              <a:latin typeface="黑体" panose="02010609060101010101" charset="-122"/>
              <a:ea typeface="黑体" panose="02010609060101010101" charset="-122"/>
            </a:endParaRPr>
          </a:p>
        </p:txBody>
      </p:sp>
      <p:grpSp>
        <p:nvGrpSpPr>
          <p:cNvPr id="11" name="组合 10"/>
          <p:cNvGrpSpPr/>
          <p:nvPr/>
        </p:nvGrpSpPr>
        <p:grpSpPr>
          <a:xfrm>
            <a:off x="7941142" y="2055979"/>
            <a:ext cx="6263717" cy="1870710"/>
            <a:chOff x="4317197" y="1581634"/>
            <a:chExt cx="6263717" cy="1870710"/>
          </a:xfrm>
        </p:grpSpPr>
        <p:sp>
          <p:nvSpPr>
            <p:cNvPr id="24" name="MH_Other_3"/>
            <p:cNvSpPr/>
            <p:nvPr>
              <p:custDataLst>
                <p:tags r:id="rId3"/>
              </p:custDataLst>
            </p:nvPr>
          </p:nvSpPr>
          <p:spPr>
            <a:xfrm>
              <a:off x="4317197" y="2870049"/>
              <a:ext cx="563880" cy="582295"/>
            </a:xfrm>
            <a:prstGeom prst="ellipse">
              <a:avLst/>
            </a:prstGeom>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黑体" panose="02010609060101010101" charset="-122"/>
                  <a:ea typeface="黑体" panose="02010609060101010101" charset="-122"/>
                  <a:cs typeface="Arial Narrow" panose="020B0606020202030204" charset="0"/>
                </a:rPr>
                <a:t>2</a:t>
              </a:r>
              <a:endParaRPr kumimoji="0" lang="en-US" altLang="zh-CN" sz="2400" b="1" i="0" u="none" strike="noStrike" kern="0" cap="none" spc="0" normalizeH="0" baseline="0" noProof="0" dirty="0">
                <a:ln>
                  <a:noFill/>
                </a:ln>
                <a:solidFill>
                  <a:schemeClr val="tx1">
                    <a:lumMod val="75000"/>
                    <a:lumOff val="25000"/>
                  </a:schemeClr>
                </a:solidFill>
                <a:effectLst/>
                <a:uLnTx/>
                <a:uFillTx/>
                <a:latin typeface="黑体" panose="02010609060101010101" charset="-122"/>
                <a:ea typeface="黑体" panose="02010609060101010101" charset="-122"/>
                <a:cs typeface="Arial Narrow" panose="020B0606020202030204" charset="0"/>
              </a:endParaRPr>
            </a:p>
          </p:txBody>
        </p:sp>
        <p:sp>
          <p:nvSpPr>
            <p:cNvPr id="25" name="矩形 16"/>
            <p:cNvSpPr>
              <a:spLocks noChangeArrowheads="1"/>
            </p:cNvSpPr>
            <p:nvPr/>
          </p:nvSpPr>
          <p:spPr bwMode="auto">
            <a:xfrm>
              <a:off x="6096000" y="1581634"/>
              <a:ext cx="4484914"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400">
                <a:lnSpc>
                  <a:spcPct val="150000"/>
                </a:lnSpc>
              </a:pPr>
              <a:endParaRPr lang="zh-CN" altLang="en-US" sz="16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26" name="组合 25"/>
          <p:cNvGrpSpPr/>
          <p:nvPr/>
        </p:nvGrpSpPr>
        <p:grpSpPr>
          <a:xfrm>
            <a:off x="7941142" y="3156434"/>
            <a:ext cx="6263717" cy="1918335"/>
            <a:chOff x="4317197" y="1581634"/>
            <a:chExt cx="6263717" cy="1918335"/>
          </a:xfrm>
        </p:grpSpPr>
        <p:sp>
          <p:nvSpPr>
            <p:cNvPr id="27" name="MH_Other_3"/>
            <p:cNvSpPr/>
            <p:nvPr>
              <p:custDataLst>
                <p:tags r:id="rId4"/>
              </p:custDataLst>
            </p:nvPr>
          </p:nvSpPr>
          <p:spPr>
            <a:xfrm>
              <a:off x="4317197" y="2917674"/>
              <a:ext cx="563880" cy="582295"/>
            </a:xfrm>
            <a:prstGeom prst="ellipse">
              <a:avLst/>
            </a:prstGeom>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黑体" panose="02010609060101010101" charset="-122"/>
                  <a:ea typeface="黑体" panose="02010609060101010101" charset="-122"/>
                  <a:cs typeface="Arial Narrow" panose="020B0606020202030204" charset="0"/>
                </a:rPr>
                <a:t>3</a:t>
              </a:r>
              <a:endParaRPr kumimoji="0" lang="en-US" altLang="zh-CN" sz="2400" b="1" i="0" u="none" strike="noStrike" kern="0" cap="none" spc="0" normalizeH="0" baseline="0" noProof="0" dirty="0">
                <a:ln>
                  <a:noFill/>
                </a:ln>
                <a:solidFill>
                  <a:schemeClr val="tx1">
                    <a:lumMod val="75000"/>
                    <a:lumOff val="25000"/>
                  </a:schemeClr>
                </a:solidFill>
                <a:effectLst/>
                <a:uLnTx/>
                <a:uFillTx/>
                <a:latin typeface="黑体" panose="02010609060101010101" charset="-122"/>
                <a:ea typeface="黑体" panose="02010609060101010101" charset="-122"/>
                <a:cs typeface="Arial Narrow" panose="020B0606020202030204" charset="0"/>
              </a:endParaRPr>
            </a:p>
          </p:txBody>
        </p:sp>
        <p:sp>
          <p:nvSpPr>
            <p:cNvPr id="28" name="矩形 16"/>
            <p:cNvSpPr>
              <a:spLocks noChangeArrowheads="1"/>
            </p:cNvSpPr>
            <p:nvPr/>
          </p:nvSpPr>
          <p:spPr bwMode="auto">
            <a:xfrm>
              <a:off x="6096000" y="1581634"/>
              <a:ext cx="4484914" cy="3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400">
                <a:lnSpc>
                  <a:spcPct val="150000"/>
                </a:lnSpc>
              </a:pPr>
              <a:endParaRPr lang="zh-CN" altLang="en-US" sz="14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pic>
        <p:nvPicPr>
          <p:cNvPr id="2" name="图片 1"/>
          <p:cNvPicPr>
            <a:picLocks noChangeAspect="1"/>
          </p:cNvPicPr>
          <p:nvPr/>
        </p:nvPicPr>
        <p:blipFill>
          <a:blip r:embed="rId5"/>
          <a:stretch>
            <a:fillRect/>
          </a:stretch>
        </p:blipFill>
        <p:spPr>
          <a:xfrm>
            <a:off x="462915" y="1214120"/>
            <a:ext cx="7365365" cy="50298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叶子"/>
          <p:cNvPicPr>
            <a:picLocks noChangeAspect="1"/>
          </p:cNvPicPr>
          <p:nvPr/>
        </p:nvPicPr>
        <p:blipFill>
          <a:blip r:embed="rId1" cstate="screen"/>
          <a:stretch>
            <a:fillRect/>
          </a:stretch>
        </p:blipFill>
        <p:spPr>
          <a:xfrm>
            <a:off x="10240645" y="0"/>
            <a:ext cx="2039620" cy="893445"/>
          </a:xfrm>
          <a:prstGeom prst="rect">
            <a:avLst/>
          </a:prstGeom>
        </p:spPr>
      </p:pic>
      <p:grpSp>
        <p:nvGrpSpPr>
          <p:cNvPr id="7" name="组合 6"/>
          <p:cNvGrpSpPr/>
          <p:nvPr/>
        </p:nvGrpSpPr>
        <p:grpSpPr>
          <a:xfrm>
            <a:off x="380365" y="371475"/>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教师发展</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graphicFrame>
        <p:nvGraphicFramePr>
          <p:cNvPr id="2" name="表格 1"/>
          <p:cNvGraphicFramePr/>
          <p:nvPr>
            <p:custDataLst>
              <p:tags r:id="rId2"/>
            </p:custDataLst>
          </p:nvPr>
        </p:nvGraphicFramePr>
        <p:xfrm>
          <a:off x="2432050" y="893445"/>
          <a:ext cx="7018655" cy="5547360"/>
        </p:xfrm>
        <a:graphic>
          <a:graphicData uri="http://schemas.openxmlformats.org/drawingml/2006/table">
            <a:tbl>
              <a:tblPr firstRow="1" bandRow="1">
                <a:tableStyleId>{5940675A-B579-460E-94D1-54222C63F5DA}</a:tableStyleId>
              </a:tblPr>
              <a:tblGrid>
                <a:gridCol w="1141730"/>
                <a:gridCol w="2690495"/>
                <a:gridCol w="3186430"/>
              </a:tblGrid>
              <a:tr h="365760">
                <a:tc gridSpan="3">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新优质磨课《读不完的大书》</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4800">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 </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教师、篇目</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试上班级、时间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初建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王洁</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三3、11月1日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重建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林燕群</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三4、11月7日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三建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王洁</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三5、11月15日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定稿</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林燕群</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三6、11月23日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304800">
                <a:tc gridSpan="3">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新优质磨课《司马光》</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 </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教师、篇目</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试上班级、时间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初建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吴艳</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三1、11月2日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重建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许逸超</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三2、11月9日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三建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吴艳</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三4、11月14日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定稿</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许逸超</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三5、11月22日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304800">
                <a:tc gridSpan="3">
                  <a:txBody>
                    <a:bodyPr/>
                    <a:p>
                      <a:pPr indent="0" algn="ctr">
                        <a:buNone/>
                      </a:pPr>
                      <a:r>
                        <a:rPr lang="en-US" sz="2400" b="1">
                          <a:latin typeface="宋体" panose="02010600030101010101" pitchFamily="2" charset="-122"/>
                          <a:ea typeface="宋体" panose="02010600030101010101" pitchFamily="2" charset="-122"/>
                          <a:cs typeface="宋体" panose="02010600030101010101" pitchFamily="2" charset="-122"/>
                        </a:rPr>
                        <a:t>新优质磨课《大自然的声音》</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 </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教师、篇目</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试上班级、时间</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初建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曹晓曙</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三6、11月3日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重建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房丽丽</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三1、11月10日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三建</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曹晓曙</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三2、11月16日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r h="304800">
                <a:tc>
                  <a:txBody>
                    <a:bodyPr/>
                    <a:p>
                      <a:pPr indent="0" algn="l">
                        <a:buNone/>
                      </a:pPr>
                      <a:r>
                        <a:rPr lang="en-US" sz="2000" b="1">
                          <a:latin typeface="宋体" panose="02010600030101010101" pitchFamily="2" charset="-122"/>
                          <a:ea typeface="宋体" panose="02010600030101010101" pitchFamily="2" charset="-122"/>
                          <a:cs typeface="宋体" panose="02010600030101010101" pitchFamily="2" charset="-122"/>
                        </a:rPr>
                        <a:t>定稿</a:t>
                      </a:r>
                      <a:endParaRPr lang="en-US" altLang="en-US" sz="2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房丽丽</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lgn="l">
                        <a:buNone/>
                      </a:pPr>
                      <a:r>
                        <a:rPr lang="en-US" sz="2000" b="0">
                          <a:latin typeface="宋体" panose="02010600030101010101" pitchFamily="2" charset="-122"/>
                          <a:ea typeface="宋体" panose="02010600030101010101" pitchFamily="2" charset="-122"/>
                          <a:cs typeface="宋体" panose="02010600030101010101" pitchFamily="2" charset="-122"/>
                        </a:rPr>
                        <a:t>三3、11月21日</a:t>
                      </a:r>
                      <a:endParaRPr lang="en-US" altLang="en-US" sz="2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424180" y="284480"/>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学生发展</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sp>
        <p:nvSpPr>
          <p:cNvPr id="3" name="文本框 2"/>
          <p:cNvSpPr txBox="1"/>
          <p:nvPr/>
        </p:nvSpPr>
        <p:spPr>
          <a:xfrm>
            <a:off x="1200785" y="1090930"/>
            <a:ext cx="10357485" cy="5123180"/>
          </a:xfrm>
          <a:prstGeom prst="rect">
            <a:avLst/>
          </a:prstGeom>
          <a:noFill/>
        </p:spPr>
        <p:txBody>
          <a:bodyPr wrap="square" rtlCol="0">
            <a:spAutoFit/>
          </a:bodyPr>
          <a:p>
            <a:pPr>
              <a:lnSpc>
                <a:spcPct val="150000"/>
              </a:lnSpc>
            </a:pPr>
            <a:r>
              <a:rPr lang="en-US" altLang="zh-CN" sz="2800" b="1">
                <a:solidFill>
                  <a:schemeClr val="accent6">
                    <a:lumMod val="50000"/>
                  </a:schemeClr>
                </a:solidFill>
              </a:rPr>
              <a:t>1.</a:t>
            </a:r>
            <a:r>
              <a:rPr lang="zh-CN" altLang="en-US" sz="2800" b="1">
                <a:solidFill>
                  <a:schemeClr val="accent6">
                    <a:lumMod val="50000"/>
                  </a:schemeClr>
                </a:solidFill>
              </a:rPr>
              <a:t>识字与写字</a:t>
            </a:r>
            <a:endParaRPr lang="zh-CN" altLang="en-US" sz="2800" b="1">
              <a:solidFill>
                <a:schemeClr val="accent6">
                  <a:lumMod val="50000"/>
                </a:schemeClr>
              </a:solidFill>
            </a:endParaRPr>
          </a:p>
          <a:p>
            <a:pPr>
              <a:lnSpc>
                <a:spcPct val="150000"/>
              </a:lnSpc>
            </a:pPr>
            <a:r>
              <a:rPr lang="en-US" altLang="zh-CN" sz="2800" b="1">
                <a:solidFill>
                  <a:schemeClr val="accent6">
                    <a:lumMod val="50000"/>
                  </a:schemeClr>
                </a:solidFill>
              </a:rPr>
              <a:t>2.</a:t>
            </a:r>
            <a:r>
              <a:rPr lang="zh-CN" altLang="en-US" sz="2800" b="1">
                <a:solidFill>
                  <a:schemeClr val="accent6">
                    <a:lumMod val="50000"/>
                  </a:schemeClr>
                </a:solidFill>
              </a:rPr>
              <a:t>阅读与鉴赏</a:t>
            </a:r>
            <a:endParaRPr lang="zh-CN" altLang="en-US" sz="2800" b="1">
              <a:solidFill>
                <a:schemeClr val="accent6">
                  <a:lumMod val="50000"/>
                </a:schemeClr>
              </a:solidFill>
            </a:endParaRPr>
          </a:p>
          <a:p>
            <a:pPr indent="457200" fontAlgn="auto">
              <a:lnSpc>
                <a:spcPct val="150000"/>
              </a:lnSpc>
              <a:extLst>
                <a:ext uri="{35155182-B16C-46BC-9424-99874614C6A1}">
                  <wpsdc:indentchars xmlns:wpsdc="http://www.wps.cn/officeDocument/2017/drawingmlCustomData" val="200" checksum="59296752"/>
                </a:ext>
              </a:extLst>
            </a:pPr>
            <a:r>
              <a:rPr lang="zh-CN" altLang="en-US"/>
              <a:t>阅读教学，兼顾几方面目标的实现:一是体现本单元的重点目标，落实单元语文要素；二是体现本课特点的个性化学习目标，基于文本的特殊性，挖掘有教学价值的学习内容；三是落实学段的常规性目标，完成本学段每篇课文都要完成的基本任务。</a:t>
            </a:r>
            <a:endParaRPr lang="zh-CN" altLang="en-US"/>
          </a:p>
          <a:p>
            <a:pPr indent="457200" fontAlgn="auto">
              <a:lnSpc>
                <a:spcPct val="150000"/>
              </a:lnSpc>
              <a:extLst>
                <a:ext uri="{35155182-B16C-46BC-9424-99874614C6A1}">
                  <wpsdc:indentchars xmlns:wpsdc="http://www.wps.cn/officeDocument/2017/drawingmlCustomData" val="200" checksum="59296752"/>
                </a:ext>
              </a:extLst>
            </a:pPr>
            <a:r>
              <a:rPr lang="zh-CN" altLang="en-US"/>
              <a:t>重视朗读的同时，要进行持续的默读练习，使学生逐渐能够做到不出声、不指读，并能在默读的同时思考问题，为学生提升阅读品质、不断提高阅读速度打下良好基础。</a:t>
            </a:r>
            <a:endParaRPr lang="zh-CN" altLang="en-US"/>
          </a:p>
          <a:p>
            <a:pPr indent="457200" fontAlgn="auto">
              <a:lnSpc>
                <a:spcPct val="150000"/>
              </a:lnSpc>
              <a:extLst>
                <a:ext uri="{35155182-B16C-46BC-9424-99874614C6A1}">
                  <wpsdc:indentchars xmlns:wpsdc="http://www.wps.cn/officeDocument/2017/drawingmlCustomData" val="200" checksum="59296752"/>
                </a:ext>
              </a:extLst>
            </a:pPr>
            <a:r>
              <a:rPr lang="zh-CN" altLang="en-US"/>
              <a:t>准确把握略读课文、文言文等不同类型课文的目标定位，避免拔高要求。阅读策略单元中的课文和习作单元中的课文，各有用途，应避免定势思维，用好课文，指向核心目标的达成。</a:t>
            </a:r>
            <a:endParaRPr lang="zh-CN" altLang="en-US"/>
          </a:p>
          <a:p>
            <a:pPr indent="457200" fontAlgn="auto">
              <a:lnSpc>
                <a:spcPct val="150000"/>
              </a:lnSpc>
              <a:extLst>
                <a:ext uri="{35155182-B16C-46BC-9424-99874614C6A1}">
                  <wpsdc:indentchars xmlns:wpsdc="http://www.wps.cn/officeDocument/2017/drawingmlCustomData" val="200" checksum="59296752"/>
                </a:ext>
              </a:extLst>
            </a:pPr>
            <a:r>
              <a:rPr lang="zh-CN" altLang="en-US"/>
              <a:t>重视课外阅读，将课外阅读课程化落到实处。促进学生主动进行课外阅读，并组织交流阅读体会，使学生在阅读与鉴赏中感受语文学习的快乐。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225425" y="147320"/>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pPr algn="l"/>
              <a:r>
                <a:rPr lang="zh-CN" altLang="en-US" sz="2800" dirty="0">
                  <a:solidFill>
                    <a:schemeClr val="tx1">
                      <a:lumMod val="65000"/>
                      <a:lumOff val="35000"/>
                    </a:schemeClr>
                  </a:solidFill>
                  <a:latin typeface="黑体" panose="02010609060101010101" charset="-122"/>
                  <a:ea typeface="黑体" panose="02010609060101010101" charset="-122"/>
                </a:rPr>
                <a:t>学生发展</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pic>
        <p:nvPicPr>
          <p:cNvPr id="14" name="图片 13"/>
          <p:cNvPicPr>
            <a:picLocks noChangeAspect="1"/>
          </p:cNvPicPr>
          <p:nvPr/>
        </p:nvPicPr>
        <p:blipFill>
          <a:blip r:embed="rId2"/>
          <a:srcRect t="947"/>
          <a:stretch>
            <a:fillRect/>
          </a:stretch>
        </p:blipFill>
        <p:spPr>
          <a:xfrm>
            <a:off x="5079365" y="1090930"/>
            <a:ext cx="5993765" cy="5322570"/>
          </a:xfrm>
          <a:prstGeom prst="rect">
            <a:avLst/>
          </a:prstGeom>
        </p:spPr>
      </p:pic>
      <p:grpSp>
        <p:nvGrpSpPr>
          <p:cNvPr id="43" name="组合 42"/>
          <p:cNvGrpSpPr/>
          <p:nvPr/>
        </p:nvGrpSpPr>
        <p:grpSpPr>
          <a:xfrm rot="0">
            <a:off x="985520" y="951865"/>
            <a:ext cx="3190239" cy="2461895"/>
            <a:chOff x="999797" y="1628035"/>
            <a:chExt cx="2538438" cy="2353562"/>
          </a:xfrm>
        </p:grpSpPr>
        <p:grpSp>
          <p:nvGrpSpPr>
            <p:cNvPr id="44" name="Gruppierung 3"/>
            <p:cNvGrpSpPr/>
            <p:nvPr/>
          </p:nvGrpSpPr>
          <p:grpSpPr>
            <a:xfrm>
              <a:off x="1269102" y="1880477"/>
              <a:ext cx="2111997" cy="2101120"/>
              <a:chOff x="798835" y="1137541"/>
              <a:chExt cx="2476754" cy="2463996"/>
            </a:xfrm>
          </p:grpSpPr>
          <p:sp>
            <p:nvSpPr>
              <p:cNvPr id="45" name="Shape 1021"/>
              <p:cNvSpPr/>
              <p:nvPr/>
            </p:nvSpPr>
            <p:spPr>
              <a:xfrm>
                <a:off x="798837" y="1137543"/>
                <a:ext cx="2476752" cy="2463994"/>
              </a:xfrm>
              <a:prstGeom prst="rect">
                <a:avLst/>
              </a:prstGeom>
              <a:noFill/>
              <a:ln w="38100" cap="flat" cmpd="sng">
                <a:solidFill>
                  <a:srgbClr val="6D986A"/>
                </a:solidFill>
                <a:miter lim="400000"/>
              </a:ln>
              <a:effectLst/>
            </p:spPr>
            <p:txBody>
              <a:bodyPr wrap="square" lIns="0" tIns="0" rIns="0" bIns="0" numCol="1" anchor="ctr">
                <a:noAutofit/>
              </a:bodyPr>
              <a:p>
                <a:pPr marL="0" marR="0" lvl="0" indent="0" algn="ctr" defTabSz="914400" eaLnBrk="1" fontAlgn="auto" latinLnBrk="0" hangingPunct="1">
                  <a:lnSpc>
                    <a:spcPct val="90000"/>
                  </a:lnSpc>
                  <a:spcBef>
                    <a:spcPts val="0"/>
                  </a:spcBef>
                  <a:spcAft>
                    <a:spcPts val="0"/>
                  </a:spcAft>
                  <a:buClrTx/>
                  <a:buSzTx/>
                  <a:buFontTx/>
                  <a:buNone/>
                  <a:defRPr sz="1800"/>
                </a:pPr>
                <a:endParaRPr kumimoji="0" sz="1465" b="1" i="0" u="none" strike="noStrike" kern="0" cap="none" spc="-55"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sym typeface="Rajdhani Semibold"/>
                </a:endParaRPr>
              </a:p>
            </p:txBody>
          </p:sp>
          <p:sp>
            <p:nvSpPr>
              <p:cNvPr id="46" name="Shape 1021"/>
              <p:cNvSpPr/>
              <p:nvPr/>
            </p:nvSpPr>
            <p:spPr>
              <a:xfrm>
                <a:off x="798835" y="1137541"/>
                <a:ext cx="2476754" cy="597491"/>
              </a:xfrm>
              <a:prstGeom prst="rect">
                <a:avLst/>
              </a:prstGeom>
              <a:solidFill>
                <a:srgbClr val="6D986A"/>
              </a:solidFill>
              <a:ln w="12700" cap="flat">
                <a:noFill/>
                <a:miter lim="400000"/>
              </a:ln>
              <a:effectLst/>
            </p:spPr>
            <p:txBody>
              <a:bodyPr wrap="square" lIns="0" tIns="0" rIns="0" bIns="0" numCol="1" anchor="ctr">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65" b="1"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endParaRPr>
              </a:p>
            </p:txBody>
          </p:sp>
        </p:grpSp>
        <p:sp>
          <p:nvSpPr>
            <p:cNvPr id="47" name="Textfeld 4"/>
            <p:cNvSpPr txBox="1"/>
            <p:nvPr/>
          </p:nvSpPr>
          <p:spPr>
            <a:xfrm>
              <a:off x="999797" y="2549548"/>
              <a:ext cx="2538438" cy="1174049"/>
            </a:xfrm>
            <a:prstGeom prst="rect">
              <a:avLst/>
            </a:prstGeom>
            <a:noFill/>
          </p:spPr>
          <p:txBody>
            <a:bodyPr wrap="square" lIns="121851" tIns="60927" rIns="121851" bIns="60927" rtlCol="0" anchor="ctr">
              <a:spAutoFit/>
            </a:bodyPr>
            <a:p>
              <a:pPr algn="ctr" defTabSz="914400"/>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rPr>
                <a:t>3</a:t>
              </a:r>
              <a:endPar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endParaRPr>
            </a:p>
            <a:p>
              <a:pPr algn="ctr" defTabSz="914400"/>
              <a:r>
                <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rPr>
                <a:t>表达与交流</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endParaRPr>
            </a:p>
          </p:txBody>
        </p:sp>
        <p:grpSp>
          <p:nvGrpSpPr>
            <p:cNvPr id="49" name="Gruppierung 6"/>
            <p:cNvGrpSpPr/>
            <p:nvPr/>
          </p:nvGrpSpPr>
          <p:grpSpPr>
            <a:xfrm>
              <a:off x="1358646" y="1628035"/>
              <a:ext cx="1932905" cy="462571"/>
              <a:chOff x="903523" y="1225112"/>
              <a:chExt cx="1370377" cy="347109"/>
            </a:xfrm>
            <a:solidFill>
              <a:srgbClr val="6D986A"/>
            </a:solidFill>
          </p:grpSpPr>
          <p:sp>
            <p:nvSpPr>
              <p:cNvPr id="50" name="Abgerundetes Rechteck 5"/>
              <p:cNvSpPr/>
              <p:nvPr/>
            </p:nvSpPr>
            <p:spPr>
              <a:xfrm>
                <a:off x="9035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51" name="Abgerundetes Rechteck 88"/>
              <p:cNvSpPr/>
              <p:nvPr/>
            </p:nvSpPr>
            <p:spPr>
              <a:xfrm>
                <a:off x="21608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grpSp>
      <p:grpSp>
        <p:nvGrpSpPr>
          <p:cNvPr id="52" name="组合 51"/>
          <p:cNvGrpSpPr/>
          <p:nvPr/>
        </p:nvGrpSpPr>
        <p:grpSpPr>
          <a:xfrm rot="0">
            <a:off x="985520" y="3696335"/>
            <a:ext cx="3190239" cy="2461895"/>
            <a:chOff x="999797" y="1628035"/>
            <a:chExt cx="2538438" cy="2353562"/>
          </a:xfrm>
        </p:grpSpPr>
        <p:grpSp>
          <p:nvGrpSpPr>
            <p:cNvPr id="53" name="Gruppierung 3"/>
            <p:cNvGrpSpPr/>
            <p:nvPr/>
          </p:nvGrpSpPr>
          <p:grpSpPr>
            <a:xfrm>
              <a:off x="1269102" y="1880477"/>
              <a:ext cx="2111997" cy="2101120"/>
              <a:chOff x="798835" y="1137541"/>
              <a:chExt cx="2476754" cy="2463996"/>
            </a:xfrm>
          </p:grpSpPr>
          <p:sp>
            <p:nvSpPr>
              <p:cNvPr id="54" name="Shape 1021"/>
              <p:cNvSpPr/>
              <p:nvPr/>
            </p:nvSpPr>
            <p:spPr>
              <a:xfrm>
                <a:off x="798837" y="1137543"/>
                <a:ext cx="2476752" cy="2463994"/>
              </a:xfrm>
              <a:prstGeom prst="rect">
                <a:avLst/>
              </a:prstGeom>
              <a:noFill/>
              <a:ln w="38100" cap="flat" cmpd="sng">
                <a:solidFill>
                  <a:srgbClr val="6D986A"/>
                </a:solidFill>
                <a:miter lim="400000"/>
              </a:ln>
              <a:effectLst/>
            </p:spPr>
            <p:txBody>
              <a:bodyPr wrap="square" lIns="0" tIns="0" rIns="0" bIns="0" numCol="1" anchor="ctr">
                <a:noAutofit/>
              </a:bodyPr>
              <a:lstStyle/>
              <a:p>
                <a:pPr marL="0" marR="0" lvl="0" indent="0" algn="ctr" defTabSz="914400" eaLnBrk="1" fontAlgn="auto" latinLnBrk="0" hangingPunct="1">
                  <a:lnSpc>
                    <a:spcPct val="90000"/>
                  </a:lnSpc>
                  <a:spcBef>
                    <a:spcPts val="0"/>
                  </a:spcBef>
                  <a:spcAft>
                    <a:spcPts val="0"/>
                  </a:spcAft>
                  <a:buClrTx/>
                  <a:buSzTx/>
                  <a:buFontTx/>
                  <a:buNone/>
                  <a:defRPr sz="1800"/>
                </a:pPr>
                <a:endParaRPr kumimoji="0" sz="1465" b="1" i="0" u="none" strike="noStrike" kern="0" cap="none" spc="-55"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sym typeface="Rajdhani Semibold"/>
                </a:endParaRPr>
              </a:p>
            </p:txBody>
          </p:sp>
          <p:sp>
            <p:nvSpPr>
              <p:cNvPr id="55" name="Shape 1021"/>
              <p:cNvSpPr/>
              <p:nvPr/>
            </p:nvSpPr>
            <p:spPr>
              <a:xfrm>
                <a:off x="798835" y="1137541"/>
                <a:ext cx="2476754" cy="597491"/>
              </a:xfrm>
              <a:prstGeom prst="rect">
                <a:avLst/>
              </a:prstGeom>
              <a:solidFill>
                <a:srgbClr val="6D986A"/>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65" b="1"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endParaRPr>
              </a:p>
            </p:txBody>
          </p:sp>
        </p:grpSp>
        <p:sp>
          <p:nvSpPr>
            <p:cNvPr id="56" name="Textfeld 4"/>
            <p:cNvSpPr txBox="1"/>
            <p:nvPr/>
          </p:nvSpPr>
          <p:spPr>
            <a:xfrm>
              <a:off x="999797" y="2549548"/>
              <a:ext cx="2538438" cy="1174049"/>
            </a:xfrm>
            <a:prstGeom prst="rect">
              <a:avLst/>
            </a:prstGeom>
            <a:noFill/>
          </p:spPr>
          <p:txBody>
            <a:bodyPr wrap="square" lIns="121851" tIns="60927" rIns="121851" bIns="60927" rtlCol="0" anchor="ctr">
              <a:spAutoFit/>
            </a:bodyPr>
            <a:lstStyle/>
            <a:p>
              <a:pPr algn="ctr" defTabSz="914400"/>
              <a:r>
                <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rPr>
                <a:t>4</a:t>
              </a:r>
              <a:endParaRPr lang="en-US" altLang="zh-CN"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endParaRPr>
            </a:p>
            <a:p>
              <a:pPr algn="ctr" defTabSz="914400"/>
              <a:r>
                <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rPr>
                <a:t>梳理与探究</a:t>
              </a:r>
              <a:endParaRPr lang="zh-CN" altLang="en-US"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endParaRPr>
            </a:p>
          </p:txBody>
        </p:sp>
        <p:grpSp>
          <p:nvGrpSpPr>
            <p:cNvPr id="57" name="Gruppierung 6"/>
            <p:cNvGrpSpPr/>
            <p:nvPr/>
          </p:nvGrpSpPr>
          <p:grpSpPr>
            <a:xfrm>
              <a:off x="1358646" y="1628035"/>
              <a:ext cx="1932905" cy="462571"/>
              <a:chOff x="903523" y="1225112"/>
              <a:chExt cx="1370377" cy="347109"/>
            </a:xfrm>
            <a:solidFill>
              <a:srgbClr val="6D986A"/>
            </a:solidFill>
          </p:grpSpPr>
          <p:sp>
            <p:nvSpPr>
              <p:cNvPr id="58" name="Abgerundetes Rechteck 5"/>
              <p:cNvSpPr/>
              <p:nvPr/>
            </p:nvSpPr>
            <p:spPr>
              <a:xfrm>
                <a:off x="9035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59" name="Abgerundetes Rechteck 88"/>
              <p:cNvSpPr/>
              <p:nvPr/>
            </p:nvSpPr>
            <p:spPr>
              <a:xfrm>
                <a:off x="21608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381000" y="284480"/>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pPr algn="l"/>
              <a:r>
                <a:rPr lang="zh-CN" altLang="en-US" sz="2800" dirty="0">
                  <a:solidFill>
                    <a:schemeClr val="tx1">
                      <a:lumMod val="65000"/>
                      <a:lumOff val="35000"/>
                    </a:schemeClr>
                  </a:solidFill>
                  <a:latin typeface="黑体" panose="02010609060101010101" charset="-122"/>
                  <a:ea typeface="黑体" panose="02010609060101010101" charset="-122"/>
                </a:rPr>
                <a:t>学生发展</a:t>
              </a:r>
              <a:endParaRPr lang="en-US" altLang="zh-CN" sz="2800" dirty="0">
                <a:solidFill>
                  <a:schemeClr val="tx1">
                    <a:lumMod val="65000"/>
                    <a:lumOff val="35000"/>
                  </a:schemeClr>
                </a:solidFill>
                <a:latin typeface="黑体" panose="02010609060101010101" charset="-122"/>
                <a:ea typeface="黑体" panose="02010609060101010101" charset="-122"/>
              </a:endParaRPr>
            </a:p>
          </p:txBody>
        </p:sp>
      </p:grpSp>
      <p:grpSp>
        <p:nvGrpSpPr>
          <p:cNvPr id="3" name="组合 2"/>
          <p:cNvGrpSpPr/>
          <p:nvPr/>
        </p:nvGrpSpPr>
        <p:grpSpPr>
          <a:xfrm rot="0">
            <a:off x="1203960" y="1501775"/>
            <a:ext cx="2513330" cy="2447290"/>
            <a:chOff x="1269102" y="1628035"/>
            <a:chExt cx="2111997" cy="2353562"/>
          </a:xfrm>
        </p:grpSpPr>
        <p:grpSp>
          <p:nvGrpSpPr>
            <p:cNvPr id="4" name="Gruppierung 3"/>
            <p:cNvGrpSpPr/>
            <p:nvPr/>
          </p:nvGrpSpPr>
          <p:grpSpPr>
            <a:xfrm>
              <a:off x="1269102" y="1880477"/>
              <a:ext cx="2111997" cy="2101120"/>
              <a:chOff x="798835" y="1137541"/>
              <a:chExt cx="2476754" cy="2463996"/>
            </a:xfrm>
          </p:grpSpPr>
          <p:sp>
            <p:nvSpPr>
              <p:cNvPr id="5" name="Shape 1021"/>
              <p:cNvSpPr/>
              <p:nvPr/>
            </p:nvSpPr>
            <p:spPr>
              <a:xfrm>
                <a:off x="798837" y="1137543"/>
                <a:ext cx="2476752" cy="2463994"/>
              </a:xfrm>
              <a:prstGeom prst="rect">
                <a:avLst/>
              </a:prstGeom>
              <a:noFill/>
              <a:ln w="38100" cap="flat" cmpd="sng">
                <a:solidFill>
                  <a:srgbClr val="6D986A"/>
                </a:solidFill>
                <a:miter lim="400000"/>
              </a:ln>
              <a:effectLst/>
            </p:spPr>
            <p:txBody>
              <a:bodyPr wrap="square" lIns="0" tIns="0" rIns="0" bIns="0" numCol="1" anchor="ctr">
                <a:noAutofit/>
              </a:bodyPr>
              <a:lstStyle/>
              <a:p>
                <a:pPr marL="0" marR="0" lvl="0" indent="0" algn="ctr" defTabSz="914400" eaLnBrk="1" fontAlgn="auto" latinLnBrk="0" hangingPunct="1">
                  <a:lnSpc>
                    <a:spcPct val="90000"/>
                  </a:lnSpc>
                  <a:spcBef>
                    <a:spcPts val="0"/>
                  </a:spcBef>
                  <a:spcAft>
                    <a:spcPts val="0"/>
                  </a:spcAft>
                  <a:buClrTx/>
                  <a:buSzTx/>
                  <a:buFontTx/>
                  <a:buNone/>
                  <a:defRPr sz="1800"/>
                </a:pPr>
                <a:endParaRPr kumimoji="0" sz="1465" b="1" i="0" u="none" strike="noStrike" kern="0" cap="none" spc="-55"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sym typeface="Rajdhani Semibold"/>
                </a:endParaRPr>
              </a:p>
            </p:txBody>
          </p:sp>
          <p:sp>
            <p:nvSpPr>
              <p:cNvPr id="6" name="Shape 1021"/>
              <p:cNvSpPr/>
              <p:nvPr/>
            </p:nvSpPr>
            <p:spPr>
              <a:xfrm>
                <a:off x="798835" y="1137541"/>
                <a:ext cx="2476754" cy="597491"/>
              </a:xfrm>
              <a:prstGeom prst="rect">
                <a:avLst/>
              </a:prstGeom>
              <a:solidFill>
                <a:srgbClr val="6D986A"/>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65" b="1"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endParaRPr>
              </a:p>
            </p:txBody>
          </p:sp>
        </p:grpSp>
        <p:sp>
          <p:nvSpPr>
            <p:cNvPr id="11" name="Textfeld 4"/>
            <p:cNvSpPr txBox="1"/>
            <p:nvPr/>
          </p:nvSpPr>
          <p:spPr>
            <a:xfrm>
              <a:off x="1269102" y="2812018"/>
              <a:ext cx="2111997" cy="648543"/>
            </a:xfrm>
            <a:prstGeom prst="rect">
              <a:avLst/>
            </a:prstGeom>
            <a:noFill/>
          </p:spPr>
          <p:txBody>
            <a:bodyPr wrap="square" lIns="121851" tIns="60927" rIns="121851" bIns="60927" rtlCol="0" anchor="ctr">
              <a:spAutoFit/>
            </a:bodyPr>
            <a:lstStyle/>
            <a:p>
              <a:pPr algn="ctr" defTabSz="914400"/>
              <a:r>
                <a:rPr lang="zh-CN" altLang="de-DE"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rPr>
                <a:t>作业设计</a:t>
              </a:r>
              <a:endParaRPr lang="zh-CN" altLang="de-DE" sz="36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Arial" panose="020B0604020202020204" pitchFamily="34" charset="0"/>
              </a:endParaRPr>
            </a:p>
          </p:txBody>
        </p:sp>
        <p:grpSp>
          <p:nvGrpSpPr>
            <p:cNvPr id="24" name="Gruppierung 6"/>
            <p:cNvGrpSpPr/>
            <p:nvPr/>
          </p:nvGrpSpPr>
          <p:grpSpPr>
            <a:xfrm>
              <a:off x="1358646" y="1628035"/>
              <a:ext cx="1932905" cy="462571"/>
              <a:chOff x="903523" y="1225112"/>
              <a:chExt cx="1370377" cy="347109"/>
            </a:xfrm>
            <a:solidFill>
              <a:srgbClr val="6D986A"/>
            </a:solidFill>
          </p:grpSpPr>
          <p:sp>
            <p:nvSpPr>
              <p:cNvPr id="25" name="Abgerundetes Rechteck 5"/>
              <p:cNvSpPr/>
              <p:nvPr/>
            </p:nvSpPr>
            <p:spPr>
              <a:xfrm>
                <a:off x="9035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26" name="Abgerundetes Rechteck 88"/>
              <p:cNvSpPr/>
              <p:nvPr/>
            </p:nvSpPr>
            <p:spPr>
              <a:xfrm>
                <a:off x="21608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grpSp>
      <p:pic>
        <p:nvPicPr>
          <p:cNvPr id="18" name="图片 17"/>
          <p:cNvPicPr>
            <a:picLocks noChangeAspect="1"/>
          </p:cNvPicPr>
          <p:nvPr/>
        </p:nvPicPr>
        <p:blipFill>
          <a:blip r:embed="rId2"/>
          <a:stretch>
            <a:fillRect/>
          </a:stretch>
        </p:blipFill>
        <p:spPr>
          <a:xfrm>
            <a:off x="4946015" y="962660"/>
            <a:ext cx="7245350" cy="4864100"/>
          </a:xfrm>
          <a:prstGeom prst="rect">
            <a:avLst/>
          </a:prstGeom>
        </p:spPr>
      </p:pic>
      <p:sp>
        <p:nvSpPr>
          <p:cNvPr id="19" name="文本框 18"/>
          <p:cNvSpPr txBox="1"/>
          <p:nvPr/>
        </p:nvSpPr>
        <p:spPr>
          <a:xfrm>
            <a:off x="0" y="4511675"/>
            <a:ext cx="5045075" cy="1014730"/>
          </a:xfrm>
          <a:prstGeom prst="rect">
            <a:avLst/>
          </a:prstGeom>
          <a:noFill/>
        </p:spPr>
        <p:txBody>
          <a:bodyPr wrap="square" rtlCol="0">
            <a:spAutoFit/>
          </a:bodyPr>
          <a:p>
            <a:r>
              <a:rPr lang="zh-CN" altLang="en-US" sz="2000"/>
              <a:t>预习——智慧急先锋    抄写——千军万马</a:t>
            </a:r>
            <a:endParaRPr lang="zh-CN" altLang="en-US" sz="2000"/>
          </a:p>
          <a:p>
            <a:r>
              <a:rPr lang="zh-CN" altLang="en-US" sz="2000"/>
              <a:t>朗读——小小朗读者    默写——记忆迷宫</a:t>
            </a:r>
            <a:endParaRPr lang="zh-CN" altLang="en-US" sz="2000"/>
          </a:p>
          <a:p>
            <a:r>
              <a:rPr lang="zh-CN" altLang="en-US" sz="2000"/>
              <a:t>练习——牛刀小试      阅读——书海拾贝</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131445" y="1090930"/>
            <a:ext cx="5369560" cy="521970"/>
            <a:chOff x="355" y="232"/>
            <a:chExt cx="845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7848" cy="822"/>
            </a:xfrm>
            <a:prstGeom prst="rect">
              <a:avLst/>
            </a:prstGeom>
            <a:noFill/>
          </p:spPr>
          <p:txBody>
            <a:bodyPr wrap="none" rtlCol="0">
              <a:spAutoFit/>
            </a:bodyPr>
            <a:p>
              <a:pPr algn="l"/>
              <a:r>
                <a:rPr lang="zh-CN" altLang="en-US" sz="2800" dirty="0">
                  <a:solidFill>
                    <a:schemeClr val="tx1">
                      <a:lumMod val="65000"/>
                      <a:lumOff val="35000"/>
                    </a:schemeClr>
                  </a:solidFill>
                  <a:latin typeface="黑体" panose="02010609060101010101" charset="-122"/>
                  <a:ea typeface="黑体" panose="02010609060101010101" charset="-122"/>
                </a:rPr>
                <a:t>作业设计：梯度升级</a:t>
              </a:r>
              <a:r>
                <a:rPr lang="en-US" altLang="zh-CN" sz="2800" dirty="0">
                  <a:solidFill>
                    <a:schemeClr val="tx1">
                      <a:lumMod val="65000"/>
                      <a:lumOff val="35000"/>
                    </a:schemeClr>
                  </a:solidFill>
                  <a:latin typeface="黑体" panose="02010609060101010101" charset="-122"/>
                  <a:ea typeface="黑体" panose="02010609060101010101" charset="-122"/>
                </a:rPr>
                <a:t>+</a:t>
              </a:r>
              <a:r>
                <a:rPr lang="zh-CN" altLang="en-US" sz="2800" dirty="0">
                  <a:solidFill>
                    <a:schemeClr val="tx1">
                      <a:lumMod val="65000"/>
                      <a:lumOff val="35000"/>
                    </a:schemeClr>
                  </a:solidFill>
                  <a:latin typeface="黑体" panose="02010609060101010101" charset="-122"/>
                  <a:ea typeface="黑体" panose="02010609060101010101" charset="-122"/>
                </a:rPr>
                <a:t>广度延伸</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pic>
        <p:nvPicPr>
          <p:cNvPr id="3" name="图片 2"/>
          <p:cNvPicPr>
            <a:picLocks noChangeAspect="1"/>
          </p:cNvPicPr>
          <p:nvPr/>
        </p:nvPicPr>
        <p:blipFill>
          <a:blip r:embed="rId2"/>
          <a:stretch>
            <a:fillRect/>
          </a:stretch>
        </p:blipFill>
        <p:spPr>
          <a:xfrm>
            <a:off x="0" y="2658110"/>
            <a:ext cx="5886450" cy="2923540"/>
          </a:xfrm>
          <a:prstGeom prst="rect">
            <a:avLst/>
          </a:prstGeom>
        </p:spPr>
      </p:pic>
      <p:pic>
        <p:nvPicPr>
          <p:cNvPr id="5" name="图片 4"/>
          <p:cNvPicPr>
            <a:picLocks noChangeAspect="1"/>
          </p:cNvPicPr>
          <p:nvPr/>
        </p:nvPicPr>
        <p:blipFill>
          <a:blip r:embed="rId3"/>
          <a:stretch>
            <a:fillRect/>
          </a:stretch>
        </p:blipFill>
        <p:spPr>
          <a:xfrm>
            <a:off x="5886450" y="568960"/>
            <a:ext cx="6305550" cy="6274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grpSp>
        <p:nvGrpSpPr>
          <p:cNvPr id="14" name="4"/>
          <p:cNvGrpSpPr>
            <a:grpSpLocks noChangeAspect="1"/>
          </p:cNvGrpSpPr>
          <p:nvPr>
            <p:custDataLst>
              <p:tags r:id="rId4"/>
            </p:custDataLst>
          </p:nvPr>
        </p:nvGrpSpPr>
        <p:grpSpPr>
          <a:xfrm>
            <a:off x="6598972" y="3582700"/>
            <a:ext cx="393410" cy="553998"/>
            <a:chOff x="2529436" y="1430775"/>
            <a:chExt cx="539218" cy="759325"/>
          </a:xfrm>
        </p:grpSpPr>
        <p:pic>
          <p:nvPicPr>
            <p:cNvPr id="15" name="图片 14"/>
            <p:cNvPicPr>
              <a:picLocks noChangeAspect="1"/>
            </p:cNvPicPr>
            <p:nvPr/>
          </p:nvPicPr>
          <p:blipFill>
            <a:blip r:embed="rId5" cstate="print"/>
            <a:stretch>
              <a:fillRect/>
            </a:stretch>
          </p:blipFill>
          <p:spPr>
            <a:xfrm>
              <a:off x="2567764" y="1479583"/>
              <a:ext cx="440132" cy="648127"/>
            </a:xfrm>
            <a:prstGeom prst="rect">
              <a:avLst/>
            </a:prstGeom>
          </p:spPr>
        </p:pic>
        <p:sp>
          <p:nvSpPr>
            <p:cNvPr id="16" name="淘宝网chenying0907出品 35"/>
            <p:cNvSpPr txBox="1"/>
            <p:nvPr/>
          </p:nvSpPr>
          <p:spPr>
            <a:xfrm>
              <a:off x="2565283" y="1497448"/>
              <a:ext cx="479305" cy="506216"/>
            </a:xfrm>
            <a:prstGeom prst="rect">
              <a:avLst/>
            </a:prstGeom>
            <a:noFill/>
          </p:spPr>
          <p:txBody>
            <a:bodyPr wrap="square" rtlCol="0">
              <a:spAutoFit/>
            </a:bodyPr>
            <a:lstStyle/>
            <a:p>
              <a:pPr algn="ctr"/>
              <a:endParaRPr lang="zh-CN" altLang="en-US"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endParaRPr>
            </a:p>
          </p:txBody>
        </p:sp>
        <p:sp>
          <p:nvSpPr>
            <p:cNvPr id="17" name="淘宝网chenying0907出品 36"/>
            <p:cNvSpPr txBox="1"/>
            <p:nvPr/>
          </p:nvSpPr>
          <p:spPr>
            <a:xfrm>
              <a:off x="2529436" y="1430775"/>
              <a:ext cx="539218" cy="759325"/>
            </a:xfrm>
            <a:prstGeom prst="rect">
              <a:avLst/>
            </a:prstGeom>
            <a:noFill/>
          </p:spPr>
          <p:txBody>
            <a:bodyPr wrap="square" rtlCol="0">
              <a:spAutoFit/>
            </a:bodyPr>
            <a:lstStyle/>
            <a:p>
              <a:pPr algn="ctr"/>
              <a:r>
                <a:rPr lang="zh-CN" altLang="en-US" sz="1000"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rPr>
                <a:t>第四章</a:t>
              </a:r>
              <a:endParaRPr lang="zh-CN" altLang="en-US" sz="1000" dirty="0">
                <a:solidFill>
                  <a:schemeClr val="bg1"/>
                </a:solidFill>
                <a:effectLst>
                  <a:outerShdw blurRad="50800" dist="38100" dir="16200000" rotWithShape="0">
                    <a:prstClr val="black">
                      <a:alpha val="40000"/>
                    </a:prstClr>
                  </a:outerShdw>
                </a:effectLst>
                <a:latin typeface="思源黑体旧字形 Normal" panose="020B0400000000000000" pitchFamily="34" charset="-128"/>
                <a:ea typeface="思源黑体旧字形 Normal" panose="020B0400000000000000" pitchFamily="34" charset="-128"/>
              </a:endParaRPr>
            </a:p>
          </p:txBody>
        </p:sp>
      </p:grpSp>
      <p:grpSp>
        <p:nvGrpSpPr>
          <p:cNvPr id="4" name="组合 3"/>
          <p:cNvGrpSpPr/>
          <p:nvPr/>
        </p:nvGrpSpPr>
        <p:grpSpPr>
          <a:xfrm>
            <a:off x="3413760" y="746760"/>
            <a:ext cx="5364480" cy="5364480"/>
            <a:chOff x="5376" y="1176"/>
            <a:chExt cx="8448" cy="8448"/>
          </a:xfrm>
        </p:grpSpPr>
        <p:sp>
          <p:nvSpPr>
            <p:cNvPr id="19" name="椭圆 18"/>
            <p:cNvSpPr/>
            <p:nvPr/>
          </p:nvSpPr>
          <p:spPr>
            <a:xfrm>
              <a:off x="5376" y="1176"/>
              <a:ext cx="8448" cy="8448"/>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1"/>
            <p:cNvSpPr txBox="1"/>
            <p:nvPr/>
          </p:nvSpPr>
          <p:spPr>
            <a:xfrm>
              <a:off x="8655" y="1203"/>
              <a:ext cx="1890" cy="1453"/>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肆</a:t>
              </a:r>
              <a:endParaRPr lang="zh-CN" altLang="en-US" sz="6600" b="1" dirty="0">
                <a:solidFill>
                  <a:srgbClr val="5D534B"/>
                </a:solidFill>
                <a:latin typeface="思源黑体旧字形 Normal" panose="020B0400000000000000" pitchFamily="34" charset="-128"/>
                <a:ea typeface="思源黑体旧字形 Normal" panose="020B0400000000000000" pitchFamily="34" charset="-128"/>
              </a:endParaRPr>
            </a:p>
          </p:txBody>
        </p:sp>
        <p:sp>
          <p:nvSpPr>
            <p:cNvPr id="18" name="2"/>
            <p:cNvSpPr txBox="1"/>
            <p:nvPr/>
          </p:nvSpPr>
          <p:spPr>
            <a:xfrm>
              <a:off x="8971" y="3389"/>
              <a:ext cx="513" cy="5378"/>
            </a:xfrm>
            <a:prstGeom prst="rect">
              <a:avLst/>
            </a:prstGeom>
            <a:noFill/>
          </p:spPr>
          <p:txBody>
            <a:bodyPr vert="horz" wrap="square" rtlCol="0">
              <a:spAutoFit/>
            </a:bodyPr>
            <a:lstStyle/>
            <a:p>
              <a:pPr defTabSz="608330">
                <a:defRPr/>
              </a:pPr>
              <a:r>
                <a:rPr kumimoji="1" lang="zh-CN" altLang="en-US" sz="5400" b="1" kern="0" dirty="0" smtClean="0">
                  <a:solidFill>
                    <a:schemeClr val="tx1">
                      <a:lumMod val="75000"/>
                      <a:lumOff val="25000"/>
                    </a:schemeClr>
                  </a:solidFill>
                  <a:latin typeface="黑体" panose="02010609060101010101" charset="-122"/>
                  <a:ea typeface="黑体" panose="02010609060101010101" charset="-122"/>
                  <a:sym typeface="+mn-ea"/>
                </a:rPr>
                <a:t>节点事件</a:t>
              </a:r>
              <a:endParaRPr kumimoji="1" lang="zh-CN" altLang="en-US" sz="5400" b="1" kern="0" dirty="0" smtClean="0">
                <a:solidFill>
                  <a:schemeClr val="tx1">
                    <a:lumMod val="75000"/>
                    <a:lumOff val="25000"/>
                  </a:schemeClr>
                </a:solidFill>
                <a:latin typeface="黑体" panose="02010609060101010101" charset="-122"/>
                <a:ea typeface="黑体" panose="02010609060101010101" charset="-122"/>
                <a:sym typeface="+mn-ea"/>
              </a:endParaRPr>
            </a:p>
          </p:txBody>
        </p:sp>
      </p:gr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90" y="-328930"/>
            <a:ext cx="4930775" cy="3364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309880" y="372745"/>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集体备课</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pic>
        <p:nvPicPr>
          <p:cNvPr id="5" name="图片 4"/>
          <p:cNvPicPr>
            <a:picLocks noChangeAspect="1"/>
          </p:cNvPicPr>
          <p:nvPr/>
        </p:nvPicPr>
        <p:blipFill>
          <a:blip r:embed="rId2"/>
          <a:stretch>
            <a:fillRect/>
          </a:stretch>
        </p:blipFill>
        <p:spPr>
          <a:xfrm>
            <a:off x="1322705" y="1090930"/>
            <a:ext cx="5059680" cy="5606415"/>
          </a:xfrm>
          <a:prstGeom prst="rect">
            <a:avLst/>
          </a:prstGeom>
        </p:spPr>
      </p:pic>
      <p:pic>
        <p:nvPicPr>
          <p:cNvPr id="6" name="图片 5"/>
          <p:cNvPicPr>
            <a:picLocks noChangeAspect="1"/>
          </p:cNvPicPr>
          <p:nvPr/>
        </p:nvPicPr>
        <p:blipFill>
          <a:blip r:embed="rId3"/>
          <a:stretch>
            <a:fillRect/>
          </a:stretch>
        </p:blipFill>
        <p:spPr>
          <a:xfrm>
            <a:off x="6381750" y="1091565"/>
            <a:ext cx="4819650" cy="3063240"/>
          </a:xfrm>
          <a:prstGeom prst="rect">
            <a:avLst/>
          </a:prstGeom>
        </p:spPr>
      </p:pic>
      <p:pic>
        <p:nvPicPr>
          <p:cNvPr id="11" name="图片 10"/>
          <p:cNvPicPr>
            <a:picLocks noChangeAspect="1"/>
          </p:cNvPicPr>
          <p:nvPr/>
        </p:nvPicPr>
        <p:blipFill>
          <a:blip r:embed="rId4"/>
          <a:stretch>
            <a:fillRect/>
          </a:stretch>
        </p:blipFill>
        <p:spPr>
          <a:xfrm>
            <a:off x="6382385" y="4041140"/>
            <a:ext cx="4819015" cy="2656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grpSp>
        <p:nvGrpSpPr>
          <p:cNvPr id="2" name="组合 1"/>
          <p:cNvGrpSpPr/>
          <p:nvPr/>
        </p:nvGrpSpPr>
        <p:grpSpPr>
          <a:xfrm>
            <a:off x="721360" y="608965"/>
            <a:ext cx="10479405" cy="5640070"/>
            <a:chOff x="1024" y="1003"/>
            <a:chExt cx="16503" cy="8882"/>
          </a:xfrm>
        </p:grpSpPr>
        <p:sp>
          <p:nvSpPr>
            <p:cNvPr id="31" name="矩形 30"/>
            <p:cNvSpPr/>
            <p:nvPr/>
          </p:nvSpPr>
          <p:spPr>
            <a:xfrm>
              <a:off x="1024" y="1003"/>
              <a:ext cx="13796" cy="8883"/>
            </a:xfrm>
            <a:prstGeom prst="rect">
              <a:avLst/>
            </a:prstGeom>
            <a:solidFill>
              <a:sysClr val="window" lastClr="FFFFFF">
                <a:alpha val="7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2" name="矩形 31"/>
            <p:cNvSpPr/>
            <p:nvPr/>
          </p:nvSpPr>
          <p:spPr>
            <a:xfrm>
              <a:off x="1496" y="1577"/>
              <a:ext cx="12834" cy="7980"/>
            </a:xfrm>
            <a:prstGeom prst="rect">
              <a:avLst/>
            </a:prstGeom>
            <a:solidFill>
              <a:sysClr val="window" lastClr="FFFFFF">
                <a:alpha val="30000"/>
              </a:sysClr>
            </a:solidFill>
            <a:ln w="12700" cap="flat" cmpd="sng" algn="ctr">
              <a:solidFill>
                <a:srgbClr val="B28300">
                  <a:alpha val="17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33" name="文本框 32"/>
            <p:cNvSpPr txBox="1"/>
            <p:nvPr/>
          </p:nvSpPr>
          <p:spPr>
            <a:xfrm>
              <a:off x="15497" y="4082"/>
              <a:ext cx="2031" cy="3246"/>
            </a:xfrm>
            <a:prstGeom prst="rect">
              <a:avLst/>
            </a:prstGeom>
            <a:noFill/>
          </p:spPr>
          <p:txBody>
            <a:bodyPr wrap="square" rtlCol="0">
              <a:spAutoFit/>
            </a:bodyPr>
            <a:lstStyle/>
            <a:p>
              <a:pPr>
                <a:lnSpc>
                  <a:spcPct val="80000"/>
                </a:lnSpc>
                <a:defRPr/>
              </a:pPr>
              <a:r>
                <a:rPr lang="zh-CN" altLang="en-US" sz="8000" dirty="0">
                  <a:solidFill>
                    <a:schemeClr val="tx1">
                      <a:lumMod val="85000"/>
                      <a:lumOff val="15000"/>
                    </a:schemeClr>
                  </a:solidFill>
                  <a:latin typeface="黑体" panose="02010609060101010101" charset="-122"/>
                  <a:ea typeface="黑体" panose="02010609060101010101" charset="-122"/>
                </a:rPr>
                <a:t>目录</a:t>
              </a:r>
              <a:endParaRPr lang="zh-CN" altLang="en-US" sz="8000" dirty="0">
                <a:solidFill>
                  <a:schemeClr val="tx1">
                    <a:lumMod val="85000"/>
                    <a:lumOff val="15000"/>
                  </a:schemeClr>
                </a:solidFill>
                <a:latin typeface="黑体" panose="02010609060101010101" charset="-122"/>
                <a:ea typeface="黑体" panose="02010609060101010101" charset="-122"/>
              </a:endParaRPr>
            </a:p>
          </p:txBody>
        </p:sp>
        <p:grpSp>
          <p:nvGrpSpPr>
            <p:cNvPr id="34" name="组合 33"/>
            <p:cNvGrpSpPr/>
            <p:nvPr/>
          </p:nvGrpSpPr>
          <p:grpSpPr>
            <a:xfrm>
              <a:off x="12055" y="2466"/>
              <a:ext cx="1302" cy="5502"/>
              <a:chOff x="7654816" y="1573346"/>
              <a:chExt cx="826454" cy="3493531"/>
            </a:xfrm>
          </p:grpSpPr>
          <p:pic>
            <p:nvPicPr>
              <p:cNvPr id="35" name="图片 3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655130" y="1573346"/>
                <a:ext cx="826140" cy="734168"/>
              </a:xfrm>
              <a:prstGeom prst="rect">
                <a:avLst/>
              </a:prstGeom>
            </p:spPr>
          </p:pic>
          <p:grpSp>
            <p:nvGrpSpPr>
              <p:cNvPr id="36" name="组合 35"/>
              <p:cNvGrpSpPr/>
              <p:nvPr/>
            </p:nvGrpSpPr>
            <p:grpSpPr>
              <a:xfrm>
                <a:off x="7654816" y="1633249"/>
                <a:ext cx="701251" cy="3433628"/>
                <a:chOff x="7434686" y="1531650"/>
                <a:chExt cx="701251" cy="3433628"/>
              </a:xfrm>
            </p:grpSpPr>
            <p:sp>
              <p:nvSpPr>
                <p:cNvPr id="37" name="文本框 36"/>
                <p:cNvSpPr txBox="1"/>
                <p:nvPr/>
              </p:nvSpPr>
              <p:spPr>
                <a:xfrm>
                  <a:off x="7560204" y="1531650"/>
                  <a:ext cx="57573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rPr>
                    <a:t>壹</a:t>
                  </a:r>
                  <a:endParaRPr kumimoji="0" lang="zh-CN" altLang="en-US" sz="3200" b="0" i="0" u="none" strike="noStrike" kern="0" cap="none" spc="0" normalizeH="0" baseline="0" noProof="0" dirty="0">
                    <a:ln>
                      <a:noFill/>
                    </a:ln>
                    <a:solidFill>
                      <a:prstClr val="white"/>
                    </a:solidFill>
                    <a:effectLst/>
                    <a:uLnTx/>
                    <a:uFillTx/>
                    <a:latin typeface="黑体" panose="02010609060101010101" charset="-122"/>
                    <a:ea typeface="黑体" panose="02010609060101010101" charset="-122"/>
                  </a:endParaRPr>
                </a:p>
              </p:txBody>
            </p:sp>
            <p:sp>
              <p:nvSpPr>
                <p:cNvPr id="38" name="文本框 37"/>
                <p:cNvSpPr txBox="1"/>
                <p:nvPr/>
              </p:nvSpPr>
              <p:spPr>
                <a:xfrm>
                  <a:off x="7434686" y="2411943"/>
                  <a:ext cx="558800" cy="2553335"/>
                </a:xfrm>
                <a:prstGeom prst="rect">
                  <a:avLst/>
                </a:prstGeom>
                <a:noFill/>
              </p:spPr>
              <p:txBody>
                <a:bodyPr vert="horz" wrap="square" rtlCol="0">
                  <a:spAutoFit/>
                </a:bodyPr>
                <a:lstStyle/>
                <a:p>
                  <a:pPr lvl="0" algn="l" defTabSz="608330">
                    <a:buClrTx/>
                    <a:buSzTx/>
                    <a:buFontTx/>
                    <a:defRPr/>
                  </a:pPr>
                  <a:r>
                    <a:rPr lang="zh-CN" altLang="en-US" sz="4000" b="1" kern="0" dirty="0">
                      <a:solidFill>
                        <a:schemeClr val="tx1">
                          <a:lumMod val="75000"/>
                          <a:lumOff val="25000"/>
                        </a:schemeClr>
                      </a:solidFill>
                      <a:latin typeface="黑体" panose="02010609060101010101" charset="-122"/>
                      <a:ea typeface="黑体" panose="02010609060101010101" charset="-122"/>
                      <a:sym typeface="+mn-ea"/>
                    </a:rPr>
                    <a:t>现</a:t>
                  </a:r>
                  <a:endParaRPr lang="zh-CN" altLang="en-US" sz="4000" b="1" kern="0" dirty="0">
                    <a:solidFill>
                      <a:schemeClr val="tx1">
                        <a:lumMod val="75000"/>
                        <a:lumOff val="25000"/>
                      </a:schemeClr>
                    </a:solidFill>
                    <a:latin typeface="黑体" panose="02010609060101010101" charset="-122"/>
                    <a:ea typeface="黑体" panose="02010609060101010101" charset="-122"/>
                    <a:sym typeface="+mn-ea"/>
                  </a:endParaRPr>
                </a:p>
                <a:p>
                  <a:pPr lvl="0" algn="l" defTabSz="608330">
                    <a:buClrTx/>
                    <a:buSzTx/>
                    <a:buFontTx/>
                    <a:defRPr/>
                  </a:pPr>
                  <a:r>
                    <a:rPr lang="zh-CN" altLang="en-US" sz="4000" b="1" kern="0" dirty="0">
                      <a:solidFill>
                        <a:schemeClr val="tx1">
                          <a:lumMod val="75000"/>
                          <a:lumOff val="25000"/>
                        </a:schemeClr>
                      </a:solidFill>
                      <a:latin typeface="黑体" panose="02010609060101010101" charset="-122"/>
                      <a:ea typeface="黑体" panose="02010609060101010101" charset="-122"/>
                      <a:sym typeface="+mn-ea"/>
                    </a:rPr>
                    <a:t>状分析</a:t>
                  </a:r>
                  <a:endParaRPr lang="zh-CN" altLang="en-US" sz="4000" b="1" kern="0" dirty="0">
                    <a:solidFill>
                      <a:schemeClr val="tx1">
                        <a:lumMod val="75000"/>
                        <a:lumOff val="25000"/>
                      </a:schemeClr>
                    </a:solidFill>
                    <a:latin typeface="黑体" panose="02010609060101010101" charset="-122"/>
                    <a:ea typeface="黑体" panose="02010609060101010101" charset="-122"/>
                    <a:sym typeface="+mn-ea"/>
                  </a:endParaRPr>
                </a:p>
              </p:txBody>
            </p:sp>
          </p:grpSp>
        </p:grpSp>
        <p:grpSp>
          <p:nvGrpSpPr>
            <p:cNvPr id="39" name="组合 38"/>
            <p:cNvGrpSpPr/>
            <p:nvPr/>
          </p:nvGrpSpPr>
          <p:grpSpPr>
            <a:xfrm>
              <a:off x="8878" y="2465"/>
              <a:ext cx="1301" cy="5503"/>
              <a:chOff x="5816020" y="1572469"/>
              <a:chExt cx="826140" cy="3494408"/>
            </a:xfrm>
          </p:grpSpPr>
          <p:pic>
            <p:nvPicPr>
              <p:cNvPr id="40" name="图片 39"/>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16020" y="1572469"/>
                <a:ext cx="826140" cy="734168"/>
              </a:xfrm>
              <a:prstGeom prst="rect">
                <a:avLst/>
              </a:prstGeom>
            </p:spPr>
          </p:pic>
          <p:grpSp>
            <p:nvGrpSpPr>
              <p:cNvPr id="41" name="组合 40"/>
              <p:cNvGrpSpPr/>
              <p:nvPr/>
            </p:nvGrpSpPr>
            <p:grpSpPr>
              <a:xfrm>
                <a:off x="5817136" y="1633249"/>
                <a:ext cx="686012" cy="3433628"/>
                <a:chOff x="7602325" y="1684050"/>
                <a:chExt cx="686012" cy="3433628"/>
              </a:xfrm>
            </p:grpSpPr>
            <p:sp>
              <p:nvSpPr>
                <p:cNvPr id="42" name="文本框 41"/>
                <p:cNvSpPr txBox="1"/>
                <p:nvPr/>
              </p:nvSpPr>
              <p:spPr>
                <a:xfrm>
                  <a:off x="7712604" y="1684050"/>
                  <a:ext cx="57573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贰</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sp>
              <p:nvSpPr>
                <p:cNvPr id="43" name="文本框 42"/>
                <p:cNvSpPr txBox="1"/>
                <p:nvPr/>
              </p:nvSpPr>
              <p:spPr>
                <a:xfrm>
                  <a:off x="7602325" y="2564343"/>
                  <a:ext cx="558800" cy="2553335"/>
                </a:xfrm>
                <a:prstGeom prst="rect">
                  <a:avLst/>
                </a:prstGeom>
                <a:noFill/>
              </p:spPr>
              <p:txBody>
                <a:bodyPr vert="horz" wrap="square" rtlCol="0">
                  <a:spAutoFit/>
                </a:bodyPr>
                <a:lstStyle/>
                <a:p>
                  <a:pPr lvl="0" algn="l" defTabSz="608330">
                    <a:buClrTx/>
                    <a:buSzTx/>
                    <a:buFontTx/>
                    <a:defRPr/>
                  </a:pPr>
                  <a:r>
                    <a:rPr lang="zh-CN" altLang="en-US" sz="4000" b="1" kern="0" dirty="0">
                      <a:solidFill>
                        <a:schemeClr val="tx1">
                          <a:lumMod val="75000"/>
                          <a:lumOff val="25000"/>
                        </a:schemeClr>
                      </a:solidFill>
                      <a:latin typeface="黑体" panose="02010609060101010101" charset="-122"/>
                      <a:ea typeface="黑体" panose="02010609060101010101" charset="-122"/>
                      <a:sym typeface="+mn-ea"/>
                    </a:rPr>
                    <a:t>发展目标</a:t>
                  </a:r>
                  <a:endParaRPr lang="zh-CN" altLang="en-US" sz="4000" b="1" kern="0" dirty="0">
                    <a:solidFill>
                      <a:schemeClr val="tx1">
                        <a:lumMod val="75000"/>
                        <a:lumOff val="25000"/>
                      </a:schemeClr>
                    </a:solidFill>
                    <a:latin typeface="黑体" panose="02010609060101010101" charset="-122"/>
                    <a:ea typeface="黑体" panose="02010609060101010101" charset="-122"/>
                    <a:sym typeface="+mn-ea"/>
                  </a:endParaRPr>
                </a:p>
              </p:txBody>
            </p:sp>
          </p:grpSp>
        </p:grpSp>
        <p:grpSp>
          <p:nvGrpSpPr>
            <p:cNvPr id="44" name="组合 43"/>
            <p:cNvGrpSpPr/>
            <p:nvPr/>
          </p:nvGrpSpPr>
          <p:grpSpPr>
            <a:xfrm>
              <a:off x="5701" y="2465"/>
              <a:ext cx="1301" cy="5415"/>
              <a:chOff x="3954050" y="1572469"/>
              <a:chExt cx="826140" cy="3438528"/>
            </a:xfrm>
          </p:grpSpPr>
          <p:pic>
            <p:nvPicPr>
              <p:cNvPr id="45" name="图片 44"/>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54050" y="1572469"/>
                <a:ext cx="826140" cy="734168"/>
              </a:xfrm>
              <a:prstGeom prst="rect">
                <a:avLst/>
              </a:prstGeom>
            </p:spPr>
          </p:pic>
          <p:grpSp>
            <p:nvGrpSpPr>
              <p:cNvPr id="46" name="组合 45"/>
              <p:cNvGrpSpPr/>
              <p:nvPr/>
            </p:nvGrpSpPr>
            <p:grpSpPr>
              <a:xfrm>
                <a:off x="3955963" y="1633249"/>
                <a:ext cx="694266" cy="3377748"/>
                <a:chOff x="7594071" y="1684050"/>
                <a:chExt cx="694266" cy="3377748"/>
              </a:xfrm>
            </p:grpSpPr>
            <p:sp>
              <p:nvSpPr>
                <p:cNvPr id="47" name="文本框 46"/>
                <p:cNvSpPr txBox="1"/>
                <p:nvPr/>
              </p:nvSpPr>
              <p:spPr>
                <a:xfrm>
                  <a:off x="7712604" y="1684050"/>
                  <a:ext cx="575733"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叁</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sp>
              <p:nvSpPr>
                <p:cNvPr id="48" name="文本框 47"/>
                <p:cNvSpPr txBox="1"/>
                <p:nvPr/>
              </p:nvSpPr>
              <p:spPr>
                <a:xfrm>
                  <a:off x="7594071" y="2508463"/>
                  <a:ext cx="558800" cy="2553335"/>
                </a:xfrm>
                <a:prstGeom prst="rect">
                  <a:avLst/>
                </a:prstGeom>
                <a:noFill/>
              </p:spPr>
              <p:txBody>
                <a:bodyPr vert="horz" wrap="square" rtlCol="0">
                  <a:spAutoFit/>
                </a:bodyPr>
                <a:lstStyle/>
                <a:p>
                  <a:pPr lvl="0" algn="l" defTabSz="608330">
                    <a:buClrTx/>
                    <a:buSzTx/>
                    <a:buFontTx/>
                    <a:defRPr/>
                  </a:pPr>
                  <a:r>
                    <a:rPr lang="zh-CN" altLang="en-US" sz="4000" b="1" kern="0" dirty="0">
                      <a:solidFill>
                        <a:schemeClr val="tx1">
                          <a:lumMod val="75000"/>
                          <a:lumOff val="25000"/>
                        </a:schemeClr>
                      </a:solidFill>
                      <a:latin typeface="黑体" panose="02010609060101010101" charset="-122"/>
                      <a:ea typeface="黑体" panose="02010609060101010101" charset="-122"/>
                      <a:sym typeface="+mn-ea"/>
                    </a:rPr>
                    <a:t>发展策略</a:t>
                  </a:r>
                  <a:endParaRPr lang="zh-CN" altLang="en-US" sz="4000" b="1" kern="0" dirty="0">
                    <a:solidFill>
                      <a:schemeClr val="tx1">
                        <a:lumMod val="75000"/>
                        <a:lumOff val="25000"/>
                      </a:schemeClr>
                    </a:solidFill>
                    <a:latin typeface="黑体" panose="02010609060101010101" charset="-122"/>
                    <a:ea typeface="黑体" panose="02010609060101010101" charset="-122"/>
                    <a:sym typeface="+mn-ea"/>
                  </a:endParaRPr>
                </a:p>
              </p:txBody>
            </p:sp>
          </p:grpSp>
        </p:grpSp>
        <p:grpSp>
          <p:nvGrpSpPr>
            <p:cNvPr id="49" name="组合 48"/>
            <p:cNvGrpSpPr/>
            <p:nvPr/>
          </p:nvGrpSpPr>
          <p:grpSpPr>
            <a:xfrm>
              <a:off x="2541" y="2443"/>
              <a:ext cx="1301" cy="1156"/>
              <a:chOff x="2103297" y="1551155"/>
              <a:chExt cx="826140" cy="734168"/>
            </a:xfrm>
          </p:grpSpPr>
          <p:pic>
            <p:nvPicPr>
              <p:cNvPr id="50" name="图片 4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103297" y="1551155"/>
                <a:ext cx="826140" cy="734168"/>
              </a:xfrm>
              <a:prstGeom prst="rect">
                <a:avLst/>
              </a:prstGeom>
            </p:spPr>
          </p:pic>
          <p:sp>
            <p:nvSpPr>
              <p:cNvPr id="52" name="文本框 51"/>
              <p:cNvSpPr txBox="1"/>
              <p:nvPr/>
            </p:nvSpPr>
            <p:spPr>
              <a:xfrm>
                <a:off x="2204644" y="1633853"/>
                <a:ext cx="575733" cy="5835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rPr>
                  <a:t>肆</a:t>
                </a:r>
                <a:endParaRPr kumimoji="0" lang="zh-CN" altLang="en-US" sz="32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黑体" panose="02010609060101010101" charset="-122"/>
                  <a:ea typeface="黑体" panose="02010609060101010101" charset="-122"/>
                </a:endParaRPr>
              </a:p>
            </p:txBody>
          </p:sp>
        </p:grpSp>
        <p:sp>
          <p:nvSpPr>
            <p:cNvPr id="29" name="2"/>
            <p:cNvSpPr txBox="1"/>
            <p:nvPr/>
          </p:nvSpPr>
          <p:spPr>
            <a:xfrm>
              <a:off x="2541" y="3859"/>
              <a:ext cx="567" cy="4021"/>
            </a:xfrm>
            <a:prstGeom prst="rect">
              <a:avLst/>
            </a:prstGeom>
            <a:noFill/>
          </p:spPr>
          <p:txBody>
            <a:bodyPr vert="horz" wrap="square" rtlCol="0">
              <a:spAutoFit/>
            </a:bodyPr>
            <a:lstStyle/>
            <a:p>
              <a:pPr defTabSz="608330">
                <a:defRPr/>
              </a:pPr>
              <a:r>
                <a:rPr lang="zh-CN" altLang="en-US" sz="4000" b="1" kern="0" dirty="0">
                  <a:solidFill>
                    <a:schemeClr val="tx1">
                      <a:lumMod val="75000"/>
                      <a:lumOff val="25000"/>
                    </a:schemeClr>
                  </a:solidFill>
                  <a:latin typeface="黑体" panose="02010609060101010101" charset="-122"/>
                  <a:ea typeface="黑体" panose="02010609060101010101" charset="-122"/>
                  <a:sym typeface="+mn-ea"/>
                </a:rPr>
                <a:t>节点事件</a:t>
              </a:r>
              <a:endParaRPr lang="zh-CN" altLang="en-US" sz="4000" b="1" kern="0" dirty="0">
                <a:solidFill>
                  <a:schemeClr val="tx1">
                    <a:lumMod val="75000"/>
                    <a:lumOff val="25000"/>
                  </a:schemeClr>
                </a:solidFill>
                <a:latin typeface="黑体" panose="02010609060101010101" charset="-122"/>
                <a:ea typeface="黑体" panose="0201060906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309880" y="372745"/>
            <a:ext cx="2702560" cy="521970"/>
            <a:chOff x="355" y="232"/>
            <a:chExt cx="425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364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主题阅读活动</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sp>
        <p:nvSpPr>
          <p:cNvPr id="3" name="文本框 2"/>
          <p:cNvSpPr txBox="1"/>
          <p:nvPr/>
        </p:nvSpPr>
        <p:spPr>
          <a:xfrm>
            <a:off x="1532890" y="1022985"/>
            <a:ext cx="9411970" cy="460375"/>
          </a:xfrm>
          <a:prstGeom prst="rect">
            <a:avLst/>
          </a:prstGeom>
          <a:noFill/>
        </p:spPr>
        <p:txBody>
          <a:bodyPr wrap="square" rtlCol="0">
            <a:spAutoFit/>
          </a:bodyPr>
          <a:p>
            <a:r>
              <a:rPr sz="2400" b="1">
                <a:solidFill>
                  <a:schemeClr val="tx1"/>
                </a:solidFill>
                <a:latin typeface="楷体" panose="02010609060101010101" charset="-122"/>
                <a:ea typeface="楷体" panose="02010609060101010101" charset="-122"/>
                <a:cs typeface="楷体" panose="02010609060101010101" charset="-122"/>
              </a:rPr>
              <a:t>依托“阅读节”和“弘雅小播客”</a:t>
            </a:r>
            <a:r>
              <a:rPr lang="zh-CN" sz="2400" b="1">
                <a:solidFill>
                  <a:schemeClr val="tx1"/>
                </a:solidFill>
                <a:latin typeface="楷体" panose="02010609060101010101" charset="-122"/>
                <a:ea typeface="楷体" panose="02010609060101010101" charset="-122"/>
                <a:cs typeface="楷体" panose="02010609060101010101" charset="-122"/>
              </a:rPr>
              <a:t>巩固阅读成果</a:t>
            </a:r>
            <a:endParaRPr lang="zh-CN" sz="2400" b="1">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4" name="表格 3"/>
          <p:cNvGraphicFramePr/>
          <p:nvPr>
            <p:custDataLst>
              <p:tags r:id="rId2"/>
            </p:custDataLst>
          </p:nvPr>
        </p:nvGraphicFramePr>
        <p:xfrm>
          <a:off x="1255395" y="1546860"/>
          <a:ext cx="9689465" cy="4440555"/>
        </p:xfrm>
        <a:graphic>
          <a:graphicData uri="http://schemas.openxmlformats.org/drawingml/2006/table">
            <a:tbl>
              <a:tblPr firstRow="1" bandRow="1">
                <a:tableStyleId>{5940675A-B579-460E-94D1-54222C63F5DA}</a:tableStyleId>
              </a:tblPr>
              <a:tblGrid>
                <a:gridCol w="716915"/>
                <a:gridCol w="3121025"/>
                <a:gridCol w="3990975"/>
                <a:gridCol w="1359535"/>
                <a:gridCol w="501015"/>
              </a:tblGrid>
              <a:tr h="1246505">
                <a:tc>
                  <a:txBody>
                    <a:bodyPr/>
                    <a:p>
                      <a:pPr indent="0">
                        <a:buNone/>
                      </a:pPr>
                      <a:endParaRPr 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solidFill>
                            <a:srgbClr val="2A2A2A"/>
                          </a:solidFill>
                          <a:latin typeface="宋体" panose="02010600030101010101" pitchFamily="2" charset="-122"/>
                          <a:ea typeface="宋体" panose="02010600030101010101" pitchFamily="2" charset="-122"/>
                          <a:cs typeface="宋体" panose="02010600030101010101" pitchFamily="2" charset="-122"/>
                        </a:rPr>
                        <a:t>8~9月</a:t>
                      </a:r>
                      <a:endParaRPr lang="en-US" alt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最美读后感</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命名例：《好的故事》六5班刘舒昕</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latin typeface="宋体" panose="02010600030101010101" pitchFamily="2" charset="-122"/>
                          <a:ea typeface="宋体" panose="02010600030101010101" pitchFamily="2" charset="-122"/>
                          <a:cs typeface="宋体" panose="02010600030101010101" pitchFamily="2" charset="-122"/>
                        </a:rPr>
                        <a:t>微信公众号投票点赞，发给家长</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弘雅泛在读写节xxx活动中获奖</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latin typeface="宋体" panose="02010600030101010101" pitchFamily="2" charset="-122"/>
                          <a:ea typeface="宋体" panose="02010600030101010101" pitchFamily="2" charset="-122"/>
                          <a:cs typeface="宋体" panose="02010600030101010101" pitchFamily="2" charset="-122"/>
                        </a:rPr>
                        <a:t>（各精选3个/年级上交，参评校一、二等奖）</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latin typeface="宋体" panose="02010600030101010101" pitchFamily="2" charset="-122"/>
                          <a:ea typeface="宋体" panose="02010600030101010101" pitchFamily="2" charset="-122"/>
                          <a:cs typeface="宋体" panose="02010600030101010101" pitchFamily="2" charset="-122"/>
                        </a:rPr>
                        <a:t>（每班再选出1名校三等奖）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一等奖：6</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二等奖：12</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三等奖：40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六语 </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70610">
                <a:tc>
                  <a:txBody>
                    <a:bodyPr/>
                    <a:p>
                      <a:pPr indent="0">
                        <a:buNone/>
                      </a:pPr>
                      <a:endParaRPr 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solidFill>
                            <a:srgbClr val="2A2A2A"/>
                          </a:solidFill>
                          <a:latin typeface="宋体" panose="02010600030101010101" pitchFamily="2" charset="-122"/>
                          <a:ea typeface="宋体" panose="02010600030101010101" pitchFamily="2" charset="-122"/>
                          <a:cs typeface="宋体" panose="02010600030101010101" pitchFamily="2" charset="-122"/>
                        </a:rPr>
                        <a:t>10月</a:t>
                      </a:r>
                      <a:endParaRPr lang="en-US" alt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最美荐书官</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视频命名例：《好的故事》</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弘雅泛在读写节xxx活动中获奖</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latin typeface="宋体" panose="02010600030101010101" pitchFamily="2" charset="-122"/>
                          <a:ea typeface="宋体" panose="02010600030101010101" pitchFamily="2" charset="-122"/>
                          <a:cs typeface="宋体" panose="02010600030101010101" pitchFamily="2" charset="-122"/>
                        </a:rPr>
                        <a:t>（各精选3个/年级上交，参评校一、二等奖）（每班再选出1名校三等奖）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一等奖：6</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二等奖：12</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三等奖：40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五语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2040">
                <a:tc>
                  <a:txBody>
                    <a:bodyPr/>
                    <a:p>
                      <a:pPr indent="0">
                        <a:buNone/>
                      </a:pPr>
                      <a:endParaRPr 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solidFill>
                            <a:srgbClr val="2A2A2A"/>
                          </a:solidFill>
                          <a:latin typeface="宋体" panose="02010600030101010101" pitchFamily="2" charset="-122"/>
                          <a:ea typeface="宋体" panose="02010600030101010101" pitchFamily="2" charset="-122"/>
                          <a:cs typeface="宋体" panose="02010600030101010101" pitchFamily="2" charset="-122"/>
                        </a:rPr>
                        <a:t>11月</a:t>
                      </a:r>
                      <a:endParaRPr lang="en-US" alt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最美创编者</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编写故事</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视频命名例：《好的故事》六5班刘舒昕</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弘雅泛在读写节xxx活动中获奖</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latin typeface="宋体" panose="02010600030101010101" pitchFamily="2" charset="-122"/>
                          <a:ea typeface="宋体" panose="02010600030101010101" pitchFamily="2" charset="-122"/>
                          <a:cs typeface="宋体" panose="02010600030101010101" pitchFamily="2" charset="-122"/>
                        </a:rPr>
                        <a:t>（各精选3个/年级上交，参评校一、二等奖）（每班再选出1名校三等奖）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一等奖：6</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二等奖：12</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三等奖：40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四语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1400">
                <a:tc>
                  <a:txBody>
                    <a:bodyPr/>
                    <a:p>
                      <a:pPr indent="0">
                        <a:buNone/>
                      </a:pPr>
                      <a:endParaRPr 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solidFill>
                            <a:srgbClr val="2A2A2A"/>
                          </a:solidFill>
                          <a:latin typeface="宋体" panose="02010600030101010101" pitchFamily="2" charset="-122"/>
                          <a:ea typeface="宋体" panose="02010600030101010101" pitchFamily="2" charset="-122"/>
                          <a:cs typeface="宋体" panose="02010600030101010101" pitchFamily="2" charset="-122"/>
                        </a:rPr>
                        <a:t>12月</a:t>
                      </a:r>
                      <a:endParaRPr lang="en-US" altLang="en-US" sz="1600" b="1">
                        <a:solidFill>
                          <a:srgbClr val="2A2A2A"/>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2DCDC"/>
                    </a:solid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最美创作诗</a:t>
                      </a:r>
                      <a:endParaRPr lang="en-US" sz="1600" b="1">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编写故事</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视频命名例：《好的故事》六5班刘舒昕</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弘雅泛在读写节xxx活动中获奖</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1">
                          <a:latin typeface="宋体" panose="02010600030101010101" pitchFamily="2" charset="-122"/>
                          <a:ea typeface="宋体" panose="02010600030101010101" pitchFamily="2" charset="-122"/>
                          <a:cs typeface="宋体" panose="02010600030101010101" pitchFamily="2" charset="-122"/>
                        </a:rPr>
                        <a:t>（各精选3个/年级上交，参评校一、二等奖）（每班再选出1名校三等奖）</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latin typeface="宋体" panose="02010600030101010101" pitchFamily="2" charset="-122"/>
                          <a:ea typeface="宋体" panose="02010600030101010101" pitchFamily="2" charset="-122"/>
                          <a:cs typeface="宋体" panose="02010600030101010101" pitchFamily="2" charset="-122"/>
                        </a:rPr>
                        <a:t>一等奖：6</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二等奖：12</a:t>
                      </a:r>
                      <a:endParaRPr lang="en-US" sz="16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600" b="0">
                          <a:latin typeface="宋体" panose="02010600030101010101" pitchFamily="2" charset="-122"/>
                          <a:ea typeface="宋体" panose="02010600030101010101" pitchFamily="2" charset="-122"/>
                          <a:cs typeface="宋体" panose="02010600030101010101" pitchFamily="2" charset="-122"/>
                        </a:rPr>
                        <a:t>三等奖：40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latin typeface="宋体" panose="02010600030101010101" pitchFamily="2" charset="-122"/>
                          <a:ea typeface="宋体" panose="02010600030101010101" pitchFamily="2" charset="-122"/>
                          <a:cs typeface="宋体" panose="02010600030101010101" pitchFamily="2" charset="-122"/>
                        </a:rPr>
                        <a:t>三语</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341630" y="253365"/>
            <a:ext cx="2600960" cy="583565"/>
            <a:chOff x="355" y="232"/>
            <a:chExt cx="4096" cy="919"/>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3488" cy="919"/>
            </a:xfrm>
            <a:prstGeom prst="rect">
              <a:avLst/>
            </a:prstGeom>
            <a:noFill/>
          </p:spPr>
          <p:txBody>
            <a:bodyPr wrap="none" rtlCol="0">
              <a:spAutoFit/>
            </a:bodyPr>
            <a:p>
              <a:r>
                <a:rPr lang="zh-CN" altLang="en-US" sz="3200" dirty="0">
                  <a:solidFill>
                    <a:schemeClr val="tx1">
                      <a:lumMod val="65000"/>
                      <a:lumOff val="35000"/>
                    </a:schemeClr>
                  </a:solidFill>
                  <a:latin typeface="黑体" panose="02010609060101010101" charset="-122"/>
                  <a:ea typeface="黑体" panose="02010609060101010101" charset="-122"/>
                </a:rPr>
                <a:t>月能级考核</a:t>
              </a:r>
              <a:endParaRPr lang="zh-CN" altLang="en-US" sz="3200" dirty="0">
                <a:solidFill>
                  <a:schemeClr val="tx1">
                    <a:lumMod val="65000"/>
                    <a:lumOff val="35000"/>
                  </a:schemeClr>
                </a:solidFill>
                <a:latin typeface="黑体" panose="02010609060101010101" charset="-122"/>
                <a:ea typeface="黑体" panose="02010609060101010101" charset="-122"/>
              </a:endParaRPr>
            </a:p>
          </p:txBody>
        </p:sp>
      </p:grpSp>
      <p:graphicFrame>
        <p:nvGraphicFramePr>
          <p:cNvPr id="5" name="表格 4"/>
          <p:cNvGraphicFramePr/>
          <p:nvPr>
            <p:custDataLst>
              <p:tags r:id="rId2"/>
            </p:custDataLst>
          </p:nvPr>
        </p:nvGraphicFramePr>
        <p:xfrm>
          <a:off x="1001395" y="1282700"/>
          <a:ext cx="10188575" cy="5002530"/>
        </p:xfrm>
        <a:graphic>
          <a:graphicData uri="http://schemas.openxmlformats.org/drawingml/2006/table">
            <a:tbl>
              <a:tblPr firstRow="1" bandRow="1">
                <a:tableStyleId>{5940675A-B579-460E-94D1-54222C63F5DA}</a:tableStyleId>
              </a:tblPr>
              <a:tblGrid>
                <a:gridCol w="1249045"/>
                <a:gridCol w="1245235"/>
                <a:gridCol w="1548765"/>
                <a:gridCol w="1433195"/>
                <a:gridCol w="1438275"/>
                <a:gridCol w="3274060"/>
              </a:tblGrid>
              <a:tr h="755650">
                <a:tc>
                  <a:txBody>
                    <a:bodyPr/>
                    <a:p>
                      <a:pPr indent="0" algn="ctr">
                        <a:buNone/>
                      </a:pPr>
                      <a:r>
                        <a:rPr lang="en-US" sz="2400" b="1">
                          <a:solidFill>
                            <a:srgbClr val="000000"/>
                          </a:solidFill>
                          <a:latin typeface="楷体" panose="02010609060101010101" charset="-122"/>
                          <a:ea typeface="楷体" panose="02010609060101010101" charset="-122"/>
                          <a:cs typeface="华文行楷" panose="02010800040101010101" pitchFamily="2" charset="-122"/>
                        </a:rPr>
                        <a:t>时间节点</a:t>
                      </a:r>
                      <a:endParaRPr lang="en-US" altLang="en-US" sz="2400" b="1">
                        <a:solidFill>
                          <a:srgbClr val="000000"/>
                        </a:solidFill>
                        <a:latin typeface="楷体" panose="02010609060101010101" charset="-122"/>
                        <a:ea typeface="楷体" panose="02010609060101010101" charset="-122"/>
                        <a:cs typeface="华文行楷" panose="0201080004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1">
                          <a:solidFill>
                            <a:srgbClr val="000000"/>
                          </a:solidFill>
                          <a:latin typeface="楷体" panose="02010609060101010101" charset="-122"/>
                          <a:ea typeface="楷体" panose="02010609060101010101" charset="-122"/>
                          <a:cs typeface="华文行楷" panose="02010800040101010101" pitchFamily="2" charset="-122"/>
                        </a:rPr>
                        <a:t>年级</a:t>
                      </a:r>
                      <a:endParaRPr lang="en-US" altLang="en-US" sz="2400" b="1">
                        <a:solidFill>
                          <a:srgbClr val="000000"/>
                        </a:solidFill>
                        <a:latin typeface="楷体" panose="02010609060101010101" charset="-122"/>
                        <a:ea typeface="楷体" panose="02010609060101010101" charset="-122"/>
                        <a:cs typeface="华文行楷" panose="0201080004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1">
                          <a:solidFill>
                            <a:srgbClr val="000000"/>
                          </a:solidFill>
                          <a:latin typeface="楷体" panose="02010609060101010101" charset="-122"/>
                          <a:ea typeface="楷体" panose="02010609060101010101" charset="-122"/>
                          <a:cs typeface="华文行楷" panose="02010800040101010101" pitchFamily="2" charset="-122"/>
                        </a:rPr>
                        <a:t>调研素养</a:t>
                      </a:r>
                      <a:endParaRPr lang="en-US" altLang="en-US" sz="2400" b="1">
                        <a:solidFill>
                          <a:srgbClr val="000000"/>
                        </a:solidFill>
                        <a:latin typeface="楷体" panose="02010609060101010101" charset="-122"/>
                        <a:ea typeface="楷体" panose="02010609060101010101" charset="-122"/>
                        <a:cs typeface="华文行楷" panose="0201080004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1">
                          <a:solidFill>
                            <a:srgbClr val="000000"/>
                          </a:solidFill>
                          <a:latin typeface="楷体" panose="02010609060101010101" charset="-122"/>
                          <a:ea typeface="楷体" panose="02010609060101010101" charset="-122"/>
                          <a:cs typeface="华文行楷" panose="02010800040101010101" pitchFamily="2" charset="-122"/>
                        </a:rPr>
                        <a:t>方式</a:t>
                      </a:r>
                      <a:endParaRPr lang="en-US" altLang="en-US" sz="2400" b="1">
                        <a:solidFill>
                          <a:srgbClr val="000000"/>
                        </a:solidFill>
                        <a:latin typeface="楷体" panose="02010609060101010101" charset="-122"/>
                        <a:ea typeface="楷体" panose="02010609060101010101" charset="-122"/>
                        <a:cs typeface="华文行楷" panose="0201080004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1">
                          <a:solidFill>
                            <a:srgbClr val="000000"/>
                          </a:solidFill>
                          <a:latin typeface="楷体" panose="02010609060101010101" charset="-122"/>
                          <a:ea typeface="楷体" panose="02010609060101010101" charset="-122"/>
                          <a:cs typeface="华文行楷" panose="02010800040101010101" pitchFamily="2" charset="-122"/>
                        </a:rPr>
                        <a:t>对象</a:t>
                      </a:r>
                      <a:endParaRPr lang="en-US" altLang="en-US" sz="2400" b="1">
                        <a:solidFill>
                          <a:srgbClr val="000000"/>
                        </a:solidFill>
                        <a:latin typeface="楷体" panose="02010609060101010101" charset="-122"/>
                        <a:ea typeface="楷体" panose="02010609060101010101" charset="-122"/>
                        <a:cs typeface="华文行楷" panose="0201080004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1">
                          <a:solidFill>
                            <a:srgbClr val="000000"/>
                          </a:solidFill>
                          <a:latin typeface="楷体" panose="02010609060101010101" charset="-122"/>
                          <a:ea typeface="楷体" panose="02010609060101010101" charset="-122"/>
                          <a:cs typeface="华文行楷" panose="02010800040101010101" pitchFamily="2" charset="-122"/>
                        </a:rPr>
                        <a:t>评价者</a:t>
                      </a:r>
                      <a:endParaRPr lang="en-US" altLang="en-US" sz="2400" b="1">
                        <a:solidFill>
                          <a:srgbClr val="000000"/>
                        </a:solidFill>
                        <a:latin typeface="楷体" panose="02010609060101010101" charset="-122"/>
                        <a:ea typeface="楷体" panose="02010609060101010101" charset="-122"/>
                        <a:cs typeface="华文行楷" panose="0201080004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r>
              <a:tr h="732790">
                <a:tc rowSpan="2">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9月28日</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1年级</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学习习惯</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整班听课</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全员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楷体" panose="02010609060101010101" charset="-122"/>
                          <a:ea typeface="楷体" panose="02010609060101010101" charset="-122"/>
                          <a:cs typeface="楷体" panose="02010609060101010101" charset="-122"/>
                        </a:rPr>
                        <a:t>特聘专家+全体一年级教师+教研组长</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94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2-6年级</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书写</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整班写字</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全员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buNone/>
                      </a:pPr>
                      <a:r>
                        <a:rPr lang="en-US" sz="2400" b="0">
                          <a:solidFill>
                            <a:srgbClr val="000000"/>
                          </a:solidFill>
                          <a:latin typeface="楷体" panose="02010609060101010101" charset="-122"/>
                          <a:ea typeface="楷体" panose="02010609060101010101" charset="-122"/>
                          <a:cs typeface="楷体" panose="02010609060101010101" charset="-122"/>
                        </a:rPr>
                        <a:t>2-6年级语文教师</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r>
              <a:tr h="440055">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10月26日</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1-6年级</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朗读</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整班朗读</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全员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buNone/>
                      </a:pPr>
                      <a:r>
                        <a:rPr lang="en-US" sz="2400" b="0">
                          <a:solidFill>
                            <a:srgbClr val="000000"/>
                          </a:solidFill>
                          <a:latin typeface="楷体" panose="02010609060101010101" charset="-122"/>
                          <a:ea typeface="楷体" panose="02010609060101010101" charset="-122"/>
                          <a:cs typeface="楷体" panose="02010609060101010101" charset="-122"/>
                        </a:rPr>
                        <a:t>全体语文教师</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r>
              <a:tr h="732790">
                <a:tc rowSpan="2">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11月30日</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1年级</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拼音过关</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开火车</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全员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楷体" panose="02010609060101010101" charset="-122"/>
                          <a:ea typeface="楷体" panose="02010609060101010101" charset="-122"/>
                          <a:cs typeface="楷体" panose="02010609060101010101" charset="-122"/>
                        </a:rPr>
                        <a:t>一年级语文教师+弘雅学术委员会</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94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2-6年级</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阅读</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整班参与</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全员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buNone/>
                      </a:pPr>
                      <a:r>
                        <a:rPr lang="en-US" sz="2400" b="0">
                          <a:solidFill>
                            <a:srgbClr val="000000"/>
                          </a:solidFill>
                          <a:latin typeface="楷体" panose="02010609060101010101" charset="-122"/>
                          <a:ea typeface="楷体" panose="02010609060101010101" charset="-122"/>
                          <a:cs typeface="楷体" panose="02010609060101010101" charset="-122"/>
                        </a:rPr>
                        <a:t>2-6年级语文教师</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r>
              <a:tr h="440055">
                <a:tc rowSpan="2">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12月28日</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1年级</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识字过关</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整班参与</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全员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2400" b="0">
                          <a:solidFill>
                            <a:srgbClr val="000000"/>
                          </a:solidFill>
                          <a:latin typeface="楷体" panose="02010609060101010101" charset="-122"/>
                          <a:ea typeface="楷体" panose="02010609060101010101" charset="-122"/>
                          <a:cs typeface="楷体" panose="02010609060101010101" charset="-122"/>
                        </a:rPr>
                        <a:t>一年级语文教师+教研组长</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3942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2-6年级</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百词过关</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整班参与</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lgn="ctr">
                        <a:buNone/>
                      </a:pPr>
                      <a:r>
                        <a:rPr lang="en-US" sz="2400" b="0">
                          <a:solidFill>
                            <a:srgbClr val="000000"/>
                          </a:solidFill>
                          <a:latin typeface="楷体" panose="02010609060101010101" charset="-122"/>
                          <a:ea typeface="楷体" panose="02010609060101010101" charset="-122"/>
                          <a:cs typeface="楷体" panose="02010609060101010101" charset="-122"/>
                        </a:rPr>
                        <a:t>全员</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c>
                  <a:txBody>
                    <a:bodyPr/>
                    <a:p>
                      <a:pPr indent="0">
                        <a:buNone/>
                      </a:pPr>
                      <a:r>
                        <a:rPr lang="en-US" sz="2400" b="0">
                          <a:solidFill>
                            <a:srgbClr val="000000"/>
                          </a:solidFill>
                          <a:latin typeface="楷体" panose="02010609060101010101" charset="-122"/>
                          <a:ea typeface="楷体" panose="02010609060101010101" charset="-122"/>
                          <a:cs typeface="楷体" panose="02010609060101010101" charset="-122"/>
                        </a:rPr>
                        <a:t>2-6年级语文教师</a:t>
                      </a:r>
                      <a:endParaRPr lang="en-US" altLang="en-US" sz="24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6">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 y="-328930"/>
            <a:ext cx="5215890" cy="3573780"/>
          </a:xfrm>
          <a:prstGeom prst="rect">
            <a:avLst/>
          </a:prstGeom>
        </p:spPr>
      </p:pic>
      <p:grpSp>
        <p:nvGrpSpPr>
          <p:cNvPr id="6" name="组合 5"/>
          <p:cNvGrpSpPr/>
          <p:nvPr/>
        </p:nvGrpSpPr>
        <p:grpSpPr>
          <a:xfrm>
            <a:off x="2129790" y="2044700"/>
            <a:ext cx="8622030" cy="2838450"/>
            <a:chOff x="3354" y="3220"/>
            <a:chExt cx="13578" cy="4470"/>
          </a:xfrm>
        </p:grpSpPr>
        <p:sp>
          <p:nvSpPr>
            <p:cNvPr id="19" name="椭圆 18"/>
            <p:cNvSpPr/>
            <p:nvPr/>
          </p:nvSpPr>
          <p:spPr>
            <a:xfrm>
              <a:off x="3354" y="3220"/>
              <a:ext cx="13579" cy="4470"/>
            </a:xfrm>
            <a:prstGeom prst="ellipse">
              <a:avLst/>
            </a:prstGeom>
            <a:solidFill>
              <a:schemeClr val="bg2"/>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3855" y="4394"/>
              <a:ext cx="12710" cy="2276"/>
            </a:xfrm>
            <a:prstGeom prst="rect">
              <a:avLst/>
            </a:prstGeom>
            <a:noFill/>
          </p:spPr>
          <p:txBody>
            <a:bodyPr wrap="square" rtlCol="0">
              <a:spAutoFit/>
            </a:bodyPr>
            <a:p>
              <a:r>
                <a:rPr lang="zh-CN" altLang="en-US" sz="4400" b="1">
                  <a:solidFill>
                    <a:schemeClr val="tx1">
                      <a:lumMod val="65000"/>
                      <a:lumOff val="35000"/>
                    </a:schemeClr>
                  </a:solidFill>
                  <a:latin typeface="楷体" panose="02010609060101010101" charset="-122"/>
                  <a:ea typeface="楷体" panose="02010609060101010101" charset="-122"/>
                </a:rPr>
                <a:t>“偏毫厘不敢安”的一丝不苟，“千万锤成一器”的执着专注。</a:t>
              </a:r>
              <a:endParaRPr lang="zh-CN" altLang="en-US" sz="4400" b="1">
                <a:solidFill>
                  <a:schemeClr val="tx1">
                    <a:lumMod val="65000"/>
                    <a:lumOff val="35000"/>
                  </a:schemeClr>
                </a:solidFill>
                <a:latin typeface="楷体" panose="02010609060101010101" charset="-122"/>
                <a:ea typeface="楷体" panose="02010609060101010101"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grpSp>
        <p:nvGrpSpPr>
          <p:cNvPr id="4" name="组合 3"/>
          <p:cNvGrpSpPr/>
          <p:nvPr/>
        </p:nvGrpSpPr>
        <p:grpSpPr>
          <a:xfrm>
            <a:off x="3413760" y="746760"/>
            <a:ext cx="5713095" cy="5364480"/>
            <a:chOff x="5376" y="1176"/>
            <a:chExt cx="8997" cy="8448"/>
          </a:xfrm>
        </p:grpSpPr>
        <p:sp>
          <p:nvSpPr>
            <p:cNvPr id="19" name="椭圆 18"/>
            <p:cNvSpPr/>
            <p:nvPr/>
          </p:nvSpPr>
          <p:spPr>
            <a:xfrm>
              <a:off x="5376" y="1176"/>
              <a:ext cx="8448" cy="8448"/>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2067" y="2860"/>
              <a:ext cx="2306" cy="1251"/>
            </a:xfrm>
            <a:prstGeom prst="rect">
              <a:avLst/>
            </a:prstGeom>
          </p:spPr>
        </p:pic>
        <p:sp>
          <p:nvSpPr>
            <p:cNvPr id="11" name="1"/>
            <p:cNvSpPr txBox="1"/>
            <p:nvPr/>
          </p:nvSpPr>
          <p:spPr>
            <a:xfrm>
              <a:off x="8655" y="1407"/>
              <a:ext cx="1890" cy="1453"/>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壹</a:t>
              </a:r>
              <a:endParaRPr lang="zh-CN" altLang="en-US" sz="6600" b="1" dirty="0">
                <a:solidFill>
                  <a:srgbClr val="5D534B"/>
                </a:solidFill>
                <a:latin typeface="思源黑体旧字形 Normal" panose="020B0400000000000000" pitchFamily="34" charset="-128"/>
                <a:ea typeface="思源黑体旧字形 Normal" panose="020B0400000000000000" pitchFamily="34" charset="-128"/>
              </a:endParaRPr>
            </a:p>
          </p:txBody>
        </p:sp>
        <p:sp>
          <p:nvSpPr>
            <p:cNvPr id="12" name="2"/>
            <p:cNvSpPr txBox="1"/>
            <p:nvPr/>
          </p:nvSpPr>
          <p:spPr>
            <a:xfrm>
              <a:off x="8991" y="3289"/>
              <a:ext cx="1002" cy="5378"/>
            </a:xfrm>
            <a:prstGeom prst="rect">
              <a:avLst/>
            </a:prstGeom>
            <a:noFill/>
          </p:spPr>
          <p:txBody>
            <a:bodyPr vert="horz" wrap="square" rtlCol="0">
              <a:spAutoFit/>
            </a:bodyPr>
            <a:lstStyle/>
            <a:p>
              <a:pPr defTabSz="608330">
                <a:defRPr/>
              </a:pPr>
              <a:r>
                <a:rPr kumimoji="1" lang="zh-CN" altLang="en-US" sz="5400" b="1" kern="0" dirty="0">
                  <a:solidFill>
                    <a:schemeClr val="tx1">
                      <a:lumMod val="75000"/>
                      <a:lumOff val="25000"/>
                    </a:schemeClr>
                  </a:solidFill>
                  <a:latin typeface="黑体" panose="02010609060101010101" charset="-122"/>
                  <a:ea typeface="黑体" panose="02010609060101010101" charset="-122"/>
                  <a:sym typeface="+mn-ea"/>
                </a:rPr>
                <a:t>现状分析</a:t>
              </a:r>
              <a:endParaRPr kumimoji="1" lang="zh-CN" altLang="en-US" sz="5400" b="1" kern="0" dirty="0">
                <a:solidFill>
                  <a:schemeClr val="tx1">
                    <a:lumMod val="75000"/>
                    <a:lumOff val="25000"/>
                  </a:schemeClr>
                </a:solidFill>
                <a:latin typeface="黑体" panose="02010609060101010101" charset="-122"/>
                <a:ea typeface="黑体" panose="02010609060101010101" charset="-122"/>
                <a:sym typeface="+mn-ea"/>
              </a:endParaRP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 y="-159385"/>
            <a:ext cx="4647565" cy="3364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6" name="组合 5"/>
          <p:cNvGrpSpPr/>
          <p:nvPr/>
        </p:nvGrpSpPr>
        <p:grpSpPr>
          <a:xfrm>
            <a:off x="309880" y="284480"/>
            <a:ext cx="1991360" cy="521970"/>
            <a:chOff x="355" y="232"/>
            <a:chExt cx="3136" cy="822"/>
          </a:xfrm>
        </p:grpSpPr>
        <p:grpSp>
          <p:nvGrpSpPr>
            <p:cNvPr id="7" name="组合 6"/>
            <p:cNvGrpSpPr/>
            <p:nvPr/>
          </p:nvGrpSpPr>
          <p:grpSpPr>
            <a:xfrm>
              <a:off x="355" y="314"/>
              <a:ext cx="608" cy="658"/>
              <a:chOff x="251520" y="267494"/>
              <a:chExt cx="386106" cy="417961"/>
            </a:xfrm>
          </p:grpSpPr>
          <p:sp>
            <p:nvSpPr>
              <p:cNvPr id="8" name="等腰三角形 7"/>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9" name="文本框 8"/>
            <p:cNvSpPr txBox="1"/>
            <p:nvPr/>
          </p:nvSpPr>
          <p:spPr>
            <a:xfrm>
              <a:off x="963" y="232"/>
              <a:ext cx="252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组员分析</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pic>
        <p:nvPicPr>
          <p:cNvPr id="2" name="图片 1"/>
          <p:cNvPicPr>
            <a:picLocks noChangeAspect="1"/>
          </p:cNvPicPr>
          <p:nvPr/>
        </p:nvPicPr>
        <p:blipFill>
          <a:blip r:embed="rId2"/>
          <a:stretch>
            <a:fillRect/>
          </a:stretch>
        </p:blipFill>
        <p:spPr>
          <a:xfrm>
            <a:off x="840105" y="1090930"/>
            <a:ext cx="10811510" cy="5042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叶子"/>
          <p:cNvPicPr>
            <a:picLocks noChangeAspect="1"/>
          </p:cNvPicPr>
          <p:nvPr/>
        </p:nvPicPr>
        <p:blipFill>
          <a:blip r:embed="rId1" cstate="screen"/>
          <a:stretch>
            <a:fillRect/>
          </a:stretch>
        </p:blipFill>
        <p:spPr>
          <a:xfrm>
            <a:off x="10593070" y="0"/>
            <a:ext cx="1687195" cy="1090930"/>
          </a:xfrm>
          <a:prstGeom prst="rect">
            <a:avLst/>
          </a:prstGeom>
        </p:spPr>
      </p:pic>
      <p:grpSp>
        <p:nvGrpSpPr>
          <p:cNvPr id="7" name="组合 6"/>
          <p:cNvGrpSpPr/>
          <p:nvPr/>
        </p:nvGrpSpPr>
        <p:grpSpPr>
          <a:xfrm>
            <a:off x="324485" y="411480"/>
            <a:ext cx="5902960" cy="521970"/>
            <a:chOff x="355" y="232"/>
            <a:chExt cx="929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868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课程建设</a:t>
              </a:r>
              <a:r>
                <a:rPr lang="en-US" altLang="zh-CN" sz="2800" dirty="0">
                  <a:solidFill>
                    <a:schemeClr val="tx1">
                      <a:lumMod val="65000"/>
                      <a:lumOff val="35000"/>
                    </a:schemeClr>
                  </a:solidFill>
                  <a:latin typeface="黑体" panose="02010609060101010101" charset="-122"/>
                  <a:ea typeface="黑体" panose="02010609060101010101" charset="-122"/>
                </a:rPr>
                <a:t> </a:t>
              </a:r>
              <a:r>
                <a:rPr lang="zh-CN" altLang="en-US" sz="2800" dirty="0">
                  <a:solidFill>
                    <a:schemeClr val="tx1">
                      <a:lumMod val="65000"/>
                      <a:lumOff val="35000"/>
                    </a:schemeClr>
                  </a:solidFill>
                  <a:latin typeface="黑体" panose="02010609060101010101" charset="-122"/>
                  <a:ea typeface="黑体" panose="02010609060101010101" charset="-122"/>
                </a:rPr>
                <a:t>专题研究</a:t>
              </a:r>
              <a:r>
                <a:rPr lang="en-US" altLang="zh-CN" sz="2800" dirty="0">
                  <a:solidFill>
                    <a:schemeClr val="tx1">
                      <a:lumMod val="65000"/>
                      <a:lumOff val="35000"/>
                    </a:schemeClr>
                  </a:solidFill>
                  <a:latin typeface="黑体" panose="02010609060101010101" charset="-122"/>
                  <a:ea typeface="黑体" panose="02010609060101010101" charset="-122"/>
                </a:rPr>
                <a:t> </a:t>
              </a:r>
              <a:r>
                <a:rPr lang="zh-CN" altLang="en-US" sz="2800" dirty="0">
                  <a:solidFill>
                    <a:schemeClr val="tx1">
                      <a:lumMod val="65000"/>
                      <a:lumOff val="35000"/>
                    </a:schemeClr>
                  </a:solidFill>
                  <a:latin typeface="黑体" panose="02010609060101010101" charset="-122"/>
                  <a:ea typeface="黑体" panose="02010609060101010101" charset="-122"/>
                </a:rPr>
                <a:t>学生发展背景</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graphicFrame>
        <p:nvGraphicFramePr>
          <p:cNvPr id="2" name="表格 1"/>
          <p:cNvGraphicFramePr/>
          <p:nvPr>
            <p:custDataLst>
              <p:tags r:id="rId2"/>
            </p:custDataLst>
          </p:nvPr>
        </p:nvGraphicFramePr>
        <p:xfrm>
          <a:off x="1444625" y="1289685"/>
          <a:ext cx="8994775" cy="5137785"/>
        </p:xfrm>
        <a:graphic>
          <a:graphicData uri="http://schemas.openxmlformats.org/drawingml/2006/table">
            <a:tbl>
              <a:tblPr firstRow="1" bandRow="1">
                <a:tableStyleId>{5940675A-B579-460E-94D1-54222C63F5DA}</a:tableStyleId>
              </a:tblPr>
              <a:tblGrid>
                <a:gridCol w="1776730"/>
                <a:gridCol w="7218045"/>
              </a:tblGrid>
              <a:tr h="2194560">
                <a:tc>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课程建设</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1.坚持以“激趣启智”为主线，着眼学生听、说、读、写等能力的提高，落实统编教材的实践研究；</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2.以“泛在读写”“蒙学精粹”丰富学生课外阅读，传承传统文化；</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3.落实双减政策要求，减负提质。抓住传统节日、节气、社会实践活动、读书节等节点丰富活动课程。</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20000"/>
                        <a:lumOff val="80000"/>
                      </a:schemeClr>
                    </a:solidFill>
                  </a:tcPr>
                </a:tc>
              </a:tr>
              <a:tr h="748665">
                <a:tc>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专题研究</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识字教学研究；写画融合研究；</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泛在读写与少儿国学的研究活动。</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20000"/>
                        <a:lumOff val="80000"/>
                      </a:schemeClr>
                    </a:solidFill>
                  </a:tcPr>
                </a:tc>
              </a:tr>
              <a:tr h="2194560">
                <a:tc>
                  <a:txBody>
                    <a:bodyPr/>
                    <a:p>
                      <a:pPr indent="0" algn="ctr">
                        <a:buNone/>
                      </a:pPr>
                      <a:r>
                        <a:rPr lang="en-US" sz="2800" b="1">
                          <a:latin typeface="宋体" panose="02010600030101010101" pitchFamily="2" charset="-122"/>
                          <a:ea typeface="宋体" panose="02010600030101010101" pitchFamily="2" charset="-122"/>
                          <a:cs typeface="宋体" panose="02010600030101010101" pitchFamily="2" charset="-122"/>
                        </a:rPr>
                        <a:t>学生发展</a:t>
                      </a:r>
                      <a:endParaRPr lang="en-US" altLang="en-US" sz="2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indent="0">
                        <a:buNone/>
                      </a:pPr>
                      <a:r>
                        <a:rPr lang="en-US" sz="2400" b="0">
                          <a:latin typeface="宋体" panose="02010600030101010101" pitchFamily="2" charset="-122"/>
                          <a:ea typeface="宋体" panose="02010600030101010101" pitchFamily="2" charset="-122"/>
                          <a:cs typeface="宋体" panose="02010600030101010101" pitchFamily="2" charset="-122"/>
                        </a:rPr>
                        <a:t>从上一学年专项素养考核、闯关等结果来看，班级之间发展相对均衡；</a:t>
                      </a:r>
                      <a:endParaRPr lang="en-US" sz="24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2400" b="0">
                          <a:latin typeface="宋体" panose="02010600030101010101" pitchFamily="2" charset="-122"/>
                          <a:ea typeface="宋体" panose="02010600030101010101" pitchFamily="2" charset="-122"/>
                          <a:cs typeface="宋体" panose="02010600030101010101" pitchFamily="2" charset="-122"/>
                        </a:rPr>
                        <a:t>聚焦中国学生发展核心素养，培养学生适应未来发展的正确价值观、必备品格和关键能力，旨在引导学生成长为德智体美劳全面发展的社会主义建设者和接班人。</a:t>
                      </a:r>
                      <a:endParaRPr lang="en-US" altLang="en-US" sz="2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grpSp>
        <p:nvGrpSpPr>
          <p:cNvPr id="4" name="组合 3"/>
          <p:cNvGrpSpPr/>
          <p:nvPr/>
        </p:nvGrpSpPr>
        <p:grpSpPr>
          <a:xfrm>
            <a:off x="3413760" y="746760"/>
            <a:ext cx="5713095" cy="5364480"/>
            <a:chOff x="5376" y="1176"/>
            <a:chExt cx="8997" cy="8448"/>
          </a:xfrm>
        </p:grpSpPr>
        <p:sp>
          <p:nvSpPr>
            <p:cNvPr id="19" name="椭圆 18"/>
            <p:cNvSpPr/>
            <p:nvPr/>
          </p:nvSpPr>
          <p:spPr>
            <a:xfrm>
              <a:off x="5376" y="1176"/>
              <a:ext cx="8448" cy="8448"/>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12067" y="2860"/>
              <a:ext cx="2306" cy="1251"/>
            </a:xfrm>
            <a:prstGeom prst="rect">
              <a:avLst/>
            </a:prstGeom>
          </p:spPr>
        </p:pic>
        <p:sp>
          <p:nvSpPr>
            <p:cNvPr id="11" name="1"/>
            <p:cNvSpPr txBox="1"/>
            <p:nvPr/>
          </p:nvSpPr>
          <p:spPr>
            <a:xfrm>
              <a:off x="8655" y="1407"/>
              <a:ext cx="1890" cy="1453"/>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贰</a:t>
              </a:r>
              <a:endParaRPr lang="zh-CN" altLang="en-US" sz="6600" b="1" dirty="0">
                <a:solidFill>
                  <a:srgbClr val="5D534B"/>
                </a:solidFill>
                <a:latin typeface="思源黑体旧字形 Normal" panose="020B0400000000000000" pitchFamily="34" charset="-128"/>
                <a:ea typeface="思源黑体旧字形 Normal" panose="020B0400000000000000" pitchFamily="34" charset="-128"/>
              </a:endParaRPr>
            </a:p>
          </p:txBody>
        </p:sp>
        <p:sp>
          <p:nvSpPr>
            <p:cNvPr id="12" name="2"/>
            <p:cNvSpPr txBox="1"/>
            <p:nvPr/>
          </p:nvSpPr>
          <p:spPr>
            <a:xfrm>
              <a:off x="8876" y="3327"/>
              <a:ext cx="492" cy="5378"/>
            </a:xfrm>
            <a:prstGeom prst="rect">
              <a:avLst/>
            </a:prstGeom>
            <a:noFill/>
          </p:spPr>
          <p:txBody>
            <a:bodyPr vert="horz" wrap="square" rtlCol="0">
              <a:spAutoFit/>
            </a:bodyPr>
            <a:lstStyle/>
            <a:p>
              <a:pPr defTabSz="608330">
                <a:defRPr/>
              </a:pPr>
              <a:r>
                <a:rPr kumimoji="1" lang="zh-CN" altLang="en-US" sz="5400" b="1" kern="0" dirty="0">
                  <a:solidFill>
                    <a:schemeClr val="tx1">
                      <a:lumMod val="75000"/>
                      <a:lumOff val="25000"/>
                    </a:schemeClr>
                  </a:solidFill>
                  <a:latin typeface="黑体" panose="02010609060101010101" charset="-122"/>
                  <a:ea typeface="黑体" panose="02010609060101010101" charset="-122"/>
                  <a:sym typeface="+mn-ea"/>
                </a:rPr>
                <a:t>发展目标</a:t>
              </a:r>
              <a:endParaRPr kumimoji="1" lang="zh-CN" altLang="en-US" sz="5400" b="1" kern="0" dirty="0">
                <a:solidFill>
                  <a:schemeClr val="tx1">
                    <a:lumMod val="75000"/>
                    <a:lumOff val="25000"/>
                  </a:schemeClr>
                </a:solidFill>
                <a:latin typeface="黑体" panose="02010609060101010101" charset="-122"/>
                <a:ea typeface="黑体" panose="02010609060101010101" charset="-122"/>
                <a:sym typeface="+mn-ea"/>
              </a:endParaRP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 y="-159385"/>
            <a:ext cx="5649595" cy="3364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8940" y="415290"/>
            <a:ext cx="1991360" cy="521970"/>
            <a:chOff x="355" y="232"/>
            <a:chExt cx="3136" cy="822"/>
          </a:xfrm>
        </p:grpSpPr>
        <p:grpSp>
          <p:nvGrpSpPr>
            <p:cNvPr id="6" name="组合 5"/>
            <p:cNvGrpSpPr/>
            <p:nvPr/>
          </p:nvGrpSpPr>
          <p:grpSpPr>
            <a:xfrm>
              <a:off x="355" y="314"/>
              <a:ext cx="608" cy="658"/>
              <a:chOff x="251520" y="267494"/>
              <a:chExt cx="386106" cy="417961"/>
            </a:xfrm>
          </p:grpSpPr>
          <p:sp>
            <p:nvSpPr>
              <p:cNvPr id="7" name="等腰三角形 6"/>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8" name="文本框 7"/>
            <p:cNvSpPr txBox="1"/>
            <p:nvPr/>
          </p:nvSpPr>
          <p:spPr>
            <a:xfrm>
              <a:off x="963" y="232"/>
              <a:ext cx="2528" cy="822"/>
            </a:xfrm>
            <a:prstGeom prst="rect">
              <a:avLst/>
            </a:prstGeom>
            <a:noFill/>
          </p:spPr>
          <p:txBody>
            <a:bodyPr wrap="none" rtlCol="0">
              <a:spAutoFit/>
            </a:bodyPr>
            <a:p>
              <a:r>
                <a:rPr lang="zh-CN" altLang="en-US" sz="2800" dirty="0">
                  <a:solidFill>
                    <a:schemeClr val="tx1">
                      <a:lumMod val="65000"/>
                      <a:lumOff val="35000"/>
                    </a:schemeClr>
                  </a:solidFill>
                  <a:latin typeface="黑体" panose="02010609060101010101" charset="-122"/>
                  <a:ea typeface="黑体" panose="02010609060101010101" charset="-122"/>
                </a:rPr>
                <a:t>发展目标</a:t>
              </a:r>
              <a:endParaRPr lang="zh-CN" altLang="en-US" sz="2800" dirty="0">
                <a:solidFill>
                  <a:schemeClr val="tx1">
                    <a:lumMod val="65000"/>
                    <a:lumOff val="35000"/>
                  </a:schemeClr>
                </a:solidFill>
                <a:latin typeface="黑体" panose="02010609060101010101" charset="-122"/>
                <a:ea typeface="黑体" panose="02010609060101010101" charset="-122"/>
              </a:endParaRPr>
            </a:p>
          </p:txBody>
        </p:sp>
      </p:grpSp>
      <p:pic>
        <p:nvPicPr>
          <p:cNvPr id="9" name="图片 8" descr="叶子"/>
          <p:cNvPicPr>
            <a:picLocks noChangeAspect="1"/>
          </p:cNvPicPr>
          <p:nvPr/>
        </p:nvPicPr>
        <p:blipFill>
          <a:blip r:embed="rId1" cstate="screen"/>
          <a:stretch>
            <a:fillRect/>
          </a:stretch>
        </p:blipFill>
        <p:spPr>
          <a:xfrm>
            <a:off x="10593070" y="0"/>
            <a:ext cx="1687195" cy="1090930"/>
          </a:xfrm>
          <a:prstGeom prst="rect">
            <a:avLst/>
          </a:prstGeom>
        </p:spPr>
      </p:pic>
      <p:pic>
        <p:nvPicPr>
          <p:cNvPr id="2" name="图片 1"/>
          <p:cNvPicPr>
            <a:picLocks noChangeAspect="1"/>
          </p:cNvPicPr>
          <p:nvPr/>
        </p:nvPicPr>
        <p:blipFill>
          <a:blip r:embed="rId2"/>
          <a:stretch>
            <a:fillRect/>
          </a:stretch>
        </p:blipFill>
        <p:spPr>
          <a:xfrm>
            <a:off x="1289685" y="937260"/>
            <a:ext cx="9490075" cy="55848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76048" b="59798"/>
          <a:stretch>
            <a:fillRect/>
          </a:stretch>
        </p:blipFill>
        <p:spPr>
          <a:xfrm>
            <a:off x="9271819" y="0"/>
            <a:ext cx="2920181" cy="245069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7661" t="48266" r="72258" b="27540"/>
          <a:stretch>
            <a:fillRect/>
          </a:stretch>
        </p:blipFill>
        <p:spPr>
          <a:xfrm>
            <a:off x="0" y="3696929"/>
            <a:ext cx="2448232" cy="1474840"/>
          </a:xfrm>
          <a:prstGeom prst="rect">
            <a:avLst/>
          </a:pr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662248" y="1816073"/>
            <a:ext cx="1464498" cy="794568"/>
          </a:xfrm>
          <a:prstGeom prst="rect">
            <a:avLst/>
          </a:prstGeom>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346196" y="4415123"/>
            <a:ext cx="1464498" cy="794568"/>
          </a:xfrm>
          <a:prstGeom prst="rect">
            <a:avLst/>
          </a:prstGeom>
        </p:spPr>
      </p:pic>
      <p:grpSp>
        <p:nvGrpSpPr>
          <p:cNvPr id="6" name="组合 5"/>
          <p:cNvGrpSpPr/>
          <p:nvPr/>
        </p:nvGrpSpPr>
        <p:grpSpPr>
          <a:xfrm>
            <a:off x="3554730" y="746760"/>
            <a:ext cx="5364480" cy="5364480"/>
            <a:chOff x="5376" y="1176"/>
            <a:chExt cx="8448" cy="8448"/>
          </a:xfrm>
        </p:grpSpPr>
        <p:grpSp>
          <p:nvGrpSpPr>
            <p:cNvPr id="4" name="组合 3"/>
            <p:cNvGrpSpPr/>
            <p:nvPr/>
          </p:nvGrpSpPr>
          <p:grpSpPr>
            <a:xfrm>
              <a:off x="5376" y="1176"/>
              <a:ext cx="8448" cy="8448"/>
              <a:chOff x="5376" y="1176"/>
              <a:chExt cx="8448" cy="8448"/>
            </a:xfrm>
          </p:grpSpPr>
          <p:sp>
            <p:nvSpPr>
              <p:cNvPr id="19" name="椭圆 18"/>
              <p:cNvSpPr/>
              <p:nvPr/>
            </p:nvSpPr>
            <p:spPr>
              <a:xfrm>
                <a:off x="5376" y="1176"/>
                <a:ext cx="8448" cy="8448"/>
              </a:xfrm>
              <a:prstGeom prst="ellipse">
                <a:avLst/>
              </a:prstGeom>
              <a:solidFill>
                <a:schemeClr val="bg1"/>
              </a:solidFill>
              <a:ln>
                <a:no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1"/>
              <p:cNvSpPr txBox="1"/>
              <p:nvPr/>
            </p:nvSpPr>
            <p:spPr>
              <a:xfrm>
                <a:off x="8502" y="1407"/>
                <a:ext cx="1890" cy="1453"/>
              </a:xfrm>
              <a:prstGeom prst="rect">
                <a:avLst/>
              </a:prstGeom>
              <a:noFill/>
            </p:spPr>
            <p:txBody>
              <a:bodyPr vert="eaVert" wrap="none" rtlCol="0">
                <a:spAutoFit/>
              </a:bodyPr>
              <a:lstStyle/>
              <a:p>
                <a:r>
                  <a:rPr lang="zh-CN" altLang="en-US" sz="6600" b="1" dirty="0">
                    <a:solidFill>
                      <a:srgbClr val="5D534B"/>
                    </a:solidFill>
                    <a:latin typeface="思源黑体旧字形 Normal" panose="020B0400000000000000" pitchFamily="34" charset="-128"/>
                    <a:ea typeface="思源黑体旧字形 Normal" panose="020B0400000000000000" pitchFamily="34" charset="-128"/>
                  </a:rPr>
                  <a:t>叁</a:t>
                </a:r>
                <a:endParaRPr lang="zh-CN" altLang="en-US" sz="6600" b="1" dirty="0">
                  <a:solidFill>
                    <a:srgbClr val="5D534B"/>
                  </a:solidFill>
                  <a:latin typeface="思源黑体旧字形 Normal" panose="020B0400000000000000" pitchFamily="34" charset="-128"/>
                  <a:ea typeface="思源黑体旧字形 Normal" panose="020B0400000000000000" pitchFamily="34" charset="-128"/>
                </a:endParaRPr>
              </a:p>
            </p:txBody>
          </p:sp>
        </p:grpSp>
        <p:sp>
          <p:nvSpPr>
            <p:cNvPr id="12" name="2"/>
            <p:cNvSpPr txBox="1"/>
            <p:nvPr/>
          </p:nvSpPr>
          <p:spPr>
            <a:xfrm>
              <a:off x="8760" y="3449"/>
              <a:ext cx="492" cy="5378"/>
            </a:xfrm>
            <a:prstGeom prst="rect">
              <a:avLst/>
            </a:prstGeom>
            <a:noFill/>
          </p:spPr>
          <p:txBody>
            <a:bodyPr vert="horz" wrap="square" rtlCol="0">
              <a:spAutoFit/>
            </a:bodyPr>
            <a:lstStyle/>
            <a:p>
              <a:pPr defTabSz="608330">
                <a:defRPr/>
              </a:pPr>
              <a:r>
                <a:rPr lang="zh-CN" altLang="en-US" sz="5400" b="1" kern="0" dirty="0" smtClean="0">
                  <a:solidFill>
                    <a:schemeClr val="tx1">
                      <a:lumMod val="75000"/>
                      <a:lumOff val="25000"/>
                    </a:schemeClr>
                  </a:solidFill>
                  <a:latin typeface="黑体" panose="02010609060101010101" charset="-122"/>
                  <a:ea typeface="黑体" panose="02010609060101010101" charset="-122"/>
                </a:rPr>
                <a:t>发展策略</a:t>
              </a:r>
              <a:endParaRPr kumimoji="1" lang="zh-CN" altLang="en-US" sz="5400" b="1" kern="0" dirty="0" smtClean="0">
                <a:solidFill>
                  <a:schemeClr val="tx1">
                    <a:lumMod val="75000"/>
                    <a:lumOff val="25000"/>
                  </a:schemeClr>
                </a:solidFill>
                <a:latin typeface="黑体" panose="02010609060101010101" charset="-122"/>
                <a:ea typeface="黑体" panose="02010609060101010101" charset="-122"/>
                <a:sym typeface="+mn-ea"/>
              </a:endParaRP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 y="-159385"/>
            <a:ext cx="4718050" cy="3364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叶子"/>
          <p:cNvPicPr>
            <a:picLocks noChangeAspect="1"/>
          </p:cNvPicPr>
          <p:nvPr/>
        </p:nvPicPr>
        <p:blipFill>
          <a:blip r:embed="rId1" cstate="screen"/>
          <a:stretch>
            <a:fillRect/>
          </a:stretch>
        </p:blipFill>
        <p:spPr>
          <a:xfrm>
            <a:off x="10240645" y="0"/>
            <a:ext cx="2039620" cy="893445"/>
          </a:xfrm>
          <a:prstGeom prst="rect">
            <a:avLst/>
          </a:prstGeom>
        </p:spPr>
      </p:pic>
      <p:grpSp>
        <p:nvGrpSpPr>
          <p:cNvPr id="7" name="组合 6"/>
          <p:cNvGrpSpPr/>
          <p:nvPr/>
        </p:nvGrpSpPr>
        <p:grpSpPr>
          <a:xfrm>
            <a:off x="380365" y="371475"/>
            <a:ext cx="1991360" cy="521970"/>
            <a:chOff x="355" y="232"/>
            <a:chExt cx="3136" cy="822"/>
          </a:xfrm>
        </p:grpSpPr>
        <p:grpSp>
          <p:nvGrpSpPr>
            <p:cNvPr id="8" name="组合 7"/>
            <p:cNvGrpSpPr/>
            <p:nvPr/>
          </p:nvGrpSpPr>
          <p:grpSpPr>
            <a:xfrm>
              <a:off x="355" y="314"/>
              <a:ext cx="608" cy="658"/>
              <a:chOff x="251520" y="267494"/>
              <a:chExt cx="386106" cy="417961"/>
            </a:xfrm>
          </p:grpSpPr>
          <p:sp>
            <p:nvSpPr>
              <p:cNvPr id="9" name="等腰三角形 8"/>
              <p:cNvSpPr/>
              <p:nvPr/>
            </p:nvSpPr>
            <p:spPr bwMode="auto">
              <a:xfrm rot="5400000">
                <a:off x="222717" y="296297"/>
                <a:ext cx="417646" cy="360040"/>
              </a:xfrm>
              <a:prstGeom prst="triangle">
                <a:avLst/>
              </a:prstGeom>
              <a:solidFill>
                <a:schemeClr val="bg2">
                  <a:lumMod val="7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sp>
            <p:nvSpPr>
              <p:cNvPr id="13" name="等腰三角形 12"/>
              <p:cNvSpPr/>
              <p:nvPr/>
            </p:nvSpPr>
            <p:spPr bwMode="auto">
              <a:xfrm rot="5400000">
                <a:off x="310222" y="358051"/>
                <a:ext cx="351656" cy="303152"/>
              </a:xfrm>
              <a:prstGeom prst="triangl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华文细黑" panose="02010600040101010101" pitchFamily="2" charset="-122"/>
                </a:endParaRPr>
              </a:p>
            </p:txBody>
          </p:sp>
        </p:grpSp>
        <p:sp>
          <p:nvSpPr>
            <p:cNvPr id="10" name="文本框 9"/>
            <p:cNvSpPr txBox="1"/>
            <p:nvPr/>
          </p:nvSpPr>
          <p:spPr>
            <a:xfrm>
              <a:off x="963" y="232"/>
              <a:ext cx="2528" cy="822"/>
            </a:xfrm>
            <a:prstGeom prst="rect">
              <a:avLst/>
            </a:prstGeom>
            <a:noFill/>
          </p:spPr>
          <p:txBody>
            <a:bodyPr wrap="none" rtlCol="0">
              <a:spAutoFit/>
            </a:bodyPr>
            <a:p>
              <a:r>
                <a:rPr lang="zh-CN" altLang="zh-CN" sz="2800" dirty="0">
                  <a:solidFill>
                    <a:schemeClr val="tx1">
                      <a:lumMod val="65000"/>
                      <a:lumOff val="35000"/>
                    </a:schemeClr>
                  </a:solidFill>
                  <a:latin typeface="黑体" panose="02010609060101010101" charset="-122"/>
                  <a:ea typeface="黑体" panose="02010609060101010101" charset="-122"/>
                </a:rPr>
                <a:t>文化建设</a:t>
              </a:r>
              <a:endParaRPr lang="zh-CN" altLang="zh-CN" sz="2800" dirty="0">
                <a:solidFill>
                  <a:schemeClr val="tx1">
                    <a:lumMod val="65000"/>
                    <a:lumOff val="35000"/>
                  </a:schemeClr>
                </a:solidFill>
                <a:latin typeface="黑体" panose="02010609060101010101" charset="-122"/>
                <a:ea typeface="黑体" panose="02010609060101010101" charset="-122"/>
              </a:endParaRPr>
            </a:p>
          </p:txBody>
        </p:sp>
      </p:grpSp>
      <p:grpSp>
        <p:nvGrpSpPr>
          <p:cNvPr id="52" name="组合 51"/>
          <p:cNvGrpSpPr/>
          <p:nvPr/>
        </p:nvGrpSpPr>
        <p:grpSpPr>
          <a:xfrm rot="0">
            <a:off x="1372235" y="845185"/>
            <a:ext cx="3190239" cy="2461895"/>
            <a:chOff x="1055881" y="1628035"/>
            <a:chExt cx="2538438" cy="2353562"/>
          </a:xfrm>
        </p:grpSpPr>
        <p:grpSp>
          <p:nvGrpSpPr>
            <p:cNvPr id="53" name="Gruppierung 3"/>
            <p:cNvGrpSpPr/>
            <p:nvPr/>
          </p:nvGrpSpPr>
          <p:grpSpPr>
            <a:xfrm>
              <a:off x="1269102" y="1880477"/>
              <a:ext cx="2111997" cy="2101120"/>
              <a:chOff x="798835" y="1137541"/>
              <a:chExt cx="2476754" cy="2463996"/>
            </a:xfrm>
          </p:grpSpPr>
          <p:sp>
            <p:nvSpPr>
              <p:cNvPr id="54" name="Shape 1021"/>
              <p:cNvSpPr/>
              <p:nvPr/>
            </p:nvSpPr>
            <p:spPr>
              <a:xfrm>
                <a:off x="798837" y="1137543"/>
                <a:ext cx="2476752" cy="2463994"/>
              </a:xfrm>
              <a:prstGeom prst="rect">
                <a:avLst/>
              </a:prstGeom>
              <a:noFill/>
              <a:ln w="38100" cap="flat" cmpd="sng">
                <a:solidFill>
                  <a:srgbClr val="6D986A"/>
                </a:solidFill>
                <a:miter lim="400000"/>
              </a:ln>
              <a:effectLst/>
            </p:spPr>
            <p:txBody>
              <a:bodyPr wrap="square" lIns="0" tIns="0" rIns="0" bIns="0" numCol="1" anchor="ctr">
                <a:noAutofit/>
              </a:bodyPr>
              <a:p>
                <a:pPr marL="0" marR="0" lvl="0" indent="0" algn="ctr" defTabSz="914400" eaLnBrk="1" fontAlgn="auto" latinLnBrk="0" hangingPunct="1">
                  <a:lnSpc>
                    <a:spcPct val="90000"/>
                  </a:lnSpc>
                  <a:spcBef>
                    <a:spcPts val="0"/>
                  </a:spcBef>
                  <a:spcAft>
                    <a:spcPts val="0"/>
                  </a:spcAft>
                  <a:buClrTx/>
                  <a:buSzTx/>
                  <a:buFontTx/>
                  <a:buNone/>
                  <a:defRPr sz="1800"/>
                </a:pPr>
                <a:endParaRPr kumimoji="0" sz="1465" b="1" i="0" u="none" strike="noStrike" kern="0" cap="none" spc="-55"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sym typeface="Rajdhani Semibold"/>
                </a:endParaRPr>
              </a:p>
            </p:txBody>
          </p:sp>
          <p:sp>
            <p:nvSpPr>
              <p:cNvPr id="55" name="Shape 1021"/>
              <p:cNvSpPr/>
              <p:nvPr/>
            </p:nvSpPr>
            <p:spPr>
              <a:xfrm>
                <a:off x="798835" y="1137541"/>
                <a:ext cx="2476754" cy="597491"/>
              </a:xfrm>
              <a:prstGeom prst="rect">
                <a:avLst/>
              </a:prstGeom>
              <a:solidFill>
                <a:srgbClr val="6D986A"/>
              </a:solidFill>
              <a:ln w="12700" cap="flat">
                <a:noFill/>
                <a:miter lim="400000"/>
              </a:ln>
              <a:effectLst/>
            </p:spPr>
            <p:txBody>
              <a:bodyPr wrap="square" lIns="0" tIns="0" rIns="0" bIns="0" numCol="1" anchor="ctr">
                <a:noAutofit/>
              </a:bodyPr>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1865" b="1"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Arial" panose="020B0604020202020204" pitchFamily="34" charset="0"/>
                </a:endParaRPr>
              </a:p>
            </p:txBody>
          </p:sp>
        </p:grpSp>
        <p:sp>
          <p:nvSpPr>
            <p:cNvPr id="56" name="Textfeld 4"/>
            <p:cNvSpPr txBox="1"/>
            <p:nvPr/>
          </p:nvSpPr>
          <p:spPr>
            <a:xfrm>
              <a:off x="1055881" y="2814225"/>
              <a:ext cx="2538438" cy="644695"/>
            </a:xfrm>
            <a:prstGeom prst="rect">
              <a:avLst/>
            </a:prstGeom>
            <a:noFill/>
          </p:spPr>
          <p:txBody>
            <a:bodyPr wrap="square" lIns="121851" tIns="60927" rIns="121851" bIns="60927" rtlCol="0" anchor="ctr">
              <a:spAutoFit/>
            </a:bodyPr>
            <a:p>
              <a:pPr algn="ctr" defTabSz="914400"/>
              <a:r>
                <a:rPr lang="zh-CN" altLang="en-US" sz="3600" dirty="0">
                  <a:solidFill>
                    <a:schemeClr val="accent6">
                      <a:lumMod val="50000"/>
                    </a:schemeClr>
                  </a:solidFill>
                  <a:latin typeface="思源黑体 CN Bold" panose="020B0800000000000000" pitchFamily="34" charset="-122"/>
                  <a:ea typeface="思源黑体 CN Bold" panose="020B0800000000000000" pitchFamily="34" charset="-122"/>
                  <a:cs typeface="Arial" panose="020B0604020202020204" pitchFamily="34" charset="0"/>
                </a:rPr>
                <a:t>诗画年级</a:t>
              </a:r>
              <a:endParaRPr lang="zh-CN" altLang="en-US" sz="3600" dirty="0">
                <a:solidFill>
                  <a:schemeClr val="accent6">
                    <a:lumMod val="50000"/>
                  </a:schemeClr>
                </a:solidFill>
                <a:latin typeface="思源黑体 CN Bold" panose="020B0800000000000000" pitchFamily="34" charset="-122"/>
                <a:ea typeface="思源黑体 CN Bold" panose="020B0800000000000000" pitchFamily="34" charset="-122"/>
                <a:cs typeface="Arial" panose="020B0604020202020204" pitchFamily="34" charset="0"/>
              </a:endParaRPr>
            </a:p>
          </p:txBody>
        </p:sp>
        <p:grpSp>
          <p:nvGrpSpPr>
            <p:cNvPr id="57" name="Gruppierung 6"/>
            <p:cNvGrpSpPr/>
            <p:nvPr/>
          </p:nvGrpSpPr>
          <p:grpSpPr>
            <a:xfrm>
              <a:off x="1358646" y="1628035"/>
              <a:ext cx="1932905" cy="462571"/>
              <a:chOff x="903523" y="1225112"/>
              <a:chExt cx="1370377" cy="347109"/>
            </a:xfrm>
            <a:solidFill>
              <a:srgbClr val="6D986A"/>
            </a:solidFill>
          </p:grpSpPr>
          <p:sp>
            <p:nvSpPr>
              <p:cNvPr id="58" name="Abgerundetes Rechteck 5"/>
              <p:cNvSpPr/>
              <p:nvPr/>
            </p:nvSpPr>
            <p:spPr>
              <a:xfrm>
                <a:off x="9035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59" name="Abgerundetes Rechteck 88"/>
              <p:cNvSpPr/>
              <p:nvPr/>
            </p:nvSpPr>
            <p:spPr>
              <a:xfrm>
                <a:off x="2160823" y="1225112"/>
                <a:ext cx="113077" cy="347109"/>
              </a:xfrm>
              <a:prstGeom prst="roundRect">
                <a:avLst>
                  <a:gd name="adj" fmla="val 50000"/>
                </a:avLst>
              </a:prstGeom>
              <a:grpFill/>
              <a:ln w="38100" cap="flat" cmpd="sng" algn="ctr">
                <a:solidFill>
                  <a:sysClr val="window" lastClr="FFFFFF"/>
                </a:soli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de-DE" sz="935"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grpSp>
      </p:grpSp>
      <p:sp>
        <p:nvSpPr>
          <p:cNvPr id="3" name="文本框 2"/>
          <p:cNvSpPr txBox="1"/>
          <p:nvPr/>
        </p:nvSpPr>
        <p:spPr>
          <a:xfrm>
            <a:off x="904240" y="3952875"/>
            <a:ext cx="4125595" cy="1383665"/>
          </a:xfrm>
          <a:prstGeom prst="rect">
            <a:avLst/>
          </a:prstGeom>
          <a:noFill/>
        </p:spPr>
        <p:txBody>
          <a:bodyPr wrap="square" rtlCol="0">
            <a:spAutoFit/>
          </a:bodyPr>
          <a:p>
            <a:r>
              <a:rPr lang="zh-CN" altLang="en-US" sz="2800">
                <a:solidFill>
                  <a:schemeClr val="accent6">
                    <a:lumMod val="50000"/>
                  </a:schemeClr>
                </a:solidFill>
                <a:latin typeface="黑体" panose="02010609060101010101" charset="-122"/>
                <a:ea typeface="黑体" panose="02010609060101010101" charset="-122"/>
                <a:cs typeface="黑体" panose="02010609060101010101" charset="-122"/>
              </a:rPr>
              <a:t>精炼灵动的自创儿童诗</a:t>
            </a:r>
            <a:endParaRPr lang="zh-CN" altLang="en-US" sz="2800">
              <a:solidFill>
                <a:schemeClr val="accent6">
                  <a:lumMod val="50000"/>
                </a:schemeClr>
              </a:solidFill>
              <a:latin typeface="黑体" panose="02010609060101010101" charset="-122"/>
              <a:ea typeface="黑体" panose="02010609060101010101" charset="-122"/>
              <a:cs typeface="黑体" panose="02010609060101010101" charset="-122"/>
            </a:endParaRPr>
          </a:p>
          <a:p>
            <a:r>
              <a:rPr lang="en-US" altLang="zh-CN" sz="2800">
                <a:solidFill>
                  <a:schemeClr val="accent6">
                    <a:lumMod val="50000"/>
                  </a:schemeClr>
                </a:solidFill>
                <a:latin typeface="黑体" panose="02010609060101010101" charset="-122"/>
                <a:ea typeface="黑体" panose="02010609060101010101" charset="-122"/>
                <a:cs typeface="黑体" panose="02010609060101010101" charset="-122"/>
              </a:rPr>
              <a:t>         </a:t>
            </a:r>
            <a:r>
              <a:rPr lang="en-US" altLang="zh-CN" sz="2800" b="1">
                <a:solidFill>
                  <a:schemeClr val="accent6">
                    <a:lumMod val="50000"/>
                  </a:schemeClr>
                </a:solidFill>
                <a:latin typeface="黑体" panose="02010609060101010101" charset="-122"/>
                <a:ea typeface="黑体" panose="02010609060101010101" charset="-122"/>
                <a:cs typeface="黑体" panose="02010609060101010101" charset="-122"/>
              </a:rPr>
              <a:t>+</a:t>
            </a:r>
            <a:endParaRPr lang="en-US" altLang="zh-CN" sz="2800" b="1">
              <a:solidFill>
                <a:schemeClr val="accent6">
                  <a:lumMod val="50000"/>
                </a:schemeClr>
              </a:solidFill>
              <a:latin typeface="黑体" panose="02010609060101010101" charset="-122"/>
              <a:ea typeface="黑体" panose="02010609060101010101" charset="-122"/>
              <a:cs typeface="黑体" panose="02010609060101010101" charset="-122"/>
            </a:endParaRPr>
          </a:p>
          <a:p>
            <a:r>
              <a:rPr lang="zh-CN" altLang="en-US" sz="2800">
                <a:solidFill>
                  <a:schemeClr val="accent6">
                    <a:lumMod val="50000"/>
                  </a:schemeClr>
                </a:solidFill>
                <a:latin typeface="黑体" panose="02010609060101010101" charset="-122"/>
                <a:ea typeface="黑体" panose="02010609060101010101" charset="-122"/>
                <a:cs typeface="黑体" panose="02010609060101010101" charset="-122"/>
              </a:rPr>
              <a:t>色彩斑斓的自创插图</a:t>
            </a:r>
            <a:endParaRPr lang="zh-CN" altLang="en-US" sz="2800">
              <a:solidFill>
                <a:schemeClr val="accent6">
                  <a:lumMod val="50000"/>
                </a:schemeClr>
              </a:solidFill>
              <a:latin typeface="黑体" panose="02010609060101010101" charset="-122"/>
              <a:ea typeface="黑体" panose="02010609060101010101" charset="-122"/>
              <a:cs typeface="黑体" panose="02010609060101010101" charset="-122"/>
            </a:endParaRPr>
          </a:p>
        </p:txBody>
      </p:sp>
      <p:pic>
        <p:nvPicPr>
          <p:cNvPr id="5" name="图片 4" descr="C:\Users\Administrator\Desktop\报.png报"/>
          <p:cNvPicPr>
            <a:picLocks noChangeAspect="1"/>
          </p:cNvPicPr>
          <p:nvPr/>
        </p:nvPicPr>
        <p:blipFill>
          <a:blip r:embed="rId2"/>
          <a:srcRect/>
          <a:stretch>
            <a:fillRect/>
          </a:stretch>
        </p:blipFill>
        <p:spPr>
          <a:xfrm rot="10800000" flipH="1" flipV="1">
            <a:off x="5396865" y="372110"/>
            <a:ext cx="6346190" cy="6378575"/>
          </a:xfrm>
          <a:prstGeom prst="roundRect">
            <a:avLst/>
          </a:prstGeom>
          <a:blipFill rotWithShape="1">
            <a:blip r:embed="rId3"/>
            <a:stretch>
              <a:fillRect/>
            </a:stretch>
          </a:blipFill>
          <a:ln w="28575" cmpd="sng">
            <a:solidFill>
              <a:schemeClr val="accent1">
                <a:shade val="50000"/>
              </a:schemeClr>
            </a:solidFill>
            <a:prstDash val="solid"/>
          </a:ln>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251ee246-0345-4bc7-b36f-fa91be348afb}"/>
  <p:tag name="TABLE_ENDDRAG_ORIGIN_RECT" val="708*403"/>
  <p:tag name="TABLE_ENDDRAG_RECT" val="133*110*708*403"/>
</p:tagLst>
</file>

<file path=ppt/tags/tag10.xml><?xml version="1.0" encoding="utf-8"?>
<p:tagLst xmlns:p="http://schemas.openxmlformats.org/presentationml/2006/main">
  <p:tag name="COMMONDATA" val="eyJoZGlkIjoiNGVmMDlhZTg3MDY5NGFmMWQxZmFjM2IyN2JiZWVhNjYifQ=="/>
</p:tagLst>
</file>

<file path=ppt/tags/tag2.xml><?xml version="1.0" encoding="utf-8"?>
<p:tagLst xmlns:p="http://schemas.openxmlformats.org/presentationml/2006/main">
  <p:tag name="KSO_WM_UNIT_TABLE_BEAUTIFY" val="smartTable{e8a3c653-af3d-4aa9-b3d5-047512ac7338}"/>
  <p:tag name="TABLE_ENDDRAG_ORIGIN_RECT" val="654*225"/>
  <p:tag name="TABLE_ENDDRAG_RECT" val="175*270*654*225"/>
</p:tagLst>
</file>

<file path=ppt/tags/tag3.xml><?xml version="1.0" encoding="utf-8"?>
<p:tagLst xmlns:p="http://schemas.openxmlformats.org/presentationml/2006/main">
  <p:tag name="MH" val="20160203101803"/>
  <p:tag name="MH_LIBRARY" val="GRAPHIC"/>
  <p:tag name="MH_TYPE" val="Other"/>
  <p:tag name="MH_ORDER" val="3"/>
</p:tagLst>
</file>

<file path=ppt/tags/tag4.xml><?xml version="1.0" encoding="utf-8"?>
<p:tagLst xmlns:p="http://schemas.openxmlformats.org/presentationml/2006/main">
  <p:tag name="MH" val="20160203101803"/>
  <p:tag name="MH_LIBRARY" val="GRAPHIC"/>
  <p:tag name="MH_TYPE" val="Other"/>
  <p:tag name="MH_ORDER" val="3"/>
</p:tagLst>
</file>

<file path=ppt/tags/tag5.xml><?xml version="1.0" encoding="utf-8"?>
<p:tagLst xmlns:p="http://schemas.openxmlformats.org/presentationml/2006/main">
  <p:tag name="MH" val="20160203101803"/>
  <p:tag name="MH_LIBRARY" val="GRAPHIC"/>
  <p:tag name="MH_TYPE" val="Other"/>
  <p:tag name="MH_ORDER" val="3"/>
</p:tagLst>
</file>

<file path=ppt/tags/tag6.xml><?xml version="1.0" encoding="utf-8"?>
<p:tagLst xmlns:p="http://schemas.openxmlformats.org/presentationml/2006/main">
  <p:tag name="KSO_WM_UNIT_TABLE_BEAUTIFY" val="smartTable{400d5ca8-efb4-4fbb-ade3-1345fb84cd71}"/>
  <p:tag name="TABLE_ENDDRAG_ORIGIN_RECT" val="552*419"/>
  <p:tag name="TABLE_ENDDRAG_RECT" val="219*89*552*419"/>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KSO_WM_UNIT_TABLE_BEAUTIFY" val="smartTable{cd3af78a-a697-4943-bb1e-2c6cf05fa87b}"/>
  <p:tag name="TABLE_ENDDRAG_ORIGIN_RECT" val="760*386"/>
  <p:tag name="TABLE_ENDDRAG_RECT" val="101*111*760*386"/>
</p:tagLst>
</file>

<file path=ppt/tags/tag9.xml><?xml version="1.0" encoding="utf-8"?>
<p:tagLst xmlns:p="http://schemas.openxmlformats.org/presentationml/2006/main">
  <p:tag name="KSO_WM_UNIT_TABLE_BEAUTIFY" val="smartTable{1e8c5bab-20b6-41be-936f-4bbc4dec8fbc}"/>
  <p:tag name="TABLE_ENDDRAG_ORIGIN_RECT" val="743*348"/>
  <p:tag name="TABLE_ENDDRAG_RECT" val="33*116*743*3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2084</Words>
  <Application>WPS 演示</Application>
  <PresentationFormat>自定义</PresentationFormat>
  <Paragraphs>417</Paragraphs>
  <Slides>22</Slides>
  <Notes>11</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22</vt:i4>
      </vt:variant>
    </vt:vector>
  </HeadingPairs>
  <TitlesOfParts>
    <vt:vector size="44" baseType="lpstr">
      <vt:lpstr>Arial</vt:lpstr>
      <vt:lpstr>宋体</vt:lpstr>
      <vt:lpstr>Wingdings</vt:lpstr>
      <vt:lpstr>楷体</vt:lpstr>
      <vt:lpstr>Arial</vt:lpstr>
      <vt:lpstr>微软雅黑</vt:lpstr>
      <vt:lpstr>黑体</vt:lpstr>
      <vt:lpstr>思源黑体旧字形 Normal</vt:lpstr>
      <vt:lpstr>华文细黑</vt:lpstr>
      <vt:lpstr>等线</vt:lpstr>
      <vt:lpstr>思源黑体 CN Bold</vt:lpstr>
      <vt:lpstr>Rajdhani Semibold</vt:lpstr>
      <vt:lpstr>Arial Unicode MS</vt:lpstr>
      <vt:lpstr>等线 Light</vt:lpstr>
      <vt:lpstr>Arial Narrow</vt:lpstr>
      <vt:lpstr>Calibri</vt:lpstr>
      <vt:lpstr>华文行楷</vt:lpstr>
      <vt:lpstr>Segoe Print</vt:lpstr>
      <vt:lpstr>Times New Roman</vt:lpstr>
      <vt:lpstr>等线</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Administrator</cp:lastModifiedBy>
  <cp:revision>156</cp:revision>
  <dcterms:created xsi:type="dcterms:W3CDTF">2019-03-08T05:04:00Z</dcterms:created>
  <dcterms:modified xsi:type="dcterms:W3CDTF">2022-09-06T02:47:38Z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27D1576CD84641E291B1234F5628519E</vt:lpwstr>
  </property>
</Properties>
</file>