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handoutMasters/handoutMaster1.xml" ContentType="application/vnd.openxmlformats-officedocument.presentationml.handoutMaster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</p:sldMasterIdLst>
  <p:notesMasterIdLst>
    <p:notesMasterId r:id="rId6"/>
  </p:notesMasterIdLst>
  <p:handoutMasterIdLst>
    <p:handoutMasterId r:id="rId16"/>
  </p:handoutMasterIdLst>
  <p:sldIdLst>
    <p:sldId id="256" r:id="rId4"/>
    <p:sldId id="258" r:id="rId5"/>
    <p:sldId id="273" r:id="rId7"/>
    <p:sldId id="274" r:id="rId8"/>
    <p:sldId id="275" r:id="rId9"/>
    <p:sldId id="276" r:id="rId10"/>
    <p:sldId id="263" r:id="rId11"/>
    <p:sldId id="264" r:id="rId12"/>
    <p:sldId id="277" r:id="rId13"/>
    <p:sldId id="278" r:id="rId14"/>
    <p:sldId id="280" r:id="rId15"/>
  </p:sldIdLst>
  <p:sldSz cx="12192000" cy="6858000"/>
  <p:notesSz cx="6858000" cy="9144000"/>
  <p:embeddedFontLst>
    <p:embeddedFont>
      <p:font typeface="汉仪劲楷简" panose="00020600040101010101" charset="-122"/>
      <p:regular r:id="rId21"/>
    </p:embeddedFont>
    <p:embeddedFont>
      <p:font typeface="汉仪铸字葫芦娃W" panose="00020600040101010101" charset="-122"/>
      <p:regular r:id="rId22"/>
    </p:embeddedFont>
  </p:embeddedFontLst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  <p:cmAuthor id="0" name="Mia Vida Villanueva" initials="MVV" lastIdx="1" clrIdx="0"/>
  <p:cmAuthor id="7" name="1206988966@qq.com" initials="1" lastIdx="1" clrIdx="2"/>
  <p:cmAuthor id="8" name="姜伟光" initials="姜" lastIdx="1" clrIdx="0"/>
  <p:cmAuthor id="3" name="lenovo" initials="l" lastIdx="6" clrIdx="2"/>
  <p:cmAuthor id="4" name="Administrator" initials="A" lastIdx="4" clrIdx="3"/>
  <p:cmAuthor id="5" name="宋洁然" initials="宋" lastIdx="2" clrIdx="1"/>
  <p:cmAuthor id="6" name="ming qiu" initials="m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1F1"/>
    <a:srgbClr val="AFD0E1"/>
    <a:srgbClr val="FFFFFF"/>
    <a:srgbClr val="FFE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0.xml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汉仪劲楷简" panose="00020600040101010101" charset="-122"/>
              </a:rPr>
            </a:fld>
            <a:endParaRPr lang="zh-CN" altLang="en-US">
              <a:latin typeface="汉仪劲楷简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汉仪劲楷简" panose="00020600040101010101" charset="-122"/>
              </a:rPr>
            </a:fld>
            <a:endParaRPr lang="zh-CN" altLang="en-US">
              <a:latin typeface="汉仪劲楷简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rgbClr val="FFE7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pic>
        <p:nvPicPr>
          <p:cNvPr id="7" name="图片 6" descr="5218255"/>
          <p:cNvPicPr>
            <a:picLocks noChangeAspect="1"/>
          </p:cNvPicPr>
          <p:nvPr userDrawn="1"/>
        </p:nvPicPr>
        <p:blipFill>
          <a:blip r:embed="rId2"/>
          <a:srcRect l="6494" t="9697" r="6494" b="9743"/>
          <a:stretch>
            <a:fillRect/>
          </a:stretch>
        </p:blipFill>
        <p:spPr>
          <a:xfrm>
            <a:off x="1307465" y="146685"/>
            <a:ext cx="10638155" cy="6564630"/>
          </a:xfrm>
          <a:prstGeom prst="rect">
            <a:avLst/>
          </a:prstGeom>
        </p:spPr>
      </p:pic>
      <p:sp>
        <p:nvSpPr>
          <p:cNvPr id="10" name="圆角矩形 9"/>
          <p:cNvSpPr/>
          <p:nvPr userDrawn="1"/>
        </p:nvSpPr>
        <p:spPr>
          <a:xfrm>
            <a:off x="240030" y="146685"/>
            <a:ext cx="4774565" cy="6564630"/>
          </a:xfrm>
          <a:prstGeom prst="roundRect">
            <a:avLst>
              <a:gd name="adj" fmla="val 11524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1" name="圆角矩形 10"/>
          <p:cNvSpPr/>
          <p:nvPr userDrawn="1"/>
        </p:nvSpPr>
        <p:spPr>
          <a:xfrm>
            <a:off x="4716780" y="664845"/>
            <a:ext cx="995045" cy="42608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rgbClr val="FFE7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pic>
        <p:nvPicPr>
          <p:cNvPr id="7" name="图片 6" descr="5218255"/>
          <p:cNvPicPr>
            <a:picLocks noChangeAspect="1"/>
          </p:cNvPicPr>
          <p:nvPr userDrawn="1"/>
        </p:nvPicPr>
        <p:blipFill>
          <a:blip r:embed="rId2"/>
          <a:srcRect l="6494" t="9697" r="6494" b="9743"/>
          <a:stretch>
            <a:fillRect/>
          </a:stretch>
        </p:blipFill>
        <p:spPr>
          <a:xfrm>
            <a:off x="1307465" y="146685"/>
            <a:ext cx="10638155" cy="6564630"/>
          </a:xfrm>
          <a:prstGeom prst="rect">
            <a:avLst/>
          </a:prstGeom>
        </p:spPr>
      </p:pic>
      <p:sp>
        <p:nvSpPr>
          <p:cNvPr id="10" name="圆角矩形 9"/>
          <p:cNvSpPr/>
          <p:nvPr userDrawn="1"/>
        </p:nvSpPr>
        <p:spPr>
          <a:xfrm>
            <a:off x="240030" y="146685"/>
            <a:ext cx="4774565" cy="6564630"/>
          </a:xfrm>
          <a:prstGeom prst="roundRect">
            <a:avLst>
              <a:gd name="adj" fmla="val 11524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1" name="圆角矩形 10"/>
          <p:cNvSpPr/>
          <p:nvPr userDrawn="1"/>
        </p:nvSpPr>
        <p:spPr>
          <a:xfrm>
            <a:off x="4716780" y="664845"/>
            <a:ext cx="995045" cy="42608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rgbClr val="FFE7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0" name="圆角矩形 9"/>
          <p:cNvSpPr/>
          <p:nvPr userDrawn="1"/>
        </p:nvSpPr>
        <p:spPr>
          <a:xfrm>
            <a:off x="240030" y="146685"/>
            <a:ext cx="11705590" cy="6564630"/>
          </a:xfrm>
          <a:prstGeom prst="roundRect">
            <a:avLst>
              <a:gd name="adj" fmla="val 11524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1" name="圆角矩形 10"/>
          <p:cNvSpPr/>
          <p:nvPr userDrawn="1"/>
        </p:nvSpPr>
        <p:spPr>
          <a:xfrm>
            <a:off x="4716780" y="664845"/>
            <a:ext cx="995045" cy="42608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pic>
        <p:nvPicPr>
          <p:cNvPr id="7" name="图片 6" descr="5218255"/>
          <p:cNvPicPr>
            <a:picLocks noChangeAspect="1"/>
          </p:cNvPicPr>
          <p:nvPr userDrawn="1"/>
        </p:nvPicPr>
        <p:blipFill>
          <a:blip r:embed="rId2"/>
          <a:srcRect l="37333" t="11140" r="6494" b="9743"/>
          <a:stretch>
            <a:fillRect/>
          </a:stretch>
        </p:blipFill>
        <p:spPr>
          <a:xfrm>
            <a:off x="6975475" y="2045970"/>
            <a:ext cx="4970145" cy="4665345"/>
          </a:xfrm>
          <a:prstGeom prst="rect">
            <a:avLst/>
          </a:prstGeom>
        </p:spPr>
      </p:pic>
      <p:sp>
        <p:nvSpPr>
          <p:cNvPr id="2" name="椭圆 1"/>
          <p:cNvSpPr/>
          <p:nvPr userDrawn="1"/>
        </p:nvSpPr>
        <p:spPr>
          <a:xfrm>
            <a:off x="6805930" y="2057400"/>
            <a:ext cx="653415" cy="66802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rgbClr val="FFE7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0" name="圆角矩形 9"/>
          <p:cNvSpPr/>
          <p:nvPr userDrawn="1"/>
        </p:nvSpPr>
        <p:spPr>
          <a:xfrm>
            <a:off x="241300" y="146685"/>
            <a:ext cx="11708765" cy="6564630"/>
          </a:xfrm>
          <a:prstGeom prst="roundRect">
            <a:avLst>
              <a:gd name="adj" fmla="val 41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rgbClr val="FFE7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0" name="圆角矩形 9"/>
          <p:cNvSpPr/>
          <p:nvPr userDrawn="1"/>
        </p:nvSpPr>
        <p:spPr>
          <a:xfrm>
            <a:off x="240030" y="146685"/>
            <a:ext cx="11705590" cy="6564630"/>
          </a:xfrm>
          <a:prstGeom prst="roundRect">
            <a:avLst>
              <a:gd name="adj" fmla="val 11524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1" name="圆角矩形 10"/>
          <p:cNvSpPr/>
          <p:nvPr userDrawn="1"/>
        </p:nvSpPr>
        <p:spPr>
          <a:xfrm>
            <a:off x="4716780" y="664845"/>
            <a:ext cx="995045" cy="42608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pic>
        <p:nvPicPr>
          <p:cNvPr id="7" name="图片 6" descr="5218255"/>
          <p:cNvPicPr>
            <a:picLocks noChangeAspect="1"/>
          </p:cNvPicPr>
          <p:nvPr userDrawn="1"/>
        </p:nvPicPr>
        <p:blipFill>
          <a:blip r:embed="rId2"/>
          <a:srcRect l="37333" t="11140" r="6494" b="9743"/>
          <a:stretch>
            <a:fillRect/>
          </a:stretch>
        </p:blipFill>
        <p:spPr>
          <a:xfrm>
            <a:off x="6975475" y="2045970"/>
            <a:ext cx="4970145" cy="4665345"/>
          </a:xfrm>
          <a:prstGeom prst="rect">
            <a:avLst/>
          </a:prstGeom>
        </p:spPr>
      </p:pic>
      <p:sp>
        <p:nvSpPr>
          <p:cNvPr id="2" name="椭圆 1"/>
          <p:cNvSpPr/>
          <p:nvPr userDrawn="1"/>
        </p:nvSpPr>
        <p:spPr>
          <a:xfrm>
            <a:off x="6805930" y="2057400"/>
            <a:ext cx="653415" cy="66802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rgbClr val="FFE7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0" name="圆角矩形 9"/>
          <p:cNvSpPr/>
          <p:nvPr userDrawn="1"/>
        </p:nvSpPr>
        <p:spPr>
          <a:xfrm>
            <a:off x="241300" y="146685"/>
            <a:ext cx="11708765" cy="6564630"/>
          </a:xfrm>
          <a:prstGeom prst="roundRect">
            <a:avLst>
              <a:gd name="adj" fmla="val 41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劲楷简" panose="00020600040101010101" charset="-122"/>
          <a:ea typeface="汉仪劲楷简" panose="00020600040101010101" charset="-122"/>
          <a:cs typeface="汉仪劲楷简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3.xml"/><Relationship Id="rId7" Type="http://schemas.openxmlformats.org/officeDocument/2006/relationships/tags" Target="../tags/tag9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4.xml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082040" y="1475740"/>
            <a:ext cx="492506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00000"/>
              </a:lnSpc>
            </a:pPr>
            <a:r>
              <a:rPr lang="zh-CN" altLang="en-US" sz="600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安全</a:t>
            </a:r>
            <a:r>
              <a:rPr lang="zh-CN" altLang="en-US" sz="600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上网</a:t>
            </a:r>
            <a:endParaRPr lang="zh-CN" altLang="en-US" sz="600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491615" y="3402330"/>
            <a:ext cx="2895600" cy="523875"/>
          </a:xfrm>
          <a:prstGeom prst="round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</a:rPr>
              <a:t>西阆园</a:t>
            </a:r>
            <a:r>
              <a:rPr lang="zh-CN" altLang="en-US" sz="2400">
                <a:solidFill>
                  <a:schemeClr val="tx1"/>
                </a:solidFill>
              </a:rPr>
              <a:t>中一班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>
            <p:custDataLst>
              <p:tags r:id="rId1"/>
            </p:custDataLst>
          </p:nvPr>
        </p:nvCxnSpPr>
        <p:spPr>
          <a:xfrm>
            <a:off x="2388653" y="2064872"/>
            <a:ext cx="100703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2"/>
            </p:custDataLst>
          </p:nvPr>
        </p:nvCxnSpPr>
        <p:spPr>
          <a:xfrm>
            <a:off x="2388856" y="3039353"/>
            <a:ext cx="100703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1657350" y="4217670"/>
            <a:ext cx="189166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851910" y="1721485"/>
            <a:ext cx="733933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/>
              <a:t>设置足够长的密码,最好使用大小写混合加数字和特殊符号。</a:t>
            </a:r>
            <a:endParaRPr lang="zh-CN" altLang="en-US"/>
          </a:p>
          <a:p>
            <a:pPr>
              <a:lnSpc>
                <a:spcPct val="150000"/>
              </a:lnSpc>
            </a:pP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不要使用与自己相关的资料作为个人密码，如自己的生日,电话号码,身份证号码,门牌号,姓名简写,这样很容易被熟悉你的人猜出。</a:t>
            </a:r>
            <a:endParaRPr lang="zh-CN" altLang="en-US"/>
          </a:p>
          <a:p>
            <a:pPr>
              <a:lnSpc>
                <a:spcPct val="150000"/>
              </a:lnSpc>
            </a:pP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不要使用有特殊含义的英文单词做密码，如software,hello,hongkong等等,最好不用单词做密码,如果要用，可以在后面加复数s,或者符号,这样可以减小被字典档猜出的机会。</a:t>
            </a:r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682625" y="86995"/>
            <a:ext cx="6138545" cy="72009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40" dirty="0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</a:rPr>
              <a:t>密码安全常识</a:t>
            </a:r>
            <a:endParaRPr lang="zh-CN" altLang="en-US" sz="2800" b="1" spc="240" dirty="0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2625" y="807085"/>
            <a:ext cx="1295400" cy="75565"/>
          </a:xfrm>
          <a:prstGeom prst="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 descr="343538343130363b343538383237323b77696669d0c5bac5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7500" y="1892300"/>
            <a:ext cx="2818765" cy="281876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876935" y="1147445"/>
            <a:ext cx="4925060" cy="3476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汉仪劲楷简" panose="00020600040101010101" charset="-122"/>
              </a:rPr>
              <a:t>《全国青少年网络文明公约》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汉仪劲楷简" panose="00020600040101010101" charset="-122"/>
              </a:rPr>
              <a:t>要善于网上学习，不浏览不良信息;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汉仪劲楷简" panose="00020600040101010101" charset="-122"/>
              </a:rPr>
              <a:t>要诚实友好交流，不侮辱欺诈他人;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汉仪劲楷简" panose="00020600040101010101" charset="-122"/>
              </a:rPr>
              <a:t>要增强自护意识，不随意约会网友;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汉仪劲楷简" panose="00020600040101010101" charset="-122"/>
              </a:rPr>
              <a:t>要维护网络安全，不破坏网络秩序;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汉仪劲楷简" panose="00020600040101010101" charset="-122"/>
              </a:rPr>
              <a:t>要有益身心健康，不沉溺虚拟时空。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汉仪劲楷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807807" y="1988553"/>
            <a:ext cx="3234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引言</a:t>
            </a:r>
            <a:endParaRPr lang="zh-CN" altLang="en-US" sz="3200" b="1" dirty="0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88730" y="-19050"/>
            <a:ext cx="3303270" cy="19151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807710" y="2572385"/>
            <a:ext cx="5274310" cy="332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000">
                <a:cs typeface="汉仪劲楷简" panose="00020600040101010101" charset="-122"/>
              </a:rPr>
              <a:t>长期在电脑屏幕前工作，不仅会影响人的视力，还会改变脑电波，给身体带来不利影响。美国学者穆蒂曾作过研究，认为这种不利影响首先是对脑电波的影响，会形成两种有害的脑电波，一神是睡眠性的脑电波，还有一种是快速锯齿脑电波，都会使人失去判断能力，容易使儿童患上痴呆症。</a:t>
            </a:r>
            <a:endParaRPr lang="zh-CN" altLang="en-US" sz="2000">
              <a:cs typeface="汉仪劲楷简" panose="0002060004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460000">
            <a:off x="92075" y="1953895"/>
            <a:ext cx="5429250" cy="3305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文本框 17"/>
          <p:cNvSpPr txBox="1"/>
          <p:nvPr/>
        </p:nvSpPr>
        <p:spPr>
          <a:xfrm>
            <a:off x="2345055" y="5177155"/>
            <a:ext cx="2997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zh-CN" altLang="en-US" sz="2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网络文明</a:t>
            </a:r>
            <a:r>
              <a:rPr lang="zh-CN" altLang="en-US" sz="2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公约</a:t>
            </a:r>
            <a:endParaRPr lang="zh-CN" altLang="en-US" sz="2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45055" y="1881505"/>
            <a:ext cx="38119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zh-CN" altLang="en-US" sz="2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上网查阅信息时，请注意</a:t>
            </a:r>
            <a:endParaRPr lang="zh-CN" altLang="en-US" sz="2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45055" y="2980055"/>
            <a:ext cx="4751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zh-CN" altLang="en-US" sz="2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网上交友时，请你特别注意</a:t>
            </a:r>
            <a:endParaRPr lang="zh-CN" altLang="en-US" sz="2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45055" y="4078605"/>
            <a:ext cx="2477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zh-CN" altLang="en-US" sz="2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密码安全常识</a:t>
            </a:r>
            <a:endParaRPr lang="zh-CN" altLang="en-US" sz="2400" b="1" i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497965" y="1716405"/>
            <a:ext cx="625475" cy="625475"/>
          </a:xfrm>
          <a:prstGeom prst="ellipse">
            <a:avLst/>
          </a:prstGeom>
          <a:solidFill>
            <a:srgbClr val="AFD0E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en-US" altLang="zh-CN" sz="2000">
                <a:solidFill>
                  <a:schemeClr val="tx1"/>
                </a:solidFill>
              </a:rPr>
              <a:t>01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1526540" y="2814955"/>
            <a:ext cx="625475" cy="625475"/>
          </a:xfrm>
          <a:prstGeom prst="ellipse">
            <a:avLst/>
          </a:prstGeom>
          <a:solidFill>
            <a:srgbClr val="AFD0E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en-US" altLang="zh-CN" sz="2000">
                <a:solidFill>
                  <a:schemeClr val="tx1"/>
                </a:solidFill>
              </a:rPr>
              <a:t>02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97965" y="3913505"/>
            <a:ext cx="625475" cy="625475"/>
          </a:xfrm>
          <a:prstGeom prst="ellipse">
            <a:avLst/>
          </a:prstGeom>
          <a:solidFill>
            <a:srgbClr val="AFD0E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en-US" altLang="zh-CN" sz="2000">
                <a:solidFill>
                  <a:schemeClr val="tx1"/>
                </a:solidFill>
              </a:rPr>
              <a:t>03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526540" y="5012055"/>
            <a:ext cx="625475" cy="625475"/>
          </a:xfrm>
          <a:prstGeom prst="ellipse">
            <a:avLst/>
          </a:prstGeom>
          <a:solidFill>
            <a:srgbClr val="AFD0E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en-US" altLang="zh-CN" sz="2000">
                <a:solidFill>
                  <a:schemeClr val="tx1"/>
                </a:solidFill>
              </a:rPr>
              <a:t>05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26540" y="591185"/>
            <a:ext cx="570166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5400">
                <a:latin typeface="汉仪铸字葫芦娃W" panose="00020600040101010101" charset="-122"/>
                <a:ea typeface="汉仪铸字葫芦娃W" panose="00020600040101010101" charset="-122"/>
              </a:rPr>
              <a:t>目录</a:t>
            </a:r>
            <a:r>
              <a:rPr lang="en-US" altLang="zh-CN" sz="5400">
                <a:latin typeface="汉仪铸字葫芦娃W" panose="00020600040101010101" charset="-122"/>
                <a:ea typeface="汉仪铸字葫芦娃W" panose="00020600040101010101" charset="-122"/>
              </a:rPr>
              <a:t>/CONTENTS</a:t>
            </a:r>
            <a:endParaRPr lang="en-US" altLang="zh-CN" sz="5400">
              <a:latin typeface="汉仪铸字葫芦娃W" panose="00020600040101010101" charset="-122"/>
              <a:ea typeface="汉仪铸字葫芦娃W" panose="0002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730250" y="2706370"/>
            <a:ext cx="446659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zh-CN" altLang="en-US" sz="4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上网查阅信息时，请注意</a:t>
            </a:r>
            <a:endParaRPr lang="zh-CN" altLang="en-US" sz="4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6455" y="1833880"/>
            <a:ext cx="298323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en-US" altLang="zh-CN" sz="4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PART.01</a:t>
            </a:r>
            <a:endParaRPr lang="en-US" altLang="zh-CN" sz="4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6455" y="2421255"/>
            <a:ext cx="2705735" cy="75565"/>
          </a:xfrm>
          <a:prstGeom prst="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682625" y="86995"/>
            <a:ext cx="6138545" cy="72009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40" dirty="0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</a:rPr>
              <a:t>上网查阅信息时，请注意</a:t>
            </a:r>
            <a:endParaRPr lang="zh-CN" altLang="en-US" sz="2800" b="1" spc="240" dirty="0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2625" y="807085"/>
            <a:ext cx="1295400" cy="75565"/>
          </a:xfrm>
          <a:prstGeom prst="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1705" y="2140585"/>
            <a:ext cx="4518025" cy="32715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algn="l" fontAlgn="auto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pc="200" dirty="0">
                <a:ln w="3175">
                  <a:noFill/>
                  <a:prstDash val="dash"/>
                </a:ln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屏幕设置不要太亮或太暗。</a:t>
            </a:r>
            <a:endParaRPr lang="zh-CN" altLang="en-US" spc="200" dirty="0">
              <a:ln w="3175">
                <a:noFill/>
                <a:prstDash val="dash"/>
              </a:ln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marL="0" lvl="0" indent="0" algn="l" fontAlgn="auto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pc="200" dirty="0">
                <a:ln w="3175">
                  <a:noFill/>
                  <a:prstDash val="dash"/>
                </a:ln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眼睛不要离屏幕太近，坐姿要端正。</a:t>
            </a:r>
            <a:endParaRPr lang="zh-CN" altLang="en-US" spc="200" dirty="0">
              <a:ln w="3175">
                <a:noFill/>
                <a:prstDash val="dash"/>
              </a:ln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marL="0" lvl="0" indent="0" algn="l" fontAlgn="auto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pc="200" dirty="0">
                <a:ln w="3175">
                  <a:noFill/>
                  <a:prstDash val="dash"/>
                </a:ln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每次在计算机屏幕前不要超过1小时</a:t>
            </a:r>
            <a:endParaRPr lang="zh-CN" altLang="en-US" spc="200" dirty="0">
              <a:ln w="3175">
                <a:noFill/>
                <a:prstDash val="dash"/>
              </a:ln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marL="0" lvl="0" indent="0" algn="l" fontAlgn="auto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pc="200" dirty="0">
                <a:ln w="3175">
                  <a:noFill/>
                  <a:prstDash val="dash"/>
                </a:ln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适当到户外呼吸新鲜空气。</a:t>
            </a:r>
            <a:endParaRPr lang="zh-CN" altLang="en-US" spc="200" dirty="0">
              <a:ln w="3175">
                <a:noFill/>
                <a:prstDash val="dash"/>
              </a:ln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marL="0" lvl="0" indent="0" algn="l" fontAlgn="auto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pc="200" dirty="0">
                <a:ln w="3175">
                  <a:noFill/>
                  <a:prstDash val="dash"/>
                </a:ln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不要随意在网上购物。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325" y="86995"/>
            <a:ext cx="6775450" cy="66535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730250" y="2706370"/>
            <a:ext cx="446659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zh-CN" altLang="en-US" sz="4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网上交友时，请你特别注意</a:t>
            </a:r>
            <a:endParaRPr lang="zh-CN" altLang="en-US" sz="4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6455" y="1833880"/>
            <a:ext cx="298323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en-US" altLang="zh-CN" sz="4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PART.02</a:t>
            </a:r>
            <a:endParaRPr lang="en-US" altLang="zh-CN" sz="4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6455" y="2421255"/>
            <a:ext cx="2705735" cy="75565"/>
          </a:xfrm>
          <a:prstGeom prst="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62005" y="0"/>
            <a:ext cx="1229932" cy="713233"/>
          </a:xfrm>
          <a:prstGeom prst="rect">
            <a:avLst/>
          </a:prstGeom>
        </p:spPr>
      </p:pic>
      <p:sp>
        <p:nvSpPr>
          <p:cNvPr id="49" name="TextBox 24"/>
          <p:cNvSpPr txBox="1"/>
          <p:nvPr/>
        </p:nvSpPr>
        <p:spPr>
          <a:xfrm>
            <a:off x="1637665" y="3572510"/>
            <a:ext cx="2315845" cy="1135380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800" dirty="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不要说出自己的真实姓名和地址、电话号码、学校名称、密友等信息。</a:t>
            </a:r>
            <a:endParaRPr lang="zh-CN" altLang="en-US" sz="1800" dirty="0"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5234834" y="1568556"/>
            <a:ext cx="1722901" cy="345064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800" dirty="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不与网友会面。</a:t>
            </a:r>
            <a:endParaRPr lang="zh-CN" altLang="en-US" sz="1800" dirty="0"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sp>
        <p:nvSpPr>
          <p:cNvPr id="58" name="TextBox 24"/>
          <p:cNvSpPr txBox="1"/>
          <p:nvPr/>
        </p:nvSpPr>
        <p:spPr>
          <a:xfrm>
            <a:off x="8335645" y="3453765"/>
            <a:ext cx="2241550" cy="1571625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800" dirty="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对素质低下的网友，不要反驳或回答，不要理他</a:t>
            </a:r>
            <a:endParaRPr lang="zh-CN" altLang="en-US" sz="1800" dirty="0"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510" y="2001520"/>
            <a:ext cx="3876675" cy="372427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82625" y="86995"/>
            <a:ext cx="6138545" cy="72009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40" dirty="0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</a:rPr>
              <a:t>网上交友时，请你特别注意</a:t>
            </a:r>
            <a:endParaRPr lang="zh-CN" altLang="en-US" sz="2800" b="1" spc="240" dirty="0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2625" y="807085"/>
            <a:ext cx="1295400" cy="75565"/>
          </a:xfrm>
          <a:prstGeom prst="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8370" y="2406015"/>
            <a:ext cx="6891020" cy="357568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868025" y="0"/>
            <a:ext cx="1229932" cy="7132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01725" y="2618105"/>
            <a:ext cx="260477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/>
              <a:t>匿名交友网上多，切莫单独去赴约，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zh-CN" altLang="en-US" sz="2400"/>
              <a:t>网上人品难区分，小心谨慎没有错。</a:t>
            </a:r>
            <a:endParaRPr lang="zh-CN" altLang="en-US" sz="2400"/>
          </a:p>
          <a:p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932180" y="1821815"/>
            <a:ext cx="489648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>
                <a:solidFill>
                  <a:schemeClr val="tx1"/>
                </a:solidFill>
              </a:rPr>
              <a:t>请你学会自我保护招数：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682625" y="86995"/>
            <a:ext cx="6138545" cy="72009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40" dirty="0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</a:rPr>
              <a:t>网上交友时，请你特别注意</a:t>
            </a:r>
            <a:endParaRPr lang="zh-CN" altLang="en-US" sz="2800" b="1" spc="240" dirty="0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2625" y="807085"/>
            <a:ext cx="1295400" cy="75565"/>
          </a:xfrm>
          <a:prstGeom prst="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730250" y="2706370"/>
            <a:ext cx="44665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zh-CN" altLang="en-US" sz="4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密码安全常识</a:t>
            </a:r>
            <a:endParaRPr lang="zh-CN" altLang="en-US" sz="4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6455" y="1833880"/>
            <a:ext cx="298323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spcBef>
                <a:spcPct val="0"/>
              </a:spcBef>
            </a:pPr>
            <a:r>
              <a:rPr lang="en-US" altLang="zh-CN" sz="4400" b="1" dirty="0">
                <a:latin typeface="汉仪铸字葫芦娃W" panose="00020600040101010101" charset="-122"/>
                <a:ea typeface="汉仪铸字葫芦娃W" panose="00020600040101010101" charset="-122"/>
                <a:cs typeface="汉仪劲楷简" panose="00020600040101010101" charset="-122"/>
              </a:rPr>
              <a:t>PART.03</a:t>
            </a:r>
            <a:endParaRPr lang="en-US" altLang="zh-CN" sz="4400" b="1" dirty="0">
              <a:latin typeface="汉仪铸字葫芦娃W" panose="00020600040101010101" charset="-122"/>
              <a:ea typeface="汉仪铸字葫芦娃W" panose="00020600040101010101" charset="-122"/>
              <a:cs typeface="汉仪劲楷简" panose="000206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6455" y="2421255"/>
            <a:ext cx="2705735" cy="75565"/>
          </a:xfrm>
          <a:prstGeom prst="rect">
            <a:avLst/>
          </a:prstGeom>
          <a:solidFill>
            <a:srgbClr val="AF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382_1*a*1"/>
  <p:tag name="KSO_WM_TEMPLATE_CATEGORY" val="diagram"/>
  <p:tag name="KSO_WM_TEMPLATE_INDEX" val="20211382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ea681c06c5241029b08a6869a998e5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9d0496ebc6214934b9db0953d2b75287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024054ed1e2fb8022c"/>
  <p:tag name="KSO_WM_TEMPLATE_ASSEMBLE_GROUPID" val="60656f024054ed1e2fb8022c"/>
</p:tagLst>
</file>

<file path=ppt/tags/tag10.xml><?xml version="1.0" encoding="utf-8"?>
<p:tagLst xmlns:p="http://schemas.openxmlformats.org/presentationml/2006/main">
  <p:tag name="COMMONDATA" val="eyJjb3VudCI6NCwiaGRpZCI6ImY0ZDRiZmUyYmRkMjZhYTkyOWIxOTlkZDk2ODJkMjg0IiwidXNlckNvdW50Ijo0fQ=="/>
</p:tagLst>
</file>

<file path=ppt/tags/tag2.xml><?xml version="1.0" encoding="utf-8"?>
<p:tagLst xmlns:p="http://schemas.openxmlformats.org/presentationml/2006/main">
  <p:tag name="KSO_WM_BEAUTIFY_FLAG" val="#wm#"/>
  <p:tag name="KSO_WM_TEMPLATE_CATEGORY" val="diagram"/>
  <p:tag name="KSO_WM_TEMPLATE_INDEX" val="20211382"/>
  <p:tag name="KSO_WM_SPECIAL_SOURCE" val="bdnull"/>
  <p:tag name="KSO_WM_SLIDE_ID" val="diagram20211382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87*540"/>
  <p:tag name="KSO_WM_SLIDE_POSITION" val="72*0"/>
  <p:tag name="KSO_WM_TAG_VERSION" val="1.0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25:00&quot;,&quot;maxSize&quot;:{&quot;size1&quot;:57.399999999999999},&quot;minSize&quot;:{&quot;size1&quot;:42.5},&quot;normalSize&quot;:{&quot;size1&quot;:52.243749999999999},&quot;subLayout&quot;:[{&quot;id&quot;:&quot;2021-04-01T15:25:00&quot;,&quot;maxSize&quot;:{&quot;size1&quot;:48.990740740602767},&quot;minSize&quot;:{&quot;size1&quot;:33.490740740602767},&quot;normalSize&quot;:{&quot;size1&quot;:42.390740740602766},&quot;subLayout&quot;:[{&quot;id&quot;:&quot;2021-04-01T15:25:00&quot;,&quot;margin&quot;:{&quot;bottom&quot;:0.026000002399086952,&quot;left&quot;:2.5399999618530273,&quot;right&quot;:2.5260000228881836,&quot;top&quot;:4.2329998016357422},&quot;type&quot;:0},{&quot;id&quot;:&quot;2021-04-01T15:25:00&quot;,&quot;margin&quot;:{&quot;bottom&quot;:4.2329998016357422,&quot;left&quot;:2.5399999618530273,&quot;right&quot;:2.5260000228881836,&quot;top&quot;:0.3970000147819519},&quot;type&quot;:0}],&quot;type&quot;:0},{&quot;id&quot;:&quot;2021-04-01T15:25:00&quot;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dafb59c98c299aacce4d6"/>
  <p:tag name="KSO_WM_CHIP_FILLPROP" val="[[{&quot;text_align&quot;:&quot;cm&quot;,&quot;text_direction&quot;:&quot;horizontal&quot;,&quot;support_features&quot;:[&quot;collage&quot;,&quot;carousel&quot;],&quot;support_big_font&quot;:false,&quot;fill_id&quot;:&quot;7325af2ead7d4ad383c44bee22843bee&quot;,&quot;fill_align&quot;:&quot;cm&quot;,&quot;chip_types&quot;:[&quot;picture&quot;]},{&quot;text_align&quot;:&quot;lb&quot;,&quot;text_direction&quot;:&quot;horizontal&quot;,&quot;support_big_font&quot;:true,&quot;fill_id&quot;:&quot;319ec10203914616ac9484f3c80aec95&quot;,&quot;fill_align&quot;:&quot;lb&quot;,&quot;chip_types&quot;:[&quot;header&quot;]},{&quot;text_align&quot;:&quot;lt&quot;,&quot;text_direction&quot;:&quot;horizontal&quot;,&quot;support_big_font&quot;:true,&quot;fill_id&quot;:&quot;e865351ab2c849e3b2d22f89a61e1e38&quot;,&quot;fill_align&quot;:&quot;lt&quot;,&quot;chip_types&quot;:[&quot;text&quot;]}]]"/>
  <p:tag name="KSO_WM_CHIP_DECFILLPROP" val="[]"/>
  <p:tag name="KSO_WM_SLIDE_CAN_ADD_NAVIGATION" val="1"/>
  <p:tag name="KSO_WM_CHIP_GROUPID" val="5f6dafb59c98c299aacce4d5"/>
  <p:tag name="KSO_WM_SLIDE_BK_DARK_LIGHT" val="2"/>
  <p:tag name="KSO_WM_SLIDE_BACKGROUND_TYPE" val="general"/>
  <p:tag name="KSO_WM_SLIDE_SUPPORT_FEATURE_TYPE" val="3"/>
  <p:tag name="KSO_WM_TEMPLATE_ASSEMBLE_XID" val="60656f024054ed1e2fb8022c"/>
  <p:tag name="KSO_WM_TEMPLATE_ASSEMBLE_GROUPID" val="60656f024054ed1e2fb8022c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382_1*a*1"/>
  <p:tag name="KSO_WM_TEMPLATE_CATEGORY" val="diagram"/>
  <p:tag name="KSO_WM_TEMPLATE_INDEX" val="20211382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ea681c06c5241029b08a6869a998e5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9d0496ebc6214934b9db0953d2b75287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024054ed1e2fb8022c"/>
  <p:tag name="KSO_WM_TEMPLATE_ASSEMBLE_GROUPID" val="60656f024054ed1e2fb8022c"/>
</p:tagLst>
</file>

<file path=ppt/tags/tag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382_1*a*1"/>
  <p:tag name="KSO_WM_TEMPLATE_CATEGORY" val="diagram"/>
  <p:tag name="KSO_WM_TEMPLATE_INDEX" val="20211382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ea681c06c5241029b08a6869a998e5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9d0496ebc6214934b9db0953d2b75287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024054ed1e2fb8022c"/>
  <p:tag name="KSO_WM_TEMPLATE_ASSEMBLE_GROUPID" val="60656f024054ed1e2fb8022c"/>
</p:tagLst>
</file>

<file path=ppt/tags/tag5.xml><?xml version="1.0" encoding="utf-8"?>
<p:tagLst xmlns:p="http://schemas.openxmlformats.org/presentationml/2006/main">
  <p:tag name="KSO_WM_UNIT_LINE_FORE_SCHEMECOLOR_INDEX_BRIGHTNESS" val="-0.35"/>
  <p:tag name="KSO_WM_UNIT_LINE_FORE_SCHEMECOLOR_INDEX" val="14"/>
  <p:tag name="KSO_WM_UNIT_LINE_FILL_TYPE" val="2"/>
</p:tagLst>
</file>

<file path=ppt/tags/tag6.xml><?xml version="1.0" encoding="utf-8"?>
<p:tagLst xmlns:p="http://schemas.openxmlformats.org/presentationml/2006/main">
  <p:tag name="KSO_WM_UNIT_LINE_FORE_SCHEMECOLOR_INDEX_BRIGHTNESS" val="-0.35"/>
  <p:tag name="KSO_WM_UNIT_LINE_FORE_SCHEMECOLOR_INDEX" val="14"/>
  <p:tag name="KSO_WM_UNIT_LINE_FILL_TYPE" val="2"/>
</p:tagLst>
</file>

<file path=ppt/tags/tag7.xml><?xml version="1.0" encoding="utf-8"?>
<p:tagLst xmlns:p="http://schemas.openxmlformats.org/presentationml/2006/main">
  <p:tag name="KSO_WM_UNIT_LINE_FORE_SCHEMECOLOR_INDEX_BRIGHTNESS" val="-0.35"/>
  <p:tag name="KSO_WM_UNIT_LINE_FORE_SCHEMECOLOR_INDEX" val="14"/>
  <p:tag name="KSO_WM_UNIT_LINE_FILL_TYPE" val="2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382_1*a*1"/>
  <p:tag name="KSO_WM_TEMPLATE_CATEGORY" val="diagram"/>
  <p:tag name="KSO_WM_TEMPLATE_INDEX" val="20211382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ea681c06c5241029b08a6869a998e5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9d0496ebc6214934b9db0953d2b75287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024054ed1e2fb8022c"/>
  <p:tag name="KSO_WM_TEMPLATE_ASSEMBLE_GROUPID" val="60656f024054ed1e2fb8022c"/>
</p:tagLst>
</file>

<file path=ppt/tags/tag9.xml><?xml version="1.0" encoding="utf-8"?>
<p:tagLst xmlns:p="http://schemas.openxmlformats.org/presentationml/2006/main">
  <p:tag name="KSO_WM_BEAUTIFY_FLAG" val="#wm#"/>
  <p:tag name="KSO_WM_TEMPLATE_CATEGORY" val="diagram"/>
  <p:tag name="KSO_WM_TEMPLATE_INDEX" val="20217073"/>
  <p:tag name="KSO_WM_SLIDE_ID" val="diagram20217073_1"/>
  <p:tag name="KSO_WM_TEMPLATE_SUBCATEGORY" val="21"/>
  <p:tag name="KSO_WM_TEMPLATE_MASTER_TYPE" val="0"/>
  <p:tag name="KSO_WM_TEMPLATE_COLOR_TYPE" val="1"/>
  <p:tag name="KSO_WM_SLIDE_ITEM_CNT" val="0"/>
  <p:tag name="KSO_WM_SLIDE_INDEX" val="1"/>
  <p:tag name="KSO_WM_TAG_VERSION" val="1.0"/>
  <p:tag name="KSO_WM_SLIDE_LAYOUT" val="a_d_f"/>
  <p:tag name="KSO_WM_SLIDE_LAYOUT_CNT" val="1_1_1"/>
  <p:tag name="KSO_WM_SLIDE_LAYOUT_INFO" val="{&quot;direction&quot;:1,&quot;id&quot;:&quot;2021-04-01T16:16:09&quot;,&quot;maxSize&quot;:{&quot;size1&quot;:57.5},&quot;minSize&quot;:{&quot;size1&quot;:32.600000000000001},&quot;normalSize&quot;:{&quot;size1&quot;:32.600000000000001},&quot;subLayout&quot;:[{&quot;id&quot;:&quot;2021-04-01T16:16:09&quot;,&quot;maxSize&quot;:{&quot;size1&quot;:35.600000000000001},&quot;minSize&quot;:{&quot;size1&quot;:17.800000000000001},&quot;normalSize&quot;:{&quot;size1&quot;:18.966666666666665},&quot;subLayout&quot;:[{&quot;id&quot;:&quot;2021-04-01T16:16:09&quot;,&quot;margin&quot;:{&quot;bottom&quot;:0,&quot;left&quot;:2.1170001029968262,&quot;right&quot;:0.026000002399086952,&quot;top&quot;:1.6929999589920044},&quot;type&quot;:0},{&quot;id&quot;:&quot;2021-04-01T16:16:09&quot;,&quot;margin&quot;:{&quot;bottom&quot;:1.6929999589920044,&quot;left&quot;:2.1170001029968262,&quot;right&quot;:0.026000002399086952,&quot;top&quot;:1.7200000286102295},&quot;type&quot;:0}],&quot;type&quot;:0},{&quot;id&quot;:&quot;2021-04-01T16:16:09&quot;,&quot;margin&quot;:{&quot;bottom&quot;:0,&quot;left&quot;:1.6670000553131104,&quot;right&quot;:0,&quot;top&quot;:0},&quot;type&quot;:0}],&quot;type&quot;:0}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de49c998712faa657a980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&quot;cb&quot;,&quot;rm&quot;,&quot;ct&quot;],&quot;fill_id&quot;:&quot;3ff8b7e9ece344528a0d0bda437c3435&quot;,&quot;fill_align&quot;:&quot;cm&quot;,&quot;chip_types&quot;:[&quot;picture&quot;]},{&quot;text_align&quot;:&quot;lt&quot;,&quot;text_direction&quot;:&quot;horizontal&quot;,&quot;support_big_font&quot;:false,&quot;picture_toward&quot;:0,&quot;picture_dockside&quot;:[],&quot;fill_id&quot;:&quot;8730a6765360444782bef596a7b527c4&quot;,&quot;fill_align&quot;:&quot;lt&quot;,&quot;chip_types&quot;:[&quot;header&quot;]},{&quot;text_align&quot;:&quot;lt&quot;,&quot;text_direction&quot;:&quot;horizontal&quot;,&quot;support_big_font&quot;:false,&quot;picture_toward&quot;:0,&quot;picture_dockside&quot;:[],&quot;fill_id&quot;:&quot;13ab5cb2370249159930a241f720671f&quot;,&quot;fill_align&quot;:&quot;lt&quot;,&quot;chip_types&quot;:[&quot;text&quot;]}]]"/>
  <p:tag name="KSO_WM_CHIP_DECFILLPROP" val="[]"/>
  <p:tag name="KSO_WM_SLIDE_TYPE" val="text"/>
  <p:tag name="KSO_WM_SLIDE_SIZE" val="960*540"/>
  <p:tag name="KSO_WM_SLIDE_POSITION" val="0*0"/>
  <p:tag name="KSO_WM_CHIP_GROUPID" val="5fade49c998712faa657a97f"/>
  <p:tag name="KSO_WM_SLIDE_BK_DARK_LIGHT" val="2"/>
  <p:tag name="KSO_WM_SLIDE_BACKGROUND_TYPE" val="general"/>
  <p:tag name="KSO_WM_SLIDE_SUPPORT_FEATURE_TYPE" val="8"/>
  <p:tag name="KSO_WM_SLIDE_SUBTYPE" val="picTxt"/>
  <p:tag name="KSO_WM_TEMPLATE_ASSEMBLE_XID" val="606570534054ed1e2fb814c7"/>
  <p:tag name="KSO_WM_TEMPLATE_ASSEMBLE_GROUPID" val="606570534054ed1e2fb814c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汉仪劲楷简"/>
        <a:font script="Hebr" typeface="汉仪劲楷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劲楷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汉仪劲楷简"/>
        <a:font script="Hebr" typeface="汉仪劲楷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劲楷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汉仪劲楷简"/>
        <a:font script="Hebr" typeface="汉仪劲楷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劲楷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汉仪劲楷简"/>
        <a:font script="Hebr" typeface="汉仪劲楷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劲楷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724</Words>
  <Application>WPS 演示</Application>
  <PresentationFormat>宽屏</PresentationFormat>
  <Paragraphs>82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汉仪劲楷简</vt:lpstr>
      <vt:lpstr>汉仪铸字葫芦娃W</vt:lpstr>
      <vt:lpstr>微软雅黑</vt:lpstr>
      <vt:lpstr>Arial Unicode MS</vt:lpstr>
      <vt:lpstr>方正粗黑宋简体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WPS_1656644680</cp:lastModifiedBy>
  <cp:revision>4</cp:revision>
  <dcterms:created xsi:type="dcterms:W3CDTF">2022-09-05T05:36:00Z</dcterms:created>
  <dcterms:modified xsi:type="dcterms:W3CDTF">2022-09-05T07:05:10Z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710A9D0D6F8B4AF8B73FB6E9C37716C2</vt:lpwstr>
  </property>
  <property fmtid="{D5CDD505-2E9C-101B-9397-08002B2CF9AE}" pid="3" name="KSOProductBuildVer">
    <vt:lpwstr>2052-11.1.0.12313</vt:lpwstr>
  </property>
  <property fmtid="{D5CDD505-2E9C-101B-9397-08002B2CF9AE}" pid="4" name="KSOTemplateUUID">
    <vt:lpwstr>v1.0_library_YCkzp6E5bHvmt1U9e47rMg==</vt:lpwstr>
  </property>
</Properties>
</file>