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31"/>
  </p:handoutMasterIdLst>
  <p:sldIdLst>
    <p:sldId id="409" r:id="rId3"/>
    <p:sldId id="419" r:id="rId4"/>
    <p:sldId id="420" r:id="rId5"/>
    <p:sldId id="421" r:id="rId6"/>
    <p:sldId id="416" r:id="rId7"/>
    <p:sldId id="422" r:id="rId8"/>
    <p:sldId id="423" r:id="rId9"/>
    <p:sldId id="424" r:id="rId11"/>
    <p:sldId id="425" r:id="rId12"/>
    <p:sldId id="426" r:id="rId13"/>
    <p:sldId id="427" r:id="rId14"/>
    <p:sldId id="428" r:id="rId15"/>
    <p:sldId id="430" r:id="rId16"/>
    <p:sldId id="429" r:id="rId17"/>
    <p:sldId id="410" r:id="rId18"/>
    <p:sldId id="431" r:id="rId19"/>
    <p:sldId id="434" r:id="rId20"/>
    <p:sldId id="432" r:id="rId21"/>
    <p:sldId id="433" r:id="rId22"/>
    <p:sldId id="437" r:id="rId23"/>
    <p:sldId id="438" r:id="rId24"/>
    <p:sldId id="439" r:id="rId25"/>
    <p:sldId id="440" r:id="rId26"/>
    <p:sldId id="441" r:id="rId27"/>
    <p:sldId id="442" r:id="rId28"/>
    <p:sldId id="443" r:id="rId29"/>
    <p:sldId id="412" r:id="rId30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90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2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3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4.xml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5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6.xml"/><Relationship Id="rId2" Type="http://schemas.openxmlformats.org/officeDocument/2006/relationships/image" Target="../media/image13.jpe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7.xml"/><Relationship Id="rId2" Type="http://schemas.openxmlformats.org/officeDocument/2006/relationships/image" Target="../media/image14.jpe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8.xml"/><Relationship Id="rId2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9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0.xml"/><Relationship Id="rId2" Type="http://schemas.openxmlformats.org/officeDocument/2006/relationships/image" Target="../media/image15.jpe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1.xml"/><Relationship Id="rId2" Type="http://schemas.openxmlformats.org/officeDocument/2006/relationships/image" Target="../media/image16.jpe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2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3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4.xml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5.xml"/><Relationship Id="rId3" Type="http://schemas.openxmlformats.org/officeDocument/2006/relationships/image" Target="../media/image18.jpeg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7.xml"/><Relationship Id="rId2" Type="http://schemas.openxmlformats.org/officeDocument/2006/relationships/image" Target="../media/image19.png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8.xml"/><Relationship Id="rId2" Type="http://schemas.openxmlformats.org/officeDocument/2006/relationships/image" Target="../media/image19.png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9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0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458" name="矩形 2"/>
          <p:cNvSpPr/>
          <p:nvPr/>
        </p:nvSpPr>
        <p:spPr>
          <a:xfrm>
            <a:off x="3270409" y="2076450"/>
            <a:ext cx="4754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牢记上网安全</a:t>
            </a:r>
            <a:endParaRPr lang="zh-CN" altLang="en-US" sz="6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安全小广播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55" y="585470"/>
            <a:ext cx="2647950" cy="809625"/>
          </a:xfrm>
          <a:prstGeom prst="rect">
            <a:avLst/>
          </a:prstGeom>
        </p:spPr>
      </p:pic>
      <p:sp>
        <p:nvSpPr>
          <p:cNvPr id="28675" name="矩形 1"/>
          <p:cNvSpPr/>
          <p:nvPr/>
        </p:nvSpPr>
        <p:spPr>
          <a:xfrm>
            <a:off x="2840990" y="2344420"/>
            <a:ext cx="6510655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3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骗子或坏人可能利用你的个人信息和家庭信息，对你及你的家</a:t>
            </a:r>
            <a:r>
              <a:rPr lang="zh-CN" altLang="zh-CN" sz="3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人进行诈骗，甚至可能对你实行勒索或绑架。</a:t>
            </a:r>
            <a:endParaRPr lang="zh-CN" altLang="zh-CN" sz="3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764665" y="1954530"/>
            <a:ext cx="8271510" cy="2948305"/>
          </a:xfrm>
          <a:prstGeom prst="round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9700" name="图片 1" descr="案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93" y="425133"/>
            <a:ext cx="1390650" cy="82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矩形 3"/>
          <p:cNvSpPr/>
          <p:nvPr/>
        </p:nvSpPr>
        <p:spPr>
          <a:xfrm>
            <a:off x="3814128" y="773430"/>
            <a:ext cx="4235450" cy="11985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微信玩砍价当心泄露个人信息 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南昌一女子收诈骗信息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699" name="矩形 4"/>
          <p:cNvSpPr/>
          <p:nvPr/>
        </p:nvSpPr>
        <p:spPr>
          <a:xfrm>
            <a:off x="2397125" y="2260600"/>
            <a:ext cx="7398385" cy="299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南昌刘女士帮朋友“砍价”后立即收到了诈骗信息，她怀疑帮砍价时泄露了个人信息。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　　刘女士说，朋友给她发来一条购物链接，让她帮忙“砍价”，她点开链接后，系统立即显示她帮朋友砍价</a:t>
            </a:r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32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元。砍价时，系统让她填写姓名和手机号码，她当时没有多想就如实填写了，还关注了链接里的公众号。没想到几分钟后，她手机上就收到了一条诈骗信息。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 ----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来源《江西日报》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22" name="矩形 6"/>
          <p:cNvSpPr/>
          <p:nvPr/>
        </p:nvSpPr>
        <p:spPr>
          <a:xfrm>
            <a:off x="3035300" y="2018030"/>
            <a:ext cx="653859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同学们，日常生活中还有哪些行为会泄漏个人信息？</a:t>
            </a:r>
            <a:endParaRPr lang="zh-CN" altLang="en-US" sz="3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23" name="图片 1" descr="讨论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" y="212408"/>
            <a:ext cx="2309813" cy="13350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矩形 2"/>
          <p:cNvSpPr/>
          <p:nvPr/>
        </p:nvSpPr>
        <p:spPr>
          <a:xfrm>
            <a:off x="3887788" y="2794000"/>
            <a:ext cx="3840162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二、密码安全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2769" name="Picture 2" descr="c:\documents and settings\administrator\application data\360se6\User Data\temp\001aa018ff9c105fce14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" y="761365"/>
            <a:ext cx="6450965" cy="50126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7489825" y="1147445"/>
            <a:ext cx="444690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密码关系到我们个人以及家人、朋友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的隐私和财产安全。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因此，任何密码都不能轻易告诉他人。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3793" name="图片 1" descr="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" y="818515"/>
            <a:ext cx="6960870" cy="4901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矩形 1"/>
          <p:cNvSpPr>
            <a:spLocks noChangeArrowheads="1"/>
          </p:cNvSpPr>
          <p:nvPr/>
        </p:nvSpPr>
        <p:spPr bwMode="auto">
          <a:xfrm>
            <a:off x="7787640" y="1121410"/>
            <a:ext cx="3479800" cy="46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同时为了不让黑客盗取我们的密码，在设置密码时最好用字母和数字结合的方式，避免使用有规律的字母或数字组合，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123456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abcd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4820" name="Rectangle 1"/>
          <p:cNvSpPr/>
          <p:nvPr/>
        </p:nvSpPr>
        <p:spPr>
          <a:xfrm>
            <a:off x="3082925" y="2053273"/>
            <a:ext cx="528796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同学们，如果有网友约你见面，你会怎么做呢？</a:t>
            </a:r>
            <a:endParaRPr lang="zh-CN" altLang="en-US" sz="3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821" name="图片 2" descr="讨论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" y="122238"/>
            <a:ext cx="2295525" cy="13271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5842" name="矩形 2"/>
          <p:cNvSpPr/>
          <p:nvPr/>
        </p:nvSpPr>
        <p:spPr>
          <a:xfrm>
            <a:off x="3722370" y="2889250"/>
            <a:ext cx="5059363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三、聊天交友安全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6865" name="Picture 5" descr="C:\Documents and Settings\Administrator\桌面\图片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875" y="1129665"/>
            <a:ext cx="5680710" cy="50031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矩形 3"/>
          <p:cNvSpPr/>
          <p:nvPr/>
        </p:nvSpPr>
        <p:spPr>
          <a:xfrm>
            <a:off x="7295515" y="1511935"/>
            <a:ext cx="397954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网络是个难辨真假的地方，一个人的性别、年龄……都可以假造，因此网上交友一定要慎重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7889" name="图片 1" descr="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560" y="1292225"/>
            <a:ext cx="5414645" cy="4501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矩形 1"/>
          <p:cNvSpPr>
            <a:spLocks noChangeArrowheads="1"/>
          </p:cNvSpPr>
          <p:nvPr/>
        </p:nvSpPr>
        <p:spPr bwMode="auto">
          <a:xfrm>
            <a:off x="6801485" y="2232025"/>
            <a:ext cx="434848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不要向网友透漏自己的真实信息。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14" name="矩形 4"/>
          <p:cNvSpPr/>
          <p:nvPr/>
        </p:nvSpPr>
        <p:spPr>
          <a:xfrm>
            <a:off x="6801485" y="3615690"/>
            <a:ext cx="403923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遇到说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话低俗的网友，最好不要搭理他。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ldLvl="0" animBg="1"/>
      <p:bldP spid="31747" grpId="1" animBg="1"/>
      <p:bldP spid="38914" grpId="0"/>
      <p:bldP spid="389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6386" name="图片 1" descr="学习目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" y="468630"/>
            <a:ext cx="218122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矩形 3"/>
          <p:cNvSpPr/>
          <p:nvPr/>
        </p:nvSpPr>
        <p:spPr>
          <a:xfrm>
            <a:off x="2553335" y="2230120"/>
            <a:ext cx="746887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 上网时不把个人和家庭信息告诉他人； 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 保护自己的密码口令安全，不告诉他人；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 聊天交友要谨慎，不与网友见面。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38" name="矩形 3"/>
          <p:cNvSpPr/>
          <p:nvPr/>
        </p:nvSpPr>
        <p:spPr>
          <a:xfrm>
            <a:off x="3488214" y="309880"/>
            <a:ext cx="4805680" cy="1383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女学生见网友深夜被带往乾陵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发多条“救命”短信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39" name="矩形 4"/>
          <p:cNvSpPr/>
          <p:nvPr/>
        </p:nvSpPr>
        <p:spPr>
          <a:xfrm>
            <a:off x="755015" y="1571625"/>
            <a:ext cx="999172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dirty="0">
                <a:latin typeface="楷体" panose="02010609060101010101" charset="-122"/>
                <a:ea typeface="楷体" panose="02010609060101010101" charset="-122"/>
              </a:rPr>
              <a:t>女大学生只身见网友，深夜被带到乾陵景区，情急之中，她给朋友发出求救短信。警方快速出动，设卡拦截，成功找到目标车辆和这名女大学生。所幸只是一场虚惊，并无危险发生。民警温馨提示：女孩子单独外出，一定要有安全防范意识。</a:t>
            </a:r>
            <a:endParaRPr lang="zh-CN" altLang="zh-CN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楷体" panose="02010609060101010101" charset="-122"/>
                <a:ea typeface="楷体" panose="02010609060101010101" charset="-122"/>
              </a:rPr>
              <a:t>    “是110吗？我在陕西某某大学读书的朋友小郭，在西安咸阳国际机场乘坐顺风车后失联，刚刚，她给我发来多条‘救命’短信，显示地点在乾陵。”5月13日凌晨0时30分许，咸阳市乾县公安局110指挥中心接到了这样的报警电话。乾县公安局乾陵派出所、城关派出所和特警大队等多警种迅速出动，赶往乾陵。</a:t>
            </a:r>
            <a:endParaRPr lang="zh-CN" altLang="zh-CN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楷体" panose="02010609060101010101" charset="-122"/>
                <a:ea typeface="楷体" panose="02010609060101010101" charset="-122"/>
              </a:rPr>
              <a:t>    然而，民警在对乾陵景区拉网式排查后，未发现嫌疑车辆踪迹。考虑小郭随时可能遭遇不测，民警不敢怠慢，决定兵分三路继续寻找，一路对乾陵景区再排查，一路在乾县各重点路口设卡，一路在乾县城区地毯式寻查。凌晨2时10分许，民警终于在乾县高速出口锁定嫌疑车辆，并顺利找到了小郭。</a:t>
            </a:r>
            <a:endParaRPr lang="zh-CN" altLang="zh-CN" dirty="0">
              <a:latin typeface="楷体" panose="02010609060101010101" charset="-122"/>
              <a:ea typeface="楷体" panose="02010609060101010101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来源：环球网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9940" name="图片 1" descr="案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08" y="412433"/>
            <a:ext cx="1363662" cy="8112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62" name="TextBox 4"/>
          <p:cNvSpPr txBox="1"/>
          <p:nvPr/>
        </p:nvSpPr>
        <p:spPr>
          <a:xfrm>
            <a:off x="3598545" y="2180273"/>
            <a:ext cx="49942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同学们，看了这个新闻案例，大家有什么想说的吗？</a:t>
            </a:r>
            <a:endParaRPr lang="zh-CN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63" name="图片 1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" y="413068"/>
            <a:ext cx="1304925" cy="78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2773045" y="1810385"/>
            <a:ext cx="6645910" cy="25977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1986" name="矩形 1"/>
          <p:cNvSpPr/>
          <p:nvPr/>
        </p:nvSpPr>
        <p:spPr>
          <a:xfrm>
            <a:off x="3367405" y="1067435"/>
            <a:ext cx="486600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不要轻易与网友见面。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0" y="2690495"/>
            <a:ext cx="5224145" cy="3058795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3367405" y="2260600"/>
            <a:ext cx="2510155" cy="1028065"/>
          </a:xfrm>
          <a:prstGeom prst="wedgeRoundRect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55670" y="2285365"/>
            <a:ext cx="24466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美女，晚上出来见面好吗？</a:t>
            </a:r>
            <a:endParaRPr lang="zh-CN" altLang="en-US" sz="280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3011" name="图片 1" descr="安全小广播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20" y="477520"/>
            <a:ext cx="2647950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09" name="图片 3" descr="7897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855" y="1510665"/>
            <a:ext cx="7216140" cy="4728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0" name="TextBox 3"/>
          <p:cNvSpPr txBox="1"/>
          <p:nvPr/>
        </p:nvSpPr>
        <p:spPr>
          <a:xfrm>
            <a:off x="6420485" y="2153285"/>
            <a:ext cx="24314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每年9月第三周为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国家网络安全宣传周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4034" name="TextBox 6"/>
          <p:cNvSpPr txBox="1"/>
          <p:nvPr/>
        </p:nvSpPr>
        <p:spPr>
          <a:xfrm>
            <a:off x="2825115" y="2220595"/>
            <a:ext cx="635000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同学们，</a:t>
            </a:r>
            <a:endParaRPr lang="zh-CN" altLang="en-US" sz="36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今天所学的内容都记住了吗？</a:t>
            </a:r>
            <a:endParaRPr lang="en-US" altLang="zh-CN" sz="36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5058" name="文本框 99"/>
          <p:cNvSpPr txBox="1"/>
          <p:nvPr/>
        </p:nvSpPr>
        <p:spPr>
          <a:xfrm>
            <a:off x="889318" y="1395730"/>
            <a:ext cx="788670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 </a:t>
            </a: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网络聊天时，下列行为正确的是：</a:t>
            </a:r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当网友询问你的家庭详细信息时，应委婉地拒绝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把自己所有的真实信息告诉关系密切的网友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同意与网友单独见面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 </a:t>
            </a: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为了我们以及家人和朋友的隐私和财产安全，网上设置账号密码时：</a:t>
            </a:r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不要设置得太难，可以都设置为123456 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应用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数字和字母相结合的密码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为了方便记忆，所有网上账号的密码都设置成一样的 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3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 </a:t>
            </a: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下列哪项属于安全文明使</a:t>
            </a: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用网络的行为</a:t>
            </a:r>
            <a:r>
              <a:rPr lang="zh-CN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不向网友透露自己的真实信息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遇到说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话低俗的网友可以与他对骂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遇到谈得来的网友可以单独见面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45059" name="图片 1" descr="随堂测评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35" y="109855"/>
            <a:ext cx="1882140" cy="1285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8669973" y="5655310"/>
            <a:ext cx="15049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1.A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2.B  3.A 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082" name="文本框 99"/>
          <p:cNvSpPr txBox="1"/>
          <p:nvPr/>
        </p:nvSpPr>
        <p:spPr>
          <a:xfrm>
            <a:off x="991553" y="1825308"/>
            <a:ext cx="6373812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如果有兴趣相投的网友约你见面</a:t>
            </a:r>
            <a:r>
              <a:rPr lang="zh-CN" alt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，你应该怎么做：   </a:t>
            </a:r>
            <a:endParaRPr lang="zh-CN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立刻答应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犹豫不决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委婉拒绝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5. </a:t>
            </a:r>
            <a:r>
              <a:rPr lang="zh-CN" alt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关于网络，下列说法正确的是：</a:t>
            </a:r>
            <a:endParaRPr lang="zh-CN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虽然网络是虚拟世界，但是网上的信息都是可以相信的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小学生上网要有节制，不要长时间上网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个人信息可以全部公布在社交网站上     </a:t>
            </a: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44473" y="6033135"/>
            <a:ext cx="1938337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4.C  5.B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85" name="图片 1" descr="随堂测评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" y="138748"/>
            <a:ext cx="1989138" cy="13589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矩形 3"/>
          <p:cNvSpPr/>
          <p:nvPr/>
        </p:nvSpPr>
        <p:spPr>
          <a:xfrm>
            <a:off x="2419350" y="2152650"/>
            <a:ext cx="808736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同学们，你们家里都有电脑吗？</a:t>
            </a:r>
            <a:endParaRPr lang="zh-CN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你有QQ、微信或者其他的聊天软件吗？</a:t>
            </a:r>
            <a:endParaRPr lang="zh-CN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1" name="图片 3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78" y="482283"/>
            <a:ext cx="1304925" cy="78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 2"/>
          <p:cNvSpPr/>
          <p:nvPr/>
        </p:nvSpPr>
        <p:spPr>
          <a:xfrm>
            <a:off x="1497330" y="1778635"/>
            <a:ext cx="9291320" cy="27095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8433" name="Picture 5" descr="c:\documents and settings\administrator\application data\360se6\User Data\temp\5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60" y="878840"/>
            <a:ext cx="6451600" cy="5100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7733665" y="977265"/>
            <a:ext cx="414020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互联网是一个虚拟的世界，它是通过电子通讯手段织起的一张网，为人们开创了一个广泛的新世界。网络世界充满了伪装与虚假，在这个世界里我们要学会保护自己。</a:t>
            </a:r>
            <a:endParaRPr kumimoji="0" 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矩形 2"/>
          <p:cNvSpPr/>
          <p:nvPr/>
        </p:nvSpPr>
        <p:spPr>
          <a:xfrm>
            <a:off x="4176078" y="2841625"/>
            <a:ext cx="3840162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一、信息安全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3"/>
          <p:cNvSpPr/>
          <p:nvPr/>
        </p:nvSpPr>
        <p:spPr>
          <a:xfrm>
            <a:off x="1852930" y="253365"/>
            <a:ext cx="840359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网络里遇到的每一个人都是陌生人，对他们既要有礼貌，又要提高警惕，防止信息泄露。</a:t>
            </a:r>
            <a:endParaRPr lang="zh-CN" altLang="zh-CN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385" y="1637030"/>
            <a:ext cx="7472680" cy="46532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矩形 4"/>
          <p:cNvSpPr/>
          <p:nvPr/>
        </p:nvSpPr>
        <p:spPr>
          <a:xfrm>
            <a:off x="7143750" y="848360"/>
            <a:ext cx="439991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个人信息包括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姓名、年龄、照片、家庭地址、电话号码、学校、班级名称等。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矩形 6"/>
          <p:cNvSpPr/>
          <p:nvPr/>
        </p:nvSpPr>
        <p:spPr>
          <a:xfrm>
            <a:off x="7255510" y="3362325"/>
            <a:ext cx="355028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家庭信息包括：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家庭住址、父母的姓名、年龄、电话号码、工作单位等。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75" y="848360"/>
            <a:ext cx="6106160" cy="482092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6" grpId="1"/>
      <p:bldP spid="21507" grpId="0"/>
      <p:bldP spid="2150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0" name="TextBox 3"/>
          <p:cNvSpPr txBox="1"/>
          <p:nvPr/>
        </p:nvSpPr>
        <p:spPr>
          <a:xfrm>
            <a:off x="3034665" y="2007235"/>
            <a:ext cx="688403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atinLnBrk="1"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同学们，</a:t>
            </a:r>
            <a:endParaRPr lang="zh-CN" alt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你知道如何保护个人信息吗？</a:t>
            </a:r>
            <a:endParaRPr lang="zh-CN" alt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31" name="图片 1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05" y="485458"/>
            <a:ext cx="1304925" cy="78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2023110" y="1619250"/>
            <a:ext cx="8159750" cy="29965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矩形 2"/>
          <p:cNvSpPr/>
          <p:nvPr/>
        </p:nvSpPr>
        <p:spPr>
          <a:xfrm>
            <a:off x="2085340" y="1767840"/>
            <a:ext cx="703707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不要把个人的信息及家庭信息告诉网友；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zh-CN" altLang="zh-CN" sz="28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不要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把</a:t>
            </a:r>
            <a:r>
              <a:rPr lang="zh-CN" altLang="en-US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个人及家庭信息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放</a:t>
            </a:r>
            <a:r>
              <a:rPr lang="zh-CN" altLang="zh-CN" sz="28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在公开的社交网站</a:t>
            </a:r>
            <a:r>
              <a:rPr lang="zh-CN" altLang="zh-CN" sz="28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上。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COMMONDATA" val="eyJoZGlkIjoiZTQ0ODEyZGY3ZTRhNDUzMjlhNzE1ZWU2MjczYzNmNmYifQ=="/>
  <p:tag name="KSO_WPP_MARK_KEY" val="6fcfc35d-040a-4200-9468-aeaa05e5fb34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1743</Words>
  <Application>WPS 演示</Application>
  <PresentationFormat>宽屏</PresentationFormat>
  <Paragraphs>103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Calibri</vt:lpstr>
      <vt:lpstr>Arial Unicode MS</vt:lpstr>
      <vt:lpstr>楷体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初尘</cp:lastModifiedBy>
  <cp:revision>198</cp:revision>
  <dcterms:created xsi:type="dcterms:W3CDTF">2020-06-10T01:57:00Z</dcterms:created>
  <dcterms:modified xsi:type="dcterms:W3CDTF">2022-07-04T10:51:51Z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91CA6DCE08D64A2E9D88D3E33EF7ED16</vt:lpwstr>
  </property>
</Properties>
</file>