
<file path=[Content_Types].xml><?xml version="1.0" encoding="utf-8"?>
<Types xmlns="http://schemas.openxmlformats.org/package/2006/content-types">
  <Default Extension="jpeg" ContentType="image/jpeg"/>
  <Default Extension="JPG" ContentType="image/.jp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9" r:id="rId4"/>
    <p:sldId id="260" r:id="rId5"/>
    <p:sldId id="261" r:id="rId6"/>
    <p:sldId id="262" r:id="rId7"/>
    <p:sldId id="273" r:id="rId8"/>
    <p:sldId id="272" r:id="rId9"/>
    <p:sldId id="274" r:id="rId10"/>
    <p:sldId id="275" r:id="rId11"/>
    <p:sldId id="276" r:id="rId12"/>
    <p:sldId id="277" r:id="rId13"/>
    <p:sldId id="278" r:id="rId14"/>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896A"/>
    <a:srgbClr val="FCBAA9"/>
    <a:srgbClr val="5BC1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60" d="100"/>
          <a:sy n="60" d="100"/>
        </p:scale>
        <p:origin x="302" y="523"/>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2.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0D50E5C-12F6-42F3-993C-AC5F430B9C6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8A0EAF-732F-4DBC-BBB6-19E5CE0F9A78}"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D50E5C-12F6-42F3-993C-AC5F430B9C6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8A0EAF-732F-4DBC-BBB6-19E5CE0F9A7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5.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tags" Target="../tags/tag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6.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p:custDataLst>
              <p:tags r:id="rId2"/>
            </p:custDataLst>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72465" y="508000"/>
            <a:ext cx="11191240" cy="5460365"/>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6500" y="3132304"/>
            <a:ext cx="3365500" cy="4157496"/>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0951" y="112021"/>
            <a:ext cx="2440764" cy="2711120"/>
          </a:xfrm>
          <a:prstGeom prst="rect">
            <a:avLst/>
          </a:prstGeom>
        </p:spPr>
      </p:pic>
      <p:sp>
        <p:nvSpPr>
          <p:cNvPr id="12" name="文本框 11"/>
          <p:cNvSpPr txBox="1"/>
          <p:nvPr/>
        </p:nvSpPr>
        <p:spPr>
          <a:xfrm>
            <a:off x="1894205" y="2312035"/>
            <a:ext cx="8002905" cy="1398905"/>
          </a:xfrm>
          <a:prstGeom prst="rect">
            <a:avLst/>
          </a:prstGeom>
          <a:noFill/>
        </p:spPr>
        <p:txBody>
          <a:bodyPr wrap="square" rtlCol="0">
            <a:spAutoFit/>
          </a:bodyPr>
          <a:lstStyle/>
          <a:p>
            <a:pPr algn="dist"/>
            <a:r>
              <a:rPr lang="zh-CN" altLang="en-US" sz="8500" b="1" dirty="0">
                <a:solidFill>
                  <a:srgbClr val="00B0F0"/>
                </a:solidFill>
                <a:latin typeface="Aa圆式物语 (非商业使用)" panose="02010600010101010101" pitchFamily="2" charset="-122"/>
                <a:ea typeface="Aa圆式物语 (非商业使用)" panose="02010600010101010101" pitchFamily="2" charset="-122"/>
              </a:rPr>
              <a:t>幼儿园网络安全</a:t>
            </a:r>
            <a:endParaRPr lang="zh-CN" altLang="en-US" sz="8500" b="1" dirty="0">
              <a:solidFill>
                <a:srgbClr val="00B0F0"/>
              </a:solidFill>
              <a:latin typeface="Aa圆式物语 (非商业使用)" panose="02010600010101010101" pitchFamily="2" charset="-122"/>
              <a:ea typeface="Aa圆式物语 (非商业使用)" panose="02010600010101010101" pitchFamily="2" charset="-122"/>
            </a:endParaRPr>
          </a:p>
        </p:txBody>
      </p:sp>
      <p:pic>
        <p:nvPicPr>
          <p:cNvPr id="22" name="51miz-S233057-BC6DBC8F">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487363" y="-487363"/>
            <a:ext cx="487363" cy="4873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par>
                          <p:cTn id="11" fill="hold">
                            <p:stCondLst>
                              <p:cond delay="500"/>
                            </p:stCondLst>
                            <p:childTnLst>
                              <p:par>
                                <p:cTn id="12" presetID="38" presetClass="entr" presetSubtype="0" accel="50000" fill="hold" grpId="0" nodeType="afterEffect">
                                  <p:stCondLst>
                                    <p:cond delay="0"/>
                                  </p:stCondLst>
                                  <p:iterate type="lt">
                                    <p:tmPct val="50000"/>
                                  </p:iterate>
                                  <p:childTnLst>
                                    <p:set>
                                      <p:cBhvr>
                                        <p:cTn id="13" dur="1" fill="hold">
                                          <p:stCondLst>
                                            <p:cond delay="0"/>
                                          </p:stCondLst>
                                        </p:cTn>
                                        <p:tgtEl>
                                          <p:spTgt spid="12"/>
                                        </p:tgtEl>
                                        <p:attrNameLst>
                                          <p:attrName>style.visibility</p:attrName>
                                        </p:attrNameLst>
                                      </p:cBhvr>
                                      <p:to>
                                        <p:strVal val="visible"/>
                                      </p:to>
                                    </p:set>
                                    <p:set>
                                      <p:cBhvr>
                                        <p:cTn id="14" dur="455" fill="hold">
                                          <p:stCondLst>
                                            <p:cond delay="0"/>
                                          </p:stCondLst>
                                        </p:cTn>
                                        <p:tgtEl>
                                          <p:spTgt spid="12"/>
                                        </p:tgtEl>
                                        <p:attrNameLst>
                                          <p:attrName>style.rotation</p:attrName>
                                        </p:attrNameLst>
                                      </p:cBhvr>
                                      <p:to>
                                        <p:strVal val="-45.0"/>
                                      </p:to>
                                    </p:set>
                                    <p:anim calcmode="lin" valueType="num">
                                      <p:cBhvr>
                                        <p:cTn id="15"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par>
                          <p:cTn id="19" fill="hold">
                            <p:stCondLst>
                              <p:cond delay="4500"/>
                            </p:stCondLst>
                            <p:childTnLst>
                              <p:par>
                                <p:cTn id="20" presetID="2" presetClass="entr" presetSubtype="1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22"/>
                </p:tgtEl>
              </p:cMediaNode>
            </p:audio>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圆角 3"/>
          <p:cNvSpPr/>
          <p:nvPr/>
        </p:nvSpPr>
        <p:spPr>
          <a:xfrm>
            <a:off x="311150" y="349250"/>
            <a:ext cx="11569700" cy="6159500"/>
          </a:xfrm>
          <a:prstGeom prst="roundRect">
            <a:avLst>
              <a:gd name="adj" fmla="val 738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349250"/>
            <a:ext cx="1549400" cy="1549400"/>
          </a:xfrm>
          <a:prstGeom prst="rect">
            <a:avLst/>
          </a:prstGeom>
        </p:spPr>
      </p:pic>
      <p:sp>
        <p:nvSpPr>
          <p:cNvPr id="10" name="文本框 9"/>
          <p:cNvSpPr txBox="1"/>
          <p:nvPr/>
        </p:nvSpPr>
        <p:spPr>
          <a:xfrm>
            <a:off x="2019300" y="831563"/>
            <a:ext cx="4394200" cy="583565"/>
          </a:xfrm>
          <a:prstGeom prst="rect">
            <a:avLst/>
          </a:prstGeom>
          <a:noFill/>
        </p:spPr>
        <p:txBody>
          <a:bodyPr wrap="square" rtlCol="0">
            <a:spAutoFit/>
          </a:bodyPr>
          <a:lstStyle/>
          <a:p>
            <a:pPr algn="dist"/>
            <a:r>
              <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rPr>
              <a:t>安全使用网络须知</a:t>
            </a:r>
            <a:endPar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endParaRPr>
          </a:p>
        </p:txBody>
      </p:sp>
      <p:grpSp>
        <p:nvGrpSpPr>
          <p:cNvPr id="2" name="组合 1"/>
          <p:cNvGrpSpPr/>
          <p:nvPr/>
        </p:nvGrpSpPr>
        <p:grpSpPr>
          <a:xfrm>
            <a:off x="1171575" y="2047429"/>
            <a:ext cx="2219325" cy="594790"/>
            <a:chOff x="1323975" y="1940146"/>
            <a:chExt cx="2219325" cy="594790"/>
          </a:xfrm>
        </p:grpSpPr>
        <p:sp>
          <p:nvSpPr>
            <p:cNvPr id="3" name="矩形: 圆角 2"/>
            <p:cNvSpPr/>
            <p:nvPr/>
          </p:nvSpPr>
          <p:spPr>
            <a:xfrm>
              <a:off x="1323975" y="1940146"/>
              <a:ext cx="2219325" cy="594790"/>
            </a:xfrm>
            <a:prstGeom prst="roundRect">
              <a:avLst>
                <a:gd name="adj" fmla="val 50000"/>
              </a:avLst>
            </a:prstGeom>
            <a:solidFill>
              <a:srgbClr val="FA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7" name="文本框 6"/>
            <p:cNvSpPr txBox="1"/>
            <p:nvPr/>
          </p:nvSpPr>
          <p:spPr>
            <a:xfrm>
              <a:off x="1630387" y="2006709"/>
              <a:ext cx="1606500" cy="461665"/>
            </a:xfrm>
            <a:prstGeom prst="rect">
              <a:avLst/>
            </a:prstGeom>
            <a:noFill/>
          </p:spPr>
          <p:txBody>
            <a:bodyPr wrap="square" rtlCol="0">
              <a:spAutoFit/>
            </a:bodyPr>
            <a:lstStyle/>
            <a:p>
              <a:pPr algn="dist"/>
              <a:r>
                <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邮件安全</a:t>
              </a:r>
              <a:endPar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sp>
        <p:nvSpPr>
          <p:cNvPr id="6" name="文本框 5"/>
          <p:cNvSpPr txBox="1"/>
          <p:nvPr/>
        </p:nvSpPr>
        <p:spPr>
          <a:xfrm>
            <a:off x="6197019" y="3429000"/>
            <a:ext cx="3848681"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1.</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选择有过滤垃圾邮件功能的邮箱</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2" name="文本框 11"/>
          <p:cNvSpPr txBox="1"/>
          <p:nvPr/>
        </p:nvSpPr>
        <p:spPr>
          <a:xfrm>
            <a:off x="6197019" y="3975141"/>
            <a:ext cx="3251781"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2.</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工作和私人邮箱分开使用</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3" name="文本框 12"/>
          <p:cNvSpPr txBox="1"/>
          <p:nvPr/>
        </p:nvSpPr>
        <p:spPr>
          <a:xfrm>
            <a:off x="6197019" y="4521282"/>
            <a:ext cx="3721681"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3.</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加密重要邮件，并扫描每个附件</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5" name="文本框 14"/>
          <p:cNvSpPr txBox="1"/>
          <p:nvPr/>
        </p:nvSpPr>
        <p:spPr>
          <a:xfrm>
            <a:off x="6197019" y="5067422"/>
            <a:ext cx="4890081"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4.</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谨慎使用电子邮件发送个人信息和银行信息。</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5891" y="2642219"/>
            <a:ext cx="3530018" cy="35300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10" presetClass="entr" presetSubtype="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12" grpId="0"/>
      <p:bldP spid="13"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圆角 3"/>
          <p:cNvSpPr/>
          <p:nvPr/>
        </p:nvSpPr>
        <p:spPr>
          <a:xfrm>
            <a:off x="311150" y="349250"/>
            <a:ext cx="11569700" cy="6159500"/>
          </a:xfrm>
          <a:prstGeom prst="roundRect">
            <a:avLst>
              <a:gd name="adj" fmla="val 738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349250"/>
            <a:ext cx="1549400" cy="1549400"/>
          </a:xfrm>
          <a:prstGeom prst="rect">
            <a:avLst/>
          </a:prstGeom>
        </p:spPr>
      </p:pic>
      <p:sp>
        <p:nvSpPr>
          <p:cNvPr id="10" name="文本框 9"/>
          <p:cNvSpPr txBox="1"/>
          <p:nvPr/>
        </p:nvSpPr>
        <p:spPr>
          <a:xfrm>
            <a:off x="2019300" y="831563"/>
            <a:ext cx="4394200" cy="583565"/>
          </a:xfrm>
          <a:prstGeom prst="rect">
            <a:avLst/>
          </a:prstGeom>
          <a:noFill/>
        </p:spPr>
        <p:txBody>
          <a:bodyPr wrap="square" rtlCol="0">
            <a:spAutoFit/>
          </a:bodyPr>
          <a:lstStyle/>
          <a:p>
            <a:pPr algn="dist"/>
            <a:r>
              <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rPr>
              <a:t>安全使用网络须知</a:t>
            </a:r>
            <a:endPar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endParaRPr>
          </a:p>
        </p:txBody>
      </p:sp>
      <p:grpSp>
        <p:nvGrpSpPr>
          <p:cNvPr id="2" name="组合 1"/>
          <p:cNvGrpSpPr/>
          <p:nvPr/>
        </p:nvGrpSpPr>
        <p:grpSpPr>
          <a:xfrm>
            <a:off x="1171575" y="2047429"/>
            <a:ext cx="2714625" cy="594790"/>
            <a:chOff x="1323975" y="1940146"/>
            <a:chExt cx="2714625" cy="594790"/>
          </a:xfrm>
        </p:grpSpPr>
        <p:sp>
          <p:nvSpPr>
            <p:cNvPr id="3" name="矩形: 圆角 2"/>
            <p:cNvSpPr/>
            <p:nvPr/>
          </p:nvSpPr>
          <p:spPr>
            <a:xfrm>
              <a:off x="1323975" y="1940146"/>
              <a:ext cx="2714625" cy="594790"/>
            </a:xfrm>
            <a:prstGeom prst="roundRect">
              <a:avLst>
                <a:gd name="adj" fmla="val 50000"/>
              </a:avLst>
            </a:prstGeom>
            <a:solidFill>
              <a:srgbClr val="FA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7" name="文本框 6"/>
            <p:cNvSpPr txBox="1"/>
            <p:nvPr/>
          </p:nvSpPr>
          <p:spPr>
            <a:xfrm>
              <a:off x="1667681" y="2006709"/>
              <a:ext cx="2027213" cy="461665"/>
            </a:xfrm>
            <a:prstGeom prst="rect">
              <a:avLst/>
            </a:prstGeom>
            <a:noFill/>
          </p:spPr>
          <p:txBody>
            <a:bodyPr wrap="square" rtlCol="0">
              <a:spAutoFit/>
            </a:bodyPr>
            <a:lstStyle/>
            <a:p>
              <a:pPr algn="dist"/>
              <a:r>
                <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公共</a:t>
              </a:r>
              <a:r>
                <a:rPr lang="en-US" altLang="zh-CN" sz="2400" dirty="0" err="1">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Wifi</a:t>
              </a:r>
              <a:r>
                <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安全</a:t>
              </a:r>
              <a:endPar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sp>
        <p:nvSpPr>
          <p:cNvPr id="9" name="文本框 8"/>
          <p:cNvSpPr txBox="1"/>
          <p:nvPr/>
        </p:nvSpPr>
        <p:spPr>
          <a:xfrm>
            <a:off x="1680381" y="3513019"/>
            <a:ext cx="6716651"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1.</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谨慎使用公共场合的</a:t>
            </a:r>
            <a:r>
              <a:rPr lang="en-US" altLang="zh-CN" dirty="0" err="1">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wifi</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热点，可找工作人员确认后连接使用</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 </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1" name="文本框 10"/>
          <p:cNvSpPr txBox="1"/>
          <p:nvPr/>
        </p:nvSpPr>
        <p:spPr>
          <a:xfrm>
            <a:off x="1680381" y="4260189"/>
            <a:ext cx="6097162"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2.</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尽量不用可以直接连接且不需要验证或密码的公共</a:t>
            </a:r>
            <a:r>
              <a:rPr lang="en-US" altLang="zh-CN" dirty="0" err="1">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wifi</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 </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4" name="文本框 13"/>
          <p:cNvSpPr txBox="1"/>
          <p:nvPr/>
        </p:nvSpPr>
        <p:spPr>
          <a:xfrm>
            <a:off x="1680381" y="5007360"/>
            <a:ext cx="6097162"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3.</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谨慎使用公共</a:t>
            </a:r>
            <a:r>
              <a:rPr lang="en-US" altLang="zh-CN" dirty="0" err="1">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wifi</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进行网络购物或网络支付。</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8693" y="2934705"/>
            <a:ext cx="3018499" cy="30552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1"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圆角 3"/>
          <p:cNvSpPr/>
          <p:nvPr/>
        </p:nvSpPr>
        <p:spPr>
          <a:xfrm>
            <a:off x="311150" y="349250"/>
            <a:ext cx="11569700" cy="6159500"/>
          </a:xfrm>
          <a:prstGeom prst="roundRect">
            <a:avLst>
              <a:gd name="adj" fmla="val 738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349250"/>
            <a:ext cx="1549400" cy="1549400"/>
          </a:xfrm>
          <a:prstGeom prst="rect">
            <a:avLst/>
          </a:prstGeom>
        </p:spPr>
      </p:pic>
      <p:sp>
        <p:nvSpPr>
          <p:cNvPr id="10" name="文本框 9"/>
          <p:cNvSpPr txBox="1"/>
          <p:nvPr/>
        </p:nvSpPr>
        <p:spPr>
          <a:xfrm>
            <a:off x="2019300" y="831563"/>
            <a:ext cx="4394200" cy="583565"/>
          </a:xfrm>
          <a:prstGeom prst="rect">
            <a:avLst/>
          </a:prstGeom>
          <a:noFill/>
        </p:spPr>
        <p:txBody>
          <a:bodyPr wrap="square" rtlCol="0">
            <a:spAutoFit/>
          </a:bodyPr>
          <a:lstStyle/>
          <a:p>
            <a:pPr algn="dist"/>
            <a:r>
              <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rPr>
              <a:t>安全使用网络须知</a:t>
            </a:r>
            <a:endPar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endParaRPr>
          </a:p>
        </p:txBody>
      </p:sp>
      <p:grpSp>
        <p:nvGrpSpPr>
          <p:cNvPr id="2" name="组合 1"/>
          <p:cNvGrpSpPr/>
          <p:nvPr/>
        </p:nvGrpSpPr>
        <p:grpSpPr>
          <a:xfrm>
            <a:off x="1171575" y="2047429"/>
            <a:ext cx="2714625" cy="594790"/>
            <a:chOff x="1323975" y="1940146"/>
            <a:chExt cx="2714625" cy="594790"/>
          </a:xfrm>
        </p:grpSpPr>
        <p:sp>
          <p:nvSpPr>
            <p:cNvPr id="3" name="矩形: 圆角 2"/>
            <p:cNvSpPr/>
            <p:nvPr/>
          </p:nvSpPr>
          <p:spPr>
            <a:xfrm>
              <a:off x="1323975" y="1940146"/>
              <a:ext cx="2714625" cy="594790"/>
            </a:xfrm>
            <a:prstGeom prst="roundRect">
              <a:avLst>
                <a:gd name="adj" fmla="val 50000"/>
              </a:avLst>
            </a:prstGeom>
            <a:solidFill>
              <a:srgbClr val="FA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7" name="文本框 6"/>
            <p:cNvSpPr txBox="1"/>
            <p:nvPr/>
          </p:nvSpPr>
          <p:spPr>
            <a:xfrm>
              <a:off x="1667681" y="2006709"/>
              <a:ext cx="2027213" cy="461665"/>
            </a:xfrm>
            <a:prstGeom prst="rect">
              <a:avLst/>
            </a:prstGeom>
            <a:noFill/>
          </p:spPr>
          <p:txBody>
            <a:bodyPr wrap="square" rtlCol="0">
              <a:spAutoFit/>
            </a:bodyPr>
            <a:lstStyle/>
            <a:p>
              <a:pPr algn="dist"/>
              <a:r>
                <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短信钓鱼安全</a:t>
              </a:r>
              <a:endPar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sp>
        <p:nvSpPr>
          <p:cNvPr id="6" name="文本框 5"/>
          <p:cNvSpPr txBox="1"/>
          <p:nvPr/>
        </p:nvSpPr>
        <p:spPr>
          <a:xfrm>
            <a:off x="1515281" y="3924405"/>
            <a:ext cx="6097162"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1.</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回拨发短信的电话，如无法拨通基本判定是诈骗短信</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2" name="文本框 11"/>
          <p:cNvSpPr txBox="1"/>
          <p:nvPr/>
        </p:nvSpPr>
        <p:spPr>
          <a:xfrm>
            <a:off x="1515281" y="4857232"/>
            <a:ext cx="4067810"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2. </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直接短信报警，转发短信到</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12110</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7978274" y="1898650"/>
            <a:ext cx="2985501" cy="43445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06799" y="508001"/>
            <a:ext cx="9778402" cy="5460656"/>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951" y="112021"/>
            <a:ext cx="2440764" cy="2711120"/>
          </a:xfrm>
          <a:prstGeom prst="rect">
            <a:avLst/>
          </a:prstGeom>
        </p:spPr>
      </p:pic>
      <p:sp>
        <p:nvSpPr>
          <p:cNvPr id="3" name="文本框 2"/>
          <p:cNvSpPr txBox="1"/>
          <p:nvPr/>
        </p:nvSpPr>
        <p:spPr>
          <a:xfrm>
            <a:off x="2810025" y="3025696"/>
            <a:ext cx="6571951" cy="1015663"/>
          </a:xfrm>
          <a:prstGeom prst="rect">
            <a:avLst/>
          </a:prstGeom>
          <a:noFill/>
        </p:spPr>
        <p:txBody>
          <a:bodyPr wrap="square" rtlCol="0">
            <a:spAutoFit/>
          </a:bodyPr>
          <a:lstStyle/>
          <a:p>
            <a:pPr algn="dist"/>
            <a:r>
              <a:rPr lang="zh-CN" altLang="en-US" sz="6000" dirty="0">
                <a:solidFill>
                  <a:srgbClr val="00B0F0"/>
                </a:solidFill>
                <a:latin typeface="三极珠圆简体" panose="00000500000000000000" pitchFamily="2" charset="-122"/>
                <a:ea typeface="三极珠圆简体" panose="00000500000000000000" pitchFamily="2" charset="-122"/>
              </a:rPr>
              <a:t>网络对幼儿的危害</a:t>
            </a:r>
            <a:endParaRPr lang="zh-CN" altLang="en-US" sz="6000" dirty="0">
              <a:solidFill>
                <a:srgbClr val="00B0F0"/>
              </a:solidFill>
              <a:latin typeface="三极珠圆简体" panose="00000500000000000000" pitchFamily="2" charset="-122"/>
              <a:ea typeface="三极珠圆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圆角 3"/>
          <p:cNvSpPr/>
          <p:nvPr/>
        </p:nvSpPr>
        <p:spPr>
          <a:xfrm>
            <a:off x="311150" y="349250"/>
            <a:ext cx="11569700" cy="6159500"/>
          </a:xfrm>
          <a:prstGeom prst="roundRect">
            <a:avLst>
              <a:gd name="adj" fmla="val 738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349250"/>
            <a:ext cx="1549400" cy="1549400"/>
          </a:xfrm>
          <a:prstGeom prst="rect">
            <a:avLst/>
          </a:prstGeom>
        </p:spPr>
      </p:pic>
      <p:sp>
        <p:nvSpPr>
          <p:cNvPr id="10" name="文本框 9"/>
          <p:cNvSpPr txBox="1"/>
          <p:nvPr/>
        </p:nvSpPr>
        <p:spPr>
          <a:xfrm>
            <a:off x="2019300" y="831563"/>
            <a:ext cx="3797300" cy="584775"/>
          </a:xfrm>
          <a:prstGeom prst="rect">
            <a:avLst/>
          </a:prstGeom>
          <a:noFill/>
        </p:spPr>
        <p:txBody>
          <a:bodyPr wrap="square" rtlCol="0">
            <a:spAutoFit/>
          </a:bodyPr>
          <a:lstStyle/>
          <a:p>
            <a:pPr algn="dist"/>
            <a:r>
              <a:rPr lang="zh-CN" altLang="en-US" sz="3200" dirty="0">
                <a:solidFill>
                  <a:srgbClr val="00B0F0"/>
                </a:solidFill>
                <a:latin typeface="三极珠圆简体" panose="00000500000000000000" pitchFamily="2" charset="-122"/>
                <a:ea typeface="三极珠圆简体" panose="00000500000000000000" pitchFamily="2" charset="-122"/>
              </a:rPr>
              <a:t>网络对幼儿的危害</a:t>
            </a:r>
            <a:endParaRPr lang="zh-CN" altLang="en-US" sz="3200" dirty="0">
              <a:solidFill>
                <a:srgbClr val="00B0F0"/>
              </a:solidFill>
              <a:latin typeface="三极珠圆简体" panose="00000500000000000000" pitchFamily="2" charset="-122"/>
              <a:ea typeface="三极珠圆简体" panose="00000500000000000000" pitchFamily="2" charset="-122"/>
            </a:endParaRPr>
          </a:p>
        </p:txBody>
      </p:sp>
      <p:grpSp>
        <p:nvGrpSpPr>
          <p:cNvPr id="15" name="组合 14"/>
          <p:cNvGrpSpPr/>
          <p:nvPr/>
        </p:nvGrpSpPr>
        <p:grpSpPr>
          <a:xfrm>
            <a:off x="1029496" y="2438544"/>
            <a:ext cx="3235324" cy="3048000"/>
            <a:chOff x="1943894" y="2628900"/>
            <a:chExt cx="3235324" cy="3048000"/>
          </a:xfrm>
        </p:grpSpPr>
        <p:sp>
          <p:nvSpPr>
            <p:cNvPr id="12" name="矩形: 圆角 11"/>
            <p:cNvSpPr/>
            <p:nvPr/>
          </p:nvSpPr>
          <p:spPr>
            <a:xfrm>
              <a:off x="1943894" y="2628900"/>
              <a:ext cx="3235324" cy="3048000"/>
            </a:xfrm>
            <a:prstGeom prst="roundRect">
              <a:avLst/>
            </a:prstGeom>
            <a:noFill/>
            <a:ln>
              <a:solidFill>
                <a:srgbClr val="FA89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2102644" y="3040448"/>
              <a:ext cx="2917825" cy="2224904"/>
            </a:xfrm>
            <a:prstGeom prst="rect">
              <a:avLst/>
            </a:prstGeom>
            <a:noFill/>
          </p:spPr>
          <p:txBody>
            <a:bodyPr wrap="square">
              <a:spAutoFit/>
            </a:bodyPr>
            <a:lstStyle/>
            <a:p>
              <a:pPr>
                <a:lnSpc>
                  <a:spcPct val="200000"/>
                </a:lnSpc>
              </a:pP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在信息化的今天，互联网正以海量的信息、开阔的眼界、便捷的方式影响着我们的生活。</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grpSp>
        <p:nvGrpSpPr>
          <p:cNvPr id="16" name="组合 15"/>
          <p:cNvGrpSpPr/>
          <p:nvPr/>
        </p:nvGrpSpPr>
        <p:grpSpPr>
          <a:xfrm>
            <a:off x="7927181" y="2438544"/>
            <a:ext cx="3235324" cy="3048000"/>
            <a:chOff x="1943894" y="2628900"/>
            <a:chExt cx="3235324" cy="3048000"/>
          </a:xfrm>
        </p:grpSpPr>
        <p:sp>
          <p:nvSpPr>
            <p:cNvPr id="17" name="矩形: 圆角 16"/>
            <p:cNvSpPr/>
            <p:nvPr/>
          </p:nvSpPr>
          <p:spPr>
            <a:xfrm>
              <a:off x="1943894" y="2628900"/>
              <a:ext cx="3235324" cy="3048000"/>
            </a:xfrm>
            <a:prstGeom prst="roundRect">
              <a:avLst/>
            </a:prstGeom>
            <a:noFill/>
            <a:ln>
              <a:solidFill>
                <a:srgbClr val="FA89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2102644" y="3040448"/>
              <a:ext cx="2917825" cy="2224904"/>
            </a:xfrm>
            <a:prstGeom prst="rect">
              <a:avLst/>
            </a:prstGeom>
            <a:noFill/>
          </p:spPr>
          <p:txBody>
            <a:bodyPr wrap="square">
              <a:spAutoFit/>
            </a:bodyPr>
            <a:lstStyle/>
            <a:p>
              <a:pPr>
                <a:lnSpc>
                  <a:spcPct val="200000"/>
                </a:lnSpc>
              </a:pPr>
              <a:r>
                <a:rPr lang="zh-CN" altLang="en-US" b="0" i="0" dirty="0">
                  <a:solidFill>
                    <a:schemeClr val="tx1">
                      <a:lumMod val="65000"/>
                      <a:lumOff val="35000"/>
                    </a:schemeClr>
                  </a:solidFill>
                  <a:effectLst/>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然而，</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网络在给我们带来巨大便利的同时也隐藏着一些不文明甚至有风险的信息。</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4531" y="1555894"/>
            <a:ext cx="3182939" cy="4813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0"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圆角 3"/>
          <p:cNvSpPr/>
          <p:nvPr/>
        </p:nvSpPr>
        <p:spPr>
          <a:xfrm>
            <a:off x="311150" y="349250"/>
            <a:ext cx="11569700" cy="6159500"/>
          </a:xfrm>
          <a:prstGeom prst="roundRect">
            <a:avLst>
              <a:gd name="adj" fmla="val 738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349250"/>
            <a:ext cx="1549400" cy="1549400"/>
          </a:xfrm>
          <a:prstGeom prst="rect">
            <a:avLst/>
          </a:prstGeom>
        </p:spPr>
      </p:pic>
      <p:sp>
        <p:nvSpPr>
          <p:cNvPr id="10" name="文本框 9"/>
          <p:cNvSpPr txBox="1"/>
          <p:nvPr/>
        </p:nvSpPr>
        <p:spPr>
          <a:xfrm>
            <a:off x="2019300" y="831563"/>
            <a:ext cx="3797300" cy="584775"/>
          </a:xfrm>
          <a:prstGeom prst="rect">
            <a:avLst/>
          </a:prstGeom>
          <a:noFill/>
        </p:spPr>
        <p:txBody>
          <a:bodyPr wrap="square" rtlCol="0">
            <a:spAutoFit/>
          </a:bodyPr>
          <a:lstStyle/>
          <a:p>
            <a:pPr algn="dist"/>
            <a:r>
              <a:rPr lang="zh-CN" altLang="en-US" sz="3200" dirty="0">
                <a:solidFill>
                  <a:srgbClr val="00B0F0"/>
                </a:solidFill>
                <a:latin typeface="三极珠圆简体" panose="00000500000000000000" pitchFamily="2" charset="-122"/>
                <a:ea typeface="三极珠圆简体" panose="00000500000000000000" pitchFamily="2" charset="-122"/>
              </a:rPr>
              <a:t>网络对幼儿的危害</a:t>
            </a:r>
            <a:endParaRPr lang="zh-CN" altLang="en-US" sz="3200" dirty="0">
              <a:solidFill>
                <a:srgbClr val="00B0F0"/>
              </a:solidFill>
              <a:latin typeface="三极珠圆简体" panose="00000500000000000000" pitchFamily="2" charset="-122"/>
              <a:ea typeface="三极珠圆简体" panose="00000500000000000000" pitchFamily="2" charset="-122"/>
            </a:endParaRPr>
          </a:p>
        </p:txBody>
      </p:sp>
      <p:sp>
        <p:nvSpPr>
          <p:cNvPr id="2" name="文本框 1"/>
          <p:cNvSpPr txBox="1"/>
          <p:nvPr/>
        </p:nvSpPr>
        <p:spPr>
          <a:xfrm>
            <a:off x="1671834" y="3169768"/>
            <a:ext cx="6311984" cy="2536528"/>
          </a:xfrm>
          <a:prstGeom prst="rect">
            <a:avLst/>
          </a:prstGeom>
          <a:noFill/>
        </p:spPr>
        <p:txBody>
          <a:bodyPr wrap="square">
            <a:spAutoFit/>
          </a:bodyPr>
          <a:lstStyle/>
          <a:p>
            <a:pPr marL="285750" indent="-285750">
              <a:lnSpc>
                <a:spcPct val="150000"/>
              </a:lnSpc>
              <a:buFont typeface="Arial" panose="020B0604020202020204" pitchFamily="34" charset="0"/>
              <a:buChar char="•"/>
            </a:pP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经研究发现，网络在儿童中的渗透率远超过大人想象；</a:t>
            </a:r>
            <a:endPar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a:p>
            <a:pPr marL="285750" indent="-285750">
              <a:lnSpc>
                <a:spcPct val="150000"/>
              </a:lnSpc>
              <a:buFont typeface="Arial" panose="020B0604020202020204" pitchFamily="34" charset="0"/>
              <a:buChar char="•"/>
            </a:pP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幼儿通过一日生活接触各种电子产品了解网络、认识网络，以及对游戏、动画等虚拟空间的痴迷，这对幼儿的视力危害很大；</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a:p>
            <a:pPr marL="285750" indent="-285750">
              <a:lnSpc>
                <a:spcPct val="150000"/>
              </a:lnSpc>
              <a:buFont typeface="Arial" panose="020B0604020202020204" pitchFamily="34" charset="0"/>
              <a:buChar char="•"/>
            </a:pP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当幼儿的感官世界发生变化后，对幼儿专注力、自控力的培养产生不利影响，让幼儿无法正确使用网络。</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nvGrpSpPr>
          <p:cNvPr id="11" name="组合 10"/>
          <p:cNvGrpSpPr/>
          <p:nvPr/>
        </p:nvGrpSpPr>
        <p:grpSpPr>
          <a:xfrm>
            <a:off x="1171575" y="2047429"/>
            <a:ext cx="2352031" cy="594790"/>
            <a:chOff x="1323975" y="1940146"/>
            <a:chExt cx="2352031" cy="594790"/>
          </a:xfrm>
        </p:grpSpPr>
        <p:sp>
          <p:nvSpPr>
            <p:cNvPr id="9" name="矩形: 圆角 8"/>
            <p:cNvSpPr/>
            <p:nvPr/>
          </p:nvSpPr>
          <p:spPr>
            <a:xfrm>
              <a:off x="1323975" y="1940146"/>
              <a:ext cx="2352031" cy="594790"/>
            </a:xfrm>
            <a:prstGeom prst="roundRect">
              <a:avLst>
                <a:gd name="adj" fmla="val 50000"/>
              </a:avLst>
            </a:prstGeom>
            <a:solidFill>
              <a:srgbClr val="FA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6"/>
            <p:cNvSpPr txBox="1"/>
            <p:nvPr/>
          </p:nvSpPr>
          <p:spPr>
            <a:xfrm>
              <a:off x="1638216" y="2006709"/>
              <a:ext cx="1723549" cy="461665"/>
            </a:xfrm>
            <a:prstGeom prst="rect">
              <a:avLst/>
            </a:prstGeom>
            <a:noFill/>
          </p:spPr>
          <p:txBody>
            <a:bodyPr wrap="none" rtlCol="0">
              <a:spAutoFit/>
            </a:bodyPr>
            <a:lstStyle/>
            <a:p>
              <a:r>
                <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自控能力差</a:t>
              </a:r>
              <a:endPar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4968" y="2367932"/>
            <a:ext cx="2968625" cy="4140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圆角 3"/>
          <p:cNvSpPr/>
          <p:nvPr/>
        </p:nvSpPr>
        <p:spPr>
          <a:xfrm>
            <a:off x="311150" y="349250"/>
            <a:ext cx="11569700" cy="6159500"/>
          </a:xfrm>
          <a:prstGeom prst="roundRect">
            <a:avLst>
              <a:gd name="adj" fmla="val 738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349250"/>
            <a:ext cx="1549400" cy="1549400"/>
          </a:xfrm>
          <a:prstGeom prst="rect">
            <a:avLst/>
          </a:prstGeom>
        </p:spPr>
      </p:pic>
      <p:sp>
        <p:nvSpPr>
          <p:cNvPr id="10" name="文本框 9"/>
          <p:cNvSpPr txBox="1"/>
          <p:nvPr/>
        </p:nvSpPr>
        <p:spPr>
          <a:xfrm>
            <a:off x="2019300" y="831563"/>
            <a:ext cx="3797300" cy="584775"/>
          </a:xfrm>
          <a:prstGeom prst="rect">
            <a:avLst/>
          </a:prstGeom>
          <a:noFill/>
        </p:spPr>
        <p:txBody>
          <a:bodyPr wrap="square" rtlCol="0">
            <a:spAutoFit/>
          </a:bodyPr>
          <a:lstStyle/>
          <a:p>
            <a:pPr algn="dist"/>
            <a:r>
              <a:rPr lang="zh-CN" altLang="en-US" sz="3200" dirty="0">
                <a:solidFill>
                  <a:srgbClr val="00B0F0"/>
                </a:solidFill>
                <a:latin typeface="三极珠圆简体" panose="00000500000000000000" pitchFamily="2" charset="-122"/>
                <a:ea typeface="三极珠圆简体" panose="00000500000000000000" pitchFamily="2" charset="-122"/>
              </a:rPr>
              <a:t>网络对幼儿的危害</a:t>
            </a:r>
            <a:endParaRPr lang="zh-CN" altLang="en-US" sz="3200" dirty="0">
              <a:solidFill>
                <a:srgbClr val="00B0F0"/>
              </a:solidFill>
              <a:latin typeface="三极珠圆简体" panose="00000500000000000000" pitchFamily="2" charset="-122"/>
              <a:ea typeface="三极珠圆简体" panose="00000500000000000000" pitchFamily="2" charset="-122"/>
            </a:endParaRPr>
          </a:p>
        </p:txBody>
      </p:sp>
      <p:grpSp>
        <p:nvGrpSpPr>
          <p:cNvPr id="11" name="组合 10"/>
          <p:cNvGrpSpPr/>
          <p:nvPr/>
        </p:nvGrpSpPr>
        <p:grpSpPr>
          <a:xfrm>
            <a:off x="1171575" y="2047429"/>
            <a:ext cx="2352031" cy="594790"/>
            <a:chOff x="1323975" y="1940146"/>
            <a:chExt cx="2352031" cy="594790"/>
          </a:xfrm>
        </p:grpSpPr>
        <p:sp>
          <p:nvSpPr>
            <p:cNvPr id="9" name="矩形: 圆角 8"/>
            <p:cNvSpPr/>
            <p:nvPr/>
          </p:nvSpPr>
          <p:spPr>
            <a:xfrm>
              <a:off x="1323975" y="1940146"/>
              <a:ext cx="2352031" cy="594790"/>
            </a:xfrm>
            <a:prstGeom prst="roundRect">
              <a:avLst>
                <a:gd name="adj" fmla="val 50000"/>
              </a:avLst>
            </a:prstGeom>
            <a:solidFill>
              <a:srgbClr val="FA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6"/>
            <p:cNvSpPr txBox="1"/>
            <p:nvPr/>
          </p:nvSpPr>
          <p:spPr>
            <a:xfrm>
              <a:off x="1638216" y="2006709"/>
              <a:ext cx="1723549" cy="461665"/>
            </a:xfrm>
            <a:prstGeom prst="rect">
              <a:avLst/>
            </a:prstGeom>
            <a:noFill/>
          </p:spPr>
          <p:txBody>
            <a:bodyPr wrap="none" rtlCol="0">
              <a:spAutoFit/>
            </a:bodyPr>
            <a:lstStyle/>
            <a:p>
              <a:r>
                <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模仿能力强</a:t>
              </a:r>
              <a:endPar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grpSp>
        <p:nvGrpSpPr>
          <p:cNvPr id="14" name="组合 13"/>
          <p:cNvGrpSpPr/>
          <p:nvPr/>
        </p:nvGrpSpPr>
        <p:grpSpPr>
          <a:xfrm>
            <a:off x="4803764" y="2344824"/>
            <a:ext cx="6216661" cy="3857028"/>
            <a:chOff x="4740264" y="2575658"/>
            <a:chExt cx="6216661" cy="3857028"/>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0264" y="2575658"/>
              <a:ext cx="6216661" cy="3857028"/>
            </a:xfrm>
            <a:prstGeom prst="rect">
              <a:avLst/>
            </a:prstGeom>
          </p:spPr>
        </p:pic>
        <p:sp>
          <p:nvSpPr>
            <p:cNvPr id="3" name="文本框 2"/>
            <p:cNvSpPr txBox="1"/>
            <p:nvPr/>
          </p:nvSpPr>
          <p:spPr>
            <a:xfrm>
              <a:off x="5908389" y="3494457"/>
              <a:ext cx="4286810" cy="2121030"/>
            </a:xfrm>
            <a:prstGeom prst="rect">
              <a:avLst/>
            </a:prstGeom>
            <a:noFill/>
          </p:spPr>
          <p:txBody>
            <a:bodyPr wrap="square">
              <a:spAutoFit/>
            </a:bodyPr>
            <a:lstStyle/>
            <a:p>
              <a:pPr>
                <a:lnSpc>
                  <a:spcPct val="150000"/>
                </a:lnSpc>
              </a:pP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幼儿的模仿能力较强，经常会在手机等电子设备上浏览到不利于幼儿健康成长的内容，例如：暴力、危险性极强的动作、不良生活习惯等，这些情景对幼儿的影响极其恶劣。</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345" y="2944447"/>
            <a:ext cx="5215255" cy="35643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1"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2000"/>
                                        <p:tgtEl>
                                          <p:spTgt spid="14"/>
                                        </p:tgtEl>
                                      </p:cBhvr>
                                    </p:animEffect>
                                  </p:childTnLst>
                                </p:cTn>
                              </p:par>
                            </p:childTnLst>
                          </p:cTn>
                        </p:par>
                        <p:par>
                          <p:cTn id="26" fill="hold">
                            <p:stCondLst>
                              <p:cond delay="50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206799" y="508001"/>
            <a:ext cx="9778402" cy="5460656"/>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951" y="112021"/>
            <a:ext cx="2440764" cy="2711120"/>
          </a:xfrm>
          <a:prstGeom prst="rect">
            <a:avLst/>
          </a:prstGeom>
        </p:spPr>
      </p:pic>
      <p:sp>
        <p:nvSpPr>
          <p:cNvPr id="3" name="文本框 2"/>
          <p:cNvSpPr txBox="1"/>
          <p:nvPr/>
        </p:nvSpPr>
        <p:spPr>
          <a:xfrm>
            <a:off x="2401206" y="3025696"/>
            <a:ext cx="7389588" cy="922020"/>
          </a:xfrm>
          <a:prstGeom prst="rect">
            <a:avLst/>
          </a:prstGeom>
          <a:noFill/>
        </p:spPr>
        <p:txBody>
          <a:bodyPr wrap="square" rtlCol="0">
            <a:spAutoFit/>
          </a:bodyPr>
          <a:lstStyle/>
          <a:p>
            <a:pPr algn="dist"/>
            <a:r>
              <a:rPr lang="zh-CN" altLang="en-US" sz="5400" dirty="0">
                <a:solidFill>
                  <a:srgbClr val="00B0F0"/>
                </a:solidFill>
                <a:latin typeface="三极珠圆简体" panose="00000500000000000000" pitchFamily="2" charset="-122"/>
                <a:ea typeface="三极珠圆简体" panose="00000500000000000000" pitchFamily="2" charset="-122"/>
              </a:rPr>
              <a:t>安全使用网络须知</a:t>
            </a:r>
            <a:endParaRPr lang="zh-CN" altLang="en-US" sz="5400" dirty="0">
              <a:solidFill>
                <a:srgbClr val="00B0F0"/>
              </a:solidFill>
              <a:latin typeface="三极珠圆简体" panose="00000500000000000000" pitchFamily="2" charset="-122"/>
              <a:ea typeface="三极珠圆简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圆角 3"/>
          <p:cNvSpPr/>
          <p:nvPr/>
        </p:nvSpPr>
        <p:spPr>
          <a:xfrm>
            <a:off x="311150" y="349250"/>
            <a:ext cx="11569700" cy="6159500"/>
          </a:xfrm>
          <a:prstGeom prst="roundRect">
            <a:avLst>
              <a:gd name="adj" fmla="val 738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349250"/>
            <a:ext cx="1549400" cy="1549400"/>
          </a:xfrm>
          <a:prstGeom prst="rect">
            <a:avLst/>
          </a:prstGeom>
        </p:spPr>
      </p:pic>
      <p:sp>
        <p:nvSpPr>
          <p:cNvPr id="10" name="文本框 9"/>
          <p:cNvSpPr txBox="1"/>
          <p:nvPr/>
        </p:nvSpPr>
        <p:spPr>
          <a:xfrm>
            <a:off x="2019300" y="831563"/>
            <a:ext cx="4394200" cy="583565"/>
          </a:xfrm>
          <a:prstGeom prst="rect">
            <a:avLst/>
          </a:prstGeom>
          <a:noFill/>
        </p:spPr>
        <p:txBody>
          <a:bodyPr wrap="square" rtlCol="0">
            <a:spAutoFit/>
          </a:bodyPr>
          <a:lstStyle/>
          <a:p>
            <a:pPr algn="dist"/>
            <a:r>
              <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rPr>
              <a:t>安全使用网络须知</a:t>
            </a:r>
            <a:endPar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endParaRPr>
          </a:p>
        </p:txBody>
      </p:sp>
      <p:grpSp>
        <p:nvGrpSpPr>
          <p:cNvPr id="2" name="组合 1"/>
          <p:cNvGrpSpPr/>
          <p:nvPr/>
        </p:nvGrpSpPr>
        <p:grpSpPr>
          <a:xfrm>
            <a:off x="1171575" y="2047429"/>
            <a:ext cx="2511425" cy="594790"/>
            <a:chOff x="1323975" y="1940146"/>
            <a:chExt cx="2511425" cy="594790"/>
          </a:xfrm>
        </p:grpSpPr>
        <p:sp>
          <p:nvSpPr>
            <p:cNvPr id="3" name="矩形: 圆角 2"/>
            <p:cNvSpPr/>
            <p:nvPr/>
          </p:nvSpPr>
          <p:spPr>
            <a:xfrm>
              <a:off x="1323975" y="1940146"/>
              <a:ext cx="2511425" cy="594790"/>
            </a:xfrm>
            <a:prstGeom prst="roundRect">
              <a:avLst>
                <a:gd name="adj" fmla="val 50000"/>
              </a:avLst>
            </a:prstGeom>
            <a:solidFill>
              <a:srgbClr val="FA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6"/>
            <p:cNvSpPr txBox="1"/>
            <p:nvPr/>
          </p:nvSpPr>
          <p:spPr>
            <a:xfrm>
              <a:off x="1513225" y="2006709"/>
              <a:ext cx="2031325" cy="461665"/>
            </a:xfrm>
            <a:prstGeom prst="rect">
              <a:avLst/>
            </a:prstGeom>
            <a:noFill/>
          </p:spPr>
          <p:txBody>
            <a:bodyPr wrap="none" rtlCol="0">
              <a:spAutoFit/>
            </a:bodyPr>
            <a:lstStyle/>
            <a:p>
              <a:r>
                <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“三不”原则</a:t>
              </a:r>
              <a:endPar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sp>
        <p:nvSpPr>
          <p:cNvPr id="9" name="文本框 8"/>
          <p:cNvSpPr txBox="1"/>
          <p:nvPr/>
        </p:nvSpPr>
        <p:spPr>
          <a:xfrm>
            <a:off x="2347633" y="3424375"/>
            <a:ext cx="2089033" cy="369332"/>
          </a:xfrm>
          <a:prstGeom prst="rect">
            <a:avLst/>
          </a:prstGeom>
          <a:noFill/>
        </p:spPr>
        <p:txBody>
          <a:bodyPr wrap="none" rtlCol="0">
            <a:spAutoFit/>
          </a:bodyPr>
          <a:lstStyle/>
          <a:p>
            <a:pPr marL="285750" indent="-285750">
              <a:buFont typeface="Arial" panose="020B0604020202020204" pitchFamily="34" charset="0"/>
              <a:buChar char="•"/>
            </a:pP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不随意打开链接</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1" name="文本框 10"/>
          <p:cNvSpPr txBox="1"/>
          <p:nvPr/>
        </p:nvSpPr>
        <p:spPr>
          <a:xfrm>
            <a:off x="2347633" y="4206152"/>
            <a:ext cx="2089033" cy="369332"/>
          </a:xfrm>
          <a:prstGeom prst="rect">
            <a:avLst/>
          </a:prstGeom>
          <a:noFill/>
        </p:spPr>
        <p:txBody>
          <a:bodyPr wrap="none" rtlCol="0">
            <a:spAutoFit/>
          </a:bodyPr>
          <a:lstStyle/>
          <a:p>
            <a:pPr marL="285750" indent="-285750">
              <a:buFont typeface="Arial" panose="020B0604020202020204" pitchFamily="34" charset="0"/>
              <a:buChar char="•"/>
            </a:pP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不随意下载软件</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2" name="文本框 11"/>
          <p:cNvSpPr txBox="1"/>
          <p:nvPr/>
        </p:nvSpPr>
        <p:spPr>
          <a:xfrm>
            <a:off x="2347633" y="4987929"/>
            <a:ext cx="2089033" cy="369332"/>
          </a:xfrm>
          <a:prstGeom prst="rect">
            <a:avLst/>
          </a:prstGeom>
          <a:noFill/>
        </p:spPr>
        <p:txBody>
          <a:bodyPr wrap="none" rtlCol="0">
            <a:spAutoFit/>
          </a:bodyPr>
          <a:lstStyle/>
          <a:p>
            <a:pPr marL="285750" indent="-285750">
              <a:buFont typeface="Arial" panose="020B0604020202020204" pitchFamily="34" charset="0"/>
              <a:buChar char="•"/>
            </a:pP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不随意填写信息</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6400" y="1850302"/>
            <a:ext cx="7193280" cy="4495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圆角 3"/>
          <p:cNvSpPr/>
          <p:nvPr/>
        </p:nvSpPr>
        <p:spPr>
          <a:xfrm>
            <a:off x="311150" y="349250"/>
            <a:ext cx="11569700" cy="6159500"/>
          </a:xfrm>
          <a:prstGeom prst="roundRect">
            <a:avLst>
              <a:gd name="adj" fmla="val 738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349250"/>
            <a:ext cx="1549400" cy="1549400"/>
          </a:xfrm>
          <a:prstGeom prst="rect">
            <a:avLst/>
          </a:prstGeom>
        </p:spPr>
      </p:pic>
      <p:sp>
        <p:nvSpPr>
          <p:cNvPr id="10" name="文本框 9"/>
          <p:cNvSpPr txBox="1"/>
          <p:nvPr/>
        </p:nvSpPr>
        <p:spPr>
          <a:xfrm>
            <a:off x="2019300" y="831563"/>
            <a:ext cx="4394200" cy="583565"/>
          </a:xfrm>
          <a:prstGeom prst="rect">
            <a:avLst/>
          </a:prstGeom>
          <a:noFill/>
        </p:spPr>
        <p:txBody>
          <a:bodyPr wrap="square" rtlCol="0">
            <a:spAutoFit/>
          </a:bodyPr>
          <a:lstStyle/>
          <a:p>
            <a:pPr algn="dist"/>
            <a:r>
              <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rPr>
              <a:t>安全使用网络须知</a:t>
            </a:r>
            <a:endPar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endParaRPr>
          </a:p>
        </p:txBody>
      </p:sp>
      <p:grpSp>
        <p:nvGrpSpPr>
          <p:cNvPr id="2" name="组合 1"/>
          <p:cNvGrpSpPr/>
          <p:nvPr/>
        </p:nvGrpSpPr>
        <p:grpSpPr>
          <a:xfrm>
            <a:off x="1171575" y="2047429"/>
            <a:ext cx="2511425" cy="594790"/>
            <a:chOff x="1323975" y="1940146"/>
            <a:chExt cx="2511425" cy="594790"/>
          </a:xfrm>
        </p:grpSpPr>
        <p:sp>
          <p:nvSpPr>
            <p:cNvPr id="3" name="矩形: 圆角 2"/>
            <p:cNvSpPr/>
            <p:nvPr/>
          </p:nvSpPr>
          <p:spPr>
            <a:xfrm>
              <a:off x="1323975" y="1940146"/>
              <a:ext cx="2511425" cy="594790"/>
            </a:xfrm>
            <a:prstGeom prst="roundRect">
              <a:avLst>
                <a:gd name="adj" fmla="val 50000"/>
              </a:avLst>
            </a:prstGeom>
            <a:solidFill>
              <a:srgbClr val="FA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panose="020B0500000000000000" pitchFamily="34" charset="-122"/>
                <a:ea typeface="思源黑体" panose="020B0500000000000000" pitchFamily="34" charset="-122"/>
              </a:endParaRPr>
            </a:p>
          </p:txBody>
        </p:sp>
        <p:sp>
          <p:nvSpPr>
            <p:cNvPr id="7" name="文本框 6"/>
            <p:cNvSpPr txBox="1"/>
            <p:nvPr/>
          </p:nvSpPr>
          <p:spPr>
            <a:xfrm>
              <a:off x="1564025" y="2006709"/>
              <a:ext cx="2031325" cy="461665"/>
            </a:xfrm>
            <a:prstGeom prst="rect">
              <a:avLst/>
            </a:prstGeom>
            <a:noFill/>
          </p:spPr>
          <p:txBody>
            <a:bodyPr wrap="none" rtlCol="0">
              <a:spAutoFit/>
            </a:bodyPr>
            <a:lstStyle/>
            <a:p>
              <a:r>
                <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诈骗短信安全</a:t>
              </a:r>
              <a:endPar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sp>
        <p:nvSpPr>
          <p:cNvPr id="6" name="文本框 5"/>
          <p:cNvSpPr txBox="1"/>
          <p:nvPr/>
        </p:nvSpPr>
        <p:spPr>
          <a:xfrm>
            <a:off x="5741832" y="3429000"/>
            <a:ext cx="6097162"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1.</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不轻信要求转账。汇款或提供银行卡号的短信</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3" name="文本框 12"/>
          <p:cNvSpPr txBox="1"/>
          <p:nvPr/>
        </p:nvSpPr>
        <p:spPr>
          <a:xfrm>
            <a:off x="5741832" y="3956823"/>
            <a:ext cx="5658480" cy="874535"/>
          </a:xfrm>
          <a:prstGeom prst="rect">
            <a:avLst/>
          </a:prstGeom>
          <a:noFill/>
        </p:spPr>
        <p:txBody>
          <a:bodyPr wrap="square">
            <a:spAutoFit/>
          </a:bodyPr>
          <a:lstStyle/>
          <a:p>
            <a:pPr>
              <a:lnSpc>
                <a:spcPct val="150000"/>
              </a:lnSpc>
            </a:pP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2.</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收到上述短信时，务必与相关人员核实信息</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如</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110</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、银行客服电话等</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 ;</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5" name="文本框 14"/>
          <p:cNvSpPr txBox="1"/>
          <p:nvPr/>
        </p:nvSpPr>
        <p:spPr>
          <a:xfrm>
            <a:off x="5741832" y="4989850"/>
            <a:ext cx="6097162"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3.</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当发现有诈骗行为时，及时向公安机关举报。</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1625" y="2414432"/>
            <a:ext cx="4094318" cy="40943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10" presetClass="entr" presetSubtype="0"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0"/>
      <p:bldP spid="13"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圆角 3"/>
          <p:cNvSpPr/>
          <p:nvPr/>
        </p:nvSpPr>
        <p:spPr>
          <a:xfrm>
            <a:off x="311150" y="349250"/>
            <a:ext cx="11569700" cy="6159500"/>
          </a:xfrm>
          <a:prstGeom prst="roundRect">
            <a:avLst>
              <a:gd name="adj" fmla="val 738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150" y="349250"/>
            <a:ext cx="1549400" cy="1549400"/>
          </a:xfrm>
          <a:prstGeom prst="rect">
            <a:avLst/>
          </a:prstGeom>
        </p:spPr>
      </p:pic>
      <p:sp>
        <p:nvSpPr>
          <p:cNvPr id="10" name="文本框 9"/>
          <p:cNvSpPr txBox="1"/>
          <p:nvPr/>
        </p:nvSpPr>
        <p:spPr>
          <a:xfrm>
            <a:off x="2019300" y="831563"/>
            <a:ext cx="4394200" cy="583565"/>
          </a:xfrm>
          <a:prstGeom prst="rect">
            <a:avLst/>
          </a:prstGeom>
          <a:noFill/>
        </p:spPr>
        <p:txBody>
          <a:bodyPr wrap="square" rtlCol="0">
            <a:spAutoFit/>
          </a:bodyPr>
          <a:lstStyle/>
          <a:p>
            <a:pPr algn="dist"/>
            <a:r>
              <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rPr>
              <a:t>安全使用网络须知</a:t>
            </a:r>
            <a:endParaRPr lang="zh-CN" altLang="en-US" sz="3200" dirty="0">
              <a:solidFill>
                <a:srgbClr val="00B0F0"/>
              </a:solidFill>
              <a:latin typeface="三极珠圆简体" panose="00000500000000000000" pitchFamily="2" charset="-122"/>
              <a:ea typeface="三极珠圆简体" panose="00000500000000000000" pitchFamily="2" charset="-122"/>
              <a:cs typeface="阿里巴巴普惠体" panose="00020600040101010101" pitchFamily="18" charset="-122"/>
              <a:sym typeface="阿里巴巴普惠体" panose="00020600040101010101" pitchFamily="18" charset="-122"/>
            </a:endParaRPr>
          </a:p>
        </p:txBody>
      </p:sp>
      <p:grpSp>
        <p:nvGrpSpPr>
          <p:cNvPr id="2" name="组合 1"/>
          <p:cNvGrpSpPr/>
          <p:nvPr/>
        </p:nvGrpSpPr>
        <p:grpSpPr>
          <a:xfrm>
            <a:off x="1171575" y="2047429"/>
            <a:ext cx="3502025" cy="594790"/>
            <a:chOff x="1323975" y="1940146"/>
            <a:chExt cx="3502025" cy="594790"/>
          </a:xfrm>
        </p:grpSpPr>
        <p:sp>
          <p:nvSpPr>
            <p:cNvPr id="3" name="矩形: 圆角 2"/>
            <p:cNvSpPr/>
            <p:nvPr/>
          </p:nvSpPr>
          <p:spPr>
            <a:xfrm>
              <a:off x="1323975" y="1940146"/>
              <a:ext cx="3502025" cy="594790"/>
            </a:xfrm>
            <a:prstGeom prst="roundRect">
              <a:avLst>
                <a:gd name="adj" fmla="val 50000"/>
              </a:avLst>
            </a:prstGeom>
            <a:solidFill>
              <a:srgbClr val="FA8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思源黑体" panose="020B0500000000000000" pitchFamily="34" charset="-122"/>
                <a:ea typeface="思源黑体" panose="020B0500000000000000" pitchFamily="34" charset="-122"/>
              </a:endParaRPr>
            </a:p>
          </p:txBody>
        </p:sp>
        <p:sp>
          <p:nvSpPr>
            <p:cNvPr id="7" name="文本框 6"/>
            <p:cNvSpPr txBox="1"/>
            <p:nvPr/>
          </p:nvSpPr>
          <p:spPr>
            <a:xfrm>
              <a:off x="1619300" y="2006709"/>
              <a:ext cx="2954655" cy="461665"/>
            </a:xfrm>
            <a:prstGeom prst="rect">
              <a:avLst/>
            </a:prstGeom>
            <a:noFill/>
          </p:spPr>
          <p:txBody>
            <a:bodyPr wrap="none" rtlCol="0">
              <a:spAutoFit/>
            </a:bodyPr>
            <a:lstStyle/>
            <a:p>
              <a:r>
                <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假冒网站的防范安全</a:t>
              </a:r>
              <a:endParaRPr lang="zh-CN" altLang="en-US" sz="2400" dirty="0">
                <a:solidFill>
                  <a:schemeClr val="bg1"/>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grpSp>
      <p:sp>
        <p:nvSpPr>
          <p:cNvPr id="9" name="文本框 8"/>
          <p:cNvSpPr txBox="1"/>
          <p:nvPr/>
        </p:nvSpPr>
        <p:spPr>
          <a:xfrm>
            <a:off x="1840069" y="3551144"/>
            <a:ext cx="6097162" cy="369332"/>
          </a:xfrm>
          <a:prstGeom prst="rect">
            <a:avLst/>
          </a:prstGeom>
          <a:noFill/>
        </p:spPr>
        <p:txBody>
          <a:bodyPr wrap="square">
            <a:spAutoFit/>
          </a:bodyPr>
          <a:lstStyle/>
          <a:p>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1.</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不登最不熟悉的网站，键入网站地址时要仔细核对</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sp>
        <p:nvSpPr>
          <p:cNvPr id="11" name="文本框 10"/>
          <p:cNvSpPr txBox="1"/>
          <p:nvPr/>
        </p:nvSpPr>
        <p:spPr>
          <a:xfrm>
            <a:off x="1840069" y="4255036"/>
            <a:ext cx="4177718" cy="1290033"/>
          </a:xfrm>
          <a:prstGeom prst="rect">
            <a:avLst/>
          </a:prstGeom>
          <a:noFill/>
        </p:spPr>
        <p:txBody>
          <a:bodyPr wrap="square">
            <a:spAutoFit/>
          </a:bodyPr>
          <a:lstStyle/>
          <a:p>
            <a:pPr>
              <a:lnSpc>
                <a:spcPct val="150000"/>
              </a:lnSpc>
            </a:pP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2.</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不随意打开陌生人发来的链接，特别是即时通讯工具</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短信、</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QQ</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、微信等</a:t>
            </a:r>
            <a:r>
              <a:rPr lang="en-US" altLang="zh-CN"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a:t>
            </a:r>
            <a:r>
              <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rPr>
              <a:t>上传来的信息。</a:t>
            </a:r>
            <a:endParaRPr lang="zh-CN" altLang="en-US" dirty="0">
              <a:solidFill>
                <a:schemeClr val="tx1">
                  <a:lumMod val="65000"/>
                  <a:lumOff val="35000"/>
                </a:schemeClr>
              </a:solidFill>
              <a:latin typeface="思源黑体" panose="020B0500000000000000" pitchFamily="34" charset="-122"/>
              <a:ea typeface="思源黑体" panose="020B0500000000000000" pitchFamily="34" charset="-122"/>
              <a:cs typeface="阿里巴巴普惠体" panose="00020600040101010101" pitchFamily="18" charset="-122"/>
              <a:sym typeface="阿里巴巴普惠体" panose="00020600040101010101" pitchFamily="18" charset="-122"/>
            </a:endParaRP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5853" y="1384311"/>
            <a:ext cx="5072330" cy="50723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10"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p:bldP spid="11" grpId="0"/>
    </p:bldLst>
  </p:timing>
</p:sld>
</file>

<file path=ppt/tags/tag1.xml><?xml version="1.0" encoding="utf-8"?>
<p:tagLst xmlns:p="http://schemas.openxmlformats.org/presentationml/2006/main">
  <p:tag name="KSO_WM_UNIT_PLACING_PICTURE_USER_VIEWPORT" val="{&quot;height&quot;:8599.458267716534,&quot;width&quot;:15399.058267716535}"/>
</p:tagLst>
</file>

<file path=ppt/tags/tag2.xml><?xml version="1.0" encoding="utf-8"?>
<p:tagLst xmlns:p="http://schemas.openxmlformats.org/presentationml/2006/main">
  <p:tag name="COMMONDATA" val="eyJoZGlkIjoiZjVhNGJiMWVmZTg4ZjFhYWZhYWFiMzBkODkwYWRkZm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795</Words>
  <Application>WPS 演示</Application>
  <PresentationFormat>宽屏</PresentationFormat>
  <Paragraphs>84</Paragraphs>
  <Slides>12</Slides>
  <Notes>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12</vt:i4>
      </vt:variant>
    </vt:vector>
  </HeadingPairs>
  <TitlesOfParts>
    <vt:vector size="27" baseType="lpstr">
      <vt:lpstr>Arial</vt:lpstr>
      <vt:lpstr>宋体</vt:lpstr>
      <vt:lpstr>Wingdings</vt:lpstr>
      <vt:lpstr>Aa圆式物语 (非商业使用)</vt:lpstr>
      <vt:lpstr>三极珠圆简体</vt:lpstr>
      <vt:lpstr>思源黑体</vt:lpstr>
      <vt:lpstr>阿里巴巴普惠体</vt:lpstr>
      <vt:lpstr>黑体</vt:lpstr>
      <vt:lpstr>等线</vt:lpstr>
      <vt:lpstr>微软雅黑</vt:lpstr>
      <vt:lpstr>Arial Unicode MS</vt:lpstr>
      <vt:lpstr>等线 Light</vt:lpstr>
      <vt:lpstr>Calibri</vt:lpstr>
      <vt:lpstr>思源宋体 CN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yingfan</dc:creator>
  <cp:lastModifiedBy>ASUS</cp:lastModifiedBy>
  <cp:revision>3</cp:revision>
  <dcterms:created xsi:type="dcterms:W3CDTF">2022-08-30T08:24:00Z</dcterms:created>
  <dcterms:modified xsi:type="dcterms:W3CDTF">2022-09-05T08:42:24Z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FCC437C9E1C34278BE7B530BC61B8CB6</vt:lpwstr>
  </property>
  <property fmtid="{D5CDD505-2E9C-101B-9397-08002B2CF9AE}" pid="3" name="KSOProductBuildVer">
    <vt:lpwstr>2052-11.1.0.12156</vt:lpwstr>
  </property>
</Properties>
</file>