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2.svg" ContentType="image/svg+xml"/>
  <Override PartName="/ppt/media/image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430" r:id="rId5"/>
    <p:sldId id="436" r:id="rId6"/>
    <p:sldId id="416" r:id="rId7"/>
    <p:sldId id="427" r:id="rId8"/>
    <p:sldId id="411" r:id="rId9"/>
    <p:sldId id="442" r:id="rId10"/>
    <p:sldId id="273" r:id="rId11"/>
    <p:sldId id="447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4E21"/>
    <a:srgbClr val="FE8278"/>
    <a:srgbClr val="FDD000"/>
    <a:srgbClr val="A9D9FF"/>
    <a:srgbClr val="FFD08E"/>
    <a:srgbClr val="9C7857"/>
    <a:srgbClr val="7AD0E7"/>
    <a:srgbClr val="A6A5A5"/>
    <a:srgbClr val="A2E0EF"/>
    <a:srgbClr val="2C72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06" autoAdjust="0"/>
    <p:restoredTop sz="94660"/>
  </p:normalViewPr>
  <p:slideViewPr>
    <p:cSldViewPr snapToGrid="0">
      <p:cViewPr>
        <p:scale>
          <a:sx n="66" d="100"/>
          <a:sy n="66" d="100"/>
        </p:scale>
        <p:origin x="-1566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733A07-0FB7-473B-A8FD-08953775F9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1EFBE-82CF-4E8D-AE66-BA2A918B244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当前页面由口袋动画“全文动画”特效，一键生成。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F1EFBE-82CF-4E8D-AE66-BA2A918B24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当前页面由口袋动画“全文动画”特效，一键生成。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F1EFBE-82CF-4E8D-AE66-BA2A918B24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当前页面由口袋动画“全文动画”特效，一键生成。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F1EFBE-82CF-4E8D-AE66-BA2A918B24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当前页面由口袋动画“全文动画”特效，一键生成。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F1EFBE-82CF-4E8D-AE66-BA2A918B24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当前页面由口袋动画“全文动画”特效，一键生成。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F1EFBE-82CF-4E8D-AE66-BA2A918B24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当前页面由口袋动画“全文动画”特效，一键生成。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F1EFBE-82CF-4E8D-AE66-BA2A918B24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当前页面由口袋动画“全文动画”特效，一键生成。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F1EFBE-82CF-4E8D-AE66-BA2A918B24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当前页面由口袋动画“全文动画”特效，一键生成。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F1EFBE-82CF-4E8D-AE66-BA2A918B24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当前页面由口袋动画“全文动画”特效，一键生成。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F1EFBE-82CF-4E8D-AE66-BA2A918B24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BAB0-BD22-4210-8E23-0B238302C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125CC-74E1-4419-AF50-3357E21C4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BAB0-BD22-4210-8E23-0B238302C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125CC-74E1-4419-AF50-3357E21C4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BAB0-BD22-4210-8E23-0B238302C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125CC-74E1-4419-AF50-3357E21C4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52A49826-BF40-4C71-A556-D0759B5BF99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BAB0-BD22-4210-8E23-0B238302C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125CC-74E1-4419-AF50-3357E21C4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BAB0-BD22-4210-8E23-0B238302C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125CC-74E1-4419-AF50-3357E21C4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BAB0-BD22-4210-8E23-0B238302C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125CC-74E1-4419-AF50-3357E21C4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BAB0-BD22-4210-8E23-0B238302C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125CC-74E1-4419-AF50-3357E21C4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BAB0-BD22-4210-8E23-0B238302C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125CC-74E1-4419-AF50-3357E21C4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BAB0-BD22-4210-8E23-0B238302C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125CC-74E1-4419-AF50-3357E21C4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BAB0-BD22-4210-8E23-0B238302C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125CC-74E1-4419-AF50-3357E21C4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BAB0-BD22-4210-8E23-0B238302C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125CC-74E1-4419-AF50-3357E21C4D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9BAB0-BD22-4210-8E23-0B238302C7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D125CC-74E1-4419-AF50-3357E21C4D1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7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5.xml"/><Relationship Id="rId7" Type="http://schemas.openxmlformats.org/officeDocument/2006/relationships/image" Target="../media/image2.svg"/><Relationship Id="rId6" Type="http://schemas.openxmlformats.org/officeDocument/2006/relationships/image" Target="../media/image13.png"/><Relationship Id="rId5" Type="http://schemas.openxmlformats.org/officeDocument/2006/relationships/image" Target="../media/image1.sv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tags" Target="../tags/tag14.xml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.xml"/><Relationship Id="rId4" Type="http://schemas.openxmlformats.org/officeDocument/2006/relationships/image" Target="../media/image3.sv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1.xml"/><Relationship Id="rId5" Type="http://schemas.openxmlformats.org/officeDocument/2006/relationships/image" Target="../media/image17.png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27" b="13847"/>
          <a:stretch>
            <a:fillRect/>
          </a:stretch>
        </p:blipFill>
        <p:spPr>
          <a:xfrm>
            <a:off x="488736" y="446585"/>
            <a:ext cx="11214224" cy="596537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724" y="-876035"/>
            <a:ext cx="3954768" cy="39547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39048" y="2211544"/>
            <a:ext cx="8412480" cy="119888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7200" cap="none" spc="0" dirty="0">
                <a:ln w="952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幼儿园网络安全教育</a:t>
            </a:r>
            <a:endParaRPr lang="zh-CN" altLang="en-US" sz="7200" cap="none" spc="0" dirty="0">
              <a:ln w="95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PA-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3806888" y="3736104"/>
            <a:ext cx="2900158" cy="462476"/>
          </a:xfrm>
        </p:spPr>
        <p:txBody>
          <a:bodyPr>
            <a:no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latin typeface="熊孩子体" panose="02000500000000000000" pitchFamily="2" charset="-122"/>
                <a:ea typeface="熊孩子体" panose="02000500000000000000" pitchFamily="2" charset="-122"/>
                <a:cs typeface="+mn-ea"/>
                <a:sym typeface="+mn-lt"/>
              </a:rPr>
              <a:t>新龙</a:t>
            </a:r>
            <a:r>
              <a:rPr lang="zh-CN" altLang="en-US" sz="2800" dirty="0">
                <a:solidFill>
                  <a:schemeClr val="bg1"/>
                </a:solidFill>
                <a:latin typeface="熊孩子体" panose="02000500000000000000" pitchFamily="2" charset="-122"/>
                <a:ea typeface="熊孩子体" panose="02000500000000000000" pitchFamily="2" charset="-122"/>
                <a:cs typeface="+mn-ea"/>
                <a:sym typeface="+mn-lt"/>
              </a:rPr>
              <a:t>小四班</a:t>
            </a:r>
            <a:endParaRPr lang="zh-CN" altLang="en-US" sz="2800" dirty="0">
              <a:solidFill>
                <a:schemeClr val="bg1"/>
              </a:solidFill>
              <a:latin typeface="熊孩子体" panose="02000500000000000000" pitchFamily="2" charset="-122"/>
              <a:ea typeface="熊孩子体" panose="02000500000000000000" pitchFamily="2" charset="-122"/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7" y="-206871"/>
            <a:ext cx="6858000" cy="6858000"/>
          </a:xfrm>
          <a:prstGeom prst="rect">
            <a:avLst/>
          </a:prstGeom>
        </p:spPr>
      </p:pic>
      <p:sp>
        <p:nvSpPr>
          <p:cNvPr id="11" name="PA-圆角矩形 10"/>
          <p:cNvSpPr/>
          <p:nvPr>
            <p:custDataLst>
              <p:tags r:id="rId3"/>
            </p:custDataLst>
          </p:nvPr>
        </p:nvSpPr>
        <p:spPr>
          <a:xfrm>
            <a:off x="6848921" y="1695044"/>
            <a:ext cx="4177364" cy="590273"/>
          </a:xfrm>
          <a:prstGeom prst="roundRect">
            <a:avLst/>
          </a:prstGeom>
          <a:solidFill>
            <a:srgbClr val="FDD000"/>
          </a:solidFill>
          <a:ln>
            <a:solidFill>
              <a:srgbClr val="FFD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-文本框 3"/>
          <p:cNvSpPr txBox="1"/>
          <p:nvPr>
            <p:custDataLst>
              <p:tags r:id="rId4"/>
            </p:custDataLst>
          </p:nvPr>
        </p:nvSpPr>
        <p:spPr>
          <a:xfrm>
            <a:off x="7195163" y="1750114"/>
            <a:ext cx="2839239" cy="480131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dirty="0">
                <a:solidFill>
                  <a:srgbClr val="804E21"/>
                </a:solidFill>
                <a:latin typeface="熊孩子体" panose="02000500000000000000" pitchFamily="2" charset="-122"/>
                <a:ea typeface="熊孩子体" panose="02000500000000000000" pitchFamily="2" charset="-122"/>
              </a:rPr>
              <a:t>01 </a:t>
            </a:r>
            <a:r>
              <a:rPr lang="zh-CN" altLang="en-US" dirty="0">
                <a:solidFill>
                  <a:srgbClr val="804E21"/>
                </a:solidFill>
                <a:latin typeface="熊孩子体" panose="02000500000000000000" pitchFamily="2" charset="-122"/>
                <a:ea typeface="熊孩子体" panose="02000500000000000000" pitchFamily="2" charset="-122"/>
              </a:rPr>
              <a:t>网络系统安全</a:t>
            </a:r>
            <a:endParaRPr lang="zh-CN" altLang="en-US" dirty="0">
              <a:solidFill>
                <a:srgbClr val="804E21"/>
              </a:solidFill>
              <a:latin typeface="熊孩子体" panose="02000500000000000000" pitchFamily="2" charset="-122"/>
              <a:ea typeface="熊孩子体" panose="02000500000000000000" pitchFamily="2" charset="-122"/>
            </a:endParaRPr>
          </a:p>
        </p:txBody>
      </p:sp>
      <p:sp>
        <p:nvSpPr>
          <p:cNvPr id="12" name="PA-圆角矩形 11"/>
          <p:cNvSpPr/>
          <p:nvPr>
            <p:custDataLst>
              <p:tags r:id="rId5"/>
            </p:custDataLst>
          </p:nvPr>
        </p:nvSpPr>
        <p:spPr>
          <a:xfrm>
            <a:off x="6689536" y="3373130"/>
            <a:ext cx="4177364" cy="590273"/>
          </a:xfrm>
          <a:prstGeom prst="roundRect">
            <a:avLst/>
          </a:prstGeom>
          <a:solidFill>
            <a:srgbClr val="FDD000"/>
          </a:solidFill>
          <a:ln>
            <a:solidFill>
              <a:srgbClr val="FFD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-文本框 4"/>
          <p:cNvSpPr txBox="1"/>
          <p:nvPr>
            <p:custDataLst>
              <p:tags r:id="rId6"/>
            </p:custDataLst>
          </p:nvPr>
        </p:nvSpPr>
        <p:spPr>
          <a:xfrm>
            <a:off x="6994503" y="3467397"/>
            <a:ext cx="3561080" cy="99377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buNone/>
            </a:pPr>
            <a:r>
              <a:rPr lang="en-US" altLang="zh-CN" dirty="0">
                <a:solidFill>
                  <a:srgbClr val="804E21"/>
                </a:solidFill>
                <a:latin typeface="熊孩子体" panose="02000500000000000000" pitchFamily="2" charset="-122"/>
                <a:ea typeface="熊孩子体" panose="02000500000000000000" pitchFamily="2" charset="-122"/>
              </a:rPr>
              <a:t>02 </a:t>
            </a:r>
            <a:r>
              <a:rPr lang="zh-CN" altLang="en-US" dirty="0">
                <a:solidFill>
                  <a:srgbClr val="804E21"/>
                </a:solidFill>
                <a:latin typeface="熊孩子体" panose="02000500000000000000" pitchFamily="2" charset="-122"/>
                <a:ea typeface="熊孩子体" panose="02000500000000000000" pitchFamily="2" charset="-122"/>
                <a:sym typeface="+mn-ea"/>
              </a:rPr>
              <a:t>网络安全教育儿歌</a:t>
            </a:r>
            <a:endParaRPr lang="zh-CN" altLang="en-US" dirty="0">
              <a:solidFill>
                <a:srgbClr val="804E21"/>
              </a:solidFill>
              <a:latin typeface="熊孩子体" panose="02000500000000000000" pitchFamily="2" charset="-122"/>
              <a:ea typeface="熊孩子体" panose="02000500000000000000" pitchFamily="2" charset="-122"/>
            </a:endParaRPr>
          </a:p>
          <a:p>
            <a:pPr marL="0" indent="0">
              <a:buNone/>
            </a:pPr>
            <a:endParaRPr lang="zh-CN" altLang="en-US" dirty="0">
              <a:solidFill>
                <a:srgbClr val="804E21"/>
              </a:solidFill>
              <a:latin typeface="熊孩子体" panose="02000500000000000000" pitchFamily="2" charset="-122"/>
              <a:ea typeface="熊孩子体" panose="02000500000000000000" pitchFamily="2" charset="-122"/>
            </a:endParaRPr>
          </a:p>
        </p:txBody>
      </p:sp>
      <p:sp>
        <p:nvSpPr>
          <p:cNvPr id="2" name="PA-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1877255" y="3005049"/>
            <a:ext cx="3502794" cy="1917314"/>
          </a:xfrm>
        </p:spPr>
        <p:txBody>
          <a:bodyPr>
            <a:normAutofit/>
          </a:bodyPr>
          <a:lstStyle/>
          <a:p>
            <a:pPr algn="ctr"/>
            <a:r>
              <a:rPr lang="zh-CN" altLang="en-US" sz="8800" dirty="0">
                <a:solidFill>
                  <a:srgbClr val="804E21"/>
                </a:solidFill>
                <a:latin typeface="熊孩子体" panose="02000500000000000000" pitchFamily="2" charset="-122"/>
                <a:ea typeface="熊孩子体" panose="02000500000000000000" pitchFamily="2" charset="-122"/>
                <a:cs typeface="+mn-ea"/>
                <a:sym typeface="+mn-lt"/>
              </a:rPr>
              <a:t>目  录</a:t>
            </a:r>
            <a:br>
              <a:rPr lang="en-US" altLang="zh-CN" sz="6000" dirty="0">
                <a:solidFill>
                  <a:srgbClr val="804E21"/>
                </a:solidFill>
                <a:latin typeface="熊孩子体" panose="02000500000000000000" pitchFamily="2" charset="-122"/>
                <a:ea typeface="熊孩子体" panose="02000500000000000000" pitchFamily="2" charset="-122"/>
                <a:cs typeface="+mn-ea"/>
                <a:sym typeface="+mn-lt"/>
              </a:rPr>
            </a:br>
            <a:r>
              <a:rPr lang="en-US" altLang="zh-CN" sz="3600" dirty="0">
                <a:solidFill>
                  <a:srgbClr val="804E21"/>
                </a:solidFill>
                <a:latin typeface="熊孩子体" panose="02000500000000000000" pitchFamily="2" charset="-122"/>
                <a:ea typeface="熊孩子体" panose="02000500000000000000" pitchFamily="2" charset="-122"/>
                <a:cs typeface="+mn-ea"/>
                <a:sym typeface="+mn-lt"/>
              </a:rPr>
              <a:t>CONTENTS</a:t>
            </a:r>
            <a:endParaRPr lang="zh-CN" altLang="en-US" sz="6000" dirty="0">
              <a:solidFill>
                <a:srgbClr val="804E21"/>
              </a:solidFill>
              <a:latin typeface="熊孩子体" panose="02000500000000000000" pitchFamily="2" charset="-122"/>
              <a:ea typeface="熊孩子体" panose="02000500000000000000" pitchFamily="2" charset="-122"/>
              <a:cs typeface="+mn-ea"/>
              <a:sym typeface="+mn-lt"/>
            </a:endParaRPr>
          </a:p>
        </p:txBody>
      </p:sp>
    </p:spTree>
    <p:custDataLst>
      <p:tags r:id="rId8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1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1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 animBg="1"/>
      <p:bldP spid="4" grpId="0"/>
      <p:bldP spid="12" grpId="0" bldLvl="0" animBg="1"/>
      <p:bldP spid="5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4001539" y="2925786"/>
            <a:ext cx="5262979" cy="1006429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6600" dirty="0">
                <a:solidFill>
                  <a:srgbClr val="804E21"/>
                </a:solidFill>
                <a:latin typeface="熊孩子体" panose="02000500000000000000" pitchFamily="2" charset="-122"/>
                <a:ea typeface="熊孩子体" panose="02000500000000000000" pitchFamily="2" charset="-122"/>
              </a:rPr>
              <a:t>网络系统安全</a:t>
            </a:r>
            <a:endParaRPr lang="zh-CN" altLang="en-US" sz="6600" dirty="0">
              <a:solidFill>
                <a:srgbClr val="804E21"/>
              </a:solidFill>
              <a:latin typeface="熊孩子体" panose="02000500000000000000" pitchFamily="2" charset="-122"/>
              <a:ea typeface="熊孩子体" panose="02000500000000000000" pitchFamily="2" charset="-122"/>
            </a:endParaRPr>
          </a:p>
        </p:txBody>
      </p:sp>
      <p:sp>
        <p:nvSpPr>
          <p:cNvPr id="5" name="矩形: 圆角 9"/>
          <p:cNvSpPr/>
          <p:nvPr/>
        </p:nvSpPr>
        <p:spPr>
          <a:xfrm>
            <a:off x="1750023" y="2609850"/>
            <a:ext cx="1600200" cy="1638300"/>
          </a:xfrm>
          <a:prstGeom prst="roundRect">
            <a:avLst/>
          </a:prstGeom>
          <a:solidFill>
            <a:srgbClr val="FD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srgbClr val="804E21"/>
                </a:solidFill>
                <a:latin typeface="熊孩子体" panose="02000500000000000000" pitchFamily="2" charset="-122"/>
                <a:ea typeface="熊孩子体" panose="02000500000000000000" pitchFamily="2" charset="-122"/>
              </a:rPr>
              <a:t>01</a:t>
            </a:r>
            <a:endParaRPr lang="zh-CN" altLang="en-US" sz="6600" dirty="0">
              <a:solidFill>
                <a:srgbClr val="804E21"/>
              </a:solidFill>
              <a:latin typeface="熊孩子体" panose="02000500000000000000" pitchFamily="2" charset="-122"/>
              <a:ea typeface="熊孩子体" panose="02000500000000000000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735" y="381000"/>
            <a:ext cx="5734685" cy="5734685"/>
          </a:xfrm>
          <a:prstGeom prst="rect">
            <a:avLst/>
          </a:prstGeom>
        </p:spPr>
      </p:pic>
      <p:sp>
        <p:nvSpPr>
          <p:cNvPr id="7171" name="PA-矩形 3"/>
          <p:cNvSpPr>
            <a:spLocks noGrp="1" noChangeArrowheads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7307580" y="2332355"/>
            <a:ext cx="4008755" cy="185864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804E21"/>
                </a:solidFill>
                <a:latin typeface="+mn-lt"/>
                <a:ea typeface="+mn-ea"/>
                <a:cs typeface="+mn-ea"/>
                <a:sym typeface="+mn-lt"/>
              </a:rPr>
              <a:t>小朋友请注意不要随便下载、打开陌生安装程序</a:t>
            </a:r>
            <a:endParaRPr lang="zh-CN" altLang="en-US" sz="2000" dirty="0">
              <a:solidFill>
                <a:srgbClr val="804E2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628664" y="2076030"/>
            <a:ext cx="341021" cy="341021"/>
          </a:xfrm>
          <a:prstGeom prst="ellipse">
            <a:avLst/>
          </a:prstGeom>
          <a:solidFill>
            <a:srgbClr val="7AD0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1</a:t>
            </a:r>
            <a:endParaRPr lang="zh-CN" altLang="en-US" sz="1600" dirty="0"/>
          </a:p>
        </p:txBody>
      </p:sp>
      <p:sp>
        <p:nvSpPr>
          <p:cNvPr id="10" name="椭圆 9"/>
          <p:cNvSpPr/>
          <p:nvPr/>
        </p:nvSpPr>
        <p:spPr>
          <a:xfrm>
            <a:off x="6628664" y="3710656"/>
            <a:ext cx="341021" cy="341021"/>
          </a:xfrm>
          <a:prstGeom prst="ellipse">
            <a:avLst/>
          </a:prstGeom>
          <a:solidFill>
            <a:srgbClr val="7AD0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2</a:t>
            </a:r>
            <a:endParaRPr lang="zh-CN" altLang="en-US" sz="1600" dirty="0"/>
          </a:p>
        </p:txBody>
      </p:sp>
      <p:sp>
        <p:nvSpPr>
          <p:cNvPr id="11" name="PA-文本框 24"/>
          <p:cNvSpPr txBox="1"/>
          <p:nvPr>
            <p:custDataLst>
              <p:tags r:id="rId4"/>
            </p:custDataLst>
          </p:nvPr>
        </p:nvSpPr>
        <p:spPr>
          <a:xfrm>
            <a:off x="985094" y="719076"/>
            <a:ext cx="26281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E8278"/>
                </a:solidFill>
              </a:rPr>
              <a:t>网络系统安全</a:t>
            </a:r>
            <a:endParaRPr lang="zh-CN" altLang="en-US" sz="2400" dirty="0">
              <a:solidFill>
                <a:srgbClr val="FE8278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0556" y="762639"/>
            <a:ext cx="374538" cy="374538"/>
          </a:xfrm>
          <a:prstGeom prst="ellipse">
            <a:avLst/>
          </a:prstGeom>
          <a:solidFill>
            <a:srgbClr val="FE8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1</a:t>
            </a:r>
            <a:endParaRPr lang="zh-CN" altLang="en-US" sz="1600" dirty="0"/>
          </a:p>
        </p:txBody>
      </p:sp>
      <p:grpSp>
        <p:nvGrpSpPr>
          <p:cNvPr id="6" name="组合 5"/>
          <p:cNvGrpSpPr/>
          <p:nvPr/>
        </p:nvGrpSpPr>
        <p:grpSpPr>
          <a:xfrm>
            <a:off x="9339580" y="3498215"/>
            <a:ext cx="1532890" cy="1541780"/>
            <a:chOff x="12608" y="6120"/>
            <a:chExt cx="2414" cy="2428"/>
          </a:xfrm>
        </p:grpSpPr>
        <p:sp>
          <p:nvSpPr>
            <p:cNvPr id="4" name="椭圆 3"/>
            <p:cNvSpPr/>
            <p:nvPr/>
          </p:nvSpPr>
          <p:spPr>
            <a:xfrm>
              <a:off x="12608" y="6120"/>
              <a:ext cx="2414" cy="242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" name="直接连接符 1"/>
            <p:cNvCxnSpPr/>
            <p:nvPr/>
          </p:nvCxnSpPr>
          <p:spPr>
            <a:xfrm>
              <a:off x="12961" y="6442"/>
              <a:ext cx="1896" cy="1802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flipH="1">
              <a:off x="13070" y="6426"/>
              <a:ext cx="1490" cy="1818"/>
            </a:xfrm>
            <a:prstGeom prst="line">
              <a:avLst/>
            </a:prstGeom>
            <a:ln w="22225" cmpd="sng">
              <a:solidFill>
                <a:schemeClr val="bg1"/>
              </a:solidFill>
              <a:prstDash val="soli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custDataLst>
      <p:tags r:id="rId5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-文本框 24"/>
          <p:cNvSpPr txBox="1"/>
          <p:nvPr>
            <p:custDataLst>
              <p:tags r:id="rId2"/>
            </p:custDataLst>
          </p:nvPr>
        </p:nvSpPr>
        <p:spPr>
          <a:xfrm>
            <a:off x="985094" y="719076"/>
            <a:ext cx="26281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E8278"/>
                </a:solidFill>
              </a:rPr>
              <a:t>抵制网络不良信息</a:t>
            </a:r>
            <a:endParaRPr lang="zh-CN" altLang="en-US" sz="2400" dirty="0">
              <a:solidFill>
                <a:srgbClr val="FE8278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10556" y="762639"/>
            <a:ext cx="374538" cy="374538"/>
          </a:xfrm>
          <a:prstGeom prst="ellipse">
            <a:avLst/>
          </a:prstGeom>
          <a:solidFill>
            <a:srgbClr val="FE8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3</a:t>
            </a:r>
            <a:endParaRPr lang="zh-CN" altLang="en-US" sz="1600" dirty="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0" y="-554355"/>
            <a:ext cx="6932295" cy="7282180"/>
          </a:xfrm>
          <a:prstGeom prst="rect">
            <a:avLst/>
          </a:prstGeom>
        </p:spPr>
      </p:pic>
      <p:pic>
        <p:nvPicPr>
          <p:cNvPr id="2" name="图片 1" descr="32303239303034353b32303239303034313bd1dbbea6b4abb2a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0590" y="1137285"/>
            <a:ext cx="2426970" cy="2426970"/>
          </a:xfrm>
          <a:prstGeom prst="rect">
            <a:avLst/>
          </a:prstGeom>
        </p:spPr>
      </p:pic>
      <p:pic>
        <p:nvPicPr>
          <p:cNvPr id="3" name="图片 2" descr="32313534303433353b32313534303433343bd1dbbeb5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1215" y="3106420"/>
            <a:ext cx="2934970" cy="293497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36540" y="430530"/>
            <a:ext cx="5475605" cy="6038215"/>
          </a:xfrm>
          <a:prstGeom prst="rect">
            <a:avLst/>
          </a:prstGeom>
        </p:spPr>
      </p:pic>
      <p:pic>
        <p:nvPicPr>
          <p:cNvPr id="2" name="图片 1" descr="343435333336313b333635353234323bbbe1bbb0bff2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24100" y="1727835"/>
            <a:ext cx="2257425" cy="22574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2"/>
            </p:custDataLst>
          </p:nvPr>
        </p:nvSpPr>
        <p:spPr>
          <a:xfrm>
            <a:off x="4174846" y="2925786"/>
            <a:ext cx="5212080" cy="1004570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6600" dirty="0">
                <a:solidFill>
                  <a:srgbClr val="804E21"/>
                </a:solidFill>
                <a:latin typeface="熊孩子体" panose="02000500000000000000" pitchFamily="2" charset="-122"/>
                <a:ea typeface="熊孩子体" panose="02000500000000000000" pitchFamily="2" charset="-122"/>
              </a:rPr>
              <a:t>网络安全儿歌</a:t>
            </a:r>
            <a:endParaRPr lang="zh-CN" altLang="en-US" sz="6600" dirty="0">
              <a:solidFill>
                <a:srgbClr val="804E21"/>
              </a:solidFill>
              <a:latin typeface="熊孩子体" panose="02000500000000000000" pitchFamily="2" charset="-122"/>
              <a:ea typeface="熊孩子体" panose="02000500000000000000" pitchFamily="2" charset="-122"/>
            </a:endParaRPr>
          </a:p>
        </p:txBody>
      </p:sp>
      <p:sp>
        <p:nvSpPr>
          <p:cNvPr id="5" name="矩形: 圆角 9"/>
          <p:cNvSpPr/>
          <p:nvPr/>
        </p:nvSpPr>
        <p:spPr>
          <a:xfrm>
            <a:off x="1750023" y="2609850"/>
            <a:ext cx="1600200" cy="1638300"/>
          </a:xfrm>
          <a:prstGeom prst="roundRect">
            <a:avLst/>
          </a:prstGeom>
          <a:solidFill>
            <a:srgbClr val="FD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srgbClr val="804E21"/>
                </a:solidFill>
                <a:latin typeface="熊孩子体" panose="02000500000000000000" pitchFamily="2" charset="-122"/>
                <a:ea typeface="熊孩子体" panose="02000500000000000000" pitchFamily="2" charset="-122"/>
              </a:rPr>
              <a:t>02</a:t>
            </a:r>
            <a:endParaRPr lang="zh-CN" altLang="en-US" sz="6600" dirty="0">
              <a:solidFill>
                <a:srgbClr val="804E21"/>
              </a:solidFill>
              <a:latin typeface="熊孩子体" panose="02000500000000000000" pitchFamily="2" charset="-122"/>
              <a:ea typeface="熊孩子体" panose="02000500000000000000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805" y="-179070"/>
            <a:ext cx="8677910" cy="6915150"/>
          </a:xfrm>
          <a:prstGeom prst="rect">
            <a:avLst/>
          </a:prstGeom>
        </p:spPr>
      </p:pic>
      <p:sp>
        <p:nvSpPr>
          <p:cNvPr id="31746" name="PA-矩形 3"/>
          <p:cNvSpPr>
            <a:spLocks noGrp="1" noChangeArrowheads="1"/>
          </p:cNvSpPr>
          <p:nvPr>
            <p:ph type="body" idx="4294967295"/>
            <p:custDataLst>
              <p:tags r:id="rId3"/>
            </p:custDataLst>
          </p:nvPr>
        </p:nvSpPr>
        <p:spPr>
          <a:xfrm>
            <a:off x="4086860" y="2451100"/>
            <a:ext cx="7576820" cy="3555365"/>
          </a:xfrm>
        </p:spPr>
        <p:txBody>
          <a:bodyPr>
            <a:noAutofit/>
          </a:bodyPr>
          <a:lstStyle/>
          <a:p>
            <a:pPr marL="0" algn="just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sz="1800" dirty="0">
                <a:solidFill>
                  <a:srgbClr val="804E21"/>
                </a:solidFill>
                <a:cs typeface="+mn-ea"/>
                <a:sym typeface="+mn-lt"/>
              </a:rPr>
              <a:t>你拍一，我拍一，网络安全要牢记；你拍二，我拍二，网络中奖需谨慎；</a:t>
            </a:r>
            <a:endParaRPr lang="zh-CN" sz="1800" dirty="0">
              <a:solidFill>
                <a:srgbClr val="804E21"/>
              </a:solidFill>
              <a:cs typeface="+mn-ea"/>
              <a:sym typeface="+mn-lt"/>
            </a:endParaRPr>
          </a:p>
          <a:p>
            <a:pPr marL="0" algn="just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sz="1800" dirty="0">
                <a:solidFill>
                  <a:srgbClr val="804E21"/>
                </a:solidFill>
                <a:cs typeface="+mn-ea"/>
                <a:sym typeface="+mn-lt"/>
              </a:rPr>
              <a:t>你拍三，我拍三，密码就是保护伞；你拍四，我拍四，淫秽信息要抵制；</a:t>
            </a:r>
            <a:endParaRPr lang="zh-CN" sz="1800" dirty="0">
              <a:solidFill>
                <a:srgbClr val="804E21"/>
              </a:solidFill>
              <a:cs typeface="+mn-ea"/>
              <a:sym typeface="+mn-lt"/>
            </a:endParaRPr>
          </a:p>
          <a:p>
            <a:pPr marL="0" algn="just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sz="1800" dirty="0">
                <a:solidFill>
                  <a:srgbClr val="804E21"/>
                </a:solidFill>
                <a:cs typeface="+mn-ea"/>
                <a:sym typeface="+mn-lt"/>
              </a:rPr>
              <a:t>你拍五，我拍五，网上交友不会晤；你拍六，我拍六，上网冲浪不久留；</a:t>
            </a:r>
            <a:endParaRPr lang="zh-CN" sz="1800" dirty="0">
              <a:solidFill>
                <a:srgbClr val="804E21"/>
              </a:solidFill>
              <a:cs typeface="+mn-ea"/>
              <a:sym typeface="+mn-lt"/>
            </a:endParaRPr>
          </a:p>
          <a:p>
            <a:pPr marL="0" algn="just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sz="1800" dirty="0">
                <a:solidFill>
                  <a:srgbClr val="804E21"/>
                </a:solidFill>
                <a:cs typeface="+mn-ea"/>
                <a:sym typeface="+mn-lt"/>
              </a:rPr>
              <a:t>你拍七，我拍七，网上购物防被欺；你拍八，我拍八，虚假信息不转发；</a:t>
            </a:r>
            <a:endParaRPr lang="zh-CN" sz="1800" dirty="0">
              <a:solidFill>
                <a:srgbClr val="804E21"/>
              </a:solidFill>
              <a:cs typeface="+mn-ea"/>
              <a:sym typeface="+mn-lt"/>
            </a:endParaRPr>
          </a:p>
          <a:p>
            <a:pPr marL="0" algn="just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sz="1800" dirty="0">
                <a:solidFill>
                  <a:srgbClr val="804E21"/>
                </a:solidFill>
                <a:cs typeface="+mn-ea"/>
                <a:sym typeface="+mn-lt"/>
              </a:rPr>
              <a:t>你拍九，我拍九，沉迷网游不可救；你拍十，我拍十，支付信息要真实。</a:t>
            </a:r>
            <a:endParaRPr lang="zh-CN" sz="1800" dirty="0">
              <a:solidFill>
                <a:srgbClr val="804E21"/>
              </a:solidFill>
              <a:cs typeface="+mn-ea"/>
              <a:sym typeface="+mn-lt"/>
            </a:endParaRPr>
          </a:p>
        </p:txBody>
      </p:sp>
      <p:sp>
        <p:nvSpPr>
          <p:cNvPr id="5" name="PA-文本框 4"/>
          <p:cNvSpPr txBox="1"/>
          <p:nvPr>
            <p:custDataLst>
              <p:tags r:id="rId4"/>
            </p:custDataLst>
          </p:nvPr>
        </p:nvSpPr>
        <p:spPr>
          <a:xfrm>
            <a:off x="6440979" y="1137561"/>
            <a:ext cx="2328511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Tx/>
              <a:buNone/>
            </a:pPr>
            <a:r>
              <a:rPr lang="zh-CN" altLang="en-US" sz="2800" b="1" dirty="0">
                <a:solidFill>
                  <a:srgbClr val="804E21"/>
                </a:solidFill>
                <a:cs typeface="+mn-ea"/>
                <a:sym typeface="+mn-lt"/>
              </a:rPr>
              <a:t>网络安全儿歌</a:t>
            </a:r>
            <a:endParaRPr lang="zh-CN" altLang="en-US" sz="2800" b="1" dirty="0">
              <a:solidFill>
                <a:srgbClr val="804E21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0265" y="1058821"/>
            <a:ext cx="4645693" cy="494792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27" b="13847"/>
          <a:stretch>
            <a:fillRect/>
          </a:stretch>
        </p:blipFill>
        <p:spPr>
          <a:xfrm>
            <a:off x="484291" y="580570"/>
            <a:ext cx="11214224" cy="59653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724" y="-876035"/>
            <a:ext cx="3954768" cy="39547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52410" y="2202402"/>
            <a:ext cx="3877986" cy="1200329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7200" cap="none" spc="0" dirty="0" smtClean="0">
                <a:ln w="952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熊孩子体" panose="02000500000000000000" pitchFamily="2" charset="-122"/>
                <a:ea typeface="熊孩子体" panose="02000500000000000000" pitchFamily="2" charset="-122"/>
              </a:rPr>
              <a:t>谢谢观看</a:t>
            </a:r>
            <a:endParaRPr lang="zh-CN" altLang="en-US" sz="7200" cap="none" spc="0" dirty="0">
              <a:ln w="95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熊孩子体" panose="02000500000000000000" pitchFamily="2" charset="-122"/>
              <a:ea typeface="熊孩子体" panose="02000500000000000000" pitchFamily="2" charset="-122"/>
            </a:endParaRPr>
          </a:p>
        </p:txBody>
      </p:sp>
      <p:sp>
        <p:nvSpPr>
          <p:cNvPr id="9" name="PA-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4641324" y="3563256"/>
            <a:ext cx="2900158" cy="462476"/>
          </a:xfrm>
        </p:spPr>
        <p:txBody>
          <a:bodyPr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熊孩子体" panose="02000500000000000000" pitchFamily="2" charset="-122"/>
                <a:ea typeface="熊孩子体" panose="02000500000000000000" pitchFamily="2" charset="-122"/>
                <a:cs typeface="+mn-ea"/>
                <a:sym typeface="+mn-lt"/>
              </a:rPr>
              <a:t>演讲人：觅知</a:t>
            </a:r>
            <a:endParaRPr lang="zh-CN" altLang="en-US" sz="2800" dirty="0">
              <a:solidFill>
                <a:schemeClr val="bg1"/>
              </a:solidFill>
              <a:latin typeface="熊孩子体" panose="02000500000000000000" pitchFamily="2" charset="-122"/>
              <a:ea typeface="熊孩子体" panose="02000500000000000000" pitchFamily="2" charset="-122"/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>
</file>

<file path=ppt/tags/tag1.xml><?xml version="1.0" encoding="utf-8"?>
<p:tagLst xmlns:p="http://schemas.openxmlformats.org/presentationml/2006/main">
  <p:tag name="PA" val="v5.2.11"/>
  <p:tag name="WHOLESPTYPE" val="Shape_SubTitle"/>
</p:tagLst>
</file>

<file path=ppt/tags/tag10.xml><?xml version="1.0" encoding="utf-8"?>
<p:tagLst xmlns:p="http://schemas.openxmlformats.org/presentationml/2006/main">
  <p:tag name="RESOURCELIBID_LIB" val="308829"/>
  <p:tag name="WHOLEPAGETYPE" val="Page_Head"/>
</p:tagLst>
</file>

<file path=ppt/tags/tag11.xml><?xml version="1.0" encoding="utf-8"?>
<p:tagLst xmlns:p="http://schemas.openxmlformats.org/presentationml/2006/main">
  <p:tag name="PA" val="v5.2.11"/>
  <p:tag name="WHOLESPTYPE" val="Shape_Text"/>
</p:tagLst>
</file>

<file path=ppt/tags/tag12.xml><?xml version="1.0" encoding="utf-8"?>
<p:tagLst xmlns:p="http://schemas.openxmlformats.org/presentationml/2006/main">
  <p:tag name="PA" val="v5.2.11"/>
  <p:tag name="WHOLESPTYPE" val="Shape_SubTitle"/>
</p:tagLst>
</file>

<file path=ppt/tags/tag13.xml><?xml version="1.0" encoding="utf-8"?>
<p:tagLst xmlns:p="http://schemas.openxmlformats.org/presentationml/2006/main">
  <p:tag name="RESOURCELIBID_LIB" val="308829"/>
  <p:tag name="WHOLEPAGETYPE" val="Page_Head"/>
  <p:tag name="LINKREPLACED" val="True"/>
</p:tagLst>
</file>

<file path=ppt/tags/tag14.xml><?xml version="1.0" encoding="utf-8"?>
<p:tagLst xmlns:p="http://schemas.openxmlformats.org/presentationml/2006/main">
  <p:tag name="PA" val="v5.2.11"/>
  <p:tag name="WHOLESPTYPE" val="Shape_SubTitle"/>
</p:tagLst>
</file>

<file path=ppt/tags/tag15.xml><?xml version="1.0" encoding="utf-8"?>
<p:tagLst xmlns:p="http://schemas.openxmlformats.org/presentationml/2006/main">
  <p:tag name="RESOURCELIBID_LIB" val="308829"/>
  <p:tag name="WHOLEPAGETYPE" val="Page_Head"/>
</p:tagLst>
</file>

<file path=ppt/tags/tag16.xml><?xml version="1.0" encoding="utf-8"?>
<p:tagLst xmlns:p="http://schemas.openxmlformats.org/presentationml/2006/main">
  <p:tag name="RESOURCELIBID_LIB" val="308829"/>
  <p:tag name="WHOLEPAGETYPE" val="Page_Head"/>
</p:tagLst>
</file>

<file path=ppt/tags/tag17.xml><?xml version="1.0" encoding="utf-8"?>
<p:tagLst xmlns:p="http://schemas.openxmlformats.org/presentationml/2006/main">
  <p:tag name="PA" val="v5.2.11"/>
  <p:tag name="WHOLESPTYPE" val="Shape_SubTitle"/>
</p:tagLst>
</file>

<file path=ppt/tags/tag18.xml><?xml version="1.0" encoding="utf-8"?>
<p:tagLst xmlns:p="http://schemas.openxmlformats.org/presentationml/2006/main">
  <p:tag name="RESOURCELIBID_LIB" val="308829"/>
  <p:tag name="WHOLEPAGETYPE" val="Page_Head"/>
</p:tagLst>
</file>

<file path=ppt/tags/tag19.xml><?xml version="1.0" encoding="utf-8"?>
<p:tagLst xmlns:p="http://schemas.openxmlformats.org/presentationml/2006/main">
  <p:tag name="PA" val="v5.2.11"/>
  <p:tag name="WHOLESPTYPE" val="Shape_Text"/>
</p:tagLst>
</file>

<file path=ppt/tags/tag2.xml><?xml version="1.0" encoding="utf-8"?>
<p:tagLst xmlns:p="http://schemas.openxmlformats.org/presentationml/2006/main">
  <p:tag name="RESOURCELIBID_LIB" val="308829"/>
  <p:tag name="WHOLEPAGETYPE" val="Page_Head"/>
</p:tagLst>
</file>

<file path=ppt/tags/tag20.xml><?xml version="1.0" encoding="utf-8"?>
<p:tagLst xmlns:p="http://schemas.openxmlformats.org/presentationml/2006/main">
  <p:tag name="PA" val="v5.2.11"/>
  <p:tag name="WHOLESPTYPE" val="Shape_Other"/>
</p:tagLst>
</file>

<file path=ppt/tags/tag21.xml><?xml version="1.0" encoding="utf-8"?>
<p:tagLst xmlns:p="http://schemas.openxmlformats.org/presentationml/2006/main">
  <p:tag name="RESOURCELIBID_LIB" val="308829"/>
  <p:tag name="WHOLEPAGETYPE" val="Page_Head"/>
</p:tagLst>
</file>

<file path=ppt/tags/tag22.xml><?xml version="1.0" encoding="utf-8"?>
<p:tagLst xmlns:p="http://schemas.openxmlformats.org/presentationml/2006/main">
  <p:tag name="PA" val="v5.2.11"/>
  <p:tag name="WHOLESPTYPE" val="Shape_SubTitle"/>
</p:tagLst>
</file>

<file path=ppt/tags/tag23.xml><?xml version="1.0" encoding="utf-8"?>
<p:tagLst xmlns:p="http://schemas.openxmlformats.org/presentationml/2006/main">
  <p:tag name="RESOURCELIBID_LIB" val="308829"/>
  <p:tag name="WHOLEPAGETYPE" val="Page_Head"/>
</p:tagLst>
</file>

<file path=ppt/tags/tag24.xml><?xml version="1.0" encoding="utf-8"?>
<p:tagLst xmlns:p="http://schemas.openxmlformats.org/presentationml/2006/main">
  <p:tag name="RESOURCELIBID_PRE" val="308829"/>
</p:tagLst>
</file>

<file path=ppt/tags/tag3.xml><?xml version="1.0" encoding="utf-8"?>
<p:tagLst xmlns:p="http://schemas.openxmlformats.org/presentationml/2006/main">
  <p:tag name="PA" val="v5.2.11"/>
  <p:tag name="WHOLESPTYPE" val="Shape_Other"/>
</p:tagLst>
</file>

<file path=ppt/tags/tag4.xml><?xml version="1.0" encoding="utf-8"?>
<p:tagLst xmlns:p="http://schemas.openxmlformats.org/presentationml/2006/main">
  <p:tag name="PA" val="v5.2.11"/>
  <p:tag name="WHOLESPTYPE" val="Shape_SubTitle"/>
</p:tagLst>
</file>

<file path=ppt/tags/tag5.xml><?xml version="1.0" encoding="utf-8"?>
<p:tagLst xmlns:p="http://schemas.openxmlformats.org/presentationml/2006/main">
  <p:tag name="PA" val="v5.2.11"/>
  <p:tag name="WHOLESPTYPE" val="Shape_Other"/>
</p:tagLst>
</file>

<file path=ppt/tags/tag6.xml><?xml version="1.0" encoding="utf-8"?>
<p:tagLst xmlns:p="http://schemas.openxmlformats.org/presentationml/2006/main">
  <p:tag name="PA" val="v5.2.11"/>
  <p:tag name="WHOLESPTYPE" val="Shape_SubTitle"/>
</p:tagLst>
</file>

<file path=ppt/tags/tag7.xml><?xml version="1.0" encoding="utf-8"?>
<p:tagLst xmlns:p="http://schemas.openxmlformats.org/presentationml/2006/main">
  <p:tag name="PA" val="v5.2.11"/>
  <p:tag name="WHOLESPTYPE" val="Shape_Title"/>
</p:tagLst>
</file>

<file path=ppt/tags/tag8.xml><?xml version="1.0" encoding="utf-8"?>
<p:tagLst xmlns:p="http://schemas.openxmlformats.org/presentationml/2006/main">
  <p:tag name="RESOURCELIBID_LIB" val="308829"/>
  <p:tag name="WHOLEPAGETYPE" val="Page_Cat"/>
</p:tagLst>
</file>

<file path=ppt/tags/tag9.xml><?xml version="1.0" encoding="utf-8"?>
<p:tagLst xmlns:p="http://schemas.openxmlformats.org/presentationml/2006/main">
  <p:tag name="PA" val="v5.2.11"/>
  <p:tag name="WHOLESPTYPE" val="Shape_SubTitl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iyw5inl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</Words>
  <Application>WPS 演示</Application>
  <PresentationFormat>自定义</PresentationFormat>
  <Paragraphs>45</Paragraphs>
  <Slides>9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熊孩子体</vt:lpstr>
      <vt:lpstr>Arial Unicode MS</vt:lpstr>
      <vt:lpstr>思源黑体 CN Regular</vt:lpstr>
      <vt:lpstr>黑体</vt:lpstr>
      <vt:lpstr>等线</vt:lpstr>
      <vt:lpstr>Calibri</vt:lpstr>
      <vt:lpstr>Office 主题​​</vt:lpstr>
      <vt:lpstr>PowerPoint 演示文稿</vt:lpstr>
      <vt:lpstr>目  录 CONTENTS</vt:lpstr>
      <vt:lpstr>PowerPoint 演示文稿</vt:lpstr>
      <vt:lpstr>小朋友请注意不要随便下载、打开陌生安装程序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小学生网络安全教育</dc:title>
  <dc:creator>hp</dc:creator>
  <cp:lastModifiedBy>暗隅</cp:lastModifiedBy>
  <cp:revision>33</cp:revision>
  <dcterms:created xsi:type="dcterms:W3CDTF">2022-09-05T07:17:00Z</dcterms:created>
  <dcterms:modified xsi:type="dcterms:W3CDTF">2022-09-05T09:34:30Z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791F2E06D5C68D0906A01563877CF07C</vt:lpwstr>
  </property>
  <property fmtid="{D5CDD505-2E9C-101B-9397-08002B2CF9AE}" pid="3" name="KSOProductBuildVer">
    <vt:lpwstr>2052-11.1.0.11579</vt:lpwstr>
  </property>
</Properties>
</file>