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1" r:id="rId3"/>
    <p:sldId id="257" r:id="rId5"/>
    <p:sldId id="265" r:id="rId6"/>
    <p:sldId id="269" r:id="rId7"/>
    <p:sldId id="283" r:id="rId8"/>
    <p:sldId id="284" r:id="rId9"/>
    <p:sldId id="267" r:id="rId10"/>
    <p:sldId id="282" r:id="rId11"/>
    <p:sldId id="281" r:id="rId12"/>
    <p:sldId id="266" r:id="rId13"/>
    <p:sldId id="272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A5"/>
    <a:srgbClr val="FFFFFF"/>
    <a:srgbClr val="3E95A1"/>
    <a:srgbClr val="B7DEE8"/>
    <a:srgbClr val="3C7FB8"/>
    <a:srgbClr val="7D0B01"/>
    <a:srgbClr val="FFC135"/>
    <a:srgbClr val="00C1CA"/>
    <a:srgbClr val="EF4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44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468"/>
      </p:cViewPr>
      <p:guideLst>
        <p:guide orient="horz" pos="213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551A3-59C8-4052-B151-5554EBD2C5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AE6A8-91E2-4CE8-BA94-D254F6A0DD5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6A8-91E2-4CE8-BA94-D254F6A0DD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6A8-91E2-4CE8-BA94-D254F6A0DD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6A8-91E2-4CE8-BA94-D254F6A0DD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6A8-91E2-4CE8-BA94-D254F6A0DD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6A8-91E2-4CE8-BA94-D254F6A0DD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6A8-91E2-4CE8-BA94-D254F6A0DD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6A8-91E2-4CE8-BA94-D254F6A0DD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6A8-91E2-4CE8-BA94-D254F6A0DD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6A8-91E2-4CE8-BA94-D254F6A0DD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6A8-91E2-4CE8-BA94-D254F6A0DD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6A8-91E2-4CE8-BA94-D254F6A0DD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7.png"/><Relationship Id="rId7" Type="http://schemas.openxmlformats.org/officeDocument/2006/relationships/image" Target="../media/image6.jpe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7.xml"/><Relationship Id="rId5" Type="http://schemas.openxmlformats.org/officeDocument/2006/relationships/hyperlink" Target="20210224&#65288;24&#31186;&#65289;&#22235;9&#25918;&#23398;&#25972;&#38431;&#21069;&#20446;&#26122;&#26519;&#25315;&#25243;&#40644;&#36828;&#33322;&#26412;&#23376;&#34987;&#25512;&#20498;&#26029;&#38376;&#29273;.mp4" TargetMode="External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7.xml"/><Relationship Id="rId5" Type="http://schemas.openxmlformats.org/officeDocument/2006/relationships/hyperlink" Target="20210224&#65288;24&#31186;&#65289;&#22235;9&#25918;&#23398;&#25972;&#38431;&#21069;&#20446;&#26122;&#26519;&#25315;&#25243;&#40644;&#36828;&#33322;&#26412;&#23376;&#34987;&#25512;&#20498;&#26029;&#38376;&#29273;.mp4" TargetMode="External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椭圆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157595"/>
          </a:xfrm>
          <a:prstGeom prst="rect">
            <a:avLst/>
          </a:prstGeom>
        </p:spPr>
      </p:pic>
      <p:pic>
        <p:nvPicPr>
          <p:cNvPr id="20" name="PA-图片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screen"/>
          <a:srcRect l="28067" t="8460" r="34078"/>
          <a:stretch>
            <a:fillRect/>
          </a:stretch>
        </p:blipFill>
        <p:spPr>
          <a:xfrm>
            <a:off x="111125" y="4556125"/>
            <a:ext cx="1604645" cy="2157095"/>
          </a:xfrm>
          <a:prstGeom prst="rect">
            <a:avLst/>
          </a:prstGeom>
        </p:spPr>
      </p:pic>
      <p:pic>
        <p:nvPicPr>
          <p:cNvPr id="73" name="图片 72" descr="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2254" y="1569086"/>
            <a:ext cx="2399480" cy="219858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40915" y="1861185"/>
            <a:ext cx="7968615" cy="161480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dist">
              <a:lnSpc>
                <a:spcPct val="150000"/>
              </a:lnSpc>
            </a:pPr>
            <a:r>
              <a:rPr lang="zh-CN" altLang="en-US" sz="6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畅安校园安全行动</a:t>
            </a:r>
            <a:endParaRPr lang="zh-CN" altLang="en-US" sz="6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23628" y="4556125"/>
            <a:ext cx="5012055" cy="9531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新北区新桥实验小学</a:t>
            </a: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姚建法</a:t>
            </a: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endParaRPr lang="en-US" altLang="zh-CN" sz="28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/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2022</a:t>
            </a:r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</a:t>
            </a:r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月</a:t>
            </a: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28</a:t>
            </a:r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61640" y="132715"/>
            <a:ext cx="6536055" cy="46037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2022-2023</a:t>
            </a:r>
            <a:r>
              <a:rPr lang="zh-CN" altLang="en-US"/>
              <a:t>学年第一学期开学工作会议之安全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7970" y="4556125"/>
            <a:ext cx="1699895" cy="2230120"/>
          </a:xfrm>
          <a:prstGeom prst="rect">
            <a:avLst/>
          </a:prstGeom>
        </p:spPr>
      </p:pic>
      <p:pic>
        <p:nvPicPr>
          <p:cNvPr id="6" name="图片 2" descr="SU(W7U[[BJ%TK4ZHSESH6QC_副本.png"/>
          <p:cNvPicPr>
            <a:picLocks noChangeAspect="1" noChangeArrowheads="1"/>
          </p:cNvPicPr>
          <p:nvPr/>
        </p:nvPicPr>
        <p:blipFill>
          <a:blip r:embed="rId6"/>
          <a:srcRect b="56686"/>
          <a:stretch>
            <a:fillRect/>
          </a:stretch>
        </p:blipFill>
        <p:spPr bwMode="auto">
          <a:xfrm rot="-1592003">
            <a:off x="90805" y="118745"/>
            <a:ext cx="80200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1" descr="校徽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84"/>
          <a:stretch>
            <a:fillRect/>
          </a:stretch>
        </p:blipFill>
        <p:spPr bwMode="auto">
          <a:xfrm>
            <a:off x="643255" y="364490"/>
            <a:ext cx="1804670" cy="39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44885" y="14605"/>
            <a:ext cx="1041400" cy="1435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椭圆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157595"/>
          </a:xfrm>
          <a:prstGeom prst="rect">
            <a:avLst/>
          </a:prstGeom>
        </p:spPr>
      </p:pic>
      <p:pic>
        <p:nvPicPr>
          <p:cNvPr id="1026" name="图片 2" descr="SU(W7U[[BJ%TK4ZHSESH6QC_副本.png"/>
          <p:cNvPicPr>
            <a:picLocks noChangeAspect="1" noChangeArrowheads="1"/>
          </p:cNvPicPr>
          <p:nvPr/>
        </p:nvPicPr>
        <p:blipFill>
          <a:blip r:embed="rId2"/>
          <a:srcRect b="56686"/>
          <a:stretch>
            <a:fillRect/>
          </a:stretch>
        </p:blipFill>
        <p:spPr bwMode="auto">
          <a:xfrm rot="-1592003">
            <a:off x="90805" y="118745"/>
            <a:ext cx="80200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1" descr="校徽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84"/>
          <a:stretch>
            <a:fillRect/>
          </a:stretch>
        </p:blipFill>
        <p:spPr bwMode="auto">
          <a:xfrm>
            <a:off x="643255" y="364490"/>
            <a:ext cx="1804670" cy="39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2839720" y="252095"/>
            <a:ext cx="6804025" cy="23069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dist"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门禁管理</a:t>
            </a:r>
            <a:r>
              <a:rPr lang="en-US" altLang="zh-CN" sz="48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——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周</a:t>
            </a:r>
            <a:r>
              <a:rPr lang="zh-CN" altLang="en-US" sz="48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而又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全</a:t>
            </a:r>
            <a:endParaRPr lang="zh-CN" altLang="en-US" sz="48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dist">
              <a:lnSpc>
                <a:spcPct val="150000"/>
              </a:lnSpc>
            </a:pPr>
            <a:endParaRPr lang="zh-CN" altLang="en-US" sz="4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" name="图片 9" descr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885" y="14605"/>
            <a:ext cx="1041400" cy="1435735"/>
          </a:xfrm>
          <a:prstGeom prst="rect">
            <a:avLst/>
          </a:prstGeom>
        </p:spPr>
      </p:pic>
      <p:sp>
        <p:nvSpPr>
          <p:cNvPr id="11" name="AutoShape 15">
            <a:hlinkClick r:id="rId5" action="ppaction://hlinkfile"/>
          </p:cNvPr>
          <p:cNvSpPr/>
          <p:nvPr/>
        </p:nvSpPr>
        <p:spPr>
          <a:xfrm>
            <a:off x="3626485" y="1819275"/>
            <a:ext cx="4939665" cy="755015"/>
          </a:xfrm>
          <a:prstGeom prst="roundRect">
            <a:avLst>
              <a:gd name="adj" fmla="val 11921"/>
            </a:avLst>
          </a:prstGeom>
          <a:solidFill>
            <a:srgbClr val="8DDDE3"/>
          </a:solidFill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 eaLnBrk="1" hangingPunct="1">
              <a:buNone/>
            </a:pPr>
            <a:r>
              <a:rPr lang="zh-CN" sz="28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一戴二问三测</a:t>
            </a:r>
            <a:r>
              <a:rPr 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四验</a:t>
            </a:r>
            <a:r>
              <a:rPr lang="zh-CN" sz="28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五记六接</a:t>
            </a:r>
            <a:endParaRPr lang="zh-CN" sz="2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AutoShape 15">
            <a:hlinkClick r:id="rId5" action="ppaction://hlinkfile"/>
          </p:cNvPr>
          <p:cNvSpPr/>
          <p:nvPr/>
        </p:nvSpPr>
        <p:spPr>
          <a:xfrm>
            <a:off x="1604645" y="4981575"/>
            <a:ext cx="8303260" cy="755015"/>
          </a:xfrm>
          <a:prstGeom prst="roundRect">
            <a:avLst>
              <a:gd name="adj" fmla="val 11921"/>
            </a:avLst>
          </a:prstGeom>
          <a:solidFill>
            <a:srgbClr val="8DDDE3"/>
          </a:solidFill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l" eaLnBrk="1" hangingPunct="1">
              <a:buNone/>
            </a:pPr>
            <a:r>
              <a:rPr 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人行道闸：（班级）</a:t>
            </a:r>
            <a:r>
              <a:rPr 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姓名</a:t>
            </a:r>
            <a:r>
              <a:rPr 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、电话（家长）、大头照</a:t>
            </a:r>
            <a:endParaRPr lang="zh-CN" sz="28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AutoShape 15">
            <a:hlinkClick r:id="rId5" action="ppaction://hlinkfile"/>
          </p:cNvPr>
          <p:cNvSpPr/>
          <p:nvPr/>
        </p:nvSpPr>
        <p:spPr>
          <a:xfrm>
            <a:off x="2875915" y="5781675"/>
            <a:ext cx="7031990" cy="596900"/>
          </a:xfrm>
          <a:prstGeom prst="roundRect">
            <a:avLst>
              <a:gd name="adj" fmla="val 11921"/>
            </a:avLst>
          </a:prstGeom>
          <a:solidFill>
            <a:srgbClr val="8DDDE3"/>
          </a:solidFill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 eaLnBrk="1" hangingPunct="1">
              <a:buNone/>
            </a:pPr>
            <a:r>
              <a:rPr lang="zh-CN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农业银行掌银</a:t>
            </a:r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APP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（家长自愿），进出接收</a:t>
            </a:r>
            <a:endParaRPr lang="zh-CN" altLang="en-US" sz="2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AutoShape 15">
            <a:hlinkClick r:id="rId5" action="ppaction://hlinkfile"/>
          </p:cNvPr>
          <p:cNvSpPr/>
          <p:nvPr/>
        </p:nvSpPr>
        <p:spPr>
          <a:xfrm>
            <a:off x="5478145" y="3800475"/>
            <a:ext cx="4429760" cy="755015"/>
          </a:xfrm>
          <a:prstGeom prst="roundRect">
            <a:avLst>
              <a:gd name="adj" fmla="val 11921"/>
            </a:avLst>
          </a:prstGeom>
          <a:solidFill>
            <a:srgbClr val="8DDDE3"/>
          </a:solidFill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l" eaLnBrk="1" hangingPunct="1">
              <a:buNone/>
            </a:pPr>
            <a:r>
              <a:rPr 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汽车道闸：姓名、车牌号</a:t>
            </a:r>
            <a:endParaRPr lang="zh-CN" sz="28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61640" y="132715"/>
            <a:ext cx="6536055" cy="46037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2022-2023</a:t>
            </a:r>
            <a:r>
              <a:rPr lang="zh-CN" altLang="en-US"/>
              <a:t>学年第一学期开学工作会议之安全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8" grpId="0" bldLvl="0" animBg="1"/>
      <p:bldP spid="12" grpId="0" bldLvl="0" animBg="1"/>
      <p:bldP spid="15" grpId="0" bldLvl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椭圆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157595"/>
          </a:xfrm>
          <a:prstGeom prst="rect">
            <a:avLst/>
          </a:prstGeom>
        </p:spPr>
      </p:pic>
      <p:pic>
        <p:nvPicPr>
          <p:cNvPr id="1026" name="图片 2" descr="SU(W7U[[BJ%TK4ZHSESH6QC_副本.png"/>
          <p:cNvPicPr>
            <a:picLocks noChangeAspect="1" noChangeArrowheads="1"/>
          </p:cNvPicPr>
          <p:nvPr/>
        </p:nvPicPr>
        <p:blipFill>
          <a:blip r:embed="rId2"/>
          <a:srcRect b="56686"/>
          <a:stretch>
            <a:fillRect/>
          </a:stretch>
        </p:blipFill>
        <p:spPr bwMode="auto">
          <a:xfrm rot="-1592003">
            <a:off x="90805" y="118745"/>
            <a:ext cx="80200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1" descr="校徽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84"/>
          <a:stretch>
            <a:fillRect/>
          </a:stretch>
        </p:blipFill>
        <p:spPr bwMode="auto">
          <a:xfrm>
            <a:off x="643255" y="364490"/>
            <a:ext cx="1804670" cy="39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2961640" y="132715"/>
            <a:ext cx="6536055" cy="46037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全体教师疫情防控与居家生活线上会议（二）</a:t>
            </a: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839720" y="252095"/>
            <a:ext cx="680402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dist">
              <a:lnSpc>
                <a:spcPct val="150000"/>
              </a:lnSpc>
            </a:pPr>
            <a:r>
              <a:rPr lang="zh-CN" altLang="en-US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共建疫情防控堡垒</a:t>
            </a:r>
            <a:endParaRPr lang="zh-CN" altLang="en-US" sz="4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" name="图片 9" descr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6665" y="226060"/>
            <a:ext cx="728980" cy="143573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839720" y="2292985"/>
            <a:ext cx="774509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/>
              <a:t>我们现在所有的努力付出和所谓失去，</a:t>
            </a:r>
            <a:endParaRPr lang="zh-CN" sz="3200"/>
          </a:p>
          <a:p>
            <a:r>
              <a:rPr lang="zh-CN" sz="3200" b="1">
                <a:solidFill>
                  <a:srgbClr val="00B050"/>
                </a:solidFill>
              </a:rPr>
              <a:t>将来定会以另一种形式</a:t>
            </a:r>
            <a:r>
              <a:rPr lang="en-US" altLang="zh-CN" sz="3200" b="1">
                <a:solidFill>
                  <a:srgbClr val="00B050"/>
                </a:solidFill>
              </a:rPr>
              <a:t>“</a:t>
            </a:r>
            <a:r>
              <a:rPr lang="zh-CN" sz="3200" b="1">
                <a:solidFill>
                  <a:srgbClr val="00B050"/>
                </a:solidFill>
              </a:rPr>
              <a:t>打包</a:t>
            </a:r>
            <a:r>
              <a:rPr lang="en-US" altLang="zh-CN" sz="3200" b="1">
                <a:solidFill>
                  <a:srgbClr val="00B050"/>
                </a:solidFill>
              </a:rPr>
              <a:t>”</a:t>
            </a:r>
            <a:r>
              <a:rPr lang="zh-CN" sz="3200" b="1">
                <a:solidFill>
                  <a:srgbClr val="00B050"/>
                </a:solidFill>
              </a:rPr>
              <a:t>归来！！</a:t>
            </a:r>
            <a:endParaRPr lang="zh-CN" sz="3200" b="1">
              <a:solidFill>
                <a:srgbClr val="00B050"/>
              </a:solidFill>
            </a:endParaRPr>
          </a:p>
          <a:p>
            <a:endParaRPr lang="zh-CN" sz="3200" b="1">
              <a:solidFill>
                <a:srgbClr val="00B050"/>
              </a:solidFill>
            </a:endParaRPr>
          </a:p>
          <a:p>
            <a:pPr algn="ctr"/>
            <a:r>
              <a:rPr lang="zh-CN" sz="3200" b="1">
                <a:solidFill>
                  <a:srgbClr val="FF0000"/>
                </a:solidFill>
              </a:rPr>
              <a:t>让我们，</a:t>
            </a:r>
            <a:endParaRPr lang="zh-CN" sz="3200" b="1">
              <a:solidFill>
                <a:srgbClr val="FF0000"/>
              </a:solidFill>
            </a:endParaRPr>
          </a:p>
          <a:p>
            <a:pPr algn="ctr"/>
            <a:r>
              <a:rPr lang="zh-CN" sz="3200" b="1">
                <a:solidFill>
                  <a:srgbClr val="FF0000"/>
                </a:solidFill>
              </a:rPr>
              <a:t>一起努力向未来！！</a:t>
            </a:r>
            <a:endParaRPr lang="zh-CN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椭圆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157595"/>
          </a:xfrm>
          <a:prstGeom prst="rect">
            <a:avLst/>
          </a:prstGeom>
        </p:spPr>
      </p:pic>
      <p:pic>
        <p:nvPicPr>
          <p:cNvPr id="1026" name="图片 2" descr="SU(W7U[[BJ%TK4ZHSESH6QC_副本.png"/>
          <p:cNvPicPr>
            <a:picLocks noChangeAspect="1" noChangeArrowheads="1"/>
          </p:cNvPicPr>
          <p:nvPr/>
        </p:nvPicPr>
        <p:blipFill>
          <a:blip r:embed="rId2"/>
          <a:srcRect b="56686"/>
          <a:stretch>
            <a:fillRect/>
          </a:stretch>
        </p:blipFill>
        <p:spPr bwMode="auto">
          <a:xfrm rot="-1592003">
            <a:off x="90805" y="118745"/>
            <a:ext cx="80200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1" descr="校徽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84"/>
          <a:stretch>
            <a:fillRect/>
          </a:stretch>
        </p:blipFill>
        <p:spPr bwMode="auto">
          <a:xfrm>
            <a:off x="643255" y="364490"/>
            <a:ext cx="1804670" cy="39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2839720" y="252095"/>
            <a:ext cx="680402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dist">
              <a:lnSpc>
                <a:spcPct val="150000"/>
              </a:lnSpc>
            </a:pPr>
            <a:r>
              <a:rPr lang="zh-CN" altLang="en-US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畅安校园安全行动</a:t>
            </a:r>
            <a:endParaRPr lang="zh-CN" altLang="en-US" sz="4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" name="图片 9" descr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885" y="14605"/>
            <a:ext cx="1041400" cy="14357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40050" y="1827530"/>
            <a:ext cx="6549390" cy="583565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思想认识</a:t>
            </a:r>
            <a:r>
              <a:rPr lang="en-US" altLang="zh-CN" sz="32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</a:t>
            </a:r>
            <a:r>
              <a:rPr lang="zh-CN" altLang="en-US" sz="32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而又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</a:t>
            </a:r>
            <a:endParaRPr lang="zh-CN" altLang="en-US" sz="32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34970" y="2799715"/>
            <a:ext cx="6549390" cy="583565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安全常鸣</a:t>
            </a:r>
            <a:r>
              <a:rPr lang="en-US" altLang="zh-CN" sz="32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严</a:t>
            </a:r>
            <a:r>
              <a:rPr lang="zh-CN" altLang="en-US" sz="32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而又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实</a:t>
            </a:r>
            <a:endParaRPr lang="zh-CN" altLang="en-US" sz="32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08300" y="3798570"/>
            <a:ext cx="6549390" cy="583565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疫情防控</a:t>
            </a:r>
            <a:r>
              <a:rPr lang="en-US" altLang="zh-CN" sz="32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细</a:t>
            </a:r>
            <a:r>
              <a:rPr lang="zh-CN" altLang="en-US" sz="32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而又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暖</a:t>
            </a:r>
            <a:endParaRPr lang="zh-CN" altLang="en-US" sz="32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2924810" y="4797425"/>
            <a:ext cx="6549390" cy="583565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32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门禁系统</a:t>
            </a:r>
            <a:r>
              <a:rPr lang="en-US" altLang="zh-CN" sz="32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周</a:t>
            </a:r>
            <a:r>
              <a:rPr lang="zh-CN" altLang="en-US" sz="32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而又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</a:t>
            </a:r>
            <a:endParaRPr lang="zh-CN" altLang="en-US" sz="32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61640" y="132715"/>
            <a:ext cx="6536055" cy="46037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2022-2023</a:t>
            </a:r>
            <a:r>
              <a:rPr lang="zh-CN" altLang="en-US"/>
              <a:t>学年第一学期开学工作会议之安全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bldLvl="0" animBg="1"/>
      <p:bldP spid="13" grpId="0" bldLvl="0" animBg="1"/>
      <p:bldP spid="14" grpId="0" bldLvl="0" animBg="1"/>
      <p:bldP spid="11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椭圆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157595"/>
          </a:xfrm>
          <a:prstGeom prst="rect">
            <a:avLst/>
          </a:prstGeom>
        </p:spPr>
      </p:pic>
      <p:pic>
        <p:nvPicPr>
          <p:cNvPr id="1026" name="图片 2" descr="SU(W7U[[BJ%TK4ZHSESH6QC_副本.png"/>
          <p:cNvPicPr>
            <a:picLocks noChangeAspect="1" noChangeArrowheads="1"/>
          </p:cNvPicPr>
          <p:nvPr/>
        </p:nvPicPr>
        <p:blipFill>
          <a:blip r:embed="rId2"/>
          <a:srcRect b="56686"/>
          <a:stretch>
            <a:fillRect/>
          </a:stretch>
        </p:blipFill>
        <p:spPr bwMode="auto">
          <a:xfrm rot="-1592003">
            <a:off x="90805" y="118745"/>
            <a:ext cx="80200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1" descr="校徽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84"/>
          <a:stretch>
            <a:fillRect/>
          </a:stretch>
        </p:blipFill>
        <p:spPr bwMode="auto">
          <a:xfrm>
            <a:off x="643255" y="364490"/>
            <a:ext cx="1804670" cy="39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2839720" y="252095"/>
            <a:ext cx="680402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dist"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思想认识</a:t>
            </a:r>
            <a:r>
              <a:rPr lang="en-US" altLang="zh-CN" sz="48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——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高</a:t>
            </a:r>
            <a:r>
              <a:rPr lang="zh-CN" altLang="en-US" sz="48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而又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明</a:t>
            </a:r>
            <a:endParaRPr lang="zh-CN" altLang="en-US" sz="4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" name="图片 9" descr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885" y="14605"/>
            <a:ext cx="1041400" cy="14357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961640" y="132715"/>
            <a:ext cx="6536055" cy="46037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2022-2023</a:t>
            </a:r>
            <a:r>
              <a:rPr lang="zh-CN" altLang="en-US"/>
              <a:t>学年第一学期开学工作会议之安全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705735" y="1936115"/>
            <a:ext cx="69380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4400" b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“人人都是安全</a:t>
            </a:r>
            <a:r>
              <a:rPr lang="zh-CN" sz="4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第一责任人</a:t>
            </a:r>
            <a:r>
              <a:rPr lang="zh-CN" sz="4400" b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endParaRPr lang="zh-CN" altLang="en-US" sz="4400" b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24175" y="2703195"/>
            <a:ext cx="69380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4400" b="1">
                <a:ea typeface="宋体" panose="02010600030101010101" pitchFamily="2" charset="-122"/>
              </a:rPr>
              <a:t>“人人都是安全员宣传员”</a:t>
            </a:r>
            <a:endParaRPr lang="zh-CN" altLang="en-US" sz="4400" b="1">
              <a:ea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8760" y="3479165"/>
            <a:ext cx="6931660" cy="3112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椭圆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157595"/>
          </a:xfrm>
          <a:prstGeom prst="rect">
            <a:avLst/>
          </a:prstGeom>
        </p:spPr>
      </p:pic>
      <p:pic>
        <p:nvPicPr>
          <p:cNvPr id="1026" name="图片 2" descr="SU(W7U[[BJ%TK4ZHSESH6QC_副本.png"/>
          <p:cNvPicPr>
            <a:picLocks noChangeAspect="1" noChangeArrowheads="1"/>
          </p:cNvPicPr>
          <p:nvPr/>
        </p:nvPicPr>
        <p:blipFill>
          <a:blip r:embed="rId2"/>
          <a:srcRect b="56686"/>
          <a:stretch>
            <a:fillRect/>
          </a:stretch>
        </p:blipFill>
        <p:spPr bwMode="auto">
          <a:xfrm rot="-1592003">
            <a:off x="90805" y="118745"/>
            <a:ext cx="80200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1" descr="校徽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84"/>
          <a:stretch>
            <a:fillRect/>
          </a:stretch>
        </p:blipFill>
        <p:spPr bwMode="auto">
          <a:xfrm>
            <a:off x="643255" y="364490"/>
            <a:ext cx="1804670" cy="39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2839720" y="252095"/>
            <a:ext cx="680402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dist"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安全常鸣</a:t>
            </a:r>
            <a:r>
              <a:rPr lang="en-US" altLang="zh-CN" sz="48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——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严</a:t>
            </a:r>
            <a:r>
              <a:rPr lang="zh-CN" altLang="en-US" sz="48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而又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实</a:t>
            </a:r>
            <a:endParaRPr lang="zh-CN" altLang="en-US" sz="4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" name="图片 9" descr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6665" y="226060"/>
            <a:ext cx="728980" cy="14357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4405" y="2470785"/>
            <a:ext cx="3587750" cy="521970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altLang="zh-CN" sz="28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、安在于细：想细</a:t>
            </a:r>
            <a:endParaRPr lang="zh-CN" altLang="en-US" sz="28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9325" y="3384550"/>
            <a:ext cx="3587750" cy="521970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altLang="zh-CN" sz="28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、安在于实：做实</a:t>
            </a:r>
            <a:endParaRPr lang="en-US" altLang="zh-CN" sz="2800" b="1" dirty="0" smtClean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7260" y="4266565"/>
            <a:ext cx="3587750" cy="521970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altLang="zh-CN" sz="28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、安在于思：启智</a:t>
            </a:r>
            <a:endParaRPr lang="zh-CN" altLang="en-US" sz="28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61640" y="132715"/>
            <a:ext cx="6536055" cy="46037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2022-2023</a:t>
            </a:r>
            <a:r>
              <a:rPr lang="zh-CN" altLang="en-US"/>
              <a:t>学年第一学期开学工作会议之安全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6604000" y="2138045"/>
            <a:ext cx="3714115" cy="34766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1">
                <a:solidFill>
                  <a:srgbClr val="007CA5"/>
                </a:solidFill>
                <a:ea typeface="宋体" panose="02010600030101010101" pitchFamily="2" charset="-122"/>
              </a:rPr>
              <a:t>门卫做好“八个一”</a:t>
            </a:r>
            <a:endParaRPr lang="zh-CN" sz="2800" b="1">
              <a:solidFill>
                <a:srgbClr val="007CA5"/>
              </a:solidFill>
              <a:ea typeface="宋体" panose="02010600030101010101" pitchFamily="2" charset="-122"/>
            </a:endParaRPr>
          </a:p>
          <a:p>
            <a:pPr indent="0"/>
            <a:r>
              <a:rPr lang="zh-CN" b="0">
                <a:ea typeface="宋体" panose="02010600030101010101" pitchFamily="2" charset="-122"/>
              </a:rPr>
              <a:t>用好一个疫防入校口诀</a:t>
            </a:r>
            <a:endParaRPr lang="zh-CN" b="0">
              <a:ea typeface="宋体" panose="02010600030101010101" pitchFamily="2" charset="-122"/>
            </a:endParaRPr>
          </a:p>
          <a:p>
            <a:pPr indent="0"/>
            <a:r>
              <a:rPr lang="zh-CN" b="0">
                <a:ea typeface="宋体" panose="02010600030101010101" pitchFamily="2" charset="-122"/>
              </a:rPr>
              <a:t>放好一个宣传小喇叭</a:t>
            </a:r>
            <a:endParaRPr lang="zh-CN" b="0">
              <a:ea typeface="宋体" panose="02010600030101010101" pitchFamily="2" charset="-122"/>
            </a:endParaRPr>
          </a:p>
          <a:p>
            <a:pPr indent="0"/>
            <a:r>
              <a:rPr lang="zh-CN" b="0">
                <a:ea typeface="宋体" panose="02010600030101010101" pitchFamily="2" charset="-122"/>
              </a:rPr>
              <a:t>开好一张师生出门证</a:t>
            </a:r>
            <a:endParaRPr lang="zh-CN" b="0">
              <a:ea typeface="宋体" panose="02010600030101010101" pitchFamily="2" charset="-122"/>
            </a:endParaRPr>
          </a:p>
          <a:p>
            <a:pPr indent="0"/>
            <a:r>
              <a:rPr lang="zh-CN" b="0">
                <a:ea typeface="宋体" panose="02010600030101010101" pitchFamily="2" charset="-122"/>
              </a:rPr>
              <a:t>备好一盒学生小口罩</a:t>
            </a:r>
            <a:endParaRPr lang="zh-CN" b="0">
              <a:ea typeface="宋体" panose="02010600030101010101" pitchFamily="2" charset="-122"/>
            </a:endParaRPr>
          </a:p>
          <a:p>
            <a:pPr indent="0"/>
            <a:r>
              <a:rPr lang="zh-CN" b="0">
                <a:ea typeface="宋体" panose="02010600030101010101" pitchFamily="2" charset="-122"/>
              </a:rPr>
              <a:t>链好一个家长志愿岗</a:t>
            </a:r>
            <a:endParaRPr lang="zh-CN" b="0">
              <a:ea typeface="宋体" panose="02010600030101010101" pitchFamily="2" charset="-122"/>
            </a:endParaRPr>
          </a:p>
          <a:p>
            <a:pPr indent="0"/>
            <a:r>
              <a:rPr lang="zh-CN" b="0">
                <a:ea typeface="宋体" panose="02010600030101010101" pitchFamily="2" charset="-122"/>
              </a:rPr>
              <a:t>拍好一份校园夜巡图</a:t>
            </a:r>
            <a:endParaRPr lang="zh-CN" b="0">
              <a:ea typeface="宋体" panose="02010600030101010101" pitchFamily="2" charset="-122"/>
            </a:endParaRPr>
          </a:p>
          <a:p>
            <a:pPr indent="0"/>
            <a:r>
              <a:rPr lang="zh-CN" b="0">
                <a:ea typeface="宋体" panose="02010600030101010101" pitchFamily="2" charset="-122"/>
              </a:rPr>
              <a:t>排好每月一张值岗表</a:t>
            </a:r>
            <a:endParaRPr lang="zh-CN" b="0">
              <a:ea typeface="宋体" panose="02010600030101010101" pitchFamily="2" charset="-122"/>
            </a:endParaRPr>
          </a:p>
          <a:p>
            <a:pPr indent="0"/>
            <a:r>
              <a:rPr lang="zh-CN" b="0">
                <a:ea typeface="宋体" panose="02010600030101010101" pitchFamily="2" charset="-122"/>
              </a:rPr>
              <a:t>抓好每月一次培训</a:t>
            </a:r>
            <a:endParaRPr lang="zh-CN" altLang="en-US" b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9" grpId="0"/>
      <p:bldP spid="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椭圆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157595"/>
          </a:xfrm>
          <a:prstGeom prst="rect">
            <a:avLst/>
          </a:prstGeom>
        </p:spPr>
      </p:pic>
      <p:pic>
        <p:nvPicPr>
          <p:cNvPr id="1026" name="图片 2" descr="SU(W7U[[BJ%TK4ZHSESH6QC_副本.png"/>
          <p:cNvPicPr>
            <a:picLocks noChangeAspect="1" noChangeArrowheads="1"/>
          </p:cNvPicPr>
          <p:nvPr/>
        </p:nvPicPr>
        <p:blipFill>
          <a:blip r:embed="rId2"/>
          <a:srcRect b="56686"/>
          <a:stretch>
            <a:fillRect/>
          </a:stretch>
        </p:blipFill>
        <p:spPr bwMode="auto">
          <a:xfrm rot="-1592003">
            <a:off x="90805" y="118745"/>
            <a:ext cx="80200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1" descr="校徽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84"/>
          <a:stretch>
            <a:fillRect/>
          </a:stretch>
        </p:blipFill>
        <p:spPr bwMode="auto">
          <a:xfrm>
            <a:off x="643255" y="364490"/>
            <a:ext cx="1804670" cy="39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2839720" y="252095"/>
            <a:ext cx="680402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dist"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安全常鸣</a:t>
            </a:r>
            <a:r>
              <a:rPr lang="en-US" altLang="zh-CN" sz="48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——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严</a:t>
            </a:r>
            <a:r>
              <a:rPr lang="zh-CN" altLang="en-US" sz="48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而又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实</a:t>
            </a:r>
            <a:endParaRPr lang="zh-CN" altLang="en-US" sz="4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" name="图片 9" descr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6665" y="226060"/>
            <a:ext cx="728980" cy="14357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61640" y="132715"/>
            <a:ext cx="6536055" cy="46037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2022-2023</a:t>
            </a:r>
            <a:r>
              <a:rPr lang="zh-CN" altLang="en-US"/>
              <a:t>学年第一学期开学工作会议之安全</a:t>
            </a:r>
            <a:endParaRPr lang="zh-CN" altLang="en-US"/>
          </a:p>
        </p:txBody>
      </p:sp>
      <p:sp>
        <p:nvSpPr>
          <p:cNvPr id="2" name="Rectangle 55"/>
          <p:cNvSpPr>
            <a:spLocks noGrp="1" noChangeArrowheads="1"/>
          </p:cNvSpPr>
          <p:nvPr/>
        </p:nvSpPr>
        <p:spPr bwMode="auto">
          <a:xfrm>
            <a:off x="4143375" y="1506855"/>
            <a:ext cx="3250565" cy="5562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anchor="ctr"/>
          <a:p>
            <a:pPr algn="ctr"/>
            <a:r>
              <a:rPr lang="zh-CN" altLang="en-US" sz="3600" b="1" dirty="0" smtClean="0">
                <a:solidFill>
                  <a:srgbClr val="B907A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“十大”安全</a:t>
            </a:r>
            <a:endParaRPr lang="zh-CN" altLang="en-US" sz="3600" b="1" dirty="0">
              <a:solidFill>
                <a:srgbClr val="B907A4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7978" y="2119060"/>
            <a:ext cx="5893895" cy="436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8942631" y="2251391"/>
            <a:ext cx="1560195" cy="39693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p>
            <a:r>
              <a:rPr lang="zh-CN" altLang="en-US" sz="3600" b="1" dirty="0" smtClean="0">
                <a:solidFill>
                  <a:srgbClr val="FF0000"/>
                </a:solidFill>
              </a:rPr>
              <a:t>有内容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zh-CN" altLang="en-US" sz="3600" b="1" dirty="0" smtClean="0">
                <a:solidFill>
                  <a:srgbClr val="FF0000"/>
                </a:solidFill>
              </a:rPr>
              <a:t>有场地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zh-CN" altLang="en-US" sz="3600" b="1" dirty="0">
                <a:solidFill>
                  <a:srgbClr val="FF0000"/>
                </a:solidFill>
              </a:rPr>
              <a:t>有组织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endParaRPr lang="zh-CN" altLang="en-US" sz="3600" b="1" dirty="0">
              <a:solidFill>
                <a:srgbClr val="FF0000"/>
              </a:solidFill>
            </a:endParaRPr>
          </a:p>
          <a:p>
            <a:r>
              <a:rPr lang="zh-CN" altLang="en-US" sz="3600" b="1" dirty="0">
                <a:solidFill>
                  <a:srgbClr val="FF0000"/>
                </a:solidFill>
              </a:rPr>
              <a:t>有询问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椭圆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157595"/>
          </a:xfrm>
          <a:prstGeom prst="rect">
            <a:avLst/>
          </a:prstGeom>
        </p:spPr>
      </p:pic>
      <p:pic>
        <p:nvPicPr>
          <p:cNvPr id="1026" name="图片 2" descr="SU(W7U[[BJ%TK4ZHSESH6QC_副本.png"/>
          <p:cNvPicPr>
            <a:picLocks noChangeAspect="1" noChangeArrowheads="1"/>
          </p:cNvPicPr>
          <p:nvPr/>
        </p:nvPicPr>
        <p:blipFill>
          <a:blip r:embed="rId2"/>
          <a:srcRect b="56686"/>
          <a:stretch>
            <a:fillRect/>
          </a:stretch>
        </p:blipFill>
        <p:spPr bwMode="auto">
          <a:xfrm rot="-1592003">
            <a:off x="90805" y="118745"/>
            <a:ext cx="80200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1" descr="校徽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84"/>
          <a:stretch>
            <a:fillRect/>
          </a:stretch>
        </p:blipFill>
        <p:spPr bwMode="auto">
          <a:xfrm>
            <a:off x="643255" y="364490"/>
            <a:ext cx="1804670" cy="39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2839720" y="252095"/>
            <a:ext cx="680402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dist"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安全常鸣</a:t>
            </a:r>
            <a:r>
              <a:rPr lang="en-US" altLang="zh-CN" sz="48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——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严</a:t>
            </a:r>
            <a:r>
              <a:rPr lang="zh-CN" altLang="en-US" sz="48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而又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实</a:t>
            </a:r>
            <a:endParaRPr lang="zh-CN" altLang="en-US" sz="4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" name="图片 9" descr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6665" y="226060"/>
            <a:ext cx="728980" cy="14357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61640" y="132715"/>
            <a:ext cx="6536055" cy="46037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2022-2023</a:t>
            </a:r>
            <a:r>
              <a:rPr lang="zh-CN" altLang="en-US"/>
              <a:t>学年第一学期开学工作会议之安全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45" y="1450340"/>
            <a:ext cx="8893175" cy="5265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椭圆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157595"/>
          </a:xfrm>
          <a:prstGeom prst="rect">
            <a:avLst/>
          </a:prstGeom>
        </p:spPr>
      </p:pic>
      <p:pic>
        <p:nvPicPr>
          <p:cNvPr id="1026" name="图片 2" descr="SU(W7U[[BJ%TK4ZHSESH6QC_副本.png"/>
          <p:cNvPicPr>
            <a:picLocks noChangeAspect="1" noChangeArrowheads="1"/>
          </p:cNvPicPr>
          <p:nvPr/>
        </p:nvPicPr>
        <p:blipFill>
          <a:blip r:embed="rId2"/>
          <a:srcRect b="56686"/>
          <a:stretch>
            <a:fillRect/>
          </a:stretch>
        </p:blipFill>
        <p:spPr bwMode="auto">
          <a:xfrm rot="-1592003">
            <a:off x="90805" y="118745"/>
            <a:ext cx="80200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1" descr="校徽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84"/>
          <a:stretch>
            <a:fillRect/>
          </a:stretch>
        </p:blipFill>
        <p:spPr bwMode="auto">
          <a:xfrm>
            <a:off x="643255" y="364490"/>
            <a:ext cx="1804670" cy="39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2839720" y="252095"/>
            <a:ext cx="680402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dist"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疫情防控</a:t>
            </a:r>
            <a:r>
              <a:rPr lang="en-US" altLang="zh-CN" sz="48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——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细</a:t>
            </a:r>
            <a:r>
              <a:rPr lang="zh-CN" altLang="en-US" sz="48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而又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暖</a:t>
            </a:r>
            <a:endParaRPr lang="zh-CN" altLang="en-US" sz="4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" name="图片 9" descr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6665" y="226060"/>
            <a:ext cx="728980" cy="1435735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>
            <a:off x="2494280" y="2894965"/>
            <a:ext cx="7630795" cy="52197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8.28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外省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学生、市外学生返常、报备与防控</a:t>
            </a:r>
            <a:endParaRPr lang="zh-CN" altLang="en-US" sz="28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61640" y="132715"/>
            <a:ext cx="6536055" cy="46037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2022-2023</a:t>
            </a:r>
            <a:r>
              <a:rPr lang="zh-CN" altLang="en-US"/>
              <a:t>学年第一学期开学工作会议之安全</a:t>
            </a:r>
            <a:endParaRPr lang="zh-CN" altLang="en-US"/>
          </a:p>
        </p:txBody>
      </p:sp>
      <p:sp>
        <p:nvSpPr>
          <p:cNvPr id="12" name="TextBox 4"/>
          <p:cNvSpPr txBox="1"/>
          <p:nvPr/>
        </p:nvSpPr>
        <p:spPr>
          <a:xfrm>
            <a:off x="2494280" y="3486785"/>
            <a:ext cx="7631430" cy="52197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8.28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：办公室教室通风消毒、填表记录、上墙</a:t>
            </a:r>
            <a:endParaRPr lang="zh-CN" altLang="en-US" sz="28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2494280" y="1876425"/>
            <a:ext cx="7631430" cy="52197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8.27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：教职员工</a:t>
            </a:r>
            <a:r>
              <a:rPr lang="en-US" altLang="zh-CN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一人一档</a:t>
            </a:r>
            <a:r>
              <a:rPr lang="en-US" altLang="zh-CN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天健康监测表</a:t>
            </a:r>
            <a:endParaRPr lang="zh-CN" altLang="en-US" sz="28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4"/>
          <p:cNvSpPr txBox="1"/>
          <p:nvPr/>
        </p:nvSpPr>
        <p:spPr>
          <a:xfrm>
            <a:off x="2484120" y="4070985"/>
            <a:ext cx="7631430" cy="52197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8.28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：防疫物资储备与各处室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发放、摆放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到位</a:t>
            </a:r>
            <a:endParaRPr lang="zh-CN" altLang="en-US" sz="28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Box 4"/>
          <p:cNvSpPr txBox="1"/>
          <p:nvPr/>
        </p:nvSpPr>
        <p:spPr>
          <a:xfrm>
            <a:off x="2494280" y="4646295"/>
            <a:ext cx="7631430" cy="52197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8.28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：办公室教室通风消毒、填表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记录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、上墙</a:t>
            </a:r>
            <a:endParaRPr lang="zh-CN" altLang="en-US" sz="28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Box 4"/>
          <p:cNvSpPr txBox="1"/>
          <p:nvPr/>
        </p:nvSpPr>
        <p:spPr>
          <a:xfrm>
            <a:off x="2484120" y="5221605"/>
            <a:ext cx="7631430" cy="52197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8.28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：门卫保安、清洁工、食堂员工全员核酸</a:t>
            </a:r>
            <a:endParaRPr lang="zh-CN" altLang="en-US" sz="28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9" grpId="0"/>
      <p:bldP spid="12" grpId="0" bldLvl="0" animBg="1"/>
      <p:bldP spid="13" grpId="0" bldLvl="0" animBg="1"/>
      <p:bldP spid="14" grpId="0" bldLvl="0" animBg="1"/>
      <p:bldP spid="17" grpId="0" bldLvl="0" animBg="1"/>
      <p:bldP spid="2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椭圆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157595"/>
          </a:xfrm>
          <a:prstGeom prst="rect">
            <a:avLst/>
          </a:prstGeom>
        </p:spPr>
      </p:pic>
      <p:pic>
        <p:nvPicPr>
          <p:cNvPr id="1026" name="图片 2" descr="SU(W7U[[BJ%TK4ZHSESH6QC_副本.png"/>
          <p:cNvPicPr>
            <a:picLocks noChangeAspect="1" noChangeArrowheads="1"/>
          </p:cNvPicPr>
          <p:nvPr/>
        </p:nvPicPr>
        <p:blipFill>
          <a:blip r:embed="rId2"/>
          <a:srcRect b="56686"/>
          <a:stretch>
            <a:fillRect/>
          </a:stretch>
        </p:blipFill>
        <p:spPr bwMode="auto">
          <a:xfrm rot="-1592003">
            <a:off x="90805" y="118745"/>
            <a:ext cx="80200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1" descr="校徽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84"/>
          <a:stretch>
            <a:fillRect/>
          </a:stretch>
        </p:blipFill>
        <p:spPr bwMode="auto">
          <a:xfrm>
            <a:off x="643255" y="364490"/>
            <a:ext cx="1804670" cy="39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2839720" y="252095"/>
            <a:ext cx="680402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dist"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疫情防控</a:t>
            </a:r>
            <a:r>
              <a:rPr lang="en-US" altLang="zh-CN" sz="48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——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细</a:t>
            </a:r>
            <a:r>
              <a:rPr lang="zh-CN" altLang="en-US" sz="48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而又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暖</a:t>
            </a:r>
            <a:endParaRPr lang="zh-CN" altLang="en-US" sz="4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" name="图片 9" descr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6665" y="226060"/>
            <a:ext cx="728980" cy="143573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961640" y="132715"/>
            <a:ext cx="6536055" cy="46037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2022-2023</a:t>
            </a:r>
            <a:r>
              <a:rPr lang="zh-CN" altLang="en-US"/>
              <a:t>学年第一学期开学工作会议之安全</a:t>
            </a:r>
            <a:endParaRPr lang="zh-CN" altLang="en-US"/>
          </a:p>
        </p:txBody>
      </p:sp>
      <p:sp>
        <p:nvSpPr>
          <p:cNvPr id="18" name="Rectangle 55"/>
          <p:cNvSpPr>
            <a:spLocks noGrp="1" noChangeArrowheads="1"/>
          </p:cNvSpPr>
          <p:nvPr/>
        </p:nvSpPr>
        <p:spPr bwMode="auto">
          <a:xfrm>
            <a:off x="1254760" y="2321560"/>
            <a:ext cx="2441575" cy="6978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anchor="ctr"/>
          <a:p>
            <a:pPr algn="ctr"/>
            <a:r>
              <a:rPr lang="zh-CN" altLang="en-US" sz="3600" b="1" dirty="0">
                <a:solidFill>
                  <a:srgbClr val="B907A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重视自己</a:t>
            </a:r>
            <a:endParaRPr lang="zh-CN" altLang="en-US" sz="3600" b="1" dirty="0">
              <a:solidFill>
                <a:srgbClr val="B907A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Rectangle 55"/>
          <p:cNvSpPr>
            <a:spLocks noGrp="1" noChangeArrowheads="1"/>
          </p:cNvSpPr>
          <p:nvPr/>
        </p:nvSpPr>
        <p:spPr bwMode="auto">
          <a:xfrm>
            <a:off x="1254760" y="3888105"/>
            <a:ext cx="2441575" cy="6978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anchor="ctr"/>
          <a:p>
            <a:pPr algn="ctr"/>
            <a:r>
              <a:rPr lang="zh-CN" altLang="en-US" sz="3600" b="1" dirty="0">
                <a:solidFill>
                  <a:srgbClr val="B907A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强化日常</a:t>
            </a:r>
            <a:endParaRPr lang="zh-CN" altLang="en-US" sz="3600" b="1" dirty="0">
              <a:solidFill>
                <a:srgbClr val="B907A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1295" y="1320800"/>
            <a:ext cx="6086475" cy="5443220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4118610" y="2025650"/>
            <a:ext cx="2022475" cy="879475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5958205" y="2816860"/>
            <a:ext cx="1538605" cy="1482725"/>
            <a:chOff x="1278794" y="3334906"/>
            <a:chExt cx="914014" cy="914014"/>
          </a:xfrm>
        </p:grpSpPr>
        <p:grpSp>
          <p:nvGrpSpPr>
            <p:cNvPr id="39" name="组合 17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0" name="同心圆 3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5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5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2" name="TextBox 38"/>
            <p:cNvSpPr txBox="1"/>
            <p:nvPr/>
          </p:nvSpPr>
          <p:spPr>
            <a:xfrm>
              <a:off x="1469886" y="3540037"/>
              <a:ext cx="507763" cy="511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sz="24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一日一填</a:t>
              </a:r>
              <a:endParaRPr lang="zh-CN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03200" y="2687320"/>
            <a:ext cx="1538605" cy="1482725"/>
            <a:chOff x="1278794" y="3334906"/>
            <a:chExt cx="914014" cy="914014"/>
          </a:xfrm>
        </p:grpSpPr>
        <p:grpSp>
          <p:nvGrpSpPr>
            <p:cNvPr id="44" name="组合 17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5" name="同心圆 4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5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5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7" name="TextBox 38"/>
            <p:cNvSpPr txBox="1"/>
            <p:nvPr/>
          </p:nvSpPr>
          <p:spPr>
            <a:xfrm>
              <a:off x="1469886" y="3540037"/>
              <a:ext cx="507763" cy="511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sz="24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一周一张</a:t>
              </a:r>
              <a:endParaRPr lang="zh-CN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7463155" y="2028825"/>
            <a:ext cx="2634615" cy="82042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4118610" y="4410710"/>
            <a:ext cx="5267960" cy="1401445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6107430" y="5187315"/>
            <a:ext cx="1538605" cy="1482725"/>
            <a:chOff x="1278794" y="3334906"/>
            <a:chExt cx="914014" cy="914014"/>
          </a:xfrm>
        </p:grpSpPr>
        <p:grpSp>
          <p:nvGrpSpPr>
            <p:cNvPr id="51" name="组合 17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2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5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5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4" name="TextBox 38"/>
            <p:cNvSpPr txBox="1"/>
            <p:nvPr/>
          </p:nvSpPr>
          <p:spPr>
            <a:xfrm>
              <a:off x="1469886" y="3540037"/>
              <a:ext cx="507763" cy="511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sz="24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一日三填</a:t>
              </a:r>
              <a:endParaRPr lang="zh-CN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5" name="矩形 9"/>
          <p:cNvSpPr>
            <a:spLocks noChangeArrowheads="1"/>
          </p:cNvSpPr>
          <p:nvPr/>
        </p:nvSpPr>
        <p:spPr bwMode="auto">
          <a:xfrm>
            <a:off x="10460990" y="3149600"/>
            <a:ext cx="1148080" cy="2676525"/>
          </a:xfrm>
          <a:prstGeom prst="rect">
            <a:avLst/>
          </a:prstGeom>
          <a:gradFill>
            <a:gsLst>
              <a:gs pos="0">
                <a:schemeClr val="accent1">
                  <a:lumMod val="98000"/>
                  <a:lumOff val="2000"/>
                </a:schemeClr>
              </a:gs>
              <a:gs pos="100000">
                <a:schemeClr val="accent1">
                  <a:alpha val="56000"/>
                  <a:lumMod val="0"/>
                  <a:lumOff val="100000"/>
                </a:schemeClr>
              </a:gs>
              <a:gs pos="100000">
                <a:schemeClr val="accent1">
                  <a:lumMod val="99000"/>
                </a:schemeClr>
              </a:gs>
            </a:gsLst>
            <a:lin ang="5400000" scaled="0"/>
          </a:gradFill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algn="ctr"/>
            <a:r>
              <a:rPr 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三类问题</a:t>
            </a:r>
            <a:endParaRPr lang="zh-CN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  <a:sym typeface="+mn-ea"/>
            </a:endParaRPr>
          </a:p>
          <a:p>
            <a:pPr algn="ctr"/>
            <a:endParaRPr lang="zh-CN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  <a:sym typeface="+mn-ea"/>
            </a:endParaRPr>
          </a:p>
          <a:p>
            <a:pPr algn="ctr"/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1</a:t>
            </a:r>
            <a:r>
              <a:rPr 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未记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2</a:t>
            </a:r>
            <a:r>
              <a:rPr 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早签</a:t>
            </a:r>
            <a:endParaRPr lang="zh-CN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  <a:sym typeface="+mn-ea"/>
            </a:endParaRPr>
          </a:p>
          <a:p>
            <a:pPr algn="ctr"/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3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生写</a:t>
            </a:r>
            <a:endParaRPr lang="zh-CN" alt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椭圆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157595"/>
          </a:xfrm>
          <a:prstGeom prst="rect">
            <a:avLst/>
          </a:prstGeom>
        </p:spPr>
      </p:pic>
      <p:pic>
        <p:nvPicPr>
          <p:cNvPr id="1026" name="图片 2" descr="SU(W7U[[BJ%TK4ZHSESH6QC_副本.png"/>
          <p:cNvPicPr>
            <a:picLocks noChangeAspect="1" noChangeArrowheads="1"/>
          </p:cNvPicPr>
          <p:nvPr/>
        </p:nvPicPr>
        <p:blipFill>
          <a:blip r:embed="rId2"/>
          <a:srcRect b="56686"/>
          <a:stretch>
            <a:fillRect/>
          </a:stretch>
        </p:blipFill>
        <p:spPr bwMode="auto">
          <a:xfrm rot="-1592003">
            <a:off x="90805" y="118745"/>
            <a:ext cx="80200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1" descr="校徽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84"/>
          <a:stretch>
            <a:fillRect/>
          </a:stretch>
        </p:blipFill>
        <p:spPr bwMode="auto">
          <a:xfrm>
            <a:off x="643255" y="364490"/>
            <a:ext cx="1804670" cy="39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2839720" y="252095"/>
            <a:ext cx="680402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dist"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疫情防控</a:t>
            </a:r>
            <a:r>
              <a:rPr lang="en-US" altLang="zh-CN" sz="48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——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细</a:t>
            </a:r>
            <a:r>
              <a:rPr lang="zh-CN" altLang="en-US" sz="48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而又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暖</a:t>
            </a:r>
            <a:endParaRPr lang="zh-CN" altLang="en-US" sz="4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" name="图片 9" descr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6665" y="226060"/>
            <a:ext cx="728980" cy="1435735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>
            <a:off x="3687445" y="2338070"/>
            <a:ext cx="7630795" cy="52197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en-US" altLang="zh-CN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8.30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：一年级健康检测表、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师生全员核酸检测</a:t>
            </a:r>
            <a:endParaRPr lang="zh-CN" altLang="en-US" sz="28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25425" y="2470150"/>
            <a:ext cx="3335020" cy="2334260"/>
            <a:chOff x="955" y="5887"/>
            <a:chExt cx="5252" cy="3676"/>
          </a:xfrm>
        </p:grpSpPr>
        <p:grpSp>
          <p:nvGrpSpPr>
            <p:cNvPr id="30" name="组合 29"/>
            <p:cNvGrpSpPr/>
            <p:nvPr/>
          </p:nvGrpSpPr>
          <p:grpSpPr>
            <a:xfrm>
              <a:off x="955" y="5887"/>
              <a:ext cx="5252" cy="3676"/>
              <a:chOff x="643" y="5772"/>
              <a:chExt cx="5252" cy="3676"/>
            </a:xfrm>
          </p:grpSpPr>
          <p:sp>
            <p:nvSpPr>
              <p:cNvPr id="26" name="圆角矩形 25"/>
              <p:cNvSpPr/>
              <p:nvPr/>
            </p:nvSpPr>
            <p:spPr>
              <a:xfrm>
                <a:off x="643" y="5772"/>
                <a:ext cx="5252" cy="3677"/>
              </a:xfrm>
              <a:prstGeom prst="roundRect">
                <a:avLst/>
              </a:prstGeom>
              <a:solidFill>
                <a:schemeClr val="bg2">
                  <a:alpha val="4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800"/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1007" y="6175"/>
                <a:ext cx="4524" cy="2975"/>
                <a:chOff x="1249" y="6029"/>
                <a:chExt cx="4524" cy="2975"/>
              </a:xfrm>
            </p:grpSpPr>
            <p:sp>
              <p:nvSpPr>
                <p:cNvPr id="28" name="椭圆 27"/>
                <p:cNvSpPr/>
                <p:nvPr/>
              </p:nvSpPr>
              <p:spPr>
                <a:xfrm>
                  <a:off x="2523" y="6601"/>
                  <a:ext cx="1950" cy="1878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3" name="AutoShape 15">
                  <a:hlinkClick r:id="rId5" action="ppaction://hlinkfile"/>
                </p:cNvPr>
                <p:cNvSpPr/>
                <p:nvPr/>
              </p:nvSpPr>
              <p:spPr>
                <a:xfrm>
                  <a:off x="1249" y="6029"/>
                  <a:ext cx="1767" cy="10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8DDDE3"/>
                </a:solidFill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pPr lvl="0" algn="ctr" eaLnBrk="1" hangingPunct="1">
                    <a:buNone/>
                  </a:pPr>
                  <a:r>
                    <a:rPr lang="zh-CN" sz="2800" dirty="0" smtClean="0">
                      <a:solidFill>
                        <a:srgbClr val="00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数据组</a:t>
                  </a:r>
                  <a:endParaRPr lang="zh-CN" sz="2800" dirty="0" smtClean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4" name="AutoShape 15">
                  <a:hlinkClick r:id="rId5" action="ppaction://hlinkfile"/>
                </p:cNvPr>
                <p:cNvSpPr/>
                <p:nvPr/>
              </p:nvSpPr>
              <p:spPr>
                <a:xfrm>
                  <a:off x="1249" y="7958"/>
                  <a:ext cx="1767" cy="10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8DDDE3"/>
                </a:solidFill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pPr lvl="0" algn="ctr" eaLnBrk="1" hangingPunct="1">
                    <a:buNone/>
                  </a:pPr>
                  <a:r>
                    <a:rPr lang="zh-CN" sz="2800" dirty="0" smtClean="0">
                      <a:solidFill>
                        <a:srgbClr val="00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家长</a:t>
                  </a:r>
                  <a:endParaRPr lang="zh-CN" sz="2800" dirty="0" smtClean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5" name="AutoShape 15">
                  <a:hlinkClick r:id="rId5" action="ppaction://hlinkfile"/>
                </p:cNvPr>
                <p:cNvSpPr/>
                <p:nvPr/>
              </p:nvSpPr>
              <p:spPr>
                <a:xfrm>
                  <a:off x="4007" y="7958"/>
                  <a:ext cx="1767" cy="10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8DDDE3"/>
                </a:solidFill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pPr lvl="0" algn="ctr" eaLnBrk="1" hangingPunct="1">
                    <a:buNone/>
                  </a:pPr>
                  <a:r>
                    <a:rPr lang="zh-CN" sz="2800" dirty="0" smtClean="0">
                      <a:solidFill>
                        <a:srgbClr val="00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行政</a:t>
                  </a:r>
                  <a:endParaRPr lang="zh-CN" sz="2800" dirty="0" smtClean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7" name="AutoShape 15">
                  <a:hlinkClick r:id="rId5" action="ppaction://hlinkfile"/>
                </p:cNvPr>
                <p:cNvSpPr/>
                <p:nvPr/>
              </p:nvSpPr>
              <p:spPr>
                <a:xfrm>
                  <a:off x="4007" y="6062"/>
                  <a:ext cx="1767" cy="10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8DDDE3"/>
                </a:solidFill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pPr lvl="0" algn="ctr" eaLnBrk="1" hangingPunct="1">
                    <a:buNone/>
                  </a:pPr>
                  <a:r>
                    <a:rPr lang="zh-CN" sz="2800" dirty="0" smtClean="0">
                      <a:solidFill>
                        <a:srgbClr val="00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班主任</a:t>
                  </a:r>
                  <a:endParaRPr lang="zh-CN" sz="2800" dirty="0" smtClean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</p:grpSp>
        <p:cxnSp>
          <p:nvCxnSpPr>
            <p:cNvPr id="2" name="直接连接符 1"/>
            <p:cNvCxnSpPr/>
            <p:nvPr/>
          </p:nvCxnSpPr>
          <p:spPr>
            <a:xfrm flipH="1">
              <a:off x="3041" y="7295"/>
              <a:ext cx="1022" cy="97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3041" y="7342"/>
              <a:ext cx="1093" cy="9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2961640" y="132715"/>
            <a:ext cx="6536055" cy="46037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2022-2023</a:t>
            </a:r>
            <a:r>
              <a:rPr lang="zh-CN" altLang="en-US"/>
              <a:t>学年第一学期开学工作会议之安全</a:t>
            </a:r>
            <a:endParaRPr lang="zh-CN" altLang="en-US"/>
          </a:p>
        </p:txBody>
      </p:sp>
      <p:sp>
        <p:nvSpPr>
          <p:cNvPr id="13" name="TextBox 4"/>
          <p:cNvSpPr txBox="1"/>
          <p:nvPr/>
        </p:nvSpPr>
        <p:spPr>
          <a:xfrm>
            <a:off x="3687445" y="1715770"/>
            <a:ext cx="7631430" cy="52197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en-US" altLang="zh-CN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8.29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：一年级学生</a:t>
            </a:r>
            <a:r>
              <a:rPr lang="en-US" altLang="zh-CN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一人一档</a:t>
            </a:r>
            <a:r>
              <a:rPr lang="en-US" altLang="zh-CN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核酸检测码</a:t>
            </a:r>
            <a:endParaRPr lang="zh-CN" sz="28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4"/>
          <p:cNvSpPr txBox="1"/>
          <p:nvPr/>
        </p:nvSpPr>
        <p:spPr>
          <a:xfrm>
            <a:off x="3677285" y="3376930"/>
            <a:ext cx="7631430" cy="52197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en-US" altLang="zh-CN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8.30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：二至六年级</a:t>
            </a:r>
            <a:r>
              <a:rPr lang="en-US" altLang="zh-CN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一生一档</a:t>
            </a:r>
            <a:r>
              <a:rPr lang="en-US" altLang="zh-CN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、核酸检测码</a:t>
            </a:r>
            <a:endParaRPr lang="zh-CN" altLang="en-US" sz="28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Box 4"/>
          <p:cNvSpPr txBox="1"/>
          <p:nvPr/>
        </p:nvSpPr>
        <p:spPr>
          <a:xfrm>
            <a:off x="3687445" y="4013200"/>
            <a:ext cx="7631430" cy="52197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en-US" altLang="zh-CN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8.31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：二至六年级健康检测表、全员核酸检测</a:t>
            </a:r>
            <a:endParaRPr lang="zh-CN" altLang="en-US" sz="28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Box 4"/>
          <p:cNvSpPr txBox="1"/>
          <p:nvPr/>
        </p:nvSpPr>
        <p:spPr>
          <a:xfrm>
            <a:off x="3677285" y="5334635"/>
            <a:ext cx="7631430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组建核酸检测团队、资料汇总黄美丽老师处</a:t>
            </a:r>
            <a:endParaRPr lang="zh-CN" sz="28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3" grpId="0" bldLvl="0" animBg="1"/>
      <p:bldP spid="14" grpId="0" bldLvl="0" animBg="1"/>
      <p:bldP spid="17" grpId="0" bldLvl="0" animBg="1"/>
      <p:bldP spid="21" grpId="0" bldLvl="0" animBg="1"/>
    </p:bldLst>
  </p:timing>
</p:sld>
</file>

<file path=ppt/tags/tag1.xml><?xml version="1.0" encoding="utf-8"?>
<p:tagLst xmlns:p="http://schemas.openxmlformats.org/presentationml/2006/main">
  <p:tag name="PA" val="v5.2.7"/>
  <p:tag name="RESOURCELIBID_ANIM" val="460"/>
</p:tagLst>
</file>

<file path=ppt/tags/tag2.xml><?xml version="1.0" encoding="utf-8"?>
<p:tagLst xmlns:p="http://schemas.openxmlformats.org/presentationml/2006/main">
  <p:tag name="MH_CONTENTSID" val="281"/>
  <p:tag name="ISPRING_PRESENTATION_TITLE" val="PowerPoint 演示文稿"/>
  <p:tag name="COMMONDATA" val="eyJoZGlkIjoiZTY2NDFmNzZlOTIzODdiNDIxNTRkMDg3YzNiYjExOT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A000120150716A04KPBG</Template>
  <TotalTime>0</TotalTime>
  <Words>976</Words>
  <Application>WPS 演示</Application>
  <PresentationFormat>宽屏</PresentationFormat>
  <Paragraphs>145</Paragraphs>
  <Slides>11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楷体</vt:lpstr>
      <vt:lpstr>黑体</vt:lpstr>
      <vt:lpstr>华文新魏</vt:lpstr>
      <vt:lpstr>Calibri</vt:lpstr>
      <vt:lpstr>Arial Unicode MS</vt:lpstr>
      <vt:lpstr>等线</vt:lpstr>
      <vt:lpstr>华文宋体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医疗</dc:title>
  <dc:creator>第一PPT</dc:creator>
  <cp:keywords>www.1ppt.com</cp:keywords>
  <dc:description>www.1ppt.com</dc:description>
  <cp:lastModifiedBy>南窗去水</cp:lastModifiedBy>
  <cp:revision>103</cp:revision>
  <dcterms:created xsi:type="dcterms:W3CDTF">2017-07-04T12:03:00Z</dcterms:created>
  <dcterms:modified xsi:type="dcterms:W3CDTF">2022-08-28T01:00:29Z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SaveFontToCloudKey">
    <vt:lpwstr>366581809_btnclosed</vt:lpwstr>
  </property>
  <property fmtid="{D5CDD505-2E9C-101B-9397-08002B2CF9AE}" pid="3" name="KSOProductBuildVer">
    <vt:lpwstr>2052-11.1.0.12313</vt:lpwstr>
  </property>
  <property fmtid="{D5CDD505-2E9C-101B-9397-08002B2CF9AE}" pid="4" name="ICV">
    <vt:lpwstr>C6AEF8517B114A4ABB9DD3D6A001525D</vt:lpwstr>
  </property>
</Properties>
</file>